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960" r:id="rId1"/>
  </p:sldMasterIdLst>
  <p:notesMasterIdLst>
    <p:notesMasterId r:id="rId55"/>
  </p:notesMasterIdLst>
  <p:sldIdLst>
    <p:sldId id="260" r:id="rId2"/>
    <p:sldId id="285" r:id="rId3"/>
    <p:sldId id="1652" r:id="rId4"/>
    <p:sldId id="272" r:id="rId5"/>
    <p:sldId id="312" r:id="rId6"/>
    <p:sldId id="313" r:id="rId7"/>
    <p:sldId id="1653" r:id="rId8"/>
    <p:sldId id="318" r:id="rId9"/>
    <p:sldId id="314" r:id="rId10"/>
    <p:sldId id="315" r:id="rId11"/>
    <p:sldId id="316" r:id="rId12"/>
    <p:sldId id="317" r:id="rId13"/>
    <p:sldId id="1656" r:id="rId14"/>
    <p:sldId id="319" r:id="rId15"/>
    <p:sldId id="321" r:id="rId16"/>
    <p:sldId id="322" r:id="rId17"/>
    <p:sldId id="323" r:id="rId18"/>
    <p:sldId id="324" r:id="rId19"/>
    <p:sldId id="325" r:id="rId20"/>
    <p:sldId id="326" r:id="rId21"/>
    <p:sldId id="327" r:id="rId22"/>
    <p:sldId id="328" r:id="rId23"/>
    <p:sldId id="329" r:id="rId24"/>
    <p:sldId id="330" r:id="rId25"/>
    <p:sldId id="331" r:id="rId26"/>
    <p:sldId id="332" r:id="rId27"/>
    <p:sldId id="333" r:id="rId28"/>
    <p:sldId id="334" r:id="rId29"/>
    <p:sldId id="335" r:id="rId30"/>
    <p:sldId id="1676" r:id="rId31"/>
    <p:sldId id="336" r:id="rId32"/>
    <p:sldId id="337" r:id="rId33"/>
    <p:sldId id="338" r:id="rId34"/>
    <p:sldId id="339" r:id="rId35"/>
    <p:sldId id="340" r:id="rId36"/>
    <p:sldId id="341" r:id="rId37"/>
    <p:sldId id="342" r:id="rId38"/>
    <p:sldId id="343" r:id="rId39"/>
    <p:sldId id="344" r:id="rId40"/>
    <p:sldId id="345" r:id="rId41"/>
    <p:sldId id="346" r:id="rId42"/>
    <p:sldId id="347" r:id="rId43"/>
    <p:sldId id="348" r:id="rId44"/>
    <p:sldId id="349" r:id="rId45"/>
    <p:sldId id="350" r:id="rId46"/>
    <p:sldId id="351" r:id="rId47"/>
    <p:sldId id="352" r:id="rId48"/>
    <p:sldId id="1657" r:id="rId49"/>
    <p:sldId id="356" r:id="rId50"/>
    <p:sldId id="357" r:id="rId51"/>
    <p:sldId id="353" r:id="rId52"/>
    <p:sldId id="355" r:id="rId53"/>
    <p:sldId id="354" r:id="rId54"/>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147"/>
    <p:restoredTop sz="91429"/>
  </p:normalViewPr>
  <p:slideViewPr>
    <p:cSldViewPr snapToGrid="0" snapToObjects="1">
      <p:cViewPr varScale="1">
        <p:scale>
          <a:sx n="117" d="100"/>
          <a:sy n="117" d="100"/>
        </p:scale>
        <p:origin x="2560"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FF977A-4FC3-214B-A5E6-DB11BC4DD48B}" type="datetimeFigureOut">
              <a:rPr lang="es-ES_tradnl" smtClean="0"/>
              <a:t>5/2/22</a:t>
            </a:fld>
            <a:endParaRPr lang="es-ES_tradnl"/>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EBBBD8-D38B-6D46-BA3B-A123E50012C5}" type="slidenum">
              <a:rPr lang="es-ES_tradnl" smtClean="0"/>
              <a:t>‹Nº›</a:t>
            </a:fld>
            <a:endParaRPr lang="es-ES_tradnl"/>
          </a:p>
        </p:txBody>
      </p:sp>
    </p:spTree>
    <p:extLst>
      <p:ext uri="{BB962C8B-B14F-4D97-AF65-F5344CB8AC3E}">
        <p14:creationId xmlns:p14="http://schemas.microsoft.com/office/powerpoint/2010/main" val="1098878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76EBBBD8-D38B-6D46-BA3B-A123E50012C5}" type="slidenum">
              <a:rPr lang="es-ES_tradnl" smtClean="0"/>
              <a:t>4</a:t>
            </a:fld>
            <a:endParaRPr lang="es-ES_tradnl"/>
          </a:p>
        </p:txBody>
      </p:sp>
    </p:spTree>
    <p:extLst>
      <p:ext uri="{BB962C8B-B14F-4D97-AF65-F5344CB8AC3E}">
        <p14:creationId xmlns:p14="http://schemas.microsoft.com/office/powerpoint/2010/main" val="1461242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b="1" i="0" kern="1200" dirty="0" err="1">
                <a:solidFill>
                  <a:schemeClr val="tx1"/>
                </a:solidFill>
                <a:effectLst/>
                <a:latin typeface="+mn-lt"/>
                <a:ea typeface="+mn-ea"/>
                <a:cs typeface="+mn-cs"/>
              </a:rPr>
              <a:t>S</a:t>
            </a:r>
            <a:r>
              <a:rPr lang="es-ES" sz="1200" b="0" i="0" kern="1200" dirty="0" err="1">
                <a:solidFill>
                  <a:schemeClr val="tx1"/>
                </a:solidFill>
                <a:effectLst/>
                <a:latin typeface="+mn-lt"/>
                <a:ea typeface="+mn-ea"/>
                <a:cs typeface="+mn-cs"/>
              </a:rPr>
              <a:t>pecific</a:t>
            </a:r>
            <a:r>
              <a:rPr lang="es-ES" sz="1200" b="0" i="0" kern="1200" dirty="0">
                <a:solidFill>
                  <a:schemeClr val="tx1"/>
                </a:solidFill>
                <a:effectLst/>
                <a:latin typeface="+mn-lt"/>
                <a:ea typeface="+mn-ea"/>
                <a:cs typeface="+mn-cs"/>
              </a:rPr>
              <a:t>, </a:t>
            </a:r>
            <a:r>
              <a:rPr lang="es-ES" sz="1200" b="1" i="0" kern="1200" dirty="0" err="1">
                <a:solidFill>
                  <a:schemeClr val="tx1"/>
                </a:solidFill>
                <a:effectLst/>
                <a:latin typeface="+mn-lt"/>
                <a:ea typeface="+mn-ea"/>
                <a:cs typeface="+mn-cs"/>
              </a:rPr>
              <a:t>M</a:t>
            </a:r>
            <a:r>
              <a:rPr lang="es-ES" sz="1200" b="0" i="0" kern="1200" dirty="0" err="1">
                <a:solidFill>
                  <a:schemeClr val="tx1"/>
                </a:solidFill>
                <a:effectLst/>
                <a:latin typeface="+mn-lt"/>
                <a:ea typeface="+mn-ea"/>
                <a:cs typeface="+mn-cs"/>
              </a:rPr>
              <a:t>easureable</a:t>
            </a:r>
            <a:r>
              <a:rPr lang="es-ES" sz="1200" b="0" i="0" kern="1200" dirty="0">
                <a:solidFill>
                  <a:schemeClr val="tx1"/>
                </a:solidFill>
                <a:effectLst/>
                <a:latin typeface="+mn-lt"/>
                <a:ea typeface="+mn-ea"/>
                <a:cs typeface="+mn-cs"/>
              </a:rPr>
              <a:t>, </a:t>
            </a:r>
            <a:r>
              <a:rPr lang="es-ES" sz="1200" b="1" i="0" kern="1200" dirty="0" err="1">
                <a:solidFill>
                  <a:schemeClr val="tx1"/>
                </a:solidFill>
                <a:effectLst/>
                <a:latin typeface="+mn-lt"/>
                <a:ea typeface="+mn-ea"/>
                <a:cs typeface="+mn-cs"/>
              </a:rPr>
              <a:t>A</a:t>
            </a:r>
            <a:r>
              <a:rPr lang="es-ES" sz="1200" b="0" i="0" kern="1200" dirty="0" err="1">
                <a:solidFill>
                  <a:schemeClr val="tx1"/>
                </a:solidFill>
                <a:effectLst/>
                <a:latin typeface="+mn-lt"/>
                <a:ea typeface="+mn-ea"/>
                <a:cs typeface="+mn-cs"/>
              </a:rPr>
              <a:t>ttainable</a:t>
            </a:r>
            <a:r>
              <a:rPr lang="es-ES" sz="1200" b="0" i="0" kern="1200" dirty="0">
                <a:solidFill>
                  <a:schemeClr val="tx1"/>
                </a:solidFill>
                <a:effectLst/>
                <a:latin typeface="+mn-lt"/>
                <a:ea typeface="+mn-ea"/>
                <a:cs typeface="+mn-cs"/>
              </a:rPr>
              <a:t>, </a:t>
            </a:r>
            <a:r>
              <a:rPr lang="es-ES" sz="1200" b="1" i="0" kern="1200" dirty="0">
                <a:solidFill>
                  <a:schemeClr val="tx1"/>
                </a:solidFill>
                <a:effectLst/>
                <a:latin typeface="+mn-lt"/>
                <a:ea typeface="+mn-ea"/>
                <a:cs typeface="+mn-cs"/>
              </a:rPr>
              <a:t>R</a:t>
            </a:r>
            <a:r>
              <a:rPr lang="es-ES" sz="1200" b="0" i="0" kern="1200" dirty="0">
                <a:solidFill>
                  <a:schemeClr val="tx1"/>
                </a:solidFill>
                <a:effectLst/>
                <a:latin typeface="+mn-lt"/>
                <a:ea typeface="+mn-ea"/>
                <a:cs typeface="+mn-cs"/>
              </a:rPr>
              <a:t>ealizable and </a:t>
            </a:r>
            <a:r>
              <a:rPr lang="es-ES" sz="1200" b="1" i="0" kern="1200" dirty="0">
                <a:solidFill>
                  <a:schemeClr val="tx1"/>
                </a:solidFill>
                <a:effectLst/>
                <a:latin typeface="+mn-lt"/>
                <a:ea typeface="+mn-ea"/>
                <a:cs typeface="+mn-cs"/>
              </a:rPr>
              <a:t>T</a:t>
            </a:r>
            <a:r>
              <a:rPr lang="es-ES" sz="1200" b="0" i="0" kern="1200" dirty="0">
                <a:solidFill>
                  <a:schemeClr val="tx1"/>
                </a:solidFill>
                <a:effectLst/>
                <a:latin typeface="+mn-lt"/>
                <a:ea typeface="+mn-ea"/>
                <a:cs typeface="+mn-cs"/>
              </a:rPr>
              <a:t>ime-</a:t>
            </a:r>
            <a:r>
              <a:rPr lang="es-ES" sz="1200" b="0" i="0" kern="1200" dirty="0" err="1">
                <a:solidFill>
                  <a:schemeClr val="tx1"/>
                </a:solidFill>
                <a:effectLst/>
                <a:latin typeface="+mn-lt"/>
                <a:ea typeface="+mn-ea"/>
                <a:cs typeface="+mn-cs"/>
              </a:rPr>
              <a:t>bound</a:t>
            </a:r>
            <a:r>
              <a:rPr lang="es-ES" sz="1200" b="0" i="0" kern="1200" dirty="0">
                <a:solidFill>
                  <a:schemeClr val="tx1"/>
                </a:solidFill>
                <a:effectLst/>
                <a:latin typeface="+mn-lt"/>
                <a:ea typeface="+mn-ea"/>
                <a:cs typeface="+mn-cs"/>
              </a:rPr>
              <a:t> (</a:t>
            </a:r>
            <a:r>
              <a:rPr lang="es-ES_tradnl" dirty="0"/>
              <a:t>Específicos, medibles, alcanzables, realizables y limitados en el tiempo)</a:t>
            </a:r>
          </a:p>
        </p:txBody>
      </p:sp>
      <p:sp>
        <p:nvSpPr>
          <p:cNvPr id="4" name="Marcador de número de diapositiva 3"/>
          <p:cNvSpPr>
            <a:spLocks noGrp="1"/>
          </p:cNvSpPr>
          <p:nvPr>
            <p:ph type="sldNum" sz="quarter" idx="5"/>
          </p:nvPr>
        </p:nvSpPr>
        <p:spPr/>
        <p:txBody>
          <a:bodyPr/>
          <a:lstStyle/>
          <a:p>
            <a:fld id="{76EBBBD8-D38B-6D46-BA3B-A123E50012C5}" type="slidenum">
              <a:rPr lang="es-ES_tradnl" smtClean="0"/>
              <a:t>49</a:t>
            </a:fld>
            <a:endParaRPr lang="es-ES_tradnl"/>
          </a:p>
        </p:txBody>
      </p:sp>
    </p:spTree>
    <p:extLst>
      <p:ext uri="{BB962C8B-B14F-4D97-AF65-F5344CB8AC3E}">
        <p14:creationId xmlns:p14="http://schemas.microsoft.com/office/powerpoint/2010/main" val="39413533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es-ES_tradnl"/>
              <a:t>Clic para editar título</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rgbClr val="526DB0"/>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dirty="0"/>
              <a:t>Haga clic para modificar el estilo de subtítulo del patrón</a:t>
            </a:r>
            <a:endParaRPr lang="en-US" dirty="0"/>
          </a:p>
        </p:txBody>
      </p:sp>
      <p:sp>
        <p:nvSpPr>
          <p:cNvPr id="4" name="Date Placeholder 3"/>
          <p:cNvSpPr>
            <a:spLocks noGrp="1"/>
          </p:cNvSpPr>
          <p:nvPr>
            <p:ph type="dt" sz="half" idx="10"/>
          </p:nvPr>
        </p:nvSpPr>
        <p:spPr/>
        <p:txBody>
          <a:bodyPr/>
          <a:lstStyle/>
          <a:p>
            <a:fld id="{E1AFBA76-7181-E547-9608-4D7A943F3D0D}" type="datetime1">
              <a:rPr lang="es-ES" smtClean="0"/>
              <a:t>5/2/22</a:t>
            </a:fld>
            <a:endParaRPr lang="en-US"/>
          </a:p>
        </p:txBody>
      </p:sp>
      <p:sp>
        <p:nvSpPr>
          <p:cNvPr id="5" name="Footer Placeholder 4"/>
          <p:cNvSpPr>
            <a:spLocks noGrp="1"/>
          </p:cNvSpPr>
          <p:nvPr>
            <p:ph type="ftr" sz="quarter" idx="11"/>
          </p:nvPr>
        </p:nvSpPr>
        <p:spPr/>
        <p:txBody>
          <a:bodyPr/>
          <a:lstStyle/>
          <a:p>
            <a:r>
              <a:rPr lang="en-US"/>
              <a:t>Ingeniería de Software I - Requisitos</a:t>
            </a:r>
          </a:p>
        </p:txBody>
      </p:sp>
      <p:sp>
        <p:nvSpPr>
          <p:cNvPr id="9" name="Rectangle 8"/>
          <p:cNvSpPr/>
          <p:nvPr/>
        </p:nvSpPr>
        <p:spPr>
          <a:xfrm>
            <a:off x="9001124" y="4846320"/>
            <a:ext cx="142876" cy="20116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526DB0"/>
              </a:solidFill>
            </a:endParaRPr>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A9B540C-44DA-4F69-89C9-7C84606640D3}" type="slidenum">
              <a:rPr lang="en-US" smtClean="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a:p>
        </p:txBody>
      </p:sp>
      <p:sp>
        <p:nvSpPr>
          <p:cNvPr id="3" name="Vertical Text Placeholder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a:p>
        </p:txBody>
      </p:sp>
      <p:sp>
        <p:nvSpPr>
          <p:cNvPr id="4" name="Date Placeholder 3"/>
          <p:cNvSpPr>
            <a:spLocks noGrp="1"/>
          </p:cNvSpPr>
          <p:nvPr>
            <p:ph type="dt" sz="half" idx="10"/>
          </p:nvPr>
        </p:nvSpPr>
        <p:spPr/>
        <p:txBody>
          <a:bodyPr/>
          <a:lstStyle/>
          <a:p>
            <a:fld id="{28308BD7-9D61-F64C-93A9-B0F706D17ADE}" type="datetime1">
              <a:rPr lang="es-ES" smtClean="0"/>
              <a:t>5/2/22</a:t>
            </a:fld>
            <a:endParaRPr lang="es-ES"/>
          </a:p>
        </p:txBody>
      </p:sp>
      <p:sp>
        <p:nvSpPr>
          <p:cNvPr id="5" name="Footer Placeholder 4"/>
          <p:cNvSpPr>
            <a:spLocks noGrp="1"/>
          </p:cNvSpPr>
          <p:nvPr>
            <p:ph type="ftr" sz="quarter" idx="11"/>
          </p:nvPr>
        </p:nvSpPr>
        <p:spPr/>
        <p:txBody>
          <a:bodyPr/>
          <a:lstStyle/>
          <a:p>
            <a:r>
              <a:rPr lang="es-ES"/>
              <a:t>Ingeniería de Software I - Requisitos</a:t>
            </a:r>
          </a:p>
        </p:txBody>
      </p:sp>
      <p:sp>
        <p:nvSpPr>
          <p:cNvPr id="6" name="Slide Number Placeholder 5"/>
          <p:cNvSpPr>
            <a:spLocks noGrp="1"/>
          </p:cNvSpPr>
          <p:nvPr>
            <p:ph type="sldNum" sz="quarter" idx="12"/>
          </p:nvPr>
        </p:nvSpPr>
        <p:spPr/>
        <p:txBody>
          <a:bodyPr/>
          <a:lstStyle/>
          <a:p>
            <a:fld id="{790D89CD-A46C-794B-B2CF-C6DAC5EDED40}"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_tradnl"/>
              <a:t>Clic para editar título</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a:p>
        </p:txBody>
      </p:sp>
      <p:sp>
        <p:nvSpPr>
          <p:cNvPr id="4" name="Date Placeholder 3"/>
          <p:cNvSpPr>
            <a:spLocks noGrp="1"/>
          </p:cNvSpPr>
          <p:nvPr>
            <p:ph type="dt" sz="half" idx="10"/>
          </p:nvPr>
        </p:nvSpPr>
        <p:spPr/>
        <p:txBody>
          <a:bodyPr/>
          <a:lstStyle/>
          <a:p>
            <a:fld id="{A145A88D-7D90-BD4D-B347-242B5B11F1A2}" type="datetime1">
              <a:rPr lang="es-ES" smtClean="0"/>
              <a:t>5/2/22</a:t>
            </a:fld>
            <a:endParaRPr lang="es-ES"/>
          </a:p>
        </p:txBody>
      </p:sp>
      <p:sp>
        <p:nvSpPr>
          <p:cNvPr id="5" name="Footer Placeholder 4"/>
          <p:cNvSpPr>
            <a:spLocks noGrp="1"/>
          </p:cNvSpPr>
          <p:nvPr>
            <p:ph type="ftr" sz="quarter" idx="11"/>
          </p:nvPr>
        </p:nvSpPr>
        <p:spPr/>
        <p:txBody>
          <a:bodyPr/>
          <a:lstStyle/>
          <a:p>
            <a:r>
              <a:rPr lang="es-ES"/>
              <a:t>Ingeniería de Software I - Requisitos</a:t>
            </a:r>
          </a:p>
        </p:txBody>
      </p:sp>
      <p:sp>
        <p:nvSpPr>
          <p:cNvPr id="6" name="Slide Number Placeholder 5"/>
          <p:cNvSpPr>
            <a:spLocks noGrp="1"/>
          </p:cNvSpPr>
          <p:nvPr>
            <p:ph type="sldNum" sz="quarter" idx="12"/>
          </p:nvPr>
        </p:nvSpPr>
        <p:spPr/>
        <p:txBody>
          <a:bodyPr/>
          <a:lstStyle/>
          <a:p>
            <a:fld id="{790D89CD-A46C-794B-B2CF-C6DAC5EDED40}"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a:p>
        </p:txBody>
      </p:sp>
      <p:sp>
        <p:nvSpPr>
          <p:cNvPr id="3" name="Content Placeholder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F4C083F1-2400-074D-A715-A9CCAFB0B97E}" type="datetime1">
              <a:rPr lang="es-ES" smtClean="0"/>
              <a:t>5/2/22</a:t>
            </a:fld>
            <a:endParaRPr lang="es-ES"/>
          </a:p>
        </p:txBody>
      </p:sp>
      <p:sp>
        <p:nvSpPr>
          <p:cNvPr id="5" name="Footer Placeholder 4"/>
          <p:cNvSpPr>
            <a:spLocks noGrp="1"/>
          </p:cNvSpPr>
          <p:nvPr>
            <p:ph type="ftr" sz="quarter" idx="11"/>
          </p:nvPr>
        </p:nvSpPr>
        <p:spPr/>
        <p:txBody>
          <a:bodyPr/>
          <a:lstStyle/>
          <a:p>
            <a:r>
              <a:rPr lang="es-ES"/>
              <a:t>Ingeniería de Software I - Requisitos</a:t>
            </a:r>
          </a:p>
        </p:txBody>
      </p:sp>
      <p:sp>
        <p:nvSpPr>
          <p:cNvPr id="6" name="Slide Number Placeholder 5"/>
          <p:cNvSpPr>
            <a:spLocks noGrp="1"/>
          </p:cNvSpPr>
          <p:nvPr>
            <p:ph type="sldNum" sz="quarter" idx="12"/>
          </p:nvPr>
        </p:nvSpPr>
        <p:spPr/>
        <p:txBody>
          <a:bodyPr/>
          <a:lstStyle/>
          <a:p>
            <a:fld id="{790D89CD-A46C-794B-B2CF-C6DAC5EDED40}"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es-ES_tradnl"/>
              <a:t>Clic para editar título</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rgbClr val="526DB0"/>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Haga clic para modificar el estilo de texto del patrón</a:t>
            </a:r>
          </a:p>
        </p:txBody>
      </p:sp>
      <p:sp>
        <p:nvSpPr>
          <p:cNvPr id="7" name="Date Placeholder 6"/>
          <p:cNvSpPr>
            <a:spLocks noGrp="1"/>
          </p:cNvSpPr>
          <p:nvPr>
            <p:ph type="dt" sz="half" idx="10"/>
          </p:nvPr>
        </p:nvSpPr>
        <p:spPr/>
        <p:txBody>
          <a:bodyPr/>
          <a:lstStyle/>
          <a:p>
            <a:fld id="{FB149386-AF53-C245-A5E7-C5C5C6D713C8}" type="datetime1">
              <a:rPr lang="es-ES" smtClean="0"/>
              <a:t>5/2/22</a:t>
            </a:fld>
            <a:endParaRPr lang="en-US"/>
          </a:p>
        </p:txBody>
      </p:sp>
      <p:sp>
        <p:nvSpPr>
          <p:cNvPr id="8" name="Slide Number Placeholder 7"/>
          <p:cNvSpPr>
            <a:spLocks noGrp="1"/>
          </p:cNvSpPr>
          <p:nvPr>
            <p:ph type="sldNum" sz="quarter" idx="11"/>
          </p:nvPr>
        </p:nvSpPr>
        <p:spPr/>
        <p:txBody>
          <a:bodyPr/>
          <a:lstStyle/>
          <a:p>
            <a:fld id="{93E4AAA4-6363-4581-962D-1ACCC2D600C5}" type="slidenum">
              <a:rPr lang="en-US" smtClean="0"/>
              <a:t>‹Nº›</a:t>
            </a:fld>
            <a:endParaRPr lang="en-US"/>
          </a:p>
        </p:txBody>
      </p:sp>
      <p:sp>
        <p:nvSpPr>
          <p:cNvPr id="9" name="Footer Placeholder 8"/>
          <p:cNvSpPr>
            <a:spLocks noGrp="1"/>
          </p:cNvSpPr>
          <p:nvPr>
            <p:ph type="ftr" sz="quarter" idx="12"/>
          </p:nvPr>
        </p:nvSpPr>
        <p:spPr/>
        <p:txBody>
          <a:bodyPr/>
          <a:lstStyle/>
          <a:p>
            <a:r>
              <a:rPr lang="en-US"/>
              <a:t>Ingeniería de Software I - Requisitos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Date Placeholder 4"/>
          <p:cNvSpPr>
            <a:spLocks noGrp="1"/>
          </p:cNvSpPr>
          <p:nvPr>
            <p:ph type="dt" sz="half" idx="10"/>
          </p:nvPr>
        </p:nvSpPr>
        <p:spPr/>
        <p:txBody>
          <a:bodyPr/>
          <a:lstStyle/>
          <a:p>
            <a:fld id="{B75D3EB7-E51C-3B42-A736-16683FF2B8FE}" type="datetime1">
              <a:rPr lang="es-ES" smtClean="0"/>
              <a:t>5/2/22</a:t>
            </a:fld>
            <a:endParaRPr lang="es-ES"/>
          </a:p>
        </p:txBody>
      </p:sp>
      <p:sp>
        <p:nvSpPr>
          <p:cNvPr id="6" name="Footer Placeholder 5"/>
          <p:cNvSpPr>
            <a:spLocks noGrp="1"/>
          </p:cNvSpPr>
          <p:nvPr>
            <p:ph type="ftr" sz="quarter" idx="11"/>
          </p:nvPr>
        </p:nvSpPr>
        <p:spPr/>
        <p:txBody>
          <a:bodyPr/>
          <a:lstStyle/>
          <a:p>
            <a:r>
              <a:rPr lang="es-ES"/>
              <a:t>Ingeniería de Software I - Requisitos</a:t>
            </a:r>
          </a:p>
        </p:txBody>
      </p:sp>
      <p:sp>
        <p:nvSpPr>
          <p:cNvPr id="7" name="Slide Number Placeholder 6"/>
          <p:cNvSpPr>
            <a:spLocks noGrp="1"/>
          </p:cNvSpPr>
          <p:nvPr>
            <p:ph type="sldNum" sz="quarter" idx="12"/>
          </p:nvPr>
        </p:nvSpPr>
        <p:spPr/>
        <p:txBody>
          <a:bodyPr/>
          <a:lstStyle/>
          <a:p>
            <a:fld id="{790D89CD-A46C-794B-B2CF-C6DAC5EDED40}"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a:t>Clic para editar título</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s-ES_tradnl"/>
              <a:t>Haga clic para modificar el estilo de texto del patrón</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7" name="Date Placeholder 6"/>
          <p:cNvSpPr>
            <a:spLocks noGrp="1"/>
          </p:cNvSpPr>
          <p:nvPr>
            <p:ph type="dt" sz="half" idx="10"/>
          </p:nvPr>
        </p:nvSpPr>
        <p:spPr/>
        <p:txBody>
          <a:bodyPr/>
          <a:lstStyle/>
          <a:p>
            <a:fld id="{D14DD213-5574-A741-9527-F346DF968B8A}" type="datetime1">
              <a:rPr lang="es-ES" smtClean="0"/>
              <a:t>5/2/22</a:t>
            </a:fld>
            <a:endParaRPr lang="es-ES"/>
          </a:p>
        </p:txBody>
      </p:sp>
      <p:sp>
        <p:nvSpPr>
          <p:cNvPr id="8" name="Footer Placeholder 7"/>
          <p:cNvSpPr>
            <a:spLocks noGrp="1"/>
          </p:cNvSpPr>
          <p:nvPr>
            <p:ph type="ftr" sz="quarter" idx="11"/>
          </p:nvPr>
        </p:nvSpPr>
        <p:spPr/>
        <p:txBody>
          <a:bodyPr/>
          <a:lstStyle/>
          <a:p>
            <a:r>
              <a:rPr lang="es-ES"/>
              <a:t>Ingeniería de Software I - Requisitos</a:t>
            </a:r>
          </a:p>
        </p:txBody>
      </p:sp>
      <p:sp>
        <p:nvSpPr>
          <p:cNvPr id="9" name="Slide Number Placeholder 8"/>
          <p:cNvSpPr>
            <a:spLocks noGrp="1"/>
          </p:cNvSpPr>
          <p:nvPr>
            <p:ph type="sldNum" sz="quarter" idx="12"/>
          </p:nvPr>
        </p:nvSpPr>
        <p:spPr/>
        <p:txBody>
          <a:bodyPr/>
          <a:lstStyle/>
          <a:p>
            <a:fld id="{790D89CD-A46C-794B-B2CF-C6DAC5EDED40}"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a:p>
        </p:txBody>
      </p:sp>
      <p:sp>
        <p:nvSpPr>
          <p:cNvPr id="3" name="Date Placeholder 2"/>
          <p:cNvSpPr>
            <a:spLocks noGrp="1"/>
          </p:cNvSpPr>
          <p:nvPr>
            <p:ph type="dt" sz="half" idx="10"/>
          </p:nvPr>
        </p:nvSpPr>
        <p:spPr/>
        <p:txBody>
          <a:bodyPr/>
          <a:lstStyle/>
          <a:p>
            <a:fld id="{3C669AA9-255A-9240-87F7-791402AF09F2}" type="datetime1">
              <a:rPr lang="es-ES" smtClean="0"/>
              <a:t>5/2/22</a:t>
            </a:fld>
            <a:endParaRPr lang="es-ES"/>
          </a:p>
        </p:txBody>
      </p:sp>
      <p:sp>
        <p:nvSpPr>
          <p:cNvPr id="4" name="Footer Placeholder 3"/>
          <p:cNvSpPr>
            <a:spLocks noGrp="1"/>
          </p:cNvSpPr>
          <p:nvPr>
            <p:ph type="ftr" sz="quarter" idx="11"/>
          </p:nvPr>
        </p:nvSpPr>
        <p:spPr/>
        <p:txBody>
          <a:bodyPr/>
          <a:lstStyle/>
          <a:p>
            <a:r>
              <a:rPr lang="es-ES"/>
              <a:t>Ingeniería de Software I - Requisitos</a:t>
            </a:r>
          </a:p>
        </p:txBody>
      </p:sp>
      <p:sp>
        <p:nvSpPr>
          <p:cNvPr id="5" name="Slide Number Placeholder 4"/>
          <p:cNvSpPr>
            <a:spLocks noGrp="1"/>
          </p:cNvSpPr>
          <p:nvPr>
            <p:ph type="sldNum" sz="quarter" idx="12"/>
          </p:nvPr>
        </p:nvSpPr>
        <p:spPr/>
        <p:txBody>
          <a:bodyPr/>
          <a:lstStyle/>
          <a:p>
            <a:fld id="{790D89CD-A46C-794B-B2CF-C6DAC5EDED40}"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602291-D67C-3949-852C-59D2E39919E0}" type="datetime1">
              <a:rPr lang="es-ES" smtClean="0"/>
              <a:t>5/2/22</a:t>
            </a:fld>
            <a:endParaRPr lang="es-ES"/>
          </a:p>
        </p:txBody>
      </p:sp>
      <p:sp>
        <p:nvSpPr>
          <p:cNvPr id="3" name="Footer Placeholder 2"/>
          <p:cNvSpPr>
            <a:spLocks noGrp="1"/>
          </p:cNvSpPr>
          <p:nvPr>
            <p:ph type="ftr" sz="quarter" idx="11"/>
          </p:nvPr>
        </p:nvSpPr>
        <p:spPr/>
        <p:txBody>
          <a:bodyPr/>
          <a:lstStyle/>
          <a:p>
            <a:r>
              <a:rPr lang="es-ES"/>
              <a:t>Ingeniería de Software I - Requisitos</a:t>
            </a:r>
          </a:p>
        </p:txBody>
      </p:sp>
      <p:sp>
        <p:nvSpPr>
          <p:cNvPr id="4" name="Slide Number Placeholder 3"/>
          <p:cNvSpPr>
            <a:spLocks noGrp="1"/>
          </p:cNvSpPr>
          <p:nvPr>
            <p:ph type="sldNum" sz="quarter" idx="12"/>
          </p:nvPr>
        </p:nvSpPr>
        <p:spPr/>
        <p:txBody>
          <a:bodyPr/>
          <a:lstStyle/>
          <a:p>
            <a:fld id="{790D89CD-A46C-794B-B2CF-C6DAC5EDED40}"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2BC8BA64-17EC-D347-8969-A6D5F373062E}" type="datetime1">
              <a:rPr lang="es-ES" smtClean="0"/>
              <a:t>5/2/22</a:t>
            </a:fld>
            <a:endParaRPr lang="es-ES"/>
          </a:p>
        </p:txBody>
      </p:sp>
      <p:sp>
        <p:nvSpPr>
          <p:cNvPr id="6" name="Footer Placeholder 5"/>
          <p:cNvSpPr>
            <a:spLocks noGrp="1"/>
          </p:cNvSpPr>
          <p:nvPr>
            <p:ph type="ftr" sz="quarter" idx="11"/>
          </p:nvPr>
        </p:nvSpPr>
        <p:spPr/>
        <p:txBody>
          <a:bodyPr/>
          <a:lstStyle/>
          <a:p>
            <a:r>
              <a:rPr lang="es-ES"/>
              <a:t>Ingeniería de Software I - Requisitos</a:t>
            </a:r>
          </a:p>
        </p:txBody>
      </p:sp>
      <p:sp>
        <p:nvSpPr>
          <p:cNvPr id="7" name="Slide Number Placeholder 6"/>
          <p:cNvSpPr>
            <a:spLocks noGrp="1"/>
          </p:cNvSpPr>
          <p:nvPr>
            <p:ph type="sldNum" sz="quarter" idx="12"/>
          </p:nvPr>
        </p:nvSpPr>
        <p:spPr/>
        <p:txBody>
          <a:bodyPr/>
          <a:lstStyle/>
          <a:p>
            <a:fld id="{BA9B540C-44DA-4F69-89C9-7C84606640D3}" type="slidenum">
              <a:rPr lang="en-US" smtClean="0"/>
              <a:pPr/>
              <a:t>‹Nº›</a:t>
            </a:fld>
            <a:endParaRPr lang="en-US"/>
          </a:p>
        </p:txBody>
      </p:sp>
      <p:sp>
        <p:nvSpPr>
          <p:cNvPr id="8" name="Title 7"/>
          <p:cNvSpPr>
            <a:spLocks noGrp="1"/>
          </p:cNvSpPr>
          <p:nvPr>
            <p:ph type="title"/>
          </p:nvPr>
        </p:nvSpPr>
        <p:spPr/>
        <p:txBody>
          <a:bodyPr/>
          <a:lstStyle/>
          <a:p>
            <a:r>
              <a:rPr lang="es-ES_tradnl"/>
              <a:t>Clic para editar título</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rgbClr val="526D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F9835A70-6C25-6E45-B330-E9064DCE479F}" type="datetime1">
              <a:rPr lang="es-ES" smtClean="0"/>
              <a:t>5/2/22</a:t>
            </a:fld>
            <a:endParaRPr lang="es-ES"/>
          </a:p>
        </p:txBody>
      </p:sp>
      <p:sp>
        <p:nvSpPr>
          <p:cNvPr id="6" name="Footer Placeholder 5"/>
          <p:cNvSpPr>
            <a:spLocks noGrp="1"/>
          </p:cNvSpPr>
          <p:nvPr>
            <p:ph type="ftr" sz="quarter" idx="11"/>
          </p:nvPr>
        </p:nvSpPr>
        <p:spPr/>
        <p:txBody>
          <a:bodyPr/>
          <a:lstStyle/>
          <a:p>
            <a:r>
              <a:rPr lang="es-ES"/>
              <a:t>Ingeniería de Software I - Requisitos</a:t>
            </a:r>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790D89CD-A46C-794B-B2CF-C6DAC5EDED40}" type="slidenum">
              <a:rPr lang="es-ES" smtClean="0"/>
              <a:t>‹Nº›</a:t>
            </a:fld>
            <a:endParaRPr lang="es-E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s-ES_tradnl"/>
              <a:t>Clic para editar título</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7620000" cy="1371600"/>
          </a:xfrm>
          <a:prstGeom prst="rect">
            <a:avLst/>
          </a:prstGeom>
        </p:spPr>
        <p:txBody>
          <a:bodyPr vert="horz" lIns="91440" tIns="45720" rIns="91440" bIns="45720" rtlCol="0" anchor="b">
            <a:normAutofit/>
          </a:bodyPr>
          <a:lstStyle/>
          <a:p>
            <a:r>
              <a:rPr lang="es-ES_tradnl" dirty="0"/>
              <a:t>Clic para editar título</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B3899A41-5904-C74A-A1FD-6D99B3414921}" type="datetime1">
              <a:rPr lang="es-ES" smtClean="0"/>
              <a:t>5/2/22</a:t>
            </a:fld>
            <a:endParaRPr lang="es-E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r>
              <a:rPr lang="es-ES"/>
              <a:t>Ingeniería de Software I - Requisitos</a:t>
            </a:r>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rgbClr val="526DB0"/>
                </a:solidFill>
              </a:defRPr>
            </a:lvl1pPr>
          </a:lstStyle>
          <a:p>
            <a:fld id="{790D89CD-A46C-794B-B2CF-C6DAC5EDED40}" type="slidenum">
              <a:rPr lang="es-ES" smtClean="0"/>
              <a:pPr/>
              <a:t>‹Nº›</a:t>
            </a:fld>
            <a:endParaRPr lang="es-ES" dirty="0"/>
          </a:p>
        </p:txBody>
      </p:sp>
      <p:sp>
        <p:nvSpPr>
          <p:cNvPr id="7" name="Rectangle 6"/>
          <p:cNvSpPr/>
          <p:nvPr/>
        </p:nvSpPr>
        <p:spPr>
          <a:xfrm>
            <a:off x="9001124" y="0"/>
            <a:ext cx="142876" cy="1371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dt="0"/>
  <p:txStyles>
    <p:titleStyle>
      <a:lvl1pPr algn="l" defTabSz="914400" rtl="0" eaLnBrk="1" latinLnBrk="0" hangingPunct="1">
        <a:spcBef>
          <a:spcPct val="0"/>
        </a:spcBef>
        <a:buNone/>
        <a:defRPr sz="3600" kern="1200" cap="all" spc="-60" baseline="0">
          <a:solidFill>
            <a:schemeClr val="accent3"/>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chemeClr val="accent3"/>
        </a:buClr>
        <a:buFont typeface="Arial"/>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accent3"/>
        </a:buClr>
        <a:buFont typeface="Arial"/>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accent3"/>
        </a:buClr>
        <a:buFont typeface="Arial"/>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accent3"/>
        </a:buClr>
        <a:buFont typeface="Arial"/>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unsplash.com/photos/r-enAOPw8Rs" TargetMode="External"/><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bit.ly/3urdvyx" TargetMode="External"/><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3.wmf"/><Relationship Id="rId5" Type="http://schemas.openxmlformats.org/officeDocument/2006/relationships/oleObject" Target="../embeddings/oleObject2.bin"/><Relationship Id="rId4" Type="http://schemas.openxmlformats.org/officeDocument/2006/relationships/image" Target="../media/image22.wmf"/></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bit.ly/3qpj0sV" TargetMode="External"/><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unsplash.com/collections/173229/work-online?photo=B0n4-PeF60Q" TargetMode="External"/><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s://goo.gl/Dtk59e"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2.wmf"/></Relationships>
</file>

<file path=ppt/slides/_rels/slide4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s://bit.ly/34zcsBO" TargetMode="External"/><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s://bit.ly/3m1iNfo" TargetMode="External"/><Relationship Id="rId2" Type="http://schemas.openxmlformats.org/officeDocument/2006/relationships/hyperlink" Target="https://goo.gl/rhV8eV." TargetMode="External"/><Relationship Id="rId1" Type="http://schemas.openxmlformats.org/officeDocument/2006/relationships/slideLayout" Target="../slideLayouts/slideLayout2.xml"/><Relationship Id="rId5" Type="http://schemas.openxmlformats.org/officeDocument/2006/relationships/hyperlink" Target="https://bit.ly/3ENIUxw" TargetMode="External"/><Relationship Id="rId4" Type="http://schemas.openxmlformats.org/officeDocument/2006/relationships/hyperlink" Target="https://bit.ly/3GE4fKd"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unsplash.com/photos/NvSGP844aA4" TargetMode="External"/><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 sz="6000" dirty="0"/>
              <a:t>requisitos</a:t>
            </a:r>
            <a:br>
              <a:rPr lang="es-ES" sz="6000" dirty="0"/>
            </a:br>
            <a:br>
              <a:rPr lang="es-ES" sz="6000" dirty="0"/>
            </a:br>
            <a:r>
              <a:rPr lang="es-ES" sz="2800" dirty="0"/>
              <a:t>Ingeniería de software I</a:t>
            </a:r>
            <a:br>
              <a:rPr lang="es-ES" sz="2800" dirty="0"/>
            </a:br>
            <a:r>
              <a:rPr lang="es-ES" sz="1200" dirty="0">
                <a:solidFill>
                  <a:srgbClr val="526DB0"/>
                </a:solidFill>
              </a:rPr>
              <a:t>2º de grado en ingeniería informática</a:t>
            </a:r>
            <a:br>
              <a:rPr lang="es-ES" sz="1200" dirty="0">
                <a:solidFill>
                  <a:srgbClr val="526DB0"/>
                </a:solidFill>
              </a:rPr>
            </a:br>
            <a:r>
              <a:rPr lang="es-ES" sz="1200" dirty="0">
                <a:solidFill>
                  <a:srgbClr val="526DB0"/>
                </a:solidFill>
              </a:rPr>
              <a:t>CURSO 2021/2022</a:t>
            </a:r>
            <a:endParaRPr lang="es-ES" sz="1100" dirty="0">
              <a:solidFill>
                <a:srgbClr val="526DB0"/>
              </a:solidFill>
            </a:endParaRPr>
          </a:p>
        </p:txBody>
      </p:sp>
      <p:sp>
        <p:nvSpPr>
          <p:cNvPr id="3" name="Subtítulo 2"/>
          <p:cNvSpPr>
            <a:spLocks noGrp="1"/>
          </p:cNvSpPr>
          <p:nvPr>
            <p:ph type="subTitle" idx="1"/>
          </p:nvPr>
        </p:nvSpPr>
        <p:spPr>
          <a:xfrm>
            <a:off x="457200" y="4800599"/>
            <a:ext cx="6858000" cy="1459204"/>
          </a:xfrm>
        </p:spPr>
        <p:txBody>
          <a:bodyPr>
            <a:noAutofit/>
          </a:bodyPr>
          <a:lstStyle/>
          <a:p>
            <a:pPr>
              <a:spcBef>
                <a:spcPts val="0"/>
              </a:spcBef>
            </a:pPr>
            <a:r>
              <a:rPr lang="es-ES" sz="1400" cap="none" spc="0" dirty="0">
                <a:latin typeface="Arial"/>
                <a:cs typeface="Arial"/>
              </a:rPr>
              <a:t>Francisco José García </a:t>
            </a:r>
            <a:r>
              <a:rPr lang="es-ES" sz="1400" cap="none" spc="0" dirty="0" err="1">
                <a:latin typeface="Arial"/>
                <a:cs typeface="Arial"/>
              </a:rPr>
              <a:t>Peñalvo</a:t>
            </a:r>
            <a:r>
              <a:rPr lang="es-ES" sz="1400" cap="none" spc="0" dirty="0">
                <a:latin typeface="Arial"/>
                <a:cs typeface="Arial"/>
              </a:rPr>
              <a:t> / </a:t>
            </a:r>
            <a:r>
              <a:rPr lang="es-ES" sz="1400" cap="none" spc="0" dirty="0" err="1">
                <a:latin typeface="Arial"/>
                <a:cs typeface="Arial"/>
              </a:rPr>
              <a:t>fgarcia@usal.es</a:t>
            </a:r>
            <a:endParaRPr lang="es-ES" sz="1400" cap="none" spc="0" dirty="0">
              <a:latin typeface="Arial"/>
              <a:cs typeface="Arial"/>
            </a:endParaRPr>
          </a:p>
          <a:p>
            <a:pPr>
              <a:spcBef>
                <a:spcPts val="0"/>
              </a:spcBef>
            </a:pPr>
            <a:r>
              <a:rPr lang="es-ES" sz="1400" cap="none" spc="0" dirty="0">
                <a:latin typeface="Arial"/>
                <a:cs typeface="Arial"/>
              </a:rPr>
              <a:t>Alicia García Holgado / </a:t>
            </a:r>
            <a:r>
              <a:rPr lang="es-ES" sz="1400" cap="none" spc="0" dirty="0" err="1">
                <a:latin typeface="Arial"/>
                <a:cs typeface="Arial"/>
              </a:rPr>
              <a:t>aliciagh@usal.es</a:t>
            </a:r>
            <a:endParaRPr lang="es-ES" sz="1400" cap="none" spc="0" dirty="0">
              <a:latin typeface="Arial"/>
              <a:cs typeface="Arial"/>
            </a:endParaRPr>
          </a:p>
          <a:p>
            <a:pPr>
              <a:spcBef>
                <a:spcPts val="0"/>
              </a:spcBef>
            </a:pPr>
            <a:r>
              <a:rPr lang="es-ES" sz="1400" cap="none" spc="0" dirty="0">
                <a:latin typeface="Arial"/>
                <a:cs typeface="Arial"/>
              </a:rPr>
              <a:t>Andrea Vázquez </a:t>
            </a:r>
            <a:r>
              <a:rPr lang="es-ES" sz="1400" cap="none" spc="0" dirty="0" err="1">
                <a:latin typeface="Arial"/>
                <a:cs typeface="Arial"/>
              </a:rPr>
              <a:t>Ingelmo</a:t>
            </a:r>
            <a:r>
              <a:rPr lang="es-ES" sz="1400" cap="none" spc="0" dirty="0">
                <a:latin typeface="Arial"/>
                <a:cs typeface="Arial"/>
              </a:rPr>
              <a:t> / </a:t>
            </a:r>
            <a:r>
              <a:rPr lang="es-ES" sz="1400" cap="none" spc="0" dirty="0" err="1">
                <a:latin typeface="Arial"/>
                <a:cs typeface="Arial"/>
              </a:rPr>
              <a:t>andreavazquez@usal.es</a:t>
            </a:r>
            <a:endParaRPr lang="es-ES" sz="1400" cap="none" spc="0" dirty="0">
              <a:latin typeface="Arial"/>
              <a:cs typeface="Arial"/>
            </a:endParaRPr>
          </a:p>
          <a:p>
            <a:pPr>
              <a:spcBef>
                <a:spcPts val="0"/>
              </a:spcBef>
            </a:pPr>
            <a:endParaRPr lang="es-ES" sz="1400" cap="none" spc="0" dirty="0">
              <a:latin typeface="Arial"/>
              <a:cs typeface="Arial"/>
            </a:endParaRPr>
          </a:p>
          <a:p>
            <a:pPr>
              <a:spcBef>
                <a:spcPts val="0"/>
              </a:spcBef>
            </a:pPr>
            <a:r>
              <a:rPr lang="es-ES" sz="1400" cap="none" spc="0" dirty="0">
                <a:latin typeface="Arial"/>
                <a:cs typeface="Arial"/>
              </a:rPr>
              <a:t>Departamento de Informática y Automática</a:t>
            </a:r>
          </a:p>
          <a:p>
            <a:pPr>
              <a:spcBef>
                <a:spcPts val="0"/>
              </a:spcBef>
            </a:pPr>
            <a:r>
              <a:rPr lang="es-ES" sz="1400" cap="none" spc="0" dirty="0">
                <a:latin typeface="Arial"/>
                <a:cs typeface="Arial"/>
              </a:rPr>
              <a:t>Universidad de Salamanca</a:t>
            </a:r>
          </a:p>
          <a:p>
            <a:pPr>
              <a:spcBef>
                <a:spcPts val="0"/>
              </a:spcBef>
            </a:pPr>
            <a:endParaRPr lang="es-ES" sz="1400" spc="0" dirty="0">
              <a:latin typeface="Arial"/>
              <a:cs typeface="Arial"/>
            </a:endParaRPr>
          </a:p>
          <a:p>
            <a:pPr>
              <a:spcBef>
                <a:spcPts val="0"/>
              </a:spcBef>
            </a:pPr>
            <a:endParaRPr lang="es-ES" sz="1400" spc="0" dirty="0">
              <a:latin typeface="Arial"/>
              <a:cs typeface="Aria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4872" y="4941870"/>
            <a:ext cx="1165862" cy="1162606"/>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7309" y="4941870"/>
            <a:ext cx="1527562" cy="1145671"/>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43874" y="6557132"/>
            <a:ext cx="854075" cy="300867"/>
          </a:xfrm>
          <a:prstGeom prst="rect">
            <a:avLst/>
          </a:prstGeom>
        </p:spPr>
      </p:pic>
    </p:spTree>
    <p:extLst>
      <p:ext uri="{BB962C8B-B14F-4D97-AF65-F5344CB8AC3E}">
        <p14:creationId xmlns:p14="http://schemas.microsoft.com/office/powerpoint/2010/main" val="31981003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0"/>
            <a:ext cx="7620000" cy="1371600"/>
          </a:xfrm>
        </p:spPr>
        <p:txBody>
          <a:bodyPr/>
          <a:lstStyle/>
          <a:p>
            <a:r>
              <a:rPr lang="es-ES_tradnl" dirty="0"/>
              <a:t>Visión global</a:t>
            </a:r>
          </a:p>
        </p:txBody>
      </p:sp>
      <p:sp>
        <p:nvSpPr>
          <p:cNvPr id="3" name="Marcador de contenido 2"/>
          <p:cNvSpPr>
            <a:spLocks noGrp="1"/>
          </p:cNvSpPr>
          <p:nvPr>
            <p:ph idx="1"/>
          </p:nvPr>
        </p:nvSpPr>
        <p:spPr>
          <a:xfrm>
            <a:off x="457200" y="1393689"/>
            <a:ext cx="8458200" cy="4968557"/>
          </a:xfrm>
        </p:spPr>
        <p:txBody>
          <a:bodyPr>
            <a:normAutofit/>
          </a:bodyPr>
          <a:lstStyle/>
          <a:p>
            <a:pPr marL="342900" indent="-342900">
              <a:buFont typeface="Arial" charset="0"/>
              <a:buChar char="•"/>
            </a:pPr>
            <a:r>
              <a:rPr lang="es-ES_tradnl" dirty="0"/>
              <a:t>Deben obtenerse y documentarse</a:t>
            </a:r>
          </a:p>
          <a:p>
            <a:pPr marL="800100" lvl="1" indent="-342900">
              <a:buFont typeface="Arial" charset="0"/>
              <a:buChar char="•"/>
            </a:pPr>
            <a:r>
              <a:rPr lang="es-ES_tradnl" dirty="0"/>
              <a:t>Los requisitos de información</a:t>
            </a:r>
          </a:p>
          <a:p>
            <a:pPr marL="800100" lvl="1" indent="-342900">
              <a:buFont typeface="Arial" charset="0"/>
              <a:buChar char="•"/>
            </a:pPr>
            <a:r>
              <a:rPr lang="es-ES_tradnl" dirty="0"/>
              <a:t>Los requisitos funcionales </a:t>
            </a:r>
          </a:p>
          <a:p>
            <a:pPr marL="800100" lvl="1" indent="-342900">
              <a:buFont typeface="Arial" charset="0"/>
              <a:buChar char="•"/>
            </a:pPr>
            <a:r>
              <a:rPr lang="es-ES_tradnl" dirty="0"/>
              <a:t>Los requisitos no funcionales </a:t>
            </a:r>
          </a:p>
          <a:p>
            <a:pPr marL="800100" lvl="1" indent="-342900">
              <a:buFont typeface="Arial" charset="0"/>
              <a:buChar char="•"/>
            </a:pPr>
            <a:r>
              <a:rPr lang="es-ES_tradnl" dirty="0"/>
              <a:t>Los criterios para medir el grado de su consecución</a:t>
            </a:r>
          </a:p>
          <a:p>
            <a:pPr marL="342900" indent="-342900">
              <a:buFont typeface="Arial" charset="0"/>
              <a:buChar char="•"/>
            </a:pPr>
            <a:r>
              <a:rPr lang="es-ES_tradnl" dirty="0"/>
              <a:t>El proceso de desarrollo de dicha especificación de requisitos es lo que se conoce como </a:t>
            </a:r>
            <a:r>
              <a:rPr lang="es-ES_tradnl" b="1" dirty="0">
                <a:solidFill>
                  <a:schemeClr val="accent3">
                    <a:lumMod val="75000"/>
                  </a:schemeClr>
                </a:solidFill>
              </a:rPr>
              <a:t>ingeniería de requisitos</a:t>
            </a:r>
          </a:p>
          <a:p>
            <a:pPr marL="342900" indent="-342900">
              <a:buFont typeface="Arial" charset="0"/>
              <a:buChar char="•"/>
            </a:pPr>
            <a:r>
              <a:rPr lang="es-ES_tradnl" dirty="0"/>
              <a:t>Importancia creciente de</a:t>
            </a:r>
          </a:p>
          <a:p>
            <a:pPr marL="800100" lvl="1" indent="-342900">
              <a:buFont typeface="Arial" charset="0"/>
              <a:buChar char="•"/>
            </a:pPr>
            <a:r>
              <a:rPr lang="es-ES_tradnl" dirty="0"/>
              <a:t>El correcto entendimiento (obtención), documentación (especificación) y validación de las necesidades de los usuarios y clientes</a:t>
            </a:r>
          </a:p>
          <a:p>
            <a:pPr marL="800100" lvl="1" indent="-342900">
              <a:buFont typeface="Arial" charset="0"/>
              <a:buChar char="•"/>
            </a:pPr>
            <a:r>
              <a:rPr lang="es-ES_tradnl" dirty="0"/>
              <a:t>La medida de la calidad de los sistemas en función del grado de satisfacción de los usuarios</a:t>
            </a:r>
          </a:p>
          <a:p>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10</a:t>
            </a:fld>
            <a:endParaRPr lang="es-ES"/>
          </a:p>
        </p:txBody>
      </p:sp>
    </p:spTree>
    <p:extLst>
      <p:ext uri="{BB962C8B-B14F-4D97-AF65-F5344CB8AC3E}">
        <p14:creationId xmlns:p14="http://schemas.microsoft.com/office/powerpoint/2010/main" val="1856951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DEFINICIÓN DE INGENIERÍA</a:t>
            </a:r>
            <a:br>
              <a:rPr lang="es-ES" dirty="0"/>
            </a:br>
            <a:r>
              <a:rPr lang="es-ES" dirty="0"/>
              <a:t>DE REQUISITOS</a:t>
            </a:r>
          </a:p>
        </p:txBody>
      </p:sp>
      <p:sp>
        <p:nvSpPr>
          <p:cNvPr id="3" name="Marcador de contenido 2"/>
          <p:cNvSpPr>
            <a:spLocks noGrp="1"/>
          </p:cNvSpPr>
          <p:nvPr>
            <p:ph idx="1"/>
          </p:nvPr>
        </p:nvSpPr>
        <p:spPr/>
        <p:txBody>
          <a:bodyPr>
            <a:normAutofit/>
          </a:bodyPr>
          <a:lstStyle/>
          <a:p>
            <a:r>
              <a:rPr lang="es-ES" sz="2400" dirty="0"/>
              <a:t>Un proceso sistemático de desarrollo de requisitos mediante un </a:t>
            </a:r>
            <a:r>
              <a:rPr lang="es-ES" sz="2400" b="1" dirty="0">
                <a:solidFill>
                  <a:schemeClr val="accent3"/>
                </a:solidFill>
              </a:rPr>
              <a:t>proceso cooperativo </a:t>
            </a:r>
            <a:r>
              <a:rPr lang="es-ES" sz="2400" dirty="0"/>
              <a:t>consistente en </a:t>
            </a:r>
            <a:r>
              <a:rPr lang="es-ES" sz="2400" b="1" dirty="0">
                <a:solidFill>
                  <a:schemeClr val="accent3"/>
                </a:solidFill>
              </a:rPr>
              <a:t>analizar</a:t>
            </a:r>
            <a:r>
              <a:rPr lang="es-ES" sz="2400" dirty="0"/>
              <a:t> el problema, </a:t>
            </a:r>
            <a:r>
              <a:rPr lang="es-ES" sz="2400" b="1" dirty="0">
                <a:solidFill>
                  <a:schemeClr val="accent3"/>
                </a:solidFill>
              </a:rPr>
              <a:t>documentar</a:t>
            </a:r>
            <a:r>
              <a:rPr lang="es-ES" sz="2400" dirty="0"/>
              <a:t> las observaciones resultantes en una variedad de formatos de representación y </a:t>
            </a:r>
            <a:r>
              <a:rPr lang="es-ES" sz="2400" b="1" dirty="0">
                <a:solidFill>
                  <a:schemeClr val="accent3"/>
                </a:solidFill>
              </a:rPr>
              <a:t>comprobar la exactitud </a:t>
            </a:r>
            <a:r>
              <a:rPr lang="es-ES" sz="2400" dirty="0"/>
              <a:t>de la comprensión conseguida </a:t>
            </a:r>
          </a:p>
          <a:p>
            <a:pPr algn="r"/>
            <a:r>
              <a:rPr lang="es-ES" sz="2400" dirty="0"/>
              <a:t>(</a:t>
            </a:r>
            <a:r>
              <a:rPr lang="es-ES" sz="2400" dirty="0" err="1"/>
              <a:t>Loucopoulus</a:t>
            </a:r>
            <a:r>
              <a:rPr lang="es-ES" sz="2400" dirty="0"/>
              <a:t> y </a:t>
            </a:r>
            <a:r>
              <a:rPr lang="es-ES" sz="2400" dirty="0" err="1"/>
              <a:t>Karakostas</a:t>
            </a:r>
            <a:r>
              <a:rPr lang="es-ES" sz="2400" dirty="0"/>
              <a:t>, 1995)</a:t>
            </a:r>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11</a:t>
            </a:fld>
            <a:endParaRPr lang="es-ES"/>
          </a:p>
        </p:txBody>
      </p:sp>
    </p:spTree>
    <p:extLst>
      <p:ext uri="{BB962C8B-B14F-4D97-AF65-F5344CB8AC3E}">
        <p14:creationId xmlns:p14="http://schemas.microsoft.com/office/powerpoint/2010/main" val="18907599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PROCESO DE INGENIERÍA DE</a:t>
            </a:r>
            <a:br>
              <a:rPr lang="es-ES" dirty="0"/>
            </a:br>
            <a:r>
              <a:rPr lang="es-ES" dirty="0"/>
              <a:t>REQUISITOS</a:t>
            </a:r>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12</a:t>
            </a:fld>
            <a:endParaRPr lang="es-ES"/>
          </a:p>
        </p:txBody>
      </p:sp>
      <p:pic>
        <p:nvPicPr>
          <p:cNvPr id="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09712"/>
            <a:ext cx="9008776" cy="4262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3"/>
          <p:cNvSpPr txBox="1">
            <a:spLocks noChangeArrowheads="1"/>
          </p:cNvSpPr>
          <p:nvPr/>
        </p:nvSpPr>
        <p:spPr bwMode="auto">
          <a:xfrm>
            <a:off x="847725" y="5899785"/>
            <a:ext cx="7854950"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r>
              <a:rPr lang="es-ES" sz="1600" b="1" dirty="0">
                <a:solidFill>
                  <a:srgbClr val="666699"/>
                </a:solidFill>
              </a:rPr>
              <a:t>Proceso de Ingeniería de Requisitos </a:t>
            </a:r>
            <a:r>
              <a:rPr lang="es-ES" sz="1600" b="1">
                <a:solidFill>
                  <a:srgbClr val="666699"/>
                </a:solidFill>
              </a:rPr>
              <a:t>(solo </a:t>
            </a:r>
            <a:r>
              <a:rPr lang="es-ES" sz="1600" b="1" dirty="0">
                <a:solidFill>
                  <a:srgbClr val="666699"/>
                </a:solidFill>
              </a:rPr>
              <a:t>se muestran algunos productos) </a:t>
            </a:r>
          </a:p>
        </p:txBody>
      </p:sp>
    </p:spTree>
    <p:extLst>
      <p:ext uri="{BB962C8B-B14F-4D97-AF65-F5344CB8AC3E}">
        <p14:creationId xmlns:p14="http://schemas.microsoft.com/office/powerpoint/2010/main" val="17542293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9796BB-02F2-6F47-981C-E0F67BB55C48}"/>
              </a:ext>
            </a:extLst>
          </p:cNvPr>
          <p:cNvSpPr>
            <a:spLocks noGrp="1"/>
          </p:cNvSpPr>
          <p:nvPr>
            <p:ph type="title"/>
          </p:nvPr>
        </p:nvSpPr>
        <p:spPr/>
        <p:txBody>
          <a:bodyPr/>
          <a:lstStyle/>
          <a:p>
            <a:r>
              <a:rPr lang="es-ES_tradnl" dirty="0"/>
              <a:t>Factor humano en la captura de requisitos</a:t>
            </a:r>
          </a:p>
        </p:txBody>
      </p:sp>
      <p:sp>
        <p:nvSpPr>
          <p:cNvPr id="9" name="Marcador de texto 8">
            <a:extLst>
              <a:ext uri="{FF2B5EF4-FFF2-40B4-BE49-F238E27FC236}">
                <a16:creationId xmlns:a16="http://schemas.microsoft.com/office/drawing/2014/main" id="{D791E14C-8E0D-C046-9FFA-09DDC2838B0D}"/>
              </a:ext>
            </a:extLst>
          </p:cNvPr>
          <p:cNvSpPr>
            <a:spLocks noGrp="1"/>
          </p:cNvSpPr>
          <p:nvPr>
            <p:ph type="body" idx="1"/>
          </p:nvPr>
        </p:nvSpPr>
        <p:spPr>
          <a:xfrm>
            <a:off x="4295040" y="1912432"/>
            <a:ext cx="4525848" cy="3632839"/>
          </a:xfrm>
        </p:spPr>
        <p:txBody>
          <a:bodyPr>
            <a:normAutofit lnSpcReduction="10000"/>
          </a:bodyPr>
          <a:lstStyle/>
          <a:p>
            <a:pPr>
              <a:spcBef>
                <a:spcPts val="422"/>
              </a:spcBef>
            </a:pPr>
            <a:r>
              <a:rPr lang="es-ES_tradnl" dirty="0">
                <a:solidFill>
                  <a:schemeClr val="tx1"/>
                </a:solidFill>
              </a:rPr>
              <a:t>La comunicación es uno de los aspectos más destacables en la ingeniería de requisitos</a:t>
            </a:r>
            <a:endParaRPr lang="es-ES" dirty="0">
              <a:solidFill>
                <a:schemeClr val="tx1"/>
              </a:solidFill>
            </a:endParaRPr>
          </a:p>
          <a:p>
            <a:pPr>
              <a:spcBef>
                <a:spcPts val="422"/>
              </a:spcBef>
            </a:pPr>
            <a:r>
              <a:rPr lang="es-ES_tradnl" dirty="0">
                <a:solidFill>
                  <a:schemeClr val="tx1"/>
                </a:solidFill>
              </a:rPr>
              <a:t>Esta característica hace de la ingeniería de requisitos una disciplina especialmente compleja al intervenir el factor humano</a:t>
            </a:r>
          </a:p>
          <a:p>
            <a:pPr>
              <a:spcBef>
                <a:spcPts val="422"/>
              </a:spcBef>
            </a:pPr>
            <a:r>
              <a:rPr lang="es-ES_tradnl" dirty="0">
                <a:solidFill>
                  <a:schemeClr val="tx1"/>
                </a:solidFill>
              </a:rPr>
              <a:t>Este factor es el responsable de que la Ingeniería de Requisitos tenga aspectos sociales y culturales y no solo técnicos </a:t>
            </a:r>
            <a:r>
              <a:rPr lang="es-ES" dirty="0"/>
              <a:t>(</a:t>
            </a:r>
            <a:r>
              <a:rPr lang="es-ES" dirty="0" err="1"/>
              <a:t>Goguen</a:t>
            </a:r>
            <a:r>
              <a:rPr lang="es-ES" dirty="0"/>
              <a:t>, 1994) </a:t>
            </a:r>
            <a:endParaRPr lang="es-ES_tradnl" dirty="0">
              <a:solidFill>
                <a:schemeClr val="tx1"/>
              </a:solidFill>
            </a:endParaRPr>
          </a:p>
        </p:txBody>
      </p:sp>
      <p:sp>
        <p:nvSpPr>
          <p:cNvPr id="4" name="Marcador de pie de página 3">
            <a:extLst>
              <a:ext uri="{FF2B5EF4-FFF2-40B4-BE49-F238E27FC236}">
                <a16:creationId xmlns:a16="http://schemas.microsoft.com/office/drawing/2014/main" id="{7C36C318-2A70-0448-8B54-8597D4E361BE}"/>
              </a:ext>
            </a:extLst>
          </p:cNvPr>
          <p:cNvSpPr>
            <a:spLocks noGrp="1"/>
          </p:cNvSpPr>
          <p:nvPr>
            <p:ph type="ftr" sz="quarter" idx="10"/>
          </p:nvPr>
        </p:nvSpPr>
        <p:spPr>
          <a:xfrm>
            <a:off x="762025" y="9040813"/>
            <a:ext cx="12827366" cy="519112"/>
          </a:xfrm>
          <a:prstGeom prst="rect">
            <a:avLst/>
          </a:prstGeom>
        </p:spPr>
        <p:txBody>
          <a:bodyPr vert="horz" lIns="91440" tIns="45720" rIns="91440" bIns="45720" rtlCol="0" anchor="ctr"/>
          <a:lstStyle>
            <a:lvl1pPr algn="l" defTabSz="584200">
              <a:defRPr sz="1600">
                <a:solidFill>
                  <a:schemeClr val="tx1">
                    <a:tint val="75000"/>
                  </a:schemeClr>
                </a:solidFill>
                <a:latin typeface="Dosis" panose="02010503020202060003" pitchFamily="2" charset="77"/>
                <a:ea typeface="+mn-ea"/>
                <a:cs typeface="+mn-cs"/>
                <a:sym typeface="Helvetica Neue Light"/>
              </a:defRPr>
            </a:lvl1pPr>
            <a:lvl2pPr indent="228600" algn="ctr" defTabSz="584200">
              <a:defRPr sz="3600">
                <a:latin typeface="+mn-lt"/>
                <a:ea typeface="+mn-ea"/>
                <a:cs typeface="+mn-cs"/>
                <a:sym typeface="Helvetica Neue Light"/>
              </a:defRPr>
            </a:lvl2pPr>
            <a:lvl3pPr indent="457200" algn="ctr" defTabSz="584200">
              <a:defRPr sz="3600">
                <a:latin typeface="+mn-lt"/>
                <a:ea typeface="+mn-ea"/>
                <a:cs typeface="+mn-cs"/>
                <a:sym typeface="Helvetica Neue Light"/>
              </a:defRPr>
            </a:lvl3pPr>
            <a:lvl4pPr indent="685800" algn="ctr" defTabSz="584200">
              <a:defRPr sz="3600">
                <a:latin typeface="+mn-lt"/>
                <a:ea typeface="+mn-ea"/>
                <a:cs typeface="+mn-cs"/>
                <a:sym typeface="Helvetica Neue Light"/>
              </a:defRPr>
            </a:lvl4pPr>
            <a:lvl5pPr indent="914400" algn="ctr" defTabSz="584200">
              <a:defRPr sz="3600">
                <a:latin typeface="+mn-lt"/>
                <a:ea typeface="+mn-ea"/>
                <a:cs typeface="+mn-cs"/>
                <a:sym typeface="Helvetica Neue Light"/>
              </a:defRPr>
            </a:lvl5pPr>
            <a:lvl6pPr indent="1143000" algn="ctr" defTabSz="584200">
              <a:defRPr sz="3600">
                <a:latin typeface="+mn-lt"/>
                <a:ea typeface="+mn-ea"/>
                <a:cs typeface="+mn-cs"/>
                <a:sym typeface="Helvetica Neue Light"/>
              </a:defRPr>
            </a:lvl6pPr>
            <a:lvl7pPr indent="1371600" algn="ctr" defTabSz="584200">
              <a:defRPr sz="3600">
                <a:latin typeface="+mn-lt"/>
                <a:ea typeface="+mn-ea"/>
                <a:cs typeface="+mn-cs"/>
                <a:sym typeface="Helvetica Neue Light"/>
              </a:defRPr>
            </a:lvl7pPr>
            <a:lvl8pPr indent="1600200" algn="ctr" defTabSz="584200">
              <a:defRPr sz="3600">
                <a:latin typeface="+mn-lt"/>
                <a:ea typeface="+mn-ea"/>
                <a:cs typeface="+mn-cs"/>
                <a:sym typeface="Helvetica Neue Light"/>
              </a:defRPr>
            </a:lvl8pPr>
            <a:lvl9pPr indent="1828800" algn="ctr" defTabSz="584200">
              <a:defRPr sz="3600">
                <a:latin typeface="+mn-lt"/>
                <a:ea typeface="+mn-ea"/>
                <a:cs typeface="+mn-cs"/>
                <a:sym typeface="Helvetica Neue Light"/>
              </a:defRPr>
            </a:lvl9pPr>
          </a:lstStyle>
          <a:p>
            <a:endParaRPr lang="en-GB" dirty="0"/>
          </a:p>
        </p:txBody>
      </p:sp>
      <p:sp>
        <p:nvSpPr>
          <p:cNvPr id="5" name="Marcador de número de diapositiva 4">
            <a:extLst>
              <a:ext uri="{FF2B5EF4-FFF2-40B4-BE49-F238E27FC236}">
                <a16:creationId xmlns:a16="http://schemas.microsoft.com/office/drawing/2014/main" id="{F8308F1A-3259-A54E-954E-F3E4B05B95D5}"/>
              </a:ext>
            </a:extLst>
          </p:cNvPr>
          <p:cNvSpPr>
            <a:spLocks noGrp="1"/>
          </p:cNvSpPr>
          <p:nvPr>
            <p:ph type="sldNum" sz="quarter" idx="4"/>
          </p:nvPr>
        </p:nvSpPr>
        <p:spPr>
          <a:xfrm>
            <a:off x="12668008" y="9040813"/>
            <a:ext cx="3902075" cy="519112"/>
          </a:xfrm>
          <a:prstGeom prst="rect">
            <a:avLst/>
          </a:prstGeom>
        </p:spPr>
        <p:txBody>
          <a:bodyPr vert="horz" lIns="91440" tIns="45720" rIns="91440" bIns="45720" rtlCol="0" anchor="ctr"/>
          <a:lstStyle>
            <a:lvl1pPr algn="r" defTabSz="584200">
              <a:defRPr sz="1200">
                <a:solidFill>
                  <a:schemeClr val="tx1">
                    <a:tint val="75000"/>
                  </a:schemeClr>
                </a:solidFill>
                <a:latin typeface="Dosis" panose="02010503020202060003" pitchFamily="2" charset="77"/>
                <a:ea typeface="+mn-ea"/>
                <a:cs typeface="+mn-cs"/>
                <a:sym typeface="Helvetica Neue Light"/>
              </a:defRPr>
            </a:lvl1pPr>
            <a:lvl2pPr indent="228600" algn="ctr" defTabSz="584200">
              <a:defRPr sz="3600">
                <a:latin typeface="+mn-lt"/>
                <a:ea typeface="+mn-ea"/>
                <a:cs typeface="+mn-cs"/>
                <a:sym typeface="Helvetica Neue Light"/>
              </a:defRPr>
            </a:lvl2pPr>
            <a:lvl3pPr indent="457200" algn="ctr" defTabSz="584200">
              <a:defRPr sz="3600">
                <a:latin typeface="+mn-lt"/>
                <a:ea typeface="+mn-ea"/>
                <a:cs typeface="+mn-cs"/>
                <a:sym typeface="Helvetica Neue Light"/>
              </a:defRPr>
            </a:lvl3pPr>
            <a:lvl4pPr indent="685800" algn="ctr" defTabSz="584200">
              <a:defRPr sz="3600">
                <a:latin typeface="+mn-lt"/>
                <a:ea typeface="+mn-ea"/>
                <a:cs typeface="+mn-cs"/>
                <a:sym typeface="Helvetica Neue Light"/>
              </a:defRPr>
            </a:lvl4pPr>
            <a:lvl5pPr indent="914400" algn="ctr" defTabSz="584200">
              <a:defRPr sz="3600">
                <a:latin typeface="+mn-lt"/>
                <a:ea typeface="+mn-ea"/>
                <a:cs typeface="+mn-cs"/>
                <a:sym typeface="Helvetica Neue Light"/>
              </a:defRPr>
            </a:lvl5pPr>
            <a:lvl6pPr indent="1143000" algn="ctr" defTabSz="584200">
              <a:defRPr sz="3600">
                <a:latin typeface="+mn-lt"/>
                <a:ea typeface="+mn-ea"/>
                <a:cs typeface="+mn-cs"/>
                <a:sym typeface="Helvetica Neue Light"/>
              </a:defRPr>
            </a:lvl6pPr>
            <a:lvl7pPr indent="1371600" algn="ctr" defTabSz="584200">
              <a:defRPr sz="3600">
                <a:latin typeface="+mn-lt"/>
                <a:ea typeface="+mn-ea"/>
                <a:cs typeface="+mn-cs"/>
                <a:sym typeface="Helvetica Neue Light"/>
              </a:defRPr>
            </a:lvl7pPr>
            <a:lvl8pPr indent="1600200" algn="ctr" defTabSz="584200">
              <a:defRPr sz="3600">
                <a:latin typeface="+mn-lt"/>
                <a:ea typeface="+mn-ea"/>
                <a:cs typeface="+mn-cs"/>
                <a:sym typeface="Helvetica Neue Light"/>
              </a:defRPr>
            </a:lvl8pPr>
            <a:lvl9pPr indent="1828800" algn="ctr" defTabSz="584200">
              <a:defRPr sz="3600">
                <a:latin typeface="+mn-lt"/>
                <a:ea typeface="+mn-ea"/>
                <a:cs typeface="+mn-cs"/>
                <a:sym typeface="Helvetica Neue Light"/>
              </a:defRPr>
            </a:lvl9pPr>
          </a:lstStyle>
          <a:p>
            <a:fld id="{588595F5-22FC-1842-8D2B-BB2C42158723}" type="slidenum">
              <a:rPr lang="es-ES_tradnl" smtClean="0"/>
              <a:pPr/>
              <a:t>13</a:t>
            </a:fld>
            <a:endParaRPr lang="es-ES_tradnl"/>
          </a:p>
        </p:txBody>
      </p:sp>
      <p:pic>
        <p:nvPicPr>
          <p:cNvPr id="2052" name="Picture 4" descr="man holding telephone screaming">
            <a:extLst>
              <a:ext uri="{FF2B5EF4-FFF2-40B4-BE49-F238E27FC236}">
                <a16:creationId xmlns:a16="http://schemas.microsoft.com/office/drawing/2014/main" id="{028F8F09-D6E2-3A49-8830-FC33C1751C1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385" t="9350" r="17901" b="2531"/>
          <a:stretch/>
        </p:blipFill>
        <p:spPr bwMode="auto">
          <a:xfrm>
            <a:off x="401836" y="1912432"/>
            <a:ext cx="3814481" cy="3632839"/>
          </a:xfrm>
          <a:prstGeom prst="rect">
            <a:avLst/>
          </a:prstGeom>
          <a:noFill/>
          <a:extLst>
            <a:ext uri="{909E8E84-426E-40DD-AFC4-6F175D3DCCD1}">
              <a14:hiddenFill xmlns:a14="http://schemas.microsoft.com/office/drawing/2010/main">
                <a:solidFill>
                  <a:srgbClr val="FFFFFF"/>
                </a:solidFill>
              </a14:hiddenFill>
            </a:ext>
          </a:extLst>
        </p:spPr>
      </p:pic>
      <p:sp>
        <p:nvSpPr>
          <p:cNvPr id="10" name="Rectángulo 9">
            <a:extLst>
              <a:ext uri="{FF2B5EF4-FFF2-40B4-BE49-F238E27FC236}">
                <a16:creationId xmlns:a16="http://schemas.microsoft.com/office/drawing/2014/main" id="{309193AC-E8B1-3C44-8CD8-7E7E87981734}"/>
              </a:ext>
            </a:extLst>
          </p:cNvPr>
          <p:cNvSpPr/>
          <p:nvPr/>
        </p:nvSpPr>
        <p:spPr>
          <a:xfrm rot="16200000">
            <a:off x="-517372" y="2665529"/>
            <a:ext cx="2008831" cy="214033"/>
          </a:xfrm>
          <a:prstGeom prst="rect">
            <a:avLst/>
          </a:prstGeom>
        </p:spPr>
        <p:txBody>
          <a:bodyPr wrap="square">
            <a:spAutoFit/>
          </a:bodyPr>
          <a:lstStyle/>
          <a:p>
            <a:pPr algn="l"/>
            <a:r>
              <a:rPr lang="es-ES_tradnl" sz="791" dirty="0">
                <a:latin typeface="Dosis" panose="02010503020202060003" pitchFamily="2" charset="77"/>
                <a:hlinkClick r:id="rId3"/>
              </a:rPr>
              <a:t>https://unsplash.com/photos/r-enAOPw8Rs</a:t>
            </a:r>
            <a:r>
              <a:rPr lang="es-ES_tradnl" sz="791" dirty="0">
                <a:latin typeface="Dosis" panose="02010503020202060003" pitchFamily="2" charset="77"/>
              </a:rPr>
              <a:t> </a:t>
            </a:r>
          </a:p>
        </p:txBody>
      </p:sp>
      <p:sp>
        <p:nvSpPr>
          <p:cNvPr id="8" name="Marcador de número de diapositiva 3">
            <a:extLst>
              <a:ext uri="{FF2B5EF4-FFF2-40B4-BE49-F238E27FC236}">
                <a16:creationId xmlns:a16="http://schemas.microsoft.com/office/drawing/2014/main" id="{AFAB70E2-3B0B-BC4E-AC8F-C88FC071C32C}"/>
              </a:ext>
            </a:extLst>
          </p:cNvPr>
          <p:cNvSpPr>
            <a:spLocks noGrp="1"/>
          </p:cNvSpPr>
          <p:nvPr>
            <p:ph type="sldNum" sz="quarter" idx="2"/>
          </p:nvPr>
        </p:nvSpPr>
        <p:spPr>
          <a:xfrm rot="16200000">
            <a:off x="8663652" y="6285800"/>
            <a:ext cx="443171" cy="437070"/>
          </a:xfrm>
          <a:prstGeom prst="rect">
            <a:avLst/>
          </a:prstGeom>
          <a:ln w="12700">
            <a:miter lim="400000"/>
          </a:ln>
        </p:spPr>
        <p:txBody>
          <a:bodyPr wrap="none" lIns="45719" rIns="45719"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chemeClr val="accent3"/>
                </a:solidFill>
                <a:effectLst/>
                <a:uFillTx/>
                <a:latin typeface="Arial"/>
                <a:ea typeface="Arial"/>
                <a:cs typeface="Arial"/>
                <a:sym typeface="Arial"/>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a:lstStyle>
          <a:p>
            <a:fld id="{86CB4B4D-7CA3-9044-876B-883B54F8677D}" type="slidenum">
              <a:rPr lang="es-ES" smtClean="0"/>
              <a:pPr/>
              <a:t>13</a:t>
            </a:fld>
            <a:endParaRPr lang="es-ES" dirty="0"/>
          </a:p>
        </p:txBody>
      </p:sp>
      <p:sp>
        <p:nvSpPr>
          <p:cNvPr id="11" name="Marcador de pie de página 3">
            <a:extLst>
              <a:ext uri="{FF2B5EF4-FFF2-40B4-BE49-F238E27FC236}">
                <a16:creationId xmlns:a16="http://schemas.microsoft.com/office/drawing/2014/main" id="{E489A9C4-3942-5042-8ADD-086D96A628C0}"/>
              </a:ext>
            </a:extLst>
          </p:cNvPr>
          <p:cNvSpPr>
            <a:spLocks noGrp="1"/>
          </p:cNvSpPr>
          <p:nvPr>
            <p:ph type="ftr" sz="quarter" idx="11"/>
          </p:nvPr>
        </p:nvSpPr>
        <p:spPr>
          <a:xfrm>
            <a:off x="457200" y="6492875"/>
            <a:ext cx="3429000" cy="283845"/>
          </a:xfrm>
        </p:spPr>
        <p:txBody>
          <a:bodyPr/>
          <a:lstStyle/>
          <a:p>
            <a:r>
              <a:rPr lang="es-ES" dirty="0"/>
              <a:t>Ingeniería de Software I - Requisitos</a:t>
            </a:r>
          </a:p>
        </p:txBody>
      </p:sp>
    </p:spTree>
    <p:extLst>
      <p:ext uri="{BB962C8B-B14F-4D97-AF65-F5344CB8AC3E}">
        <p14:creationId xmlns:p14="http://schemas.microsoft.com/office/powerpoint/2010/main" val="39841456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5638" y="4629468"/>
            <a:ext cx="5040312" cy="1371600"/>
          </a:xfrm>
        </p:spPr>
        <p:txBody>
          <a:bodyPr/>
          <a:lstStyle/>
          <a:p>
            <a:r>
              <a:rPr lang="es-ES" dirty="0"/>
              <a:t>REQUISITOS</a:t>
            </a:r>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14</a:t>
            </a:fld>
            <a:endParaRPr lang="es-ES"/>
          </a:p>
        </p:txBody>
      </p:sp>
      <p:pic>
        <p:nvPicPr>
          <p:cNvPr id="7" name="Picture 6" descr="pensa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1194" y="1322388"/>
            <a:ext cx="2489200" cy="36930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5632310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0025" y="152718"/>
            <a:ext cx="8620125" cy="1371600"/>
          </a:xfrm>
        </p:spPr>
        <p:txBody>
          <a:bodyPr/>
          <a:lstStyle/>
          <a:p>
            <a:r>
              <a:rPr lang="es-ES"/>
              <a:t>¿Qué describe un requisito?</a:t>
            </a:r>
            <a:endParaRPr lang="es-ES_tradnl" dirty="0"/>
          </a:p>
        </p:txBody>
      </p:sp>
      <p:sp>
        <p:nvSpPr>
          <p:cNvPr id="3" name="Marcador de contenido 2"/>
          <p:cNvSpPr>
            <a:spLocks noGrp="1"/>
          </p:cNvSpPr>
          <p:nvPr>
            <p:ph idx="1"/>
          </p:nvPr>
        </p:nvSpPr>
        <p:spPr/>
        <p:txBody>
          <a:bodyPr>
            <a:normAutofit fontScale="92500" lnSpcReduction="20000"/>
          </a:bodyPr>
          <a:lstStyle/>
          <a:p>
            <a:pPr>
              <a:spcBef>
                <a:spcPct val="15000"/>
              </a:spcBef>
            </a:pPr>
            <a:r>
              <a:rPr lang="es-ES" dirty="0"/>
              <a:t>Una utilidad para el usuario</a:t>
            </a:r>
          </a:p>
          <a:p>
            <a:pPr lvl="1">
              <a:spcBef>
                <a:spcPct val="15000"/>
              </a:spcBef>
            </a:pPr>
            <a:r>
              <a:rPr lang="es-ES" sz="2400" i="1" dirty="0">
                <a:solidFill>
                  <a:schemeClr val="tx2"/>
                </a:solidFill>
                <a:latin typeface="Garamond" pitchFamily="18" charset="0"/>
              </a:rPr>
              <a:t>“El tratamiento de textos ha de incluir la comprobación y corrección gramatical”</a:t>
            </a:r>
            <a:endParaRPr lang="es-ES" sz="1800" dirty="0"/>
          </a:p>
          <a:p>
            <a:pPr>
              <a:spcBef>
                <a:spcPct val="15000"/>
              </a:spcBef>
            </a:pPr>
            <a:r>
              <a:rPr lang="es-ES" dirty="0"/>
              <a:t>Una propiedad general del sistema</a:t>
            </a:r>
          </a:p>
          <a:p>
            <a:pPr lvl="1">
              <a:spcBef>
                <a:spcPct val="15000"/>
              </a:spcBef>
            </a:pPr>
            <a:r>
              <a:rPr lang="es-ES" sz="2400" i="1" dirty="0">
                <a:solidFill>
                  <a:schemeClr val="tx2"/>
                </a:solidFill>
                <a:latin typeface="Garamond" pitchFamily="18" charset="0"/>
              </a:rPr>
              <a:t>“El sistema ha de garantizar que la información personal solamente será accesible mediante autorización explícita”</a:t>
            </a:r>
            <a:endParaRPr lang="es-ES" sz="1800" dirty="0"/>
          </a:p>
          <a:p>
            <a:pPr>
              <a:spcBef>
                <a:spcPct val="15000"/>
              </a:spcBef>
            </a:pPr>
            <a:r>
              <a:rPr lang="es-ES" dirty="0"/>
              <a:t>Una restricción general del sistema</a:t>
            </a:r>
          </a:p>
          <a:p>
            <a:pPr lvl="1">
              <a:spcBef>
                <a:spcPct val="15000"/>
              </a:spcBef>
            </a:pPr>
            <a:r>
              <a:rPr lang="es-ES" sz="2400" i="1" dirty="0">
                <a:solidFill>
                  <a:schemeClr val="tx2"/>
                </a:solidFill>
                <a:latin typeface="Garamond" pitchFamily="18" charset="0"/>
              </a:rPr>
              <a:t>“El sensor ha de muestrearse 10 veces por segundo”</a:t>
            </a:r>
          </a:p>
          <a:p>
            <a:pPr>
              <a:spcBef>
                <a:spcPct val="15000"/>
              </a:spcBef>
            </a:pPr>
            <a:r>
              <a:rPr lang="es-ES" dirty="0"/>
              <a:t>Cómo llevar a cabo cierto cálculo</a:t>
            </a:r>
          </a:p>
          <a:p>
            <a:pPr lvl="1">
              <a:spcBef>
                <a:spcPct val="15000"/>
              </a:spcBef>
            </a:pPr>
            <a:r>
              <a:rPr lang="es-ES" sz="2400" i="1" dirty="0">
                <a:solidFill>
                  <a:schemeClr val="tx2"/>
                </a:solidFill>
                <a:latin typeface="Garamond" pitchFamily="18" charset="0"/>
              </a:rPr>
              <a:t>“Calificación final = nota examen + 2*nota trabajo + 2/3 nota ejercicios”</a:t>
            </a:r>
          </a:p>
          <a:p>
            <a:pPr>
              <a:spcBef>
                <a:spcPct val="15000"/>
              </a:spcBef>
            </a:pPr>
            <a:r>
              <a:rPr lang="es-ES" dirty="0"/>
              <a:t>Una restricción sobre el desarrollo del sistema</a:t>
            </a:r>
          </a:p>
          <a:p>
            <a:pPr lvl="1">
              <a:spcBef>
                <a:spcPct val="15000"/>
              </a:spcBef>
            </a:pPr>
            <a:r>
              <a:rPr lang="es-ES" sz="2400" i="1" dirty="0">
                <a:solidFill>
                  <a:schemeClr val="tx2"/>
                </a:solidFill>
                <a:latin typeface="Garamond" pitchFamily="18" charset="0"/>
              </a:rPr>
              <a:t>“El sistema ha de implementarse en C#”</a:t>
            </a:r>
          </a:p>
          <a:p>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15</a:t>
            </a:fld>
            <a:endParaRPr lang="es-ES"/>
          </a:p>
        </p:txBody>
      </p:sp>
    </p:spTree>
    <p:extLst>
      <p:ext uri="{BB962C8B-B14F-4D97-AF65-F5344CB8AC3E}">
        <p14:creationId xmlns:p14="http://schemas.microsoft.com/office/powerpoint/2010/main" val="1321258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CONCEPTO DE REQUISITO</a:t>
            </a:r>
          </a:p>
        </p:txBody>
      </p:sp>
      <p:sp>
        <p:nvSpPr>
          <p:cNvPr id="3" name="Marcador de contenido 2"/>
          <p:cNvSpPr>
            <a:spLocks noGrp="1"/>
          </p:cNvSpPr>
          <p:nvPr>
            <p:ph idx="1"/>
          </p:nvPr>
        </p:nvSpPr>
        <p:spPr/>
        <p:txBody>
          <a:bodyPr/>
          <a:lstStyle/>
          <a:p>
            <a:r>
              <a:rPr lang="es-ES_tradnl" b="1" dirty="0">
                <a:solidFill>
                  <a:schemeClr val="accent3">
                    <a:lumMod val="75000"/>
                  </a:schemeClr>
                </a:solidFill>
              </a:rPr>
              <a:t>(a)</a:t>
            </a:r>
            <a:r>
              <a:rPr lang="es-ES_tradnl" dirty="0"/>
              <a:t> Una condición o capacidad que un usuario necesita para resolver un problema o lograr un objetivo. </a:t>
            </a:r>
            <a:r>
              <a:rPr lang="es-ES_tradnl" b="1" dirty="0">
                <a:solidFill>
                  <a:schemeClr val="accent3">
                    <a:lumMod val="75000"/>
                  </a:schemeClr>
                </a:solidFill>
              </a:rPr>
              <a:t>(b)</a:t>
            </a:r>
            <a:r>
              <a:rPr lang="es-ES_tradnl" b="1" dirty="0"/>
              <a:t> </a:t>
            </a:r>
            <a:r>
              <a:rPr lang="es-ES_tradnl" dirty="0"/>
              <a:t>Una condición o capacidad que debe tener un sistema o un componente de un sistema para satisfacer un contrato, una norma, una especificación u otro documento formal. </a:t>
            </a:r>
            <a:r>
              <a:rPr lang="es-ES_tradnl" b="1" dirty="0">
                <a:solidFill>
                  <a:schemeClr val="accent3">
                    <a:lumMod val="75000"/>
                  </a:schemeClr>
                </a:solidFill>
              </a:rPr>
              <a:t>(c)</a:t>
            </a:r>
            <a:r>
              <a:rPr lang="es-ES_tradnl" dirty="0"/>
              <a:t> Una representación en forma de documento de una condición o capacidad como las expresadas en </a:t>
            </a:r>
            <a:r>
              <a:rPr lang="es-ES_tradnl" b="1" dirty="0">
                <a:solidFill>
                  <a:schemeClr val="accent3">
                    <a:lumMod val="75000"/>
                  </a:schemeClr>
                </a:solidFill>
              </a:rPr>
              <a:t>(a)</a:t>
            </a:r>
            <a:r>
              <a:rPr lang="es-ES_tradnl" dirty="0"/>
              <a:t> o en </a:t>
            </a:r>
            <a:r>
              <a:rPr lang="es-ES_tradnl" b="1" dirty="0">
                <a:solidFill>
                  <a:schemeClr val="accent3">
                    <a:lumMod val="75000"/>
                  </a:schemeClr>
                </a:solidFill>
              </a:rPr>
              <a:t>(b)</a:t>
            </a:r>
            <a:r>
              <a:rPr lang="es-ES" dirty="0"/>
              <a:t> (IEEE, 1999a)</a:t>
            </a:r>
          </a:p>
          <a:p>
            <a:endParaRPr lang="es-ES_tradnl" dirty="0"/>
          </a:p>
          <a:p>
            <a:r>
              <a:rPr lang="es-ES" dirty="0"/>
              <a:t>Una propiedad que debe exhibirse para solucionar algún problema del mundo real (Sawyer y </a:t>
            </a:r>
            <a:r>
              <a:rPr lang="es-ES" dirty="0" err="1"/>
              <a:t>Kontoya</a:t>
            </a:r>
            <a:r>
              <a:rPr lang="es-ES" dirty="0"/>
              <a:t>, 2001)</a:t>
            </a:r>
          </a:p>
          <a:p>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16</a:t>
            </a:fld>
            <a:endParaRPr lang="es-ES"/>
          </a:p>
        </p:txBody>
      </p:sp>
    </p:spTree>
    <p:extLst>
      <p:ext uri="{BB962C8B-B14F-4D97-AF65-F5344CB8AC3E}">
        <p14:creationId xmlns:p14="http://schemas.microsoft.com/office/powerpoint/2010/main" val="1415909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Concepto de requisito</a:t>
            </a:r>
          </a:p>
        </p:txBody>
      </p:sp>
      <p:sp>
        <p:nvSpPr>
          <p:cNvPr id="3" name="Marcador de contenido 2"/>
          <p:cNvSpPr>
            <a:spLocks noGrp="1"/>
          </p:cNvSpPr>
          <p:nvPr>
            <p:ph idx="1"/>
          </p:nvPr>
        </p:nvSpPr>
        <p:spPr>
          <a:xfrm>
            <a:off x="620486" y="1524318"/>
            <a:ext cx="7620000" cy="4968557"/>
          </a:xfrm>
        </p:spPr>
        <p:txBody>
          <a:bodyPr>
            <a:normAutofit fontScale="85000" lnSpcReduction="20000"/>
          </a:bodyPr>
          <a:lstStyle/>
          <a:p>
            <a:pPr>
              <a:lnSpc>
                <a:spcPct val="120000"/>
              </a:lnSpc>
              <a:spcBef>
                <a:spcPts val="600"/>
              </a:spcBef>
            </a:pPr>
            <a:r>
              <a:rPr lang="es-ES_tradnl" sz="2400" dirty="0"/>
              <a:t>Aparente simplicidad del concepto</a:t>
            </a:r>
            <a:r>
              <a:rPr lang="es-ES" sz="2400" dirty="0"/>
              <a:t> </a:t>
            </a:r>
          </a:p>
          <a:p>
            <a:pPr>
              <a:lnSpc>
                <a:spcPct val="120000"/>
              </a:lnSpc>
              <a:spcBef>
                <a:spcPts val="600"/>
              </a:spcBef>
            </a:pPr>
            <a:r>
              <a:rPr lang="es-ES_tradnl" sz="2400" dirty="0"/>
              <a:t>Es frecuente encontrar el término </a:t>
            </a:r>
            <a:r>
              <a:rPr lang="es-ES_tradnl" sz="2400" b="1" dirty="0">
                <a:solidFill>
                  <a:schemeClr val="accent3">
                    <a:lumMod val="75000"/>
                  </a:schemeClr>
                </a:solidFill>
              </a:rPr>
              <a:t>requisito</a:t>
            </a:r>
            <a:r>
              <a:rPr lang="es-ES_tradnl" sz="2400" dirty="0"/>
              <a:t> calificado con adjetivos que pueden resultar confusos en un primer momento</a:t>
            </a:r>
            <a:endParaRPr lang="es-ES" sz="2400" dirty="0"/>
          </a:p>
          <a:p>
            <a:pPr lvl="1">
              <a:lnSpc>
                <a:spcPct val="120000"/>
              </a:lnSpc>
              <a:spcBef>
                <a:spcPts val="600"/>
              </a:spcBef>
              <a:spcAft>
                <a:spcPts val="600"/>
              </a:spcAft>
            </a:pPr>
            <a:r>
              <a:rPr lang="es-ES_tradnl" sz="2400" dirty="0"/>
              <a:t>de sistema</a:t>
            </a:r>
          </a:p>
          <a:p>
            <a:pPr lvl="1">
              <a:lnSpc>
                <a:spcPct val="120000"/>
              </a:lnSpc>
              <a:spcBef>
                <a:spcPts val="600"/>
              </a:spcBef>
              <a:spcAft>
                <a:spcPts val="600"/>
              </a:spcAft>
            </a:pPr>
            <a:r>
              <a:rPr lang="es-ES_tradnl" sz="2400" i="1" dirty="0"/>
              <a:t>hardware</a:t>
            </a:r>
          </a:p>
          <a:p>
            <a:pPr lvl="1">
              <a:lnSpc>
                <a:spcPct val="120000"/>
              </a:lnSpc>
              <a:spcBef>
                <a:spcPts val="600"/>
              </a:spcBef>
              <a:spcAft>
                <a:spcPts val="600"/>
              </a:spcAft>
            </a:pPr>
            <a:r>
              <a:rPr lang="es-ES_tradnl" sz="2400" i="1" dirty="0"/>
              <a:t>software</a:t>
            </a:r>
          </a:p>
          <a:p>
            <a:pPr lvl="1">
              <a:lnSpc>
                <a:spcPct val="120000"/>
              </a:lnSpc>
              <a:spcBef>
                <a:spcPts val="600"/>
              </a:spcBef>
              <a:spcAft>
                <a:spcPts val="600"/>
              </a:spcAft>
            </a:pPr>
            <a:r>
              <a:rPr lang="es-ES_tradnl" sz="2400" dirty="0"/>
              <a:t>de usuario</a:t>
            </a:r>
          </a:p>
          <a:p>
            <a:pPr lvl="1">
              <a:lnSpc>
                <a:spcPct val="120000"/>
              </a:lnSpc>
              <a:spcBef>
                <a:spcPts val="600"/>
              </a:spcBef>
              <a:spcAft>
                <a:spcPts val="600"/>
              </a:spcAft>
            </a:pPr>
            <a:r>
              <a:rPr lang="es-ES_tradnl" sz="2400" dirty="0"/>
              <a:t>de cliente</a:t>
            </a:r>
          </a:p>
          <a:p>
            <a:pPr lvl="1">
              <a:lnSpc>
                <a:spcPct val="120000"/>
              </a:lnSpc>
              <a:spcBef>
                <a:spcPts val="600"/>
              </a:spcBef>
              <a:spcAft>
                <a:spcPts val="600"/>
              </a:spcAft>
            </a:pPr>
            <a:r>
              <a:rPr lang="es-ES_tradnl" sz="2400" dirty="0"/>
              <a:t>funcional</a:t>
            </a:r>
          </a:p>
          <a:p>
            <a:pPr lvl="1">
              <a:lnSpc>
                <a:spcPct val="120000"/>
              </a:lnSpc>
              <a:spcBef>
                <a:spcPts val="600"/>
              </a:spcBef>
              <a:spcAft>
                <a:spcPts val="600"/>
              </a:spcAft>
            </a:pPr>
            <a:r>
              <a:rPr lang="es-ES_tradnl" sz="2400" dirty="0"/>
              <a:t>no funcional</a:t>
            </a:r>
          </a:p>
          <a:p>
            <a:pPr lvl="1">
              <a:lnSpc>
                <a:spcPct val="120000"/>
              </a:lnSpc>
              <a:spcBef>
                <a:spcPts val="600"/>
              </a:spcBef>
              <a:spcAft>
                <a:spcPts val="600"/>
              </a:spcAft>
            </a:pPr>
            <a:r>
              <a:rPr lang="es-ES_tradnl" sz="2400" dirty="0"/>
              <a:t>... </a:t>
            </a:r>
            <a:endParaRPr lang="es-ES" sz="2400" dirty="0"/>
          </a:p>
          <a:p>
            <a:pPr>
              <a:lnSpc>
                <a:spcPct val="120000"/>
              </a:lnSpc>
              <a:spcBef>
                <a:spcPts val="600"/>
              </a:spcBef>
            </a:pPr>
            <a:endParaRPr lang="es-ES_tradnl" sz="2400"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17</a:t>
            </a:fld>
            <a:endParaRPr lang="es-ES"/>
          </a:p>
        </p:txBody>
      </p:sp>
    </p:spTree>
    <p:extLst>
      <p:ext uri="{BB962C8B-B14F-4D97-AF65-F5344CB8AC3E}">
        <p14:creationId xmlns:p14="http://schemas.microsoft.com/office/powerpoint/2010/main" val="13855109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Dimensiones de los requisitos</a:t>
            </a:r>
          </a:p>
        </p:txBody>
      </p:sp>
      <p:sp>
        <p:nvSpPr>
          <p:cNvPr id="3" name="Marcador de contenido 2"/>
          <p:cNvSpPr>
            <a:spLocks noGrp="1"/>
          </p:cNvSpPr>
          <p:nvPr>
            <p:ph idx="1"/>
          </p:nvPr>
        </p:nvSpPr>
        <p:spPr>
          <a:xfrm>
            <a:off x="457200" y="1694497"/>
            <a:ext cx="7620000" cy="4373563"/>
          </a:xfrm>
        </p:spPr>
        <p:txBody>
          <a:bodyPr>
            <a:normAutofit/>
          </a:bodyPr>
          <a:lstStyle/>
          <a:p>
            <a:pPr marL="342900" indent="-342900">
              <a:buFont typeface="Arial" charset="0"/>
              <a:buChar char="•"/>
            </a:pPr>
            <a:r>
              <a:rPr lang="es-ES_tradnl" sz="2400" dirty="0"/>
              <a:t>La gran cantidad de calificativos que se aplican al término requisito muestra distintos aspectos ortogonales que a menudo se consideran aisladamente</a:t>
            </a:r>
            <a:r>
              <a:rPr lang="es-ES" sz="2400" dirty="0"/>
              <a:t> </a:t>
            </a:r>
          </a:p>
          <a:p>
            <a:pPr marL="342900" indent="-342900">
              <a:buFont typeface="Arial" charset="0"/>
              <a:buChar char="•"/>
            </a:pPr>
            <a:r>
              <a:rPr lang="es-ES_tradnl" sz="2400" dirty="0"/>
              <a:t>Para clarificar la situación es frecuente identificar dimensiones para clasificar los requisitos</a:t>
            </a:r>
            <a:r>
              <a:rPr lang="es-ES" sz="2400" dirty="0"/>
              <a:t> </a:t>
            </a:r>
          </a:p>
          <a:p>
            <a:pPr lvl="1"/>
            <a:r>
              <a:rPr lang="es-ES" dirty="0"/>
              <a:t>Ámbito</a:t>
            </a:r>
          </a:p>
          <a:p>
            <a:pPr lvl="1"/>
            <a:r>
              <a:rPr lang="es-ES" dirty="0"/>
              <a:t>Característica que define</a:t>
            </a:r>
          </a:p>
          <a:p>
            <a:pPr lvl="1"/>
            <a:r>
              <a:rPr lang="es-ES" dirty="0"/>
              <a:t>Audiencia</a:t>
            </a:r>
          </a:p>
          <a:p>
            <a:pPr lvl="1"/>
            <a:r>
              <a:rPr lang="es-ES" dirty="0"/>
              <a:t>Representación</a:t>
            </a:r>
          </a:p>
          <a:p>
            <a:endParaRPr lang="es-ES_tradnl" sz="2400"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18</a:t>
            </a:fld>
            <a:endParaRPr lang="es-ES"/>
          </a:p>
        </p:txBody>
      </p:sp>
    </p:spTree>
    <p:extLst>
      <p:ext uri="{BB962C8B-B14F-4D97-AF65-F5344CB8AC3E}">
        <p14:creationId xmlns:p14="http://schemas.microsoft.com/office/powerpoint/2010/main" val="1117016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Dimensiones de los requisitos</a:t>
            </a:r>
          </a:p>
        </p:txBody>
      </p:sp>
      <p:sp>
        <p:nvSpPr>
          <p:cNvPr id="3" name="Marcador de contenido 2"/>
          <p:cNvSpPr>
            <a:spLocks noGrp="1"/>
          </p:cNvSpPr>
          <p:nvPr>
            <p:ph idx="1"/>
          </p:nvPr>
        </p:nvSpPr>
        <p:spPr>
          <a:xfrm>
            <a:off x="457199" y="1482226"/>
            <a:ext cx="8610601" cy="5201603"/>
          </a:xfrm>
        </p:spPr>
        <p:txBody>
          <a:bodyPr>
            <a:normAutofit fontScale="92500" lnSpcReduction="10000"/>
          </a:bodyPr>
          <a:lstStyle/>
          <a:p>
            <a:pPr>
              <a:spcBef>
                <a:spcPct val="15000"/>
              </a:spcBef>
            </a:pPr>
            <a:r>
              <a:rPr lang="es-ES_tradnl" b="1" dirty="0">
                <a:solidFill>
                  <a:schemeClr val="accent3">
                    <a:lumMod val="75000"/>
                  </a:schemeClr>
                </a:solidFill>
              </a:rPr>
              <a:t>Ámbito</a:t>
            </a:r>
          </a:p>
          <a:p>
            <a:pPr lvl="1">
              <a:spcBef>
                <a:spcPct val="15000"/>
              </a:spcBef>
            </a:pPr>
            <a:r>
              <a:rPr lang="es-ES_tradnl" sz="1800" dirty="0">
                <a:cs typeface="Times New Roman" pitchFamily="18" charset="0"/>
              </a:rPr>
              <a:t>Indica en qué contexto se debe entender el requisito</a:t>
            </a:r>
          </a:p>
          <a:p>
            <a:pPr lvl="2">
              <a:spcBef>
                <a:spcPct val="15000"/>
              </a:spcBef>
            </a:pPr>
            <a:r>
              <a:rPr lang="es-ES_tradnl" sz="1600" i="1" dirty="0">
                <a:cs typeface="Times New Roman" pitchFamily="18" charset="0"/>
              </a:rPr>
              <a:t>Sistema</a:t>
            </a:r>
            <a:r>
              <a:rPr lang="es-ES_tradnl" sz="1600" dirty="0">
                <a:cs typeface="Times New Roman" pitchFamily="18" charset="0"/>
              </a:rPr>
              <a:t>, </a:t>
            </a:r>
            <a:r>
              <a:rPr lang="es-ES_tradnl" sz="1600" i="1" dirty="0">
                <a:cs typeface="Times New Roman" pitchFamily="18" charset="0"/>
              </a:rPr>
              <a:t>Software</a:t>
            </a:r>
            <a:r>
              <a:rPr lang="es-ES_tradnl" sz="1600" dirty="0">
                <a:cs typeface="Times New Roman" pitchFamily="18" charset="0"/>
              </a:rPr>
              <a:t>, </a:t>
            </a:r>
            <a:r>
              <a:rPr lang="es-ES_tradnl" sz="1600" i="1" dirty="0">
                <a:cs typeface="Times New Roman" pitchFamily="18" charset="0"/>
              </a:rPr>
              <a:t>Hardware</a:t>
            </a:r>
            <a:endParaRPr lang="es-ES_tradnl" sz="1600" dirty="0">
              <a:cs typeface="Times New Roman" pitchFamily="18" charset="0"/>
            </a:endParaRPr>
          </a:p>
          <a:p>
            <a:pPr>
              <a:spcBef>
                <a:spcPct val="15000"/>
              </a:spcBef>
            </a:pPr>
            <a:r>
              <a:rPr lang="es-ES" b="1" dirty="0">
                <a:solidFill>
                  <a:schemeClr val="accent3">
                    <a:lumMod val="75000"/>
                  </a:schemeClr>
                </a:solidFill>
              </a:rPr>
              <a:t>Característica que define</a:t>
            </a:r>
            <a:endParaRPr lang="es-ES_tradnl" b="1" dirty="0">
              <a:solidFill>
                <a:schemeClr val="accent3">
                  <a:lumMod val="75000"/>
                </a:schemeClr>
              </a:solidFill>
            </a:endParaRPr>
          </a:p>
          <a:p>
            <a:pPr lvl="1">
              <a:spcBef>
                <a:spcPct val="15000"/>
              </a:spcBef>
            </a:pPr>
            <a:r>
              <a:rPr lang="es-ES_tradnl" sz="1800" dirty="0">
                <a:cs typeface="Times New Roman" pitchFamily="18" charset="0"/>
              </a:rPr>
              <a:t>Los requisitos se clasifican en función de la naturaleza de la característica del sistema que se especifica</a:t>
            </a:r>
            <a:endParaRPr lang="es-ES_tradnl" sz="1800" dirty="0"/>
          </a:p>
          <a:p>
            <a:pPr lvl="2">
              <a:spcBef>
                <a:spcPct val="15000"/>
              </a:spcBef>
            </a:pPr>
            <a:r>
              <a:rPr lang="es-ES_tradnl" sz="1600" i="1" dirty="0"/>
              <a:t>Requisitos funcionales, Requisitos no funcionales, de Información</a:t>
            </a:r>
            <a:endParaRPr lang="es-ES_tradnl" sz="1600" dirty="0"/>
          </a:p>
          <a:p>
            <a:pPr>
              <a:spcBef>
                <a:spcPct val="15000"/>
              </a:spcBef>
            </a:pPr>
            <a:r>
              <a:rPr lang="es-ES_tradnl" b="1" dirty="0">
                <a:solidFill>
                  <a:schemeClr val="accent3">
                    <a:lumMod val="75000"/>
                  </a:schemeClr>
                </a:solidFill>
              </a:rPr>
              <a:t>Audiencia</a:t>
            </a:r>
          </a:p>
          <a:p>
            <a:pPr lvl="1">
              <a:spcBef>
                <a:spcPct val="15000"/>
              </a:spcBef>
            </a:pPr>
            <a:r>
              <a:rPr lang="es-ES_tradnl" sz="1800" dirty="0">
                <a:cs typeface="Times New Roman" pitchFamily="18" charset="0"/>
              </a:rPr>
              <a:t>Indica a quién está dirigido el requisito, es decir, las personas que deben ser capaces de entenderlo. Implica un nivel de descripción determinado</a:t>
            </a:r>
            <a:endParaRPr lang="es-ES_tradnl" sz="1800" dirty="0"/>
          </a:p>
          <a:p>
            <a:pPr lvl="2">
              <a:spcBef>
                <a:spcPct val="15000"/>
              </a:spcBef>
            </a:pPr>
            <a:r>
              <a:rPr lang="es-ES_tradnl" sz="1600" i="1" dirty="0"/>
              <a:t>Requisitos-C, Requisitos-D </a:t>
            </a:r>
            <a:r>
              <a:rPr lang="es-ES_tradnl" sz="1600" dirty="0"/>
              <a:t>(</a:t>
            </a:r>
            <a:r>
              <a:rPr lang="es-ES_tradnl" sz="1600" dirty="0" err="1"/>
              <a:t>Rombach</a:t>
            </a:r>
            <a:r>
              <a:rPr lang="es-ES_tradnl" sz="1600" dirty="0"/>
              <a:t>, 1990; </a:t>
            </a:r>
            <a:r>
              <a:rPr lang="es-ES_tradnl" sz="1600" dirty="0" err="1"/>
              <a:t>Brackett</a:t>
            </a:r>
            <a:r>
              <a:rPr lang="es-ES_tradnl" sz="1600" dirty="0"/>
              <a:t>, 1990)</a:t>
            </a:r>
            <a:endParaRPr lang="es-ES_tradnl" dirty="0"/>
          </a:p>
          <a:p>
            <a:pPr lvl="2">
              <a:spcBef>
                <a:spcPct val="15000"/>
              </a:spcBef>
            </a:pPr>
            <a:r>
              <a:rPr lang="es-ES_tradnl" sz="1600" i="1" dirty="0"/>
              <a:t>Requisitos de usuario</a:t>
            </a:r>
            <a:r>
              <a:rPr lang="es-ES_tradnl" sz="1600" dirty="0"/>
              <a:t> o </a:t>
            </a:r>
            <a:r>
              <a:rPr lang="es-ES_tradnl" sz="1600" i="1" dirty="0"/>
              <a:t>Requisitos de cliente, Requisitos software</a:t>
            </a:r>
            <a:r>
              <a:rPr lang="es-ES" sz="1600" dirty="0"/>
              <a:t> </a:t>
            </a:r>
            <a:r>
              <a:rPr lang="es-ES_tradnl" sz="1600" dirty="0"/>
              <a:t>(Mazza et al., 1994)</a:t>
            </a:r>
          </a:p>
          <a:p>
            <a:pPr lvl="2">
              <a:spcBef>
                <a:spcPct val="15000"/>
              </a:spcBef>
            </a:pPr>
            <a:r>
              <a:rPr lang="es-ES_tradnl" sz="1600" i="1" dirty="0"/>
              <a:t>Requisitos de usuario, Requisitos de sistema, Especificaciones de diseño</a:t>
            </a:r>
            <a:r>
              <a:rPr lang="es-ES_tradnl" sz="1600" dirty="0"/>
              <a:t> (</a:t>
            </a:r>
            <a:r>
              <a:rPr lang="es-ES_tradnl" sz="1600" dirty="0" err="1"/>
              <a:t>Sommerville</a:t>
            </a:r>
            <a:r>
              <a:rPr lang="es-ES_tradnl" sz="1600" dirty="0"/>
              <a:t>, 2002)</a:t>
            </a:r>
          </a:p>
          <a:p>
            <a:pPr>
              <a:spcBef>
                <a:spcPct val="15000"/>
              </a:spcBef>
            </a:pPr>
            <a:r>
              <a:rPr lang="es-ES_tradnl" b="1" dirty="0">
                <a:solidFill>
                  <a:schemeClr val="accent3">
                    <a:lumMod val="75000"/>
                  </a:schemeClr>
                </a:solidFill>
              </a:rPr>
              <a:t>Representación</a:t>
            </a:r>
          </a:p>
          <a:p>
            <a:pPr lvl="1">
              <a:spcBef>
                <a:spcPct val="15000"/>
              </a:spcBef>
            </a:pPr>
            <a:r>
              <a:rPr lang="es-ES_tradnl" sz="1800" dirty="0">
                <a:cs typeface="Times New Roman" pitchFamily="18" charset="0"/>
              </a:rPr>
              <a:t>Establece la forma cómo se definen los requisitos</a:t>
            </a:r>
            <a:endParaRPr lang="es-ES_tradnl" sz="1800" dirty="0"/>
          </a:p>
          <a:p>
            <a:pPr lvl="2">
              <a:spcBef>
                <a:spcPct val="15000"/>
              </a:spcBef>
            </a:pPr>
            <a:r>
              <a:rPr lang="es-ES_tradnl" sz="1600" i="1" dirty="0"/>
              <a:t>Formal, </a:t>
            </a:r>
            <a:r>
              <a:rPr lang="es-ES_tradnl" sz="1600" i="1" dirty="0" err="1"/>
              <a:t>Semiformal</a:t>
            </a:r>
            <a:r>
              <a:rPr lang="es-ES_tradnl" sz="1600" i="1" dirty="0"/>
              <a:t>, No formal</a:t>
            </a:r>
            <a:endParaRPr lang="es-ES" sz="1600" i="1" dirty="0"/>
          </a:p>
          <a:p>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19</a:t>
            </a:fld>
            <a:endParaRPr lang="es-ES"/>
          </a:p>
        </p:txBody>
      </p:sp>
    </p:spTree>
    <p:extLst>
      <p:ext uri="{BB962C8B-B14F-4D97-AF65-F5344CB8AC3E}">
        <p14:creationId xmlns:p14="http://schemas.microsoft.com/office/powerpoint/2010/main" val="1433209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ersona Sosteniendo Un Megáfono">
            <a:extLst>
              <a:ext uri="{FF2B5EF4-FFF2-40B4-BE49-F238E27FC236}">
                <a16:creationId xmlns:a16="http://schemas.microsoft.com/office/drawing/2014/main" id="{026F7C01-0402-F24F-A139-567972A92A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57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texto 2">
            <a:extLst>
              <a:ext uri="{FF2B5EF4-FFF2-40B4-BE49-F238E27FC236}">
                <a16:creationId xmlns:a16="http://schemas.microsoft.com/office/drawing/2014/main" id="{E822F0DB-1B82-944F-B060-90A8802390DF}"/>
              </a:ext>
            </a:extLst>
          </p:cNvPr>
          <p:cNvSpPr>
            <a:spLocks noGrp="1"/>
          </p:cNvSpPr>
          <p:nvPr>
            <p:ph type="body" sz="quarter" idx="1"/>
          </p:nvPr>
        </p:nvSpPr>
        <p:spPr>
          <a:xfrm>
            <a:off x="204617" y="2743989"/>
            <a:ext cx="7772400" cy="1066801"/>
          </a:xfrm>
          <a:ln w="12700">
            <a:miter lim="400000"/>
          </a:ln>
        </p:spPr>
        <p:txBody>
          <a:bodyPr lIns="45719" rIns="45719" anchor="b">
            <a:normAutofit/>
          </a:bodyPr>
          <a:lstStyle/>
          <a:p>
            <a:pPr defTabSz="896111"/>
            <a:r>
              <a:rPr lang="es-ES_tradnl" sz="2744" spc="98" dirty="0"/>
              <a:t>Píldora de vídeo relacionada</a:t>
            </a:r>
          </a:p>
        </p:txBody>
      </p:sp>
      <p:sp>
        <p:nvSpPr>
          <p:cNvPr id="4" name="Marcador de número de diapositiva 3">
            <a:extLst>
              <a:ext uri="{FF2B5EF4-FFF2-40B4-BE49-F238E27FC236}">
                <a16:creationId xmlns:a16="http://schemas.microsoft.com/office/drawing/2014/main" id="{77217C2C-623D-5742-8C1B-9A6D251CFD8E}"/>
              </a:ext>
            </a:extLst>
          </p:cNvPr>
          <p:cNvSpPr>
            <a:spLocks noGrp="1"/>
          </p:cNvSpPr>
          <p:nvPr>
            <p:ph type="sldNum" sz="quarter" idx="2"/>
          </p:nvPr>
        </p:nvSpPr>
        <p:spPr>
          <a:xfrm rot="16200000">
            <a:off x="8663652" y="6285800"/>
            <a:ext cx="443171" cy="437070"/>
          </a:xfrm>
          <a:prstGeom prst="rect">
            <a:avLst/>
          </a:prstGeom>
          <a:ln w="12700">
            <a:miter lim="400000"/>
          </a:ln>
        </p:spPr>
        <p:txBody>
          <a:bodyPr wrap="none" lIns="45719" rIns="45719"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chemeClr val="accent3"/>
                </a:solidFill>
                <a:effectLst/>
                <a:uFillTx/>
                <a:latin typeface="Arial"/>
                <a:ea typeface="Arial"/>
                <a:cs typeface="Arial"/>
                <a:sym typeface="Arial"/>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a:lstStyle>
          <a:p>
            <a:fld id="{86CB4B4D-7CA3-9044-876B-883B54F8677D}" type="slidenum">
              <a:rPr lang="es-ES" smtClean="0"/>
              <a:pPr/>
              <a:t>2</a:t>
            </a:fld>
            <a:endParaRPr lang="es-ES" dirty="0"/>
          </a:p>
        </p:txBody>
      </p:sp>
      <p:sp>
        <p:nvSpPr>
          <p:cNvPr id="5" name="CuadroTexto 4">
            <a:extLst>
              <a:ext uri="{FF2B5EF4-FFF2-40B4-BE49-F238E27FC236}">
                <a16:creationId xmlns:a16="http://schemas.microsoft.com/office/drawing/2014/main" id="{1290EC55-D116-9F4A-8CA5-07798AADEA94}"/>
              </a:ext>
            </a:extLst>
          </p:cNvPr>
          <p:cNvSpPr txBox="1"/>
          <p:nvPr/>
        </p:nvSpPr>
        <p:spPr>
          <a:xfrm>
            <a:off x="-84574" y="3995785"/>
            <a:ext cx="8987395" cy="218521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a:r>
              <a:rPr lang="es-ES_tradnl" sz="2400" b="1" dirty="0"/>
              <a:t>Concepto de requisito</a:t>
            </a:r>
          </a:p>
          <a:p>
            <a:pPr algn="ctr"/>
            <a:r>
              <a:rPr kumimoji="0" lang="es-ES_tradnl" sz="1600" i="0" u="none" strike="noStrike" cap="none" spc="0" normalizeH="0" baseline="0" dirty="0">
                <a:ln>
                  <a:noFill/>
                </a:ln>
                <a:solidFill>
                  <a:srgbClr val="000000"/>
                </a:solidFill>
                <a:effectLst/>
                <a:uFillTx/>
                <a:latin typeface="Arial"/>
                <a:ea typeface="Arial"/>
                <a:cs typeface="Arial"/>
                <a:sym typeface="Arial"/>
              </a:rPr>
              <a:t>														(García-Peñalvo et al., 2021a)</a:t>
            </a:r>
          </a:p>
          <a:p>
            <a:pPr algn="ctr"/>
            <a:r>
              <a:rPr lang="es-ES" sz="2400" b="1" dirty="0"/>
              <a:t>Requisitos no funcionales</a:t>
            </a:r>
          </a:p>
          <a:p>
            <a:pPr algn="ctr"/>
            <a:r>
              <a:rPr lang="es-ES_tradnl" sz="1600" dirty="0">
                <a:solidFill>
                  <a:srgbClr val="000000"/>
                </a:solidFill>
                <a:ea typeface="Arial"/>
                <a:cs typeface="Arial"/>
                <a:sym typeface="Arial"/>
              </a:rPr>
              <a:t>														(García-Peñalvo et al., 2021c)</a:t>
            </a:r>
          </a:p>
          <a:p>
            <a:pPr algn="ctr"/>
            <a:r>
              <a:rPr lang="es-ES" sz="2400" b="1" dirty="0"/>
              <a:t>Especificación de Requisitos del Software</a:t>
            </a:r>
          </a:p>
          <a:p>
            <a:pPr algn="ctr"/>
            <a:r>
              <a:rPr lang="es-ES_tradnl" sz="1600" dirty="0">
                <a:solidFill>
                  <a:srgbClr val="000000"/>
                </a:solidFill>
                <a:ea typeface="Arial"/>
                <a:cs typeface="Arial"/>
                <a:sym typeface="Arial"/>
              </a:rPr>
              <a:t>														(García-Peñalvo et al., 2021b)</a:t>
            </a:r>
          </a:p>
          <a:p>
            <a:pPr algn="ctr"/>
            <a:endParaRPr kumimoji="0" lang="es-ES_tradnl" sz="1600" i="0" u="none" strike="noStrike" cap="none" spc="0" normalizeH="0" baseline="0" dirty="0">
              <a:ln>
                <a:noFill/>
              </a:ln>
              <a:solidFill>
                <a:srgbClr val="000000"/>
              </a:solidFill>
              <a:effectLst/>
              <a:uFillTx/>
              <a:latin typeface="Arial"/>
              <a:ea typeface="Arial"/>
              <a:cs typeface="Arial"/>
              <a:sym typeface="Arial"/>
            </a:endParaRPr>
          </a:p>
        </p:txBody>
      </p:sp>
      <p:sp>
        <p:nvSpPr>
          <p:cNvPr id="6" name="Marcador de texto 2">
            <a:extLst>
              <a:ext uri="{FF2B5EF4-FFF2-40B4-BE49-F238E27FC236}">
                <a16:creationId xmlns:a16="http://schemas.microsoft.com/office/drawing/2014/main" id="{34571A24-E285-AA4C-AE3F-9D47BF3753A5}"/>
              </a:ext>
            </a:extLst>
          </p:cNvPr>
          <p:cNvSpPr txBox="1">
            <a:spLocks/>
          </p:cNvSpPr>
          <p:nvPr/>
        </p:nvSpPr>
        <p:spPr>
          <a:xfrm>
            <a:off x="204617" y="-48319"/>
            <a:ext cx="7912811" cy="14448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b">
            <a:normAutofit/>
          </a:bodyPr>
          <a:lstStyle>
            <a:lvl1pPr marL="0" marR="0" indent="0" algn="l" defTabSz="914400" rtl="0" latinLnBrk="0">
              <a:lnSpc>
                <a:spcPct val="100000"/>
              </a:lnSpc>
              <a:spcBef>
                <a:spcPts val="600"/>
              </a:spcBef>
              <a:spcAft>
                <a:spcPts val="0"/>
              </a:spcAft>
              <a:buClrTx/>
              <a:buSzTx/>
              <a:buFontTx/>
              <a:buNone/>
              <a:tabLst/>
              <a:defRPr sz="2000" b="0" i="0" u="none" strike="noStrike" cap="all" spc="120" baseline="0">
                <a:solidFill>
                  <a:schemeClr val="accent3"/>
                </a:solidFill>
                <a:uFillTx/>
                <a:latin typeface="Arial Black"/>
                <a:ea typeface="Arial Black"/>
                <a:cs typeface="Arial Black"/>
                <a:sym typeface="Arial Black"/>
              </a:defRPr>
            </a:lvl1pPr>
            <a:lvl2pPr marL="0" marR="0" indent="457200" algn="l" defTabSz="914400" rtl="0" latinLnBrk="0">
              <a:lnSpc>
                <a:spcPct val="100000"/>
              </a:lnSpc>
              <a:spcBef>
                <a:spcPts val="600"/>
              </a:spcBef>
              <a:spcAft>
                <a:spcPts val="0"/>
              </a:spcAft>
              <a:buClrTx/>
              <a:buSzTx/>
              <a:buFontTx/>
              <a:buNone/>
              <a:tabLst/>
              <a:defRPr sz="2000" b="0" i="0" u="none" strike="noStrike" cap="all" spc="120" baseline="0">
                <a:solidFill>
                  <a:schemeClr val="accent3"/>
                </a:solidFill>
                <a:uFillTx/>
                <a:latin typeface="Arial Black"/>
                <a:ea typeface="Arial Black"/>
                <a:cs typeface="Arial Black"/>
                <a:sym typeface="Arial Black"/>
              </a:defRPr>
            </a:lvl2pPr>
            <a:lvl3pPr marL="0" marR="0" indent="914400" algn="l" defTabSz="914400" rtl="0" latinLnBrk="0">
              <a:lnSpc>
                <a:spcPct val="100000"/>
              </a:lnSpc>
              <a:spcBef>
                <a:spcPts val="600"/>
              </a:spcBef>
              <a:spcAft>
                <a:spcPts val="0"/>
              </a:spcAft>
              <a:buClrTx/>
              <a:buSzTx/>
              <a:buFontTx/>
              <a:buNone/>
              <a:tabLst/>
              <a:defRPr sz="2000" b="0" i="0" u="none" strike="noStrike" cap="all" spc="120" baseline="0">
                <a:solidFill>
                  <a:schemeClr val="accent3"/>
                </a:solidFill>
                <a:uFillTx/>
                <a:latin typeface="Arial Black"/>
                <a:ea typeface="Arial Black"/>
                <a:cs typeface="Arial Black"/>
                <a:sym typeface="Arial Black"/>
              </a:defRPr>
            </a:lvl3pPr>
            <a:lvl4pPr marL="0" marR="0" indent="1371600" algn="l" defTabSz="914400" rtl="0" latinLnBrk="0">
              <a:lnSpc>
                <a:spcPct val="100000"/>
              </a:lnSpc>
              <a:spcBef>
                <a:spcPts val="600"/>
              </a:spcBef>
              <a:spcAft>
                <a:spcPts val="0"/>
              </a:spcAft>
              <a:buClrTx/>
              <a:buSzTx/>
              <a:buFontTx/>
              <a:buNone/>
              <a:tabLst/>
              <a:defRPr sz="2000" b="0" i="0" u="none" strike="noStrike" cap="all" spc="120" baseline="0">
                <a:solidFill>
                  <a:schemeClr val="accent3"/>
                </a:solidFill>
                <a:uFillTx/>
                <a:latin typeface="Arial Black"/>
                <a:ea typeface="Arial Black"/>
                <a:cs typeface="Arial Black"/>
                <a:sym typeface="Arial Black"/>
              </a:defRPr>
            </a:lvl4pPr>
            <a:lvl5pPr marL="0" marR="0" indent="1828800" algn="l" defTabSz="914400" rtl="0" latinLnBrk="0">
              <a:lnSpc>
                <a:spcPct val="100000"/>
              </a:lnSpc>
              <a:spcBef>
                <a:spcPts val="600"/>
              </a:spcBef>
              <a:spcAft>
                <a:spcPts val="0"/>
              </a:spcAft>
              <a:buClrTx/>
              <a:buSzTx/>
              <a:buFontTx/>
              <a:buNone/>
              <a:tabLst/>
              <a:defRPr sz="2000" b="0" i="0" u="none" strike="noStrike" cap="all" spc="120" baseline="0">
                <a:solidFill>
                  <a:schemeClr val="accent3"/>
                </a:solidFill>
                <a:uFillTx/>
                <a:latin typeface="Arial Black"/>
                <a:ea typeface="Arial Black"/>
                <a:cs typeface="Arial Black"/>
                <a:sym typeface="Arial Black"/>
              </a:defRPr>
            </a:lvl5pPr>
            <a:lvl6pPr marL="2571750" marR="0" indent="-285750" algn="l" defTabSz="914400" rtl="0" latinLnBrk="0">
              <a:lnSpc>
                <a:spcPct val="100000"/>
              </a:lnSpc>
              <a:spcBef>
                <a:spcPts val="600"/>
              </a:spcBef>
              <a:spcAft>
                <a:spcPts val="0"/>
              </a:spcAft>
              <a:buClrTx/>
              <a:buSzPct val="100000"/>
              <a:buFontTx/>
              <a:buChar char="•"/>
              <a:tabLst/>
              <a:defRPr sz="2000" b="0" i="0" u="none" strike="noStrike" cap="none" spc="0" baseline="0">
                <a:solidFill>
                  <a:srgbClr val="000000"/>
                </a:solidFill>
                <a:uFillTx/>
                <a:latin typeface="Arial"/>
                <a:ea typeface="Arial"/>
                <a:cs typeface="Arial"/>
                <a:sym typeface="Arial"/>
              </a:defRPr>
            </a:lvl6pPr>
            <a:lvl7pPr marL="3028950" marR="0" indent="-285750" algn="l" defTabSz="914400" rtl="0" latinLnBrk="0">
              <a:lnSpc>
                <a:spcPct val="100000"/>
              </a:lnSpc>
              <a:spcBef>
                <a:spcPts val="600"/>
              </a:spcBef>
              <a:spcAft>
                <a:spcPts val="0"/>
              </a:spcAft>
              <a:buClrTx/>
              <a:buSzPct val="100000"/>
              <a:buFontTx/>
              <a:buChar char="•"/>
              <a:tabLst/>
              <a:defRPr sz="2000" b="0" i="0" u="none" strike="noStrike" cap="none" spc="0" baseline="0">
                <a:solidFill>
                  <a:srgbClr val="000000"/>
                </a:solidFill>
                <a:uFillTx/>
                <a:latin typeface="Arial"/>
                <a:ea typeface="Arial"/>
                <a:cs typeface="Arial"/>
                <a:sym typeface="Arial"/>
              </a:defRPr>
            </a:lvl7pPr>
            <a:lvl8pPr marL="3486150" marR="0" indent="-285750" algn="l" defTabSz="914400" rtl="0" latinLnBrk="0">
              <a:lnSpc>
                <a:spcPct val="100000"/>
              </a:lnSpc>
              <a:spcBef>
                <a:spcPts val="600"/>
              </a:spcBef>
              <a:spcAft>
                <a:spcPts val="0"/>
              </a:spcAft>
              <a:buClrTx/>
              <a:buSzPct val="100000"/>
              <a:buFontTx/>
              <a:buChar char="•"/>
              <a:tabLst/>
              <a:defRPr sz="2000" b="0" i="0" u="none" strike="noStrike" cap="none" spc="0" baseline="0">
                <a:solidFill>
                  <a:srgbClr val="000000"/>
                </a:solidFill>
                <a:uFillTx/>
                <a:latin typeface="Arial"/>
                <a:ea typeface="Arial"/>
                <a:cs typeface="Arial"/>
                <a:sym typeface="Arial"/>
              </a:defRPr>
            </a:lvl8pPr>
            <a:lvl9pPr marL="3943350" marR="0" indent="-285750" algn="l" defTabSz="914400" rtl="0" latinLnBrk="0">
              <a:lnSpc>
                <a:spcPct val="100000"/>
              </a:lnSpc>
              <a:spcBef>
                <a:spcPts val="600"/>
              </a:spcBef>
              <a:spcAft>
                <a:spcPts val="0"/>
              </a:spcAft>
              <a:buClrTx/>
              <a:buSzPct val="100000"/>
              <a:buFontTx/>
              <a:buChar char="•"/>
              <a:tabLst/>
              <a:defRPr sz="2000" b="0" i="0" u="none" strike="noStrike" cap="none" spc="0" baseline="0">
                <a:solidFill>
                  <a:srgbClr val="000000"/>
                </a:solidFill>
                <a:uFillTx/>
                <a:latin typeface="Arial"/>
                <a:ea typeface="Arial"/>
                <a:cs typeface="Arial"/>
                <a:sym typeface="Arial"/>
              </a:defRPr>
            </a:lvl9pPr>
          </a:lstStyle>
          <a:p>
            <a:pPr defTabSz="896111" hangingPunct="1">
              <a:lnSpc>
                <a:spcPct val="120000"/>
              </a:lnSpc>
            </a:pPr>
            <a:r>
              <a:rPr lang="es-ES_tradnl" sz="2744" spc="98" dirty="0"/>
              <a:t>MÁS INFORMACIÓN</a:t>
            </a:r>
          </a:p>
        </p:txBody>
      </p:sp>
      <p:sp>
        <p:nvSpPr>
          <p:cNvPr id="7" name="CuadroTexto 6">
            <a:extLst>
              <a:ext uri="{FF2B5EF4-FFF2-40B4-BE49-F238E27FC236}">
                <a16:creationId xmlns:a16="http://schemas.microsoft.com/office/drawing/2014/main" id="{533BC91A-2C6E-4E42-8D3A-A305E83907D8}"/>
              </a:ext>
            </a:extLst>
          </p:cNvPr>
          <p:cNvSpPr txBox="1"/>
          <p:nvPr/>
        </p:nvSpPr>
        <p:spPr>
          <a:xfrm>
            <a:off x="204617" y="1634328"/>
            <a:ext cx="7382788"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a:r>
              <a:rPr lang="es-ES_tradnl" sz="2400" b="1" dirty="0"/>
              <a:t>Tema 4 – Ingeniería de Requisitos</a:t>
            </a:r>
          </a:p>
          <a:p>
            <a:pPr algn="ctr"/>
            <a:r>
              <a:rPr kumimoji="0" lang="es-ES_tradnl" sz="1600" i="0" u="none" strike="noStrike" cap="none" spc="0" normalizeH="0" baseline="0" dirty="0">
                <a:ln>
                  <a:noFill/>
                </a:ln>
                <a:solidFill>
                  <a:srgbClr val="000000"/>
                </a:solidFill>
                <a:effectLst/>
                <a:uFillTx/>
                <a:latin typeface="Arial"/>
                <a:ea typeface="Arial"/>
                <a:cs typeface="Arial"/>
                <a:sym typeface="Arial"/>
              </a:rPr>
              <a:t>										(García-Peñalvo et al., 2022)</a:t>
            </a:r>
          </a:p>
        </p:txBody>
      </p:sp>
      <p:sp>
        <p:nvSpPr>
          <p:cNvPr id="8" name="Rectángulo 7">
            <a:extLst>
              <a:ext uri="{FF2B5EF4-FFF2-40B4-BE49-F238E27FC236}">
                <a16:creationId xmlns:a16="http://schemas.microsoft.com/office/drawing/2014/main" id="{A330E5F5-39C1-8440-8C15-70B6EC8FBB20}"/>
              </a:ext>
            </a:extLst>
          </p:cNvPr>
          <p:cNvSpPr/>
          <p:nvPr/>
        </p:nvSpPr>
        <p:spPr>
          <a:xfrm rot="16200000">
            <a:off x="-510886" y="6060666"/>
            <a:ext cx="1348446" cy="246221"/>
          </a:xfrm>
          <a:prstGeom prst="rect">
            <a:avLst/>
          </a:prstGeom>
        </p:spPr>
        <p:txBody>
          <a:bodyPr wrap="none">
            <a:spAutoFit/>
          </a:bodyPr>
          <a:lstStyle/>
          <a:p>
            <a:r>
              <a:rPr lang="es-ES_tradnl" sz="1000" dirty="0">
                <a:hlinkClick r:id="rId3"/>
              </a:rPr>
              <a:t>https://bit.ly/3urdvyx</a:t>
            </a:r>
            <a:r>
              <a:rPr lang="es-ES_tradnl" sz="1000" dirty="0"/>
              <a:t> </a:t>
            </a:r>
          </a:p>
        </p:txBody>
      </p:sp>
      <p:sp>
        <p:nvSpPr>
          <p:cNvPr id="9" name="Marcador de pie de página 3">
            <a:extLst>
              <a:ext uri="{FF2B5EF4-FFF2-40B4-BE49-F238E27FC236}">
                <a16:creationId xmlns:a16="http://schemas.microsoft.com/office/drawing/2014/main" id="{95067C3F-D19F-854E-A476-180D00C69824}"/>
              </a:ext>
            </a:extLst>
          </p:cNvPr>
          <p:cNvSpPr txBox="1"/>
          <p:nvPr/>
        </p:nvSpPr>
        <p:spPr>
          <a:xfrm>
            <a:off x="502919" y="6492874"/>
            <a:ext cx="3337562"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a:lvl1pPr>
          </a:lstStyle>
          <a:p>
            <a:r>
              <a:rPr lang="es-ES" dirty="0">
                <a:solidFill>
                  <a:schemeClr val="bg1"/>
                </a:solidFill>
              </a:rPr>
              <a:t>Ingeniería de Software I - Requisitos</a:t>
            </a:r>
          </a:p>
        </p:txBody>
      </p:sp>
    </p:spTree>
    <p:extLst>
      <p:ext uri="{BB962C8B-B14F-4D97-AF65-F5344CB8AC3E}">
        <p14:creationId xmlns:p14="http://schemas.microsoft.com/office/powerpoint/2010/main" val="34378022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7832" y="81280"/>
            <a:ext cx="7620000" cy="1371600"/>
          </a:xfrm>
        </p:spPr>
        <p:txBody>
          <a:bodyPr/>
          <a:lstStyle/>
          <a:p>
            <a:r>
              <a:rPr lang="es-ES_tradnl" dirty="0"/>
              <a:t>Dimensiones de los requisitos</a:t>
            </a:r>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20</a:t>
            </a:fld>
            <a:endParaRPr lang="es-ES"/>
          </a:p>
        </p:txBody>
      </p:sp>
      <p:sp>
        <p:nvSpPr>
          <p:cNvPr id="6" name="Rectangle 4"/>
          <p:cNvSpPr>
            <a:spLocks noChangeArrowheads="1"/>
          </p:cNvSpPr>
          <p:nvPr/>
        </p:nvSpPr>
        <p:spPr bwMode="auto">
          <a:xfrm>
            <a:off x="427832" y="1990723"/>
            <a:ext cx="8310563" cy="9144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pPr eaLnBrk="0" hangingPunct="0"/>
            <a:r>
              <a:rPr lang="es-ES_tradnl" sz="2200" dirty="0">
                <a:solidFill>
                  <a:schemeClr val="tx2"/>
                </a:solidFill>
              </a:rPr>
              <a:t>1. El </a:t>
            </a:r>
            <a:r>
              <a:rPr lang="es-ES_tradnl" sz="2200" i="1" dirty="0">
                <a:solidFill>
                  <a:schemeClr val="tx2"/>
                </a:solidFill>
              </a:rPr>
              <a:t>software</a:t>
            </a:r>
            <a:r>
              <a:rPr lang="es-ES_tradnl" sz="2200" dirty="0">
                <a:solidFill>
                  <a:schemeClr val="tx2"/>
                </a:solidFill>
              </a:rPr>
              <a:t> debe proporcionar un medio para la representación</a:t>
            </a:r>
          </a:p>
          <a:p>
            <a:pPr eaLnBrk="0" hangingPunct="0"/>
            <a:r>
              <a:rPr lang="es-ES_tradnl" sz="2200" dirty="0">
                <a:solidFill>
                  <a:schemeClr val="tx2"/>
                </a:solidFill>
              </a:rPr>
              <a:t> y acceso a ficheros externos creados por otras herramientas</a:t>
            </a:r>
          </a:p>
        </p:txBody>
      </p:sp>
      <p:sp>
        <p:nvSpPr>
          <p:cNvPr id="7" name="Rectangle 5"/>
          <p:cNvSpPr>
            <a:spLocks noChangeArrowheads="1"/>
          </p:cNvSpPr>
          <p:nvPr/>
        </p:nvSpPr>
        <p:spPr bwMode="auto">
          <a:xfrm>
            <a:off x="207963" y="3575844"/>
            <a:ext cx="8750300" cy="2808287"/>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pPr eaLnBrk="0" hangingPunct="0"/>
            <a:r>
              <a:rPr lang="es-ES_tradnl" sz="1700">
                <a:solidFill>
                  <a:schemeClr val="tx2"/>
                </a:solidFill>
              </a:rPr>
              <a:t>1.1 Hay que proporcionar al usuario utilidades para definir el tipo de los ficheros externos</a:t>
            </a:r>
          </a:p>
          <a:p>
            <a:pPr eaLnBrk="0" hangingPunct="0"/>
            <a:r>
              <a:rPr lang="es-ES_tradnl" sz="1700" dirty="0">
                <a:solidFill>
                  <a:schemeClr val="tx2"/>
                </a:solidFill>
              </a:rPr>
              <a:t>1.2 Cada tipo de fichero externo tendrá asociado una herramienta que podrá ser aplicada</a:t>
            </a:r>
          </a:p>
          <a:p>
            <a:pPr eaLnBrk="0" hangingPunct="0"/>
            <a:r>
              <a:rPr lang="es-ES_tradnl" sz="1700" dirty="0">
                <a:solidFill>
                  <a:schemeClr val="tx2"/>
                </a:solidFill>
              </a:rPr>
              <a:t>al fichero</a:t>
            </a:r>
          </a:p>
          <a:p>
            <a:pPr eaLnBrk="0" hangingPunct="0"/>
            <a:r>
              <a:rPr lang="es-ES_tradnl" sz="1700" dirty="0">
                <a:solidFill>
                  <a:schemeClr val="tx2"/>
                </a:solidFill>
              </a:rPr>
              <a:t>1.3 Cada tipo de fichero externo podrá estar representado mediante un icono específico</a:t>
            </a:r>
          </a:p>
          <a:p>
            <a:pPr eaLnBrk="0" hangingPunct="0"/>
            <a:r>
              <a:rPr lang="es-ES_tradnl" sz="1700" dirty="0">
                <a:solidFill>
                  <a:schemeClr val="tx2"/>
                </a:solidFill>
              </a:rPr>
              <a:t>en la interfaz del usuario</a:t>
            </a:r>
          </a:p>
          <a:p>
            <a:pPr eaLnBrk="0" hangingPunct="0"/>
            <a:r>
              <a:rPr lang="es-ES_tradnl" sz="1700" dirty="0">
                <a:solidFill>
                  <a:schemeClr val="tx2"/>
                </a:solidFill>
              </a:rPr>
              <a:t>1.4 Se proporcionarán utilidades para que el usuario pueda definirse el tipo de icono </a:t>
            </a:r>
          </a:p>
          <a:p>
            <a:pPr eaLnBrk="0" hangingPunct="0"/>
            <a:r>
              <a:rPr lang="es-ES_tradnl" sz="1700" dirty="0">
                <a:solidFill>
                  <a:schemeClr val="tx2"/>
                </a:solidFill>
              </a:rPr>
              <a:t>que asociará a cada tipo de fichero</a:t>
            </a:r>
          </a:p>
          <a:p>
            <a:pPr eaLnBrk="0" hangingPunct="0"/>
            <a:r>
              <a:rPr lang="es-ES_tradnl" sz="1700" dirty="0">
                <a:solidFill>
                  <a:schemeClr val="tx2"/>
                </a:solidFill>
              </a:rPr>
              <a:t>1.5 Cuando un usuario seleccione un icono que representa un tipo de fichero externo, el</a:t>
            </a:r>
          </a:p>
          <a:p>
            <a:pPr eaLnBrk="0" hangingPunct="0"/>
            <a:r>
              <a:rPr lang="es-ES_tradnl" sz="1700" dirty="0">
                <a:solidFill>
                  <a:schemeClr val="tx2"/>
                </a:solidFill>
              </a:rPr>
              <a:t>efecto de la selección será la aplicación de la herramienta asociada con el tipo de fichero</a:t>
            </a:r>
          </a:p>
          <a:p>
            <a:pPr eaLnBrk="0" hangingPunct="0"/>
            <a:r>
              <a:rPr lang="es-ES_tradnl" sz="1700" dirty="0">
                <a:solidFill>
                  <a:schemeClr val="tx2"/>
                </a:solidFill>
              </a:rPr>
              <a:t>externo al fichero representado por el icono seleccionado</a:t>
            </a:r>
          </a:p>
        </p:txBody>
      </p:sp>
      <p:sp>
        <p:nvSpPr>
          <p:cNvPr id="8" name="Text Box 6"/>
          <p:cNvSpPr txBox="1">
            <a:spLocks noChangeArrowheads="1"/>
          </p:cNvSpPr>
          <p:nvPr/>
        </p:nvSpPr>
        <p:spPr bwMode="auto">
          <a:xfrm>
            <a:off x="2558257" y="1458592"/>
            <a:ext cx="4049713" cy="406400"/>
          </a:xfrm>
          <a:prstGeom prst="rect">
            <a:avLst/>
          </a:prstGeom>
          <a:noFill/>
          <a:ln w="9525">
            <a:solidFill>
              <a:schemeClr val="hlink"/>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r>
              <a:rPr lang="es-ES_tradnl" sz="2000"/>
              <a:t>Definición de requisitos de usuario</a:t>
            </a:r>
          </a:p>
        </p:txBody>
      </p:sp>
      <p:sp>
        <p:nvSpPr>
          <p:cNvPr id="9" name="Text Box 7"/>
          <p:cNvSpPr txBox="1">
            <a:spLocks noChangeArrowheads="1"/>
          </p:cNvSpPr>
          <p:nvPr/>
        </p:nvSpPr>
        <p:spPr bwMode="auto">
          <a:xfrm>
            <a:off x="2288382" y="3030854"/>
            <a:ext cx="4589463" cy="406400"/>
          </a:xfrm>
          <a:prstGeom prst="rect">
            <a:avLst/>
          </a:prstGeom>
          <a:noFill/>
          <a:ln w="9525">
            <a:solidFill>
              <a:schemeClr val="hlink"/>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r>
              <a:rPr lang="es-ES_tradnl" sz="2000"/>
              <a:t>Especificación de requisitos del sistema</a:t>
            </a:r>
          </a:p>
        </p:txBody>
      </p:sp>
    </p:spTree>
    <p:extLst>
      <p:ext uri="{BB962C8B-B14F-4D97-AF65-F5344CB8AC3E}">
        <p14:creationId xmlns:p14="http://schemas.microsoft.com/office/powerpoint/2010/main" val="2936040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Dimensiones de los requisitos</a:t>
            </a:r>
          </a:p>
        </p:txBody>
      </p:sp>
      <p:sp>
        <p:nvSpPr>
          <p:cNvPr id="3" name="Marcador de contenido 2"/>
          <p:cNvSpPr>
            <a:spLocks noGrp="1"/>
          </p:cNvSpPr>
          <p:nvPr>
            <p:ph idx="1"/>
          </p:nvPr>
        </p:nvSpPr>
        <p:spPr/>
        <p:txBody>
          <a:bodyPr>
            <a:normAutofit/>
          </a:bodyPr>
          <a:lstStyle/>
          <a:p>
            <a:pPr>
              <a:spcBef>
                <a:spcPct val="25000"/>
              </a:spcBef>
              <a:spcAft>
                <a:spcPct val="10000"/>
              </a:spcAft>
            </a:pPr>
            <a:r>
              <a:rPr lang="es-ES_tradnl" sz="2400" dirty="0"/>
              <a:t>K. </a:t>
            </a:r>
            <a:r>
              <a:rPr lang="es-ES_tradnl" sz="2400" dirty="0" err="1"/>
              <a:t>Pohl</a:t>
            </a:r>
            <a:r>
              <a:rPr lang="es-ES_tradnl" sz="2400" dirty="0"/>
              <a:t> (1997) establece una completa clasificación de requisitos, RSM (</a:t>
            </a:r>
            <a:r>
              <a:rPr lang="es-ES_tradnl" sz="2400" i="1" dirty="0" err="1"/>
              <a:t>Requirements</a:t>
            </a:r>
            <a:r>
              <a:rPr lang="es-ES_tradnl" sz="2400" i="1" dirty="0"/>
              <a:t> </a:t>
            </a:r>
            <a:r>
              <a:rPr lang="es-ES_tradnl" sz="2400" i="1" dirty="0" err="1"/>
              <a:t>Specification</a:t>
            </a:r>
            <a:r>
              <a:rPr lang="es-ES_tradnl" sz="2400" i="1" dirty="0"/>
              <a:t> </a:t>
            </a:r>
            <a:r>
              <a:rPr lang="es-ES_tradnl" sz="2400" i="1" dirty="0" err="1"/>
              <a:t>Model</a:t>
            </a:r>
            <a:r>
              <a:rPr lang="es-ES_tradnl" sz="2400" dirty="0"/>
              <a:t>)</a:t>
            </a:r>
          </a:p>
          <a:p>
            <a:pPr lvl="1">
              <a:spcBef>
                <a:spcPct val="25000"/>
              </a:spcBef>
              <a:spcAft>
                <a:spcPct val="10000"/>
              </a:spcAft>
            </a:pPr>
            <a:r>
              <a:rPr lang="es-ES_tradnl" sz="2200" dirty="0"/>
              <a:t>Las principales categorías son</a:t>
            </a:r>
            <a:r>
              <a:rPr lang="es-ES_tradnl" sz="2400" dirty="0"/>
              <a:t>	</a:t>
            </a:r>
          </a:p>
          <a:p>
            <a:pPr lvl="2">
              <a:spcBef>
                <a:spcPct val="25000"/>
              </a:spcBef>
              <a:spcAft>
                <a:spcPct val="10000"/>
              </a:spcAft>
            </a:pPr>
            <a:r>
              <a:rPr lang="es-ES_tradnl" sz="2000" dirty="0"/>
              <a:t>Requisitos funcionales</a:t>
            </a:r>
          </a:p>
          <a:p>
            <a:pPr lvl="3">
              <a:spcBef>
                <a:spcPct val="25000"/>
              </a:spcBef>
              <a:spcAft>
                <a:spcPct val="10000"/>
              </a:spcAft>
            </a:pPr>
            <a:r>
              <a:rPr lang="es-ES" sz="2000" dirty="0"/>
              <a:t>Describen la funcionalidad o los servicios que se espera que este proveerá</a:t>
            </a:r>
          </a:p>
          <a:p>
            <a:pPr lvl="4"/>
            <a:r>
              <a:rPr lang="es-ES" sz="2000" dirty="0"/>
              <a:t>De usuario: descripción general</a:t>
            </a:r>
          </a:p>
          <a:p>
            <a:pPr lvl="4"/>
            <a:r>
              <a:rPr lang="es-ES" sz="2000" dirty="0"/>
              <a:t>De sistema: descripción detallada (función, entradas, salidas, etc.)</a:t>
            </a:r>
            <a:endParaRPr lang="es-ES_tradnl" sz="2000" dirty="0"/>
          </a:p>
          <a:p>
            <a:pPr lvl="2">
              <a:spcBef>
                <a:spcPct val="25000"/>
              </a:spcBef>
              <a:spcAft>
                <a:spcPct val="10000"/>
              </a:spcAft>
            </a:pPr>
            <a:r>
              <a:rPr lang="es-ES_tradnl" sz="2000" dirty="0"/>
              <a:t>Requisitos de datos </a:t>
            </a:r>
          </a:p>
          <a:p>
            <a:pPr lvl="2">
              <a:spcBef>
                <a:spcPct val="25000"/>
              </a:spcBef>
              <a:spcAft>
                <a:spcPct val="10000"/>
              </a:spcAft>
            </a:pPr>
            <a:r>
              <a:rPr lang="es-ES_tradnl" sz="2000" dirty="0"/>
              <a:t>Requisitos no funcionales</a:t>
            </a:r>
            <a:endParaRPr lang="es-ES" sz="2000" dirty="0"/>
          </a:p>
          <a:p>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21</a:t>
            </a:fld>
            <a:endParaRPr lang="es-ES"/>
          </a:p>
        </p:txBody>
      </p:sp>
    </p:spTree>
    <p:extLst>
      <p:ext uri="{BB962C8B-B14F-4D97-AF65-F5344CB8AC3E}">
        <p14:creationId xmlns:p14="http://schemas.microsoft.com/office/powerpoint/2010/main" val="7149584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Dimensiones de los requisitos</a:t>
            </a:r>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22</a:t>
            </a:fld>
            <a:endParaRPr lang="es-ES"/>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524318"/>
            <a:ext cx="7797800" cy="4413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 Box 3"/>
          <p:cNvSpPr txBox="1">
            <a:spLocks noChangeArrowheads="1"/>
          </p:cNvSpPr>
          <p:nvPr/>
        </p:nvSpPr>
        <p:spPr bwMode="auto">
          <a:xfrm>
            <a:off x="1393825" y="5988368"/>
            <a:ext cx="5529078"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r>
              <a:rPr lang="es-ES" sz="1600" dirty="0">
                <a:solidFill>
                  <a:srgbClr val="000099"/>
                </a:solidFill>
                <a:latin typeface="Times New Roman" pitchFamily="18" charset="0"/>
              </a:rPr>
              <a:t>Jerarquía de especialización de RSM – adaptado de (</a:t>
            </a:r>
            <a:r>
              <a:rPr lang="es-ES" sz="1600" dirty="0" err="1">
                <a:solidFill>
                  <a:srgbClr val="000099"/>
                </a:solidFill>
                <a:latin typeface="Times New Roman" pitchFamily="18" charset="0"/>
              </a:rPr>
              <a:t>Pohl</a:t>
            </a:r>
            <a:r>
              <a:rPr lang="es-ES" sz="1600" dirty="0">
                <a:solidFill>
                  <a:srgbClr val="000099"/>
                </a:solidFill>
                <a:latin typeface="Times New Roman" pitchFamily="18" charset="0"/>
              </a:rPr>
              <a:t>, 1997)</a:t>
            </a:r>
          </a:p>
        </p:txBody>
      </p:sp>
    </p:spTree>
    <p:extLst>
      <p:ext uri="{BB962C8B-B14F-4D97-AF65-F5344CB8AC3E}">
        <p14:creationId xmlns:p14="http://schemas.microsoft.com/office/powerpoint/2010/main" val="11762609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Dimensiones de los requisitos</a:t>
            </a:r>
          </a:p>
        </p:txBody>
      </p:sp>
      <p:sp>
        <p:nvSpPr>
          <p:cNvPr id="3" name="Marcador de contenido 2"/>
          <p:cNvSpPr>
            <a:spLocks noGrp="1"/>
          </p:cNvSpPr>
          <p:nvPr>
            <p:ph idx="1"/>
          </p:nvPr>
        </p:nvSpPr>
        <p:spPr>
          <a:xfrm>
            <a:off x="457200" y="1524318"/>
            <a:ext cx="8372475" cy="4876482"/>
          </a:xfrm>
        </p:spPr>
        <p:txBody>
          <a:bodyPr>
            <a:normAutofit/>
          </a:bodyPr>
          <a:lstStyle/>
          <a:p>
            <a:r>
              <a:rPr lang="es-ES" i="1" dirty="0">
                <a:solidFill>
                  <a:schemeClr val="tx2"/>
                </a:solidFill>
                <a:latin typeface="Garamond" pitchFamily="18" charset="0"/>
              </a:rPr>
              <a:t>“El sistema ha de mantener el registro de todo el material de la biblioteca incluyendo libros, revistas, vídeos, informes, CD-</a:t>
            </a:r>
            <a:r>
              <a:rPr lang="es-ES" i="1" dirty="0" err="1">
                <a:solidFill>
                  <a:schemeClr val="tx2"/>
                </a:solidFill>
                <a:latin typeface="Garamond" pitchFamily="18" charset="0"/>
              </a:rPr>
              <a:t>Roms</a:t>
            </a:r>
            <a:r>
              <a:rPr lang="es-ES" i="1" dirty="0">
                <a:solidFill>
                  <a:schemeClr val="tx2"/>
                </a:solidFill>
                <a:latin typeface="Garamond" pitchFamily="18" charset="0"/>
              </a:rPr>
              <a:t>...”</a:t>
            </a:r>
            <a:endParaRPr lang="es-ES" dirty="0"/>
          </a:p>
          <a:p>
            <a:pPr lvl="1"/>
            <a:r>
              <a:rPr lang="es-ES" sz="1800" dirty="0">
                <a:solidFill>
                  <a:srgbClr val="CC0000"/>
                </a:solidFill>
              </a:rPr>
              <a:t>Requisito general</a:t>
            </a:r>
            <a:r>
              <a:rPr lang="es-ES" sz="1800" dirty="0"/>
              <a:t> expresado en términos generales. Qué tiene que hacer el sistema</a:t>
            </a:r>
          </a:p>
          <a:p>
            <a:r>
              <a:rPr lang="es-ES" i="1" dirty="0">
                <a:solidFill>
                  <a:schemeClr val="tx2"/>
                </a:solidFill>
                <a:latin typeface="Garamond" pitchFamily="18" charset="0"/>
              </a:rPr>
              <a:t>“El sistema debe permitir a los usuarios buscar un ejemplar por título, autor o ISBN”</a:t>
            </a:r>
          </a:p>
          <a:p>
            <a:pPr lvl="1"/>
            <a:r>
              <a:rPr lang="es-ES" sz="1800" dirty="0">
                <a:solidFill>
                  <a:srgbClr val="CC0000"/>
                </a:solidFill>
              </a:rPr>
              <a:t>Requisito funcional</a:t>
            </a:r>
            <a:r>
              <a:rPr lang="es-ES" sz="1800" dirty="0"/>
              <a:t> que define una parte de funcionalidad del sistema</a:t>
            </a:r>
          </a:p>
          <a:p>
            <a:r>
              <a:rPr lang="es-ES" i="1" dirty="0">
                <a:solidFill>
                  <a:schemeClr val="tx2"/>
                </a:solidFill>
                <a:latin typeface="Garamond" pitchFamily="18" charset="0"/>
              </a:rPr>
              <a:t>“La interfaz del usuario ha de implementarse mediante un navegador web”</a:t>
            </a:r>
          </a:p>
          <a:p>
            <a:pPr lvl="1"/>
            <a:r>
              <a:rPr lang="es-ES" sz="1800" dirty="0">
                <a:solidFill>
                  <a:srgbClr val="CC0000"/>
                </a:solidFill>
              </a:rPr>
              <a:t>Requisito de implementación</a:t>
            </a:r>
            <a:r>
              <a:rPr lang="es-ES" sz="1800" dirty="0"/>
              <a:t>, establece cómo ha de implementarse el sistema</a:t>
            </a:r>
          </a:p>
          <a:p>
            <a:r>
              <a:rPr lang="es-ES" i="1" dirty="0">
                <a:solidFill>
                  <a:schemeClr val="tx2"/>
                </a:solidFill>
                <a:latin typeface="Garamond" pitchFamily="18" charset="0"/>
              </a:rPr>
              <a:t>“El sistema ha de soportar al menos 20 transacciones por segundo”</a:t>
            </a:r>
          </a:p>
          <a:p>
            <a:pPr lvl="1"/>
            <a:r>
              <a:rPr lang="es-ES" sz="1800" dirty="0">
                <a:solidFill>
                  <a:srgbClr val="CC0000"/>
                </a:solidFill>
              </a:rPr>
              <a:t>Requisito de rendimiento</a:t>
            </a:r>
            <a:r>
              <a:rPr lang="es-ES" sz="1800" dirty="0"/>
              <a:t> que especifica el rendimiento mínimo aceptable para ese sistema</a:t>
            </a:r>
          </a:p>
          <a:p>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23</a:t>
            </a:fld>
            <a:endParaRPr lang="es-ES"/>
          </a:p>
        </p:txBody>
      </p:sp>
    </p:spTree>
    <p:extLst>
      <p:ext uri="{BB962C8B-B14F-4D97-AF65-F5344CB8AC3E}">
        <p14:creationId xmlns:p14="http://schemas.microsoft.com/office/powerpoint/2010/main" val="6057338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PROBLEMAS CON LOS</a:t>
            </a:r>
            <a:br>
              <a:rPr lang="es-ES" dirty="0"/>
            </a:br>
            <a:r>
              <a:rPr lang="es-ES" dirty="0"/>
              <a:t>REQUISITOS</a:t>
            </a:r>
          </a:p>
        </p:txBody>
      </p:sp>
      <p:sp>
        <p:nvSpPr>
          <p:cNvPr id="3" name="Marcador de contenido 2"/>
          <p:cNvSpPr>
            <a:spLocks noGrp="1"/>
          </p:cNvSpPr>
          <p:nvPr>
            <p:ph idx="1"/>
          </p:nvPr>
        </p:nvSpPr>
        <p:spPr>
          <a:xfrm>
            <a:off x="457200" y="1694497"/>
            <a:ext cx="7620000" cy="4373563"/>
          </a:xfrm>
        </p:spPr>
        <p:txBody>
          <a:bodyPr>
            <a:normAutofit/>
          </a:bodyPr>
          <a:lstStyle/>
          <a:p>
            <a:pPr marL="342900" indent="-342900">
              <a:buFont typeface="Arial" charset="0"/>
              <a:buChar char="•"/>
            </a:pPr>
            <a:r>
              <a:rPr lang="es-ES" sz="2400" dirty="0"/>
              <a:t>Los requisitos no reflejan las necesidades reales del cliente</a:t>
            </a:r>
          </a:p>
          <a:p>
            <a:pPr marL="342900" indent="-342900">
              <a:buFont typeface="Arial" charset="0"/>
              <a:buChar char="•"/>
            </a:pPr>
            <a:r>
              <a:rPr lang="es-ES" sz="2400" dirty="0"/>
              <a:t>Requisitos inconsistentes o incompletos</a:t>
            </a:r>
          </a:p>
          <a:p>
            <a:pPr marL="342900" indent="-342900">
              <a:buFont typeface="Arial" charset="0"/>
              <a:buChar char="•"/>
            </a:pPr>
            <a:r>
              <a:rPr lang="es-ES" sz="2400" dirty="0"/>
              <a:t>El cambio de requisitos, una vez acordados, es muy costoso</a:t>
            </a:r>
          </a:p>
          <a:p>
            <a:pPr marL="342900" indent="-342900">
              <a:buFont typeface="Arial" charset="0"/>
              <a:buChar char="•"/>
            </a:pPr>
            <a:r>
              <a:rPr lang="es-ES" sz="2400" dirty="0"/>
              <a:t>Problemas de comunicación</a:t>
            </a:r>
          </a:p>
          <a:p>
            <a:pPr lvl="1"/>
            <a:r>
              <a:rPr lang="es-ES" dirty="0"/>
              <a:t>Incomprensiones entre los clientes, los que desarrollan los requisitos y los ingenieros de </a:t>
            </a:r>
            <a:r>
              <a:rPr lang="es-ES" i="1" dirty="0"/>
              <a:t>software</a:t>
            </a:r>
            <a:r>
              <a:rPr lang="es-ES" dirty="0"/>
              <a:t> que desarrollan o mantienen el sistema</a:t>
            </a:r>
          </a:p>
          <a:p>
            <a:endParaRPr lang="es-ES_tradnl" sz="2400"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24</a:t>
            </a:fld>
            <a:endParaRPr lang="es-ES"/>
          </a:p>
        </p:txBody>
      </p:sp>
    </p:spTree>
    <p:extLst>
      <p:ext uri="{BB962C8B-B14F-4D97-AF65-F5344CB8AC3E}">
        <p14:creationId xmlns:p14="http://schemas.microsoft.com/office/powerpoint/2010/main" val="14964142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0478"/>
            <a:ext cx="8610600" cy="1371600"/>
          </a:xfrm>
        </p:spPr>
        <p:txBody>
          <a:bodyPr/>
          <a:lstStyle/>
          <a:p>
            <a:r>
              <a:rPr lang="es-ES" dirty="0"/>
              <a:t>REQUISITOS NO FUNCIONALES</a:t>
            </a:r>
          </a:p>
        </p:txBody>
      </p:sp>
      <p:sp>
        <p:nvSpPr>
          <p:cNvPr id="3" name="Marcador de contenido 2"/>
          <p:cNvSpPr>
            <a:spLocks noGrp="1"/>
          </p:cNvSpPr>
          <p:nvPr>
            <p:ph idx="1"/>
          </p:nvPr>
        </p:nvSpPr>
        <p:spPr>
          <a:xfrm>
            <a:off x="457200" y="1524318"/>
            <a:ext cx="8505825" cy="4373563"/>
          </a:xfrm>
        </p:spPr>
        <p:txBody>
          <a:bodyPr>
            <a:noAutofit/>
          </a:bodyPr>
          <a:lstStyle/>
          <a:p>
            <a:pPr marL="342900" indent="-342900">
              <a:lnSpc>
                <a:spcPct val="90000"/>
              </a:lnSpc>
              <a:buFont typeface="Arial" charset="0"/>
              <a:buChar char="•"/>
            </a:pPr>
            <a:r>
              <a:rPr lang="es-ES" sz="2300" dirty="0"/>
              <a:t>Requisitos no relacionados directamente con la funcionalidad del sistema</a:t>
            </a:r>
          </a:p>
          <a:p>
            <a:pPr marL="342900" indent="-342900">
              <a:lnSpc>
                <a:spcPct val="90000"/>
              </a:lnSpc>
              <a:buFont typeface="Arial" charset="0"/>
              <a:buChar char="•"/>
            </a:pPr>
            <a:r>
              <a:rPr lang="es-ES" sz="2300" dirty="0"/>
              <a:t>Pueden estar relacionados con propiedades emergentes del sistema </a:t>
            </a:r>
          </a:p>
          <a:p>
            <a:pPr marL="342900" indent="-342900">
              <a:lnSpc>
                <a:spcPct val="90000"/>
              </a:lnSpc>
              <a:buFont typeface="Arial" charset="0"/>
              <a:buChar char="•"/>
            </a:pPr>
            <a:r>
              <a:rPr lang="es-ES" sz="2300" dirty="0"/>
              <a:t>Pueden describir restricciones al producto a desarrollar</a:t>
            </a:r>
          </a:p>
          <a:p>
            <a:pPr marL="342900" indent="-342900">
              <a:lnSpc>
                <a:spcPct val="90000"/>
              </a:lnSpc>
              <a:buFont typeface="Arial" charset="0"/>
              <a:buChar char="•"/>
            </a:pPr>
            <a:r>
              <a:rPr lang="es-ES" sz="2300" dirty="0"/>
              <a:t>Pueden describir restricciones externas del sistema</a:t>
            </a:r>
          </a:p>
          <a:p>
            <a:pPr marL="342900" indent="-342900">
              <a:lnSpc>
                <a:spcPct val="90000"/>
              </a:lnSpc>
              <a:buFont typeface="Arial" charset="0"/>
              <a:buChar char="•"/>
            </a:pPr>
            <a:r>
              <a:rPr lang="es-ES" sz="2300" dirty="0"/>
              <a:t>Definen las cualidades globales que el sistema ha de exhibir</a:t>
            </a:r>
          </a:p>
          <a:p>
            <a:pPr marL="342900" indent="-342900">
              <a:lnSpc>
                <a:spcPct val="90000"/>
              </a:lnSpc>
              <a:buFont typeface="Arial" charset="0"/>
              <a:buChar char="•"/>
            </a:pPr>
            <a:r>
              <a:rPr lang="es-ES" sz="2300" dirty="0"/>
              <a:t>Suelen hacer referencia al sistema considerado de forma global</a:t>
            </a:r>
          </a:p>
          <a:p>
            <a:pPr marL="342900" indent="-342900">
              <a:lnSpc>
                <a:spcPct val="90000"/>
              </a:lnSpc>
              <a:buFont typeface="Arial" charset="0"/>
              <a:buChar char="•"/>
            </a:pPr>
            <a:r>
              <a:rPr lang="es-ES" sz="2300" dirty="0"/>
              <a:t>Suelen ser requisitos más críticos que los requisitos funcionales</a:t>
            </a:r>
          </a:p>
          <a:p>
            <a:pPr marL="342900" indent="-342900">
              <a:lnSpc>
                <a:spcPct val="90000"/>
              </a:lnSpc>
              <a:buFont typeface="Arial" charset="0"/>
              <a:buChar char="•"/>
            </a:pPr>
            <a:r>
              <a:rPr lang="es-ES_tradnl" sz="2300" dirty="0"/>
              <a:t>Suelen ser difíciles de verificar</a:t>
            </a:r>
            <a:endParaRPr lang="es-ES" sz="2300"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25</a:t>
            </a:fld>
            <a:endParaRPr lang="es-ES"/>
          </a:p>
        </p:txBody>
      </p:sp>
    </p:spTree>
    <p:extLst>
      <p:ext uri="{BB962C8B-B14F-4D97-AF65-F5344CB8AC3E}">
        <p14:creationId xmlns:p14="http://schemas.microsoft.com/office/powerpoint/2010/main" val="11497058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50073"/>
            <a:ext cx="8447314" cy="1371600"/>
          </a:xfrm>
        </p:spPr>
        <p:txBody>
          <a:bodyPr/>
          <a:lstStyle/>
          <a:p>
            <a:r>
              <a:rPr lang="es-ES_tradnl" dirty="0"/>
              <a:t>Requisitos no funcionales</a:t>
            </a:r>
          </a:p>
        </p:txBody>
      </p:sp>
      <p:sp>
        <p:nvSpPr>
          <p:cNvPr id="3" name="Marcador de contenido 2"/>
          <p:cNvSpPr>
            <a:spLocks noGrp="1"/>
          </p:cNvSpPr>
          <p:nvPr>
            <p:ph idx="1"/>
          </p:nvPr>
        </p:nvSpPr>
        <p:spPr>
          <a:xfrm>
            <a:off x="409575" y="1524318"/>
            <a:ext cx="8610600" cy="4876800"/>
          </a:xfrm>
        </p:spPr>
        <p:txBody>
          <a:bodyPr>
            <a:normAutofit fontScale="92500" lnSpcReduction="10000"/>
          </a:bodyPr>
          <a:lstStyle/>
          <a:p>
            <a:pPr marL="457200" indent="-457200">
              <a:buFont typeface="Arial" charset="0"/>
              <a:buChar char="•"/>
            </a:pPr>
            <a:r>
              <a:rPr lang="es-ES" sz="2800" dirty="0"/>
              <a:t>Clasificación de los requisitos no funcionales (</a:t>
            </a:r>
            <a:r>
              <a:rPr lang="es-ES" sz="2800" dirty="0" err="1"/>
              <a:t>Sommerville</a:t>
            </a:r>
            <a:r>
              <a:rPr lang="es-ES" sz="2800" dirty="0"/>
              <a:t>, 2002)</a:t>
            </a:r>
          </a:p>
          <a:p>
            <a:pPr lvl="1"/>
            <a:r>
              <a:rPr lang="es-ES" sz="2400" b="1" dirty="0">
                <a:solidFill>
                  <a:schemeClr val="accent3">
                    <a:lumMod val="75000"/>
                  </a:schemeClr>
                </a:solidFill>
              </a:rPr>
              <a:t>Requisitos de producto</a:t>
            </a:r>
          </a:p>
          <a:p>
            <a:pPr lvl="2"/>
            <a:r>
              <a:rPr lang="es-ES_tradnl" sz="2000" dirty="0"/>
              <a:t>Especifican el comportamiento del producto</a:t>
            </a:r>
            <a:endParaRPr lang="es-ES" sz="2000" dirty="0"/>
          </a:p>
          <a:p>
            <a:pPr lvl="3"/>
            <a:r>
              <a:rPr lang="es-ES" dirty="0"/>
              <a:t>Tiempo de respuesta, memoria requerida, fiabilidad, portabilidad, usabilidad, etc.</a:t>
            </a:r>
          </a:p>
          <a:p>
            <a:pPr lvl="1"/>
            <a:r>
              <a:rPr lang="es-ES" sz="2400" b="1" dirty="0">
                <a:solidFill>
                  <a:schemeClr val="accent3">
                    <a:lumMod val="75000"/>
                  </a:schemeClr>
                </a:solidFill>
              </a:rPr>
              <a:t>Requisitos de organización</a:t>
            </a:r>
          </a:p>
          <a:p>
            <a:pPr lvl="2"/>
            <a:r>
              <a:rPr lang="es-ES" sz="2000" dirty="0"/>
              <a:t>Se derivan de las políticas y procedimientos existentes en la organización del cliente y en la del desarrollador</a:t>
            </a:r>
          </a:p>
          <a:p>
            <a:pPr lvl="3"/>
            <a:r>
              <a:rPr lang="es-ES" dirty="0"/>
              <a:t>Estándares de proceso, lenguajes de programación, métodos de diseño, estándares de documentación, etc.</a:t>
            </a:r>
          </a:p>
          <a:p>
            <a:pPr lvl="1"/>
            <a:r>
              <a:rPr lang="es-ES" sz="2400" b="1" dirty="0">
                <a:solidFill>
                  <a:schemeClr val="accent3">
                    <a:lumMod val="75000"/>
                  </a:schemeClr>
                </a:solidFill>
              </a:rPr>
              <a:t>Requisitos externos</a:t>
            </a:r>
          </a:p>
          <a:p>
            <a:pPr lvl="2"/>
            <a:r>
              <a:rPr lang="es-ES" sz="2000" dirty="0"/>
              <a:t>Factores externos al sistema y de su proceso de desarrollo</a:t>
            </a:r>
          </a:p>
          <a:p>
            <a:pPr lvl="3"/>
            <a:r>
              <a:rPr lang="es-ES" dirty="0"/>
              <a:t>Interoperabilidad, éticos, legislativos, privacidad, seguridad, etc.</a:t>
            </a:r>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26</a:t>
            </a:fld>
            <a:endParaRPr lang="es-ES"/>
          </a:p>
        </p:txBody>
      </p:sp>
    </p:spTree>
    <p:extLst>
      <p:ext uri="{BB962C8B-B14F-4D97-AF65-F5344CB8AC3E}">
        <p14:creationId xmlns:p14="http://schemas.microsoft.com/office/powerpoint/2010/main" val="20876340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0321"/>
            <a:ext cx="8392886" cy="1371600"/>
          </a:xfrm>
        </p:spPr>
        <p:txBody>
          <a:bodyPr/>
          <a:lstStyle/>
          <a:p>
            <a:r>
              <a:rPr lang="es-ES_tradnl" dirty="0"/>
              <a:t>Requisitos no funcionales</a:t>
            </a:r>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27</a:t>
            </a:fld>
            <a:endParaRPr lang="es-ES"/>
          </a:p>
        </p:txBody>
      </p:sp>
      <p:sp>
        <p:nvSpPr>
          <p:cNvPr id="51" name="Text Box 58"/>
          <p:cNvSpPr txBox="1">
            <a:spLocks noChangeArrowheads="1"/>
          </p:cNvSpPr>
          <p:nvPr/>
        </p:nvSpPr>
        <p:spPr bwMode="auto">
          <a:xfrm>
            <a:off x="6445249" y="6421121"/>
            <a:ext cx="202247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r>
              <a:rPr lang="es-ES" sz="1400" b="1" dirty="0">
                <a:solidFill>
                  <a:srgbClr val="666699"/>
                </a:solidFill>
              </a:rPr>
              <a:t>(</a:t>
            </a:r>
            <a:r>
              <a:rPr lang="es-ES" sz="1400" b="1" dirty="0" err="1">
                <a:solidFill>
                  <a:srgbClr val="666699"/>
                </a:solidFill>
              </a:rPr>
              <a:t>Sommerville</a:t>
            </a:r>
            <a:r>
              <a:rPr lang="es-ES" sz="1400" b="1" dirty="0">
                <a:solidFill>
                  <a:srgbClr val="666699"/>
                </a:solidFill>
              </a:rPr>
              <a:t>, 2002)</a:t>
            </a:r>
          </a:p>
        </p:txBody>
      </p:sp>
      <p:pic>
        <p:nvPicPr>
          <p:cNvPr id="52" name="Imagen 51"/>
          <p:cNvPicPr>
            <a:picLocks noChangeAspect="1"/>
          </p:cNvPicPr>
          <p:nvPr/>
        </p:nvPicPr>
        <p:blipFill>
          <a:blip r:embed="rId2"/>
          <a:stretch>
            <a:fillRect/>
          </a:stretch>
        </p:blipFill>
        <p:spPr>
          <a:xfrm>
            <a:off x="46037" y="1524318"/>
            <a:ext cx="8986738" cy="4381182"/>
          </a:xfrm>
          <a:prstGeom prst="rect">
            <a:avLst/>
          </a:prstGeom>
        </p:spPr>
      </p:pic>
    </p:spTree>
    <p:extLst>
      <p:ext uri="{BB962C8B-B14F-4D97-AF65-F5344CB8AC3E}">
        <p14:creationId xmlns:p14="http://schemas.microsoft.com/office/powerpoint/2010/main" val="2209022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60959"/>
            <a:ext cx="8382000" cy="1371600"/>
          </a:xfrm>
        </p:spPr>
        <p:txBody>
          <a:bodyPr/>
          <a:lstStyle/>
          <a:p>
            <a:r>
              <a:rPr lang="es-ES_tradnl" dirty="0"/>
              <a:t>Requisitos no funcionales</a:t>
            </a:r>
          </a:p>
        </p:txBody>
      </p:sp>
      <p:sp>
        <p:nvSpPr>
          <p:cNvPr id="3" name="Marcador de contenido 2"/>
          <p:cNvSpPr>
            <a:spLocks noGrp="1"/>
          </p:cNvSpPr>
          <p:nvPr>
            <p:ph idx="1"/>
          </p:nvPr>
        </p:nvSpPr>
        <p:spPr/>
        <p:txBody>
          <a:bodyPr>
            <a:normAutofit lnSpcReduction="10000"/>
          </a:bodyPr>
          <a:lstStyle/>
          <a:p>
            <a:r>
              <a:rPr lang="es-ES" i="1" dirty="0">
                <a:solidFill>
                  <a:schemeClr val="tx2"/>
                </a:solidFill>
                <a:latin typeface="Garamond" pitchFamily="18" charset="0"/>
              </a:rPr>
              <a:t>“El máximo espacio de almacenamiento ocupado por el sistema debe ser de 8 MB porque el sistema debe alojarse completamente en una memoria de solo lectura e instalarse en el coche”</a:t>
            </a:r>
            <a:endParaRPr lang="es-ES" dirty="0"/>
          </a:p>
          <a:p>
            <a:pPr lvl="1"/>
            <a:r>
              <a:rPr lang="es-ES" sz="1800" dirty="0">
                <a:solidFill>
                  <a:srgbClr val="CC0000"/>
                </a:solidFill>
              </a:rPr>
              <a:t>Requisito de producto </a:t>
            </a:r>
            <a:r>
              <a:rPr lang="es-ES" sz="1800" dirty="0"/>
              <a:t>que define una restricción en el tamaño del producto </a:t>
            </a:r>
          </a:p>
          <a:p>
            <a:r>
              <a:rPr lang="es-ES" i="1" dirty="0">
                <a:solidFill>
                  <a:schemeClr val="tx2"/>
                </a:solidFill>
                <a:latin typeface="Garamond" pitchFamily="18" charset="0"/>
              </a:rPr>
              <a:t>“El proceso software y los documentos a realizar deben conformar el proceso y los estándares de documentación recogidos en la norma TELMo-ES-2003”</a:t>
            </a:r>
          </a:p>
          <a:p>
            <a:pPr lvl="1"/>
            <a:r>
              <a:rPr lang="es-ES" sz="1800" dirty="0">
                <a:solidFill>
                  <a:srgbClr val="CC0000"/>
                </a:solidFill>
              </a:rPr>
              <a:t>Requisito de organización</a:t>
            </a:r>
            <a:r>
              <a:rPr lang="es-ES" sz="1800" dirty="0"/>
              <a:t> que especifica que el sistema debe desarrollarse de acuerdo a un proceso estándar dentro de la compañía</a:t>
            </a:r>
          </a:p>
          <a:p>
            <a:r>
              <a:rPr lang="es-ES" i="1" dirty="0">
                <a:solidFill>
                  <a:schemeClr val="tx2"/>
                </a:solidFill>
                <a:latin typeface="Garamond" pitchFamily="18" charset="0"/>
              </a:rPr>
              <a:t>“El sistema no debe revelar ninguna información personal sobre los clientes excepto su nombre y su número de referencia”</a:t>
            </a:r>
          </a:p>
          <a:p>
            <a:pPr lvl="1"/>
            <a:r>
              <a:rPr lang="es-ES" sz="1800" dirty="0">
                <a:solidFill>
                  <a:srgbClr val="CC0000"/>
                </a:solidFill>
              </a:rPr>
              <a:t>Requisito externo</a:t>
            </a:r>
            <a:r>
              <a:rPr lang="es-ES" sz="1800" dirty="0"/>
              <a:t> se deriva de la necesidad del sistema de cumplir la legislación vigente sobre protección de datos</a:t>
            </a:r>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28</a:t>
            </a:fld>
            <a:endParaRPr lang="es-ES"/>
          </a:p>
        </p:txBody>
      </p:sp>
    </p:spTree>
    <p:extLst>
      <p:ext uri="{BB962C8B-B14F-4D97-AF65-F5344CB8AC3E}">
        <p14:creationId xmlns:p14="http://schemas.microsoft.com/office/powerpoint/2010/main" val="10944538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5638" y="4269105"/>
            <a:ext cx="5040312" cy="1731963"/>
          </a:xfrm>
        </p:spPr>
        <p:txBody>
          <a:bodyPr>
            <a:normAutofit fontScale="90000"/>
          </a:bodyPr>
          <a:lstStyle/>
          <a:p>
            <a:r>
              <a:rPr lang="es-ES" dirty="0"/>
              <a:t>ESPECIFICACIÓN</a:t>
            </a:r>
            <a:br>
              <a:rPr lang="es-ES" dirty="0"/>
            </a:br>
            <a:r>
              <a:rPr lang="es-ES" dirty="0"/>
              <a:t>DE REQUISITOS DEL</a:t>
            </a:r>
            <a:br>
              <a:rPr lang="es-ES" dirty="0"/>
            </a:br>
            <a:r>
              <a:rPr lang="es-ES" dirty="0"/>
              <a:t>SOFTWARE</a:t>
            </a:r>
          </a:p>
        </p:txBody>
      </p:sp>
      <p:sp>
        <p:nvSpPr>
          <p:cNvPr id="4" name="Marcador de pie de página 3"/>
          <p:cNvSpPr>
            <a:spLocks noGrp="1"/>
          </p:cNvSpPr>
          <p:nvPr>
            <p:ph type="ftr" sz="quarter" idx="11"/>
          </p:nvPr>
        </p:nvSpPr>
        <p:spPr/>
        <p:txBody>
          <a:bodyPr/>
          <a:lstStyle/>
          <a:p>
            <a:r>
              <a:rPr lang="es-ES" dirty="0"/>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29</a:t>
            </a:fld>
            <a:endParaRPr lang="es-ES"/>
          </a:p>
        </p:txBody>
      </p:sp>
      <p:graphicFrame>
        <p:nvGraphicFramePr>
          <p:cNvPr id="6" name="Object 5"/>
          <p:cNvGraphicFramePr>
            <a:graphicFrameLocks noChangeAspect="1"/>
          </p:cNvGraphicFramePr>
          <p:nvPr>
            <p:extLst>
              <p:ext uri="{D42A27DB-BD31-4B8C-83A1-F6EECF244321}">
                <p14:modId xmlns:p14="http://schemas.microsoft.com/office/powerpoint/2010/main" val="177316875"/>
              </p:ext>
            </p:extLst>
          </p:nvPr>
        </p:nvGraphicFramePr>
        <p:xfrm>
          <a:off x="3971925" y="1971675"/>
          <a:ext cx="1901825" cy="1731963"/>
        </p:xfrm>
        <a:graphic>
          <a:graphicData uri="http://schemas.openxmlformats.org/presentationml/2006/ole">
            <mc:AlternateContent xmlns:mc="http://schemas.openxmlformats.org/markup-compatibility/2006">
              <mc:Choice xmlns:v="urn:schemas-microsoft-com:vml" Requires="v">
                <p:oleObj spid="_x0000_s1218" name="Imagen" r:id="rId3" imgW="3345790" imgH="3046781" progId="">
                  <p:embed/>
                </p:oleObj>
              </mc:Choice>
              <mc:Fallback>
                <p:oleObj name="Imagen" r:id="rId3" imgW="3345790" imgH="3046781"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1925" y="1971675"/>
                        <a:ext cx="1901825" cy="173196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8" name="Object 6"/>
          <p:cNvGraphicFramePr>
            <a:graphicFrameLocks noChangeAspect="1"/>
          </p:cNvGraphicFramePr>
          <p:nvPr>
            <p:extLst>
              <p:ext uri="{D42A27DB-BD31-4B8C-83A1-F6EECF244321}">
                <p14:modId xmlns:p14="http://schemas.microsoft.com/office/powerpoint/2010/main" val="1604899736"/>
              </p:ext>
            </p:extLst>
          </p:nvPr>
        </p:nvGraphicFramePr>
        <p:xfrm>
          <a:off x="6029325" y="3343275"/>
          <a:ext cx="1981200" cy="1617663"/>
        </p:xfrm>
        <a:graphic>
          <a:graphicData uri="http://schemas.openxmlformats.org/presentationml/2006/ole">
            <mc:AlternateContent xmlns:mc="http://schemas.openxmlformats.org/markup-compatibility/2006">
              <mc:Choice xmlns:v="urn:schemas-microsoft-com:vml" Requires="v">
                <p:oleObj spid="_x0000_s1219" name="Imagen" r:id="rId5" imgW="2385670" imgH="1948586" progId="">
                  <p:embed/>
                </p:oleObj>
              </mc:Choice>
              <mc:Fallback>
                <p:oleObj name="Imagen" r:id="rId5" imgW="2385670" imgH="1948586"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29325" y="3343275"/>
                        <a:ext cx="1981200" cy="161766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pSp>
        <p:nvGrpSpPr>
          <p:cNvPr id="9" name="Group 7"/>
          <p:cNvGrpSpPr>
            <a:grpSpLocks/>
          </p:cNvGrpSpPr>
          <p:nvPr/>
        </p:nvGrpSpPr>
        <p:grpSpPr bwMode="auto">
          <a:xfrm>
            <a:off x="2143125" y="1057275"/>
            <a:ext cx="1676400" cy="1447800"/>
            <a:chOff x="4320" y="1824"/>
            <a:chExt cx="881" cy="775"/>
          </a:xfrm>
        </p:grpSpPr>
        <p:grpSp>
          <p:nvGrpSpPr>
            <p:cNvPr id="10" name="Group 8"/>
            <p:cNvGrpSpPr>
              <a:grpSpLocks/>
            </p:cNvGrpSpPr>
            <p:nvPr/>
          </p:nvGrpSpPr>
          <p:grpSpPr bwMode="auto">
            <a:xfrm>
              <a:off x="4320" y="1872"/>
              <a:ext cx="881" cy="727"/>
              <a:chOff x="895" y="895"/>
              <a:chExt cx="3812" cy="2424"/>
            </a:xfrm>
          </p:grpSpPr>
          <p:grpSp>
            <p:nvGrpSpPr>
              <p:cNvPr id="12" name="Group 9"/>
              <p:cNvGrpSpPr>
                <a:grpSpLocks/>
              </p:cNvGrpSpPr>
              <p:nvPr/>
            </p:nvGrpSpPr>
            <p:grpSpPr bwMode="auto">
              <a:xfrm>
                <a:off x="895" y="895"/>
                <a:ext cx="3812" cy="2424"/>
                <a:chOff x="895" y="895"/>
                <a:chExt cx="3812" cy="2424"/>
              </a:xfrm>
            </p:grpSpPr>
            <p:sp>
              <p:nvSpPr>
                <p:cNvPr id="215" name="Freeform 10"/>
                <p:cNvSpPr>
                  <a:spLocks/>
                </p:cNvSpPr>
                <p:nvPr/>
              </p:nvSpPr>
              <p:spPr bwMode="auto">
                <a:xfrm>
                  <a:off x="895" y="895"/>
                  <a:ext cx="3809" cy="2424"/>
                </a:xfrm>
                <a:custGeom>
                  <a:avLst/>
                  <a:gdLst>
                    <a:gd name="T0" fmla="*/ 62 w 7618"/>
                    <a:gd name="T1" fmla="*/ 7 h 4850"/>
                    <a:gd name="T2" fmla="*/ 65 w 7618"/>
                    <a:gd name="T3" fmla="*/ 5 h 4850"/>
                    <a:gd name="T4" fmla="*/ 67 w 7618"/>
                    <a:gd name="T5" fmla="*/ 4 h 4850"/>
                    <a:gd name="T6" fmla="*/ 70 w 7618"/>
                    <a:gd name="T7" fmla="*/ 2 h 4850"/>
                    <a:gd name="T8" fmla="*/ 75 w 7618"/>
                    <a:gd name="T9" fmla="*/ 1 h 4850"/>
                    <a:gd name="T10" fmla="*/ 80 w 7618"/>
                    <a:gd name="T11" fmla="*/ 0 h 4850"/>
                    <a:gd name="T12" fmla="*/ 85 w 7618"/>
                    <a:gd name="T13" fmla="*/ 0 h 4850"/>
                    <a:gd name="T14" fmla="*/ 90 w 7618"/>
                    <a:gd name="T15" fmla="*/ 1 h 4850"/>
                    <a:gd name="T16" fmla="*/ 94 w 7618"/>
                    <a:gd name="T17" fmla="*/ 3 h 4850"/>
                    <a:gd name="T18" fmla="*/ 96 w 7618"/>
                    <a:gd name="T19" fmla="*/ 5 h 4850"/>
                    <a:gd name="T20" fmla="*/ 98 w 7618"/>
                    <a:gd name="T21" fmla="*/ 7 h 4850"/>
                    <a:gd name="T22" fmla="*/ 100 w 7618"/>
                    <a:gd name="T23" fmla="*/ 8 h 4850"/>
                    <a:gd name="T24" fmla="*/ 112 w 7618"/>
                    <a:gd name="T25" fmla="*/ 10 h 4850"/>
                    <a:gd name="T26" fmla="*/ 114 w 7618"/>
                    <a:gd name="T27" fmla="*/ 10 h 4850"/>
                    <a:gd name="T28" fmla="*/ 116 w 7618"/>
                    <a:gd name="T29" fmla="*/ 10 h 4850"/>
                    <a:gd name="T30" fmla="*/ 118 w 7618"/>
                    <a:gd name="T31" fmla="*/ 10 h 4850"/>
                    <a:gd name="T32" fmla="*/ 119 w 7618"/>
                    <a:gd name="T33" fmla="*/ 12 h 4850"/>
                    <a:gd name="T34" fmla="*/ 119 w 7618"/>
                    <a:gd name="T35" fmla="*/ 19 h 4850"/>
                    <a:gd name="T36" fmla="*/ 118 w 7618"/>
                    <a:gd name="T37" fmla="*/ 27 h 4850"/>
                    <a:gd name="T38" fmla="*/ 118 w 7618"/>
                    <a:gd name="T39" fmla="*/ 35 h 4850"/>
                    <a:gd name="T40" fmla="*/ 119 w 7618"/>
                    <a:gd name="T41" fmla="*/ 62 h 4850"/>
                    <a:gd name="T42" fmla="*/ 74 w 7618"/>
                    <a:gd name="T43" fmla="*/ 65 h 4850"/>
                    <a:gd name="T44" fmla="*/ 71 w 7618"/>
                    <a:gd name="T45" fmla="*/ 66 h 4850"/>
                    <a:gd name="T46" fmla="*/ 68 w 7618"/>
                    <a:gd name="T47" fmla="*/ 67 h 4850"/>
                    <a:gd name="T48" fmla="*/ 65 w 7618"/>
                    <a:gd name="T49" fmla="*/ 68 h 4850"/>
                    <a:gd name="T50" fmla="*/ 63 w 7618"/>
                    <a:gd name="T51" fmla="*/ 67 h 4850"/>
                    <a:gd name="T52" fmla="*/ 61 w 7618"/>
                    <a:gd name="T53" fmla="*/ 66 h 4850"/>
                    <a:gd name="T54" fmla="*/ 59 w 7618"/>
                    <a:gd name="T55" fmla="*/ 65 h 4850"/>
                    <a:gd name="T56" fmla="*/ 55 w 7618"/>
                    <a:gd name="T57" fmla="*/ 66 h 4850"/>
                    <a:gd name="T58" fmla="*/ 48 w 7618"/>
                    <a:gd name="T59" fmla="*/ 68 h 4850"/>
                    <a:gd name="T60" fmla="*/ 39 w 7618"/>
                    <a:gd name="T61" fmla="*/ 70 h 4850"/>
                    <a:gd name="T62" fmla="*/ 31 w 7618"/>
                    <a:gd name="T63" fmla="*/ 72 h 4850"/>
                    <a:gd name="T64" fmla="*/ 26 w 7618"/>
                    <a:gd name="T65" fmla="*/ 73 h 4850"/>
                    <a:gd name="T66" fmla="*/ 22 w 7618"/>
                    <a:gd name="T67" fmla="*/ 74 h 4850"/>
                    <a:gd name="T68" fmla="*/ 18 w 7618"/>
                    <a:gd name="T69" fmla="*/ 75 h 4850"/>
                    <a:gd name="T70" fmla="*/ 15 w 7618"/>
                    <a:gd name="T71" fmla="*/ 75 h 4850"/>
                    <a:gd name="T72" fmla="*/ 12 w 7618"/>
                    <a:gd name="T73" fmla="*/ 75 h 4850"/>
                    <a:gd name="T74" fmla="*/ 10 w 7618"/>
                    <a:gd name="T75" fmla="*/ 70 h 4850"/>
                    <a:gd name="T76" fmla="*/ 9 w 7618"/>
                    <a:gd name="T77" fmla="*/ 62 h 4850"/>
                    <a:gd name="T78" fmla="*/ 8 w 7618"/>
                    <a:gd name="T79" fmla="*/ 54 h 4850"/>
                    <a:gd name="T80" fmla="*/ 7 w 7618"/>
                    <a:gd name="T81" fmla="*/ 50 h 4850"/>
                    <a:gd name="T82" fmla="*/ 7 w 7618"/>
                    <a:gd name="T83" fmla="*/ 47 h 4850"/>
                    <a:gd name="T84" fmla="*/ 6 w 7618"/>
                    <a:gd name="T85" fmla="*/ 43 h 4850"/>
                    <a:gd name="T86" fmla="*/ 5 w 7618"/>
                    <a:gd name="T87" fmla="*/ 39 h 4850"/>
                    <a:gd name="T88" fmla="*/ 5 w 7618"/>
                    <a:gd name="T89" fmla="*/ 35 h 4850"/>
                    <a:gd name="T90" fmla="*/ 5 w 7618"/>
                    <a:gd name="T91" fmla="*/ 34 h 4850"/>
                    <a:gd name="T92" fmla="*/ 3 w 7618"/>
                    <a:gd name="T93" fmla="*/ 30 h 4850"/>
                    <a:gd name="T94" fmla="*/ 2 w 7618"/>
                    <a:gd name="T95" fmla="*/ 24 h 4850"/>
                    <a:gd name="T96" fmla="*/ 1 w 7618"/>
                    <a:gd name="T97" fmla="*/ 19 h 4850"/>
                    <a:gd name="T98" fmla="*/ 1 w 7618"/>
                    <a:gd name="T99" fmla="*/ 16 h 4850"/>
                    <a:gd name="T100" fmla="*/ 3 w 7618"/>
                    <a:gd name="T101" fmla="*/ 16 h 4850"/>
                    <a:gd name="T102" fmla="*/ 4 w 7618"/>
                    <a:gd name="T103" fmla="*/ 16 h 4850"/>
                    <a:gd name="T104" fmla="*/ 6 w 7618"/>
                    <a:gd name="T105" fmla="*/ 16 h 4850"/>
                    <a:gd name="T106" fmla="*/ 18 w 7618"/>
                    <a:gd name="T107" fmla="*/ 8 h 4850"/>
                    <a:gd name="T108" fmla="*/ 20 w 7618"/>
                    <a:gd name="T109" fmla="*/ 7 h 4850"/>
                    <a:gd name="T110" fmla="*/ 26 w 7618"/>
                    <a:gd name="T111" fmla="*/ 4 h 4850"/>
                    <a:gd name="T112" fmla="*/ 33 w 7618"/>
                    <a:gd name="T113" fmla="*/ 2 h 4850"/>
                    <a:gd name="T114" fmla="*/ 40 w 7618"/>
                    <a:gd name="T115" fmla="*/ 0 h 4850"/>
                    <a:gd name="T116" fmla="*/ 49 w 7618"/>
                    <a:gd name="T117" fmla="*/ 1 h 4850"/>
                    <a:gd name="T118" fmla="*/ 56 w 7618"/>
                    <a:gd name="T119" fmla="*/ 3 h 4850"/>
                    <a:gd name="T120" fmla="*/ 59 w 7618"/>
                    <a:gd name="T121" fmla="*/ 5 h 4850"/>
                    <a:gd name="T122" fmla="*/ 61 w 7618"/>
                    <a:gd name="T123" fmla="*/ 7 h 485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618"/>
                    <a:gd name="T187" fmla="*/ 0 h 4850"/>
                    <a:gd name="T188" fmla="*/ 7618 w 7618"/>
                    <a:gd name="T189" fmla="*/ 4850 h 485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618" h="4850">
                      <a:moveTo>
                        <a:pt x="3868" y="521"/>
                      </a:moveTo>
                      <a:lnTo>
                        <a:pt x="3872" y="519"/>
                      </a:lnTo>
                      <a:lnTo>
                        <a:pt x="3875" y="516"/>
                      </a:lnTo>
                      <a:lnTo>
                        <a:pt x="3883" y="510"/>
                      </a:lnTo>
                      <a:lnTo>
                        <a:pt x="3891" y="505"/>
                      </a:lnTo>
                      <a:lnTo>
                        <a:pt x="3902" y="497"/>
                      </a:lnTo>
                      <a:lnTo>
                        <a:pt x="3908" y="493"/>
                      </a:lnTo>
                      <a:lnTo>
                        <a:pt x="3913" y="490"/>
                      </a:lnTo>
                      <a:lnTo>
                        <a:pt x="3920" y="485"/>
                      </a:lnTo>
                      <a:lnTo>
                        <a:pt x="3928" y="479"/>
                      </a:lnTo>
                      <a:lnTo>
                        <a:pt x="3935" y="476"/>
                      </a:lnTo>
                      <a:lnTo>
                        <a:pt x="3942" y="470"/>
                      </a:lnTo>
                      <a:lnTo>
                        <a:pt x="3950" y="466"/>
                      </a:lnTo>
                      <a:lnTo>
                        <a:pt x="3959" y="459"/>
                      </a:lnTo>
                      <a:lnTo>
                        <a:pt x="3968" y="454"/>
                      </a:lnTo>
                      <a:lnTo>
                        <a:pt x="3977" y="448"/>
                      </a:lnTo>
                      <a:lnTo>
                        <a:pt x="3985" y="441"/>
                      </a:lnTo>
                      <a:lnTo>
                        <a:pt x="3995" y="434"/>
                      </a:lnTo>
                      <a:lnTo>
                        <a:pt x="4004" y="429"/>
                      </a:lnTo>
                      <a:lnTo>
                        <a:pt x="4015" y="423"/>
                      </a:lnTo>
                      <a:lnTo>
                        <a:pt x="4025" y="416"/>
                      </a:lnTo>
                      <a:lnTo>
                        <a:pt x="4037" y="409"/>
                      </a:lnTo>
                      <a:lnTo>
                        <a:pt x="4047" y="402"/>
                      </a:lnTo>
                      <a:lnTo>
                        <a:pt x="4057" y="394"/>
                      </a:lnTo>
                      <a:lnTo>
                        <a:pt x="4069" y="387"/>
                      </a:lnTo>
                      <a:lnTo>
                        <a:pt x="4082" y="379"/>
                      </a:lnTo>
                      <a:lnTo>
                        <a:pt x="4092" y="372"/>
                      </a:lnTo>
                      <a:lnTo>
                        <a:pt x="4105" y="365"/>
                      </a:lnTo>
                      <a:lnTo>
                        <a:pt x="4116" y="358"/>
                      </a:lnTo>
                      <a:lnTo>
                        <a:pt x="4129" y="351"/>
                      </a:lnTo>
                      <a:lnTo>
                        <a:pt x="4140" y="345"/>
                      </a:lnTo>
                      <a:lnTo>
                        <a:pt x="4153" y="336"/>
                      </a:lnTo>
                      <a:lnTo>
                        <a:pt x="4166" y="330"/>
                      </a:lnTo>
                      <a:lnTo>
                        <a:pt x="4180" y="322"/>
                      </a:lnTo>
                      <a:lnTo>
                        <a:pt x="4192" y="315"/>
                      </a:lnTo>
                      <a:lnTo>
                        <a:pt x="4205" y="308"/>
                      </a:lnTo>
                      <a:lnTo>
                        <a:pt x="4218" y="301"/>
                      </a:lnTo>
                      <a:lnTo>
                        <a:pt x="4231" y="293"/>
                      </a:lnTo>
                      <a:lnTo>
                        <a:pt x="4244" y="286"/>
                      </a:lnTo>
                      <a:lnTo>
                        <a:pt x="4258" y="278"/>
                      </a:lnTo>
                      <a:lnTo>
                        <a:pt x="4272" y="271"/>
                      </a:lnTo>
                      <a:lnTo>
                        <a:pt x="4286" y="263"/>
                      </a:lnTo>
                      <a:lnTo>
                        <a:pt x="4298" y="257"/>
                      </a:lnTo>
                      <a:lnTo>
                        <a:pt x="4312" y="250"/>
                      </a:lnTo>
                      <a:lnTo>
                        <a:pt x="4325" y="243"/>
                      </a:lnTo>
                      <a:lnTo>
                        <a:pt x="4339" y="236"/>
                      </a:lnTo>
                      <a:lnTo>
                        <a:pt x="4351" y="231"/>
                      </a:lnTo>
                      <a:lnTo>
                        <a:pt x="4365" y="224"/>
                      </a:lnTo>
                      <a:lnTo>
                        <a:pt x="4379" y="218"/>
                      </a:lnTo>
                      <a:lnTo>
                        <a:pt x="4393" y="211"/>
                      </a:lnTo>
                      <a:lnTo>
                        <a:pt x="4405" y="206"/>
                      </a:lnTo>
                      <a:lnTo>
                        <a:pt x="4419" y="199"/>
                      </a:lnTo>
                      <a:lnTo>
                        <a:pt x="4432" y="195"/>
                      </a:lnTo>
                      <a:lnTo>
                        <a:pt x="4446" y="188"/>
                      </a:lnTo>
                      <a:lnTo>
                        <a:pt x="4458" y="183"/>
                      </a:lnTo>
                      <a:lnTo>
                        <a:pt x="4471" y="179"/>
                      </a:lnTo>
                      <a:lnTo>
                        <a:pt x="4484" y="174"/>
                      </a:lnTo>
                      <a:lnTo>
                        <a:pt x="4498" y="168"/>
                      </a:lnTo>
                      <a:lnTo>
                        <a:pt x="4522" y="160"/>
                      </a:lnTo>
                      <a:lnTo>
                        <a:pt x="4547" y="152"/>
                      </a:lnTo>
                      <a:lnTo>
                        <a:pt x="4571" y="144"/>
                      </a:lnTo>
                      <a:lnTo>
                        <a:pt x="4597" y="136"/>
                      </a:lnTo>
                      <a:lnTo>
                        <a:pt x="4621" y="129"/>
                      </a:lnTo>
                      <a:lnTo>
                        <a:pt x="4646" y="121"/>
                      </a:lnTo>
                      <a:lnTo>
                        <a:pt x="4670" y="113"/>
                      </a:lnTo>
                      <a:lnTo>
                        <a:pt x="4696" y="105"/>
                      </a:lnTo>
                      <a:lnTo>
                        <a:pt x="4719" y="98"/>
                      </a:lnTo>
                      <a:lnTo>
                        <a:pt x="4743" y="91"/>
                      </a:lnTo>
                      <a:lnTo>
                        <a:pt x="4767" y="84"/>
                      </a:lnTo>
                      <a:lnTo>
                        <a:pt x="4791" y="77"/>
                      </a:lnTo>
                      <a:lnTo>
                        <a:pt x="4815" y="72"/>
                      </a:lnTo>
                      <a:lnTo>
                        <a:pt x="4839" y="66"/>
                      </a:lnTo>
                      <a:lnTo>
                        <a:pt x="4863" y="60"/>
                      </a:lnTo>
                      <a:lnTo>
                        <a:pt x="4887" y="53"/>
                      </a:lnTo>
                      <a:lnTo>
                        <a:pt x="4910" y="48"/>
                      </a:lnTo>
                      <a:lnTo>
                        <a:pt x="4933" y="44"/>
                      </a:lnTo>
                      <a:lnTo>
                        <a:pt x="4956" y="39"/>
                      </a:lnTo>
                      <a:lnTo>
                        <a:pt x="4979" y="34"/>
                      </a:lnTo>
                      <a:lnTo>
                        <a:pt x="5002" y="30"/>
                      </a:lnTo>
                      <a:lnTo>
                        <a:pt x="5025" y="25"/>
                      </a:lnTo>
                      <a:lnTo>
                        <a:pt x="5048" y="22"/>
                      </a:lnTo>
                      <a:lnTo>
                        <a:pt x="5073" y="17"/>
                      </a:lnTo>
                      <a:lnTo>
                        <a:pt x="5095" y="15"/>
                      </a:lnTo>
                      <a:lnTo>
                        <a:pt x="5118" y="12"/>
                      </a:lnTo>
                      <a:lnTo>
                        <a:pt x="5141" y="9"/>
                      </a:lnTo>
                      <a:lnTo>
                        <a:pt x="5164" y="7"/>
                      </a:lnTo>
                      <a:lnTo>
                        <a:pt x="5186" y="6"/>
                      </a:lnTo>
                      <a:lnTo>
                        <a:pt x="5209" y="4"/>
                      </a:lnTo>
                      <a:lnTo>
                        <a:pt x="5232" y="2"/>
                      </a:lnTo>
                      <a:lnTo>
                        <a:pt x="5255" y="0"/>
                      </a:lnTo>
                      <a:lnTo>
                        <a:pt x="5275" y="1"/>
                      </a:lnTo>
                      <a:lnTo>
                        <a:pt x="5299" y="1"/>
                      </a:lnTo>
                      <a:lnTo>
                        <a:pt x="5319" y="1"/>
                      </a:lnTo>
                      <a:lnTo>
                        <a:pt x="5342" y="1"/>
                      </a:lnTo>
                      <a:lnTo>
                        <a:pt x="5364" y="4"/>
                      </a:lnTo>
                      <a:lnTo>
                        <a:pt x="5386" y="5"/>
                      </a:lnTo>
                      <a:lnTo>
                        <a:pt x="5408" y="6"/>
                      </a:lnTo>
                      <a:lnTo>
                        <a:pt x="5431" y="7"/>
                      </a:lnTo>
                      <a:lnTo>
                        <a:pt x="5453" y="10"/>
                      </a:lnTo>
                      <a:lnTo>
                        <a:pt x="5475" y="14"/>
                      </a:lnTo>
                      <a:lnTo>
                        <a:pt x="5497" y="17"/>
                      </a:lnTo>
                      <a:lnTo>
                        <a:pt x="5520" y="21"/>
                      </a:lnTo>
                      <a:lnTo>
                        <a:pt x="5542" y="25"/>
                      </a:lnTo>
                      <a:lnTo>
                        <a:pt x="5564" y="30"/>
                      </a:lnTo>
                      <a:lnTo>
                        <a:pt x="5585" y="36"/>
                      </a:lnTo>
                      <a:lnTo>
                        <a:pt x="5608" y="40"/>
                      </a:lnTo>
                      <a:lnTo>
                        <a:pt x="5629" y="47"/>
                      </a:lnTo>
                      <a:lnTo>
                        <a:pt x="5652" y="54"/>
                      </a:lnTo>
                      <a:lnTo>
                        <a:pt x="5673" y="62"/>
                      </a:lnTo>
                      <a:lnTo>
                        <a:pt x="5696" y="69"/>
                      </a:lnTo>
                      <a:lnTo>
                        <a:pt x="5718" y="78"/>
                      </a:lnTo>
                      <a:lnTo>
                        <a:pt x="5741" y="87"/>
                      </a:lnTo>
                      <a:lnTo>
                        <a:pt x="5763" y="96"/>
                      </a:lnTo>
                      <a:lnTo>
                        <a:pt x="5786" y="105"/>
                      </a:lnTo>
                      <a:lnTo>
                        <a:pt x="5807" y="116"/>
                      </a:lnTo>
                      <a:lnTo>
                        <a:pt x="5830" y="127"/>
                      </a:lnTo>
                      <a:lnTo>
                        <a:pt x="5852" y="140"/>
                      </a:lnTo>
                      <a:lnTo>
                        <a:pt x="5875" y="151"/>
                      </a:lnTo>
                      <a:lnTo>
                        <a:pt x="5897" y="164"/>
                      </a:lnTo>
                      <a:lnTo>
                        <a:pt x="5920" y="176"/>
                      </a:lnTo>
                      <a:lnTo>
                        <a:pt x="5942" y="190"/>
                      </a:lnTo>
                      <a:lnTo>
                        <a:pt x="5966" y="203"/>
                      </a:lnTo>
                      <a:lnTo>
                        <a:pt x="5974" y="210"/>
                      </a:lnTo>
                      <a:lnTo>
                        <a:pt x="5983" y="217"/>
                      </a:lnTo>
                      <a:lnTo>
                        <a:pt x="5992" y="224"/>
                      </a:lnTo>
                      <a:lnTo>
                        <a:pt x="6001" y="229"/>
                      </a:lnTo>
                      <a:lnTo>
                        <a:pt x="6011" y="237"/>
                      </a:lnTo>
                      <a:lnTo>
                        <a:pt x="6020" y="244"/>
                      </a:lnTo>
                      <a:lnTo>
                        <a:pt x="6029" y="251"/>
                      </a:lnTo>
                      <a:lnTo>
                        <a:pt x="6039" y="258"/>
                      </a:lnTo>
                      <a:lnTo>
                        <a:pt x="6048" y="267"/>
                      </a:lnTo>
                      <a:lnTo>
                        <a:pt x="6057" y="274"/>
                      </a:lnTo>
                      <a:lnTo>
                        <a:pt x="6066" y="284"/>
                      </a:lnTo>
                      <a:lnTo>
                        <a:pt x="6076" y="290"/>
                      </a:lnTo>
                      <a:lnTo>
                        <a:pt x="6084" y="300"/>
                      </a:lnTo>
                      <a:lnTo>
                        <a:pt x="6094" y="308"/>
                      </a:lnTo>
                      <a:lnTo>
                        <a:pt x="6103" y="316"/>
                      </a:lnTo>
                      <a:lnTo>
                        <a:pt x="6113" y="324"/>
                      </a:lnTo>
                      <a:lnTo>
                        <a:pt x="6121" y="333"/>
                      </a:lnTo>
                      <a:lnTo>
                        <a:pt x="6131" y="341"/>
                      </a:lnTo>
                      <a:lnTo>
                        <a:pt x="6139" y="350"/>
                      </a:lnTo>
                      <a:lnTo>
                        <a:pt x="6148" y="358"/>
                      </a:lnTo>
                      <a:lnTo>
                        <a:pt x="6156" y="368"/>
                      </a:lnTo>
                      <a:lnTo>
                        <a:pt x="6165" y="376"/>
                      </a:lnTo>
                      <a:lnTo>
                        <a:pt x="6174" y="385"/>
                      </a:lnTo>
                      <a:lnTo>
                        <a:pt x="6184" y="393"/>
                      </a:lnTo>
                      <a:lnTo>
                        <a:pt x="6192" y="403"/>
                      </a:lnTo>
                      <a:lnTo>
                        <a:pt x="6200" y="411"/>
                      </a:lnTo>
                      <a:lnTo>
                        <a:pt x="6208" y="421"/>
                      </a:lnTo>
                      <a:lnTo>
                        <a:pt x="6217" y="429"/>
                      </a:lnTo>
                      <a:lnTo>
                        <a:pt x="6224" y="438"/>
                      </a:lnTo>
                      <a:lnTo>
                        <a:pt x="6233" y="446"/>
                      </a:lnTo>
                      <a:lnTo>
                        <a:pt x="6240" y="455"/>
                      </a:lnTo>
                      <a:lnTo>
                        <a:pt x="6249" y="462"/>
                      </a:lnTo>
                      <a:lnTo>
                        <a:pt x="6256" y="471"/>
                      </a:lnTo>
                      <a:lnTo>
                        <a:pt x="6263" y="479"/>
                      </a:lnTo>
                      <a:lnTo>
                        <a:pt x="6270" y="489"/>
                      </a:lnTo>
                      <a:lnTo>
                        <a:pt x="6277" y="497"/>
                      </a:lnTo>
                      <a:lnTo>
                        <a:pt x="6284" y="505"/>
                      </a:lnTo>
                      <a:lnTo>
                        <a:pt x="6291" y="513"/>
                      </a:lnTo>
                      <a:lnTo>
                        <a:pt x="6298" y="520"/>
                      </a:lnTo>
                      <a:lnTo>
                        <a:pt x="6305" y="527"/>
                      </a:lnTo>
                      <a:lnTo>
                        <a:pt x="6309" y="535"/>
                      </a:lnTo>
                      <a:lnTo>
                        <a:pt x="6316" y="542"/>
                      </a:lnTo>
                      <a:lnTo>
                        <a:pt x="6321" y="548"/>
                      </a:lnTo>
                      <a:lnTo>
                        <a:pt x="6328" y="554"/>
                      </a:lnTo>
                      <a:lnTo>
                        <a:pt x="6332" y="561"/>
                      </a:lnTo>
                      <a:lnTo>
                        <a:pt x="6338" y="567"/>
                      </a:lnTo>
                      <a:lnTo>
                        <a:pt x="6343" y="573"/>
                      </a:lnTo>
                      <a:lnTo>
                        <a:pt x="6348" y="577"/>
                      </a:lnTo>
                      <a:lnTo>
                        <a:pt x="6355" y="589"/>
                      </a:lnTo>
                      <a:lnTo>
                        <a:pt x="6363" y="598"/>
                      </a:lnTo>
                      <a:lnTo>
                        <a:pt x="6370" y="607"/>
                      </a:lnTo>
                      <a:lnTo>
                        <a:pt x="6376" y="613"/>
                      </a:lnTo>
                      <a:lnTo>
                        <a:pt x="6384" y="622"/>
                      </a:lnTo>
                      <a:lnTo>
                        <a:pt x="6387" y="624"/>
                      </a:lnTo>
                      <a:lnTo>
                        <a:pt x="7122" y="677"/>
                      </a:lnTo>
                      <a:lnTo>
                        <a:pt x="7124" y="677"/>
                      </a:lnTo>
                      <a:lnTo>
                        <a:pt x="7133" y="676"/>
                      </a:lnTo>
                      <a:lnTo>
                        <a:pt x="7139" y="675"/>
                      </a:lnTo>
                      <a:lnTo>
                        <a:pt x="7147" y="674"/>
                      </a:lnTo>
                      <a:lnTo>
                        <a:pt x="7156" y="673"/>
                      </a:lnTo>
                      <a:lnTo>
                        <a:pt x="7166" y="671"/>
                      </a:lnTo>
                      <a:lnTo>
                        <a:pt x="7177" y="671"/>
                      </a:lnTo>
                      <a:lnTo>
                        <a:pt x="7188" y="668"/>
                      </a:lnTo>
                      <a:lnTo>
                        <a:pt x="7194" y="668"/>
                      </a:lnTo>
                      <a:lnTo>
                        <a:pt x="7201" y="668"/>
                      </a:lnTo>
                      <a:lnTo>
                        <a:pt x="7208" y="667"/>
                      </a:lnTo>
                      <a:lnTo>
                        <a:pt x="7215" y="666"/>
                      </a:lnTo>
                      <a:lnTo>
                        <a:pt x="7222" y="666"/>
                      </a:lnTo>
                      <a:lnTo>
                        <a:pt x="7229" y="665"/>
                      </a:lnTo>
                      <a:lnTo>
                        <a:pt x="7236" y="665"/>
                      </a:lnTo>
                      <a:lnTo>
                        <a:pt x="7244" y="664"/>
                      </a:lnTo>
                      <a:lnTo>
                        <a:pt x="7251" y="664"/>
                      </a:lnTo>
                      <a:lnTo>
                        <a:pt x="7259" y="662"/>
                      </a:lnTo>
                      <a:lnTo>
                        <a:pt x="7267" y="661"/>
                      </a:lnTo>
                      <a:lnTo>
                        <a:pt x="7276" y="660"/>
                      </a:lnTo>
                      <a:lnTo>
                        <a:pt x="7283" y="661"/>
                      </a:lnTo>
                      <a:lnTo>
                        <a:pt x="7291" y="661"/>
                      </a:lnTo>
                      <a:lnTo>
                        <a:pt x="7299" y="661"/>
                      </a:lnTo>
                      <a:lnTo>
                        <a:pt x="7308" y="661"/>
                      </a:lnTo>
                      <a:lnTo>
                        <a:pt x="7315" y="661"/>
                      </a:lnTo>
                      <a:lnTo>
                        <a:pt x="7324" y="661"/>
                      </a:lnTo>
                      <a:lnTo>
                        <a:pt x="7332" y="661"/>
                      </a:lnTo>
                      <a:lnTo>
                        <a:pt x="7342" y="661"/>
                      </a:lnTo>
                      <a:lnTo>
                        <a:pt x="7350" y="662"/>
                      </a:lnTo>
                      <a:lnTo>
                        <a:pt x="7359" y="664"/>
                      </a:lnTo>
                      <a:lnTo>
                        <a:pt x="7367" y="665"/>
                      </a:lnTo>
                      <a:lnTo>
                        <a:pt x="7376" y="665"/>
                      </a:lnTo>
                      <a:lnTo>
                        <a:pt x="7384" y="666"/>
                      </a:lnTo>
                      <a:lnTo>
                        <a:pt x="7393" y="667"/>
                      </a:lnTo>
                      <a:lnTo>
                        <a:pt x="7402" y="668"/>
                      </a:lnTo>
                      <a:lnTo>
                        <a:pt x="7411" y="668"/>
                      </a:lnTo>
                      <a:lnTo>
                        <a:pt x="7418" y="671"/>
                      </a:lnTo>
                      <a:lnTo>
                        <a:pt x="7427" y="672"/>
                      </a:lnTo>
                      <a:lnTo>
                        <a:pt x="7434" y="674"/>
                      </a:lnTo>
                      <a:lnTo>
                        <a:pt x="7443" y="675"/>
                      </a:lnTo>
                      <a:lnTo>
                        <a:pt x="7450" y="679"/>
                      </a:lnTo>
                      <a:lnTo>
                        <a:pt x="7459" y="680"/>
                      </a:lnTo>
                      <a:lnTo>
                        <a:pt x="7466" y="683"/>
                      </a:lnTo>
                      <a:lnTo>
                        <a:pt x="7475" y="684"/>
                      </a:lnTo>
                      <a:lnTo>
                        <a:pt x="7482" y="688"/>
                      </a:lnTo>
                      <a:lnTo>
                        <a:pt x="7489" y="691"/>
                      </a:lnTo>
                      <a:lnTo>
                        <a:pt x="7496" y="695"/>
                      </a:lnTo>
                      <a:lnTo>
                        <a:pt x="7504" y="697"/>
                      </a:lnTo>
                      <a:lnTo>
                        <a:pt x="7511" y="702"/>
                      </a:lnTo>
                      <a:lnTo>
                        <a:pt x="7518" y="705"/>
                      </a:lnTo>
                      <a:lnTo>
                        <a:pt x="7525" y="709"/>
                      </a:lnTo>
                      <a:lnTo>
                        <a:pt x="7532" y="712"/>
                      </a:lnTo>
                      <a:lnTo>
                        <a:pt x="7534" y="718"/>
                      </a:lnTo>
                      <a:lnTo>
                        <a:pt x="7538" y="724"/>
                      </a:lnTo>
                      <a:lnTo>
                        <a:pt x="7541" y="733"/>
                      </a:lnTo>
                      <a:lnTo>
                        <a:pt x="7544" y="743"/>
                      </a:lnTo>
                      <a:lnTo>
                        <a:pt x="7547" y="757"/>
                      </a:lnTo>
                      <a:lnTo>
                        <a:pt x="7549" y="771"/>
                      </a:lnTo>
                      <a:lnTo>
                        <a:pt x="7551" y="787"/>
                      </a:lnTo>
                      <a:lnTo>
                        <a:pt x="7554" y="804"/>
                      </a:lnTo>
                      <a:lnTo>
                        <a:pt x="7555" y="826"/>
                      </a:lnTo>
                      <a:lnTo>
                        <a:pt x="7556" y="847"/>
                      </a:lnTo>
                      <a:lnTo>
                        <a:pt x="7557" y="871"/>
                      </a:lnTo>
                      <a:lnTo>
                        <a:pt x="7558" y="895"/>
                      </a:lnTo>
                      <a:lnTo>
                        <a:pt x="7558" y="922"/>
                      </a:lnTo>
                      <a:lnTo>
                        <a:pt x="7559" y="948"/>
                      </a:lnTo>
                      <a:lnTo>
                        <a:pt x="7559" y="977"/>
                      </a:lnTo>
                      <a:lnTo>
                        <a:pt x="7561" y="1006"/>
                      </a:lnTo>
                      <a:lnTo>
                        <a:pt x="7559" y="1038"/>
                      </a:lnTo>
                      <a:lnTo>
                        <a:pt x="7558" y="1070"/>
                      </a:lnTo>
                      <a:lnTo>
                        <a:pt x="7557" y="1104"/>
                      </a:lnTo>
                      <a:lnTo>
                        <a:pt x="7557" y="1137"/>
                      </a:lnTo>
                      <a:lnTo>
                        <a:pt x="7556" y="1173"/>
                      </a:lnTo>
                      <a:lnTo>
                        <a:pt x="7555" y="1209"/>
                      </a:lnTo>
                      <a:lnTo>
                        <a:pt x="7554" y="1245"/>
                      </a:lnTo>
                      <a:lnTo>
                        <a:pt x="7554" y="1281"/>
                      </a:lnTo>
                      <a:lnTo>
                        <a:pt x="7551" y="1319"/>
                      </a:lnTo>
                      <a:lnTo>
                        <a:pt x="7550" y="1357"/>
                      </a:lnTo>
                      <a:lnTo>
                        <a:pt x="7548" y="1395"/>
                      </a:lnTo>
                      <a:lnTo>
                        <a:pt x="7547" y="1433"/>
                      </a:lnTo>
                      <a:lnTo>
                        <a:pt x="7544" y="1472"/>
                      </a:lnTo>
                      <a:lnTo>
                        <a:pt x="7543" y="1512"/>
                      </a:lnTo>
                      <a:lnTo>
                        <a:pt x="7542" y="1551"/>
                      </a:lnTo>
                      <a:lnTo>
                        <a:pt x="7541" y="1589"/>
                      </a:lnTo>
                      <a:lnTo>
                        <a:pt x="7538" y="1629"/>
                      </a:lnTo>
                      <a:lnTo>
                        <a:pt x="7535" y="1668"/>
                      </a:lnTo>
                      <a:lnTo>
                        <a:pt x="7533" y="1707"/>
                      </a:lnTo>
                      <a:lnTo>
                        <a:pt x="7532" y="1745"/>
                      </a:lnTo>
                      <a:lnTo>
                        <a:pt x="7528" y="1783"/>
                      </a:lnTo>
                      <a:lnTo>
                        <a:pt x="7526" y="1821"/>
                      </a:lnTo>
                      <a:lnTo>
                        <a:pt x="7524" y="1859"/>
                      </a:lnTo>
                      <a:lnTo>
                        <a:pt x="7523" y="1895"/>
                      </a:lnTo>
                      <a:lnTo>
                        <a:pt x="7519" y="1932"/>
                      </a:lnTo>
                      <a:lnTo>
                        <a:pt x="7517" y="1967"/>
                      </a:lnTo>
                      <a:lnTo>
                        <a:pt x="7514" y="2002"/>
                      </a:lnTo>
                      <a:lnTo>
                        <a:pt x="7512" y="2034"/>
                      </a:lnTo>
                      <a:lnTo>
                        <a:pt x="7510" y="2069"/>
                      </a:lnTo>
                      <a:lnTo>
                        <a:pt x="7508" y="2100"/>
                      </a:lnTo>
                      <a:lnTo>
                        <a:pt x="7505" y="2131"/>
                      </a:lnTo>
                      <a:lnTo>
                        <a:pt x="7504" y="2159"/>
                      </a:lnTo>
                      <a:lnTo>
                        <a:pt x="7501" y="2189"/>
                      </a:lnTo>
                      <a:lnTo>
                        <a:pt x="7499" y="2215"/>
                      </a:lnTo>
                      <a:lnTo>
                        <a:pt x="7497" y="2242"/>
                      </a:lnTo>
                      <a:lnTo>
                        <a:pt x="7496" y="2265"/>
                      </a:lnTo>
                      <a:lnTo>
                        <a:pt x="7494" y="2289"/>
                      </a:lnTo>
                      <a:lnTo>
                        <a:pt x="7493" y="2309"/>
                      </a:lnTo>
                      <a:lnTo>
                        <a:pt x="7490" y="2329"/>
                      </a:lnTo>
                      <a:lnTo>
                        <a:pt x="7490" y="2346"/>
                      </a:lnTo>
                      <a:lnTo>
                        <a:pt x="7488" y="2363"/>
                      </a:lnTo>
                      <a:lnTo>
                        <a:pt x="7487" y="2377"/>
                      </a:lnTo>
                      <a:lnTo>
                        <a:pt x="7486" y="2389"/>
                      </a:lnTo>
                      <a:lnTo>
                        <a:pt x="7486" y="2399"/>
                      </a:lnTo>
                      <a:lnTo>
                        <a:pt x="7486" y="2407"/>
                      </a:lnTo>
                      <a:lnTo>
                        <a:pt x="7486" y="2412"/>
                      </a:lnTo>
                      <a:lnTo>
                        <a:pt x="7486" y="2416"/>
                      </a:lnTo>
                      <a:lnTo>
                        <a:pt x="7538" y="3606"/>
                      </a:lnTo>
                      <a:lnTo>
                        <a:pt x="7618" y="3999"/>
                      </a:lnTo>
                      <a:lnTo>
                        <a:pt x="7294" y="4166"/>
                      </a:lnTo>
                      <a:lnTo>
                        <a:pt x="7358" y="4518"/>
                      </a:lnTo>
                      <a:lnTo>
                        <a:pt x="6723" y="4461"/>
                      </a:lnTo>
                      <a:lnTo>
                        <a:pt x="5630" y="4340"/>
                      </a:lnTo>
                      <a:lnTo>
                        <a:pt x="4740" y="4166"/>
                      </a:lnTo>
                      <a:lnTo>
                        <a:pt x="4737" y="4167"/>
                      </a:lnTo>
                      <a:lnTo>
                        <a:pt x="4734" y="4169"/>
                      </a:lnTo>
                      <a:lnTo>
                        <a:pt x="4727" y="4174"/>
                      </a:lnTo>
                      <a:lnTo>
                        <a:pt x="4720" y="4178"/>
                      </a:lnTo>
                      <a:lnTo>
                        <a:pt x="4710" y="4185"/>
                      </a:lnTo>
                      <a:lnTo>
                        <a:pt x="4698" y="4191"/>
                      </a:lnTo>
                      <a:lnTo>
                        <a:pt x="4691" y="4196"/>
                      </a:lnTo>
                      <a:lnTo>
                        <a:pt x="4684" y="4199"/>
                      </a:lnTo>
                      <a:lnTo>
                        <a:pt x="4676" y="4204"/>
                      </a:lnTo>
                      <a:lnTo>
                        <a:pt x="4669" y="4207"/>
                      </a:lnTo>
                      <a:lnTo>
                        <a:pt x="4660" y="4213"/>
                      </a:lnTo>
                      <a:lnTo>
                        <a:pt x="4651" y="4217"/>
                      </a:lnTo>
                      <a:lnTo>
                        <a:pt x="4642" y="4223"/>
                      </a:lnTo>
                      <a:lnTo>
                        <a:pt x="4632" y="4228"/>
                      </a:lnTo>
                      <a:lnTo>
                        <a:pt x="4622" y="4234"/>
                      </a:lnTo>
                      <a:lnTo>
                        <a:pt x="4612" y="4238"/>
                      </a:lnTo>
                      <a:lnTo>
                        <a:pt x="4601" y="4243"/>
                      </a:lnTo>
                      <a:lnTo>
                        <a:pt x="4591" y="4247"/>
                      </a:lnTo>
                      <a:lnTo>
                        <a:pt x="4579" y="4254"/>
                      </a:lnTo>
                      <a:lnTo>
                        <a:pt x="4568" y="4259"/>
                      </a:lnTo>
                      <a:lnTo>
                        <a:pt x="4556" y="4266"/>
                      </a:lnTo>
                      <a:lnTo>
                        <a:pt x="4545" y="4270"/>
                      </a:lnTo>
                      <a:lnTo>
                        <a:pt x="4532" y="4276"/>
                      </a:lnTo>
                      <a:lnTo>
                        <a:pt x="4520" y="4281"/>
                      </a:lnTo>
                      <a:lnTo>
                        <a:pt x="4507" y="4287"/>
                      </a:lnTo>
                      <a:lnTo>
                        <a:pt x="4495" y="4291"/>
                      </a:lnTo>
                      <a:lnTo>
                        <a:pt x="4481" y="4298"/>
                      </a:lnTo>
                      <a:lnTo>
                        <a:pt x="4468" y="4303"/>
                      </a:lnTo>
                      <a:lnTo>
                        <a:pt x="4454" y="4308"/>
                      </a:lnTo>
                      <a:lnTo>
                        <a:pt x="4441" y="4313"/>
                      </a:lnTo>
                      <a:lnTo>
                        <a:pt x="4427" y="4319"/>
                      </a:lnTo>
                      <a:lnTo>
                        <a:pt x="4414" y="4323"/>
                      </a:lnTo>
                      <a:lnTo>
                        <a:pt x="4400" y="4328"/>
                      </a:lnTo>
                      <a:lnTo>
                        <a:pt x="4386" y="4332"/>
                      </a:lnTo>
                      <a:lnTo>
                        <a:pt x="4371" y="4336"/>
                      </a:lnTo>
                      <a:lnTo>
                        <a:pt x="4357" y="4341"/>
                      </a:lnTo>
                      <a:lnTo>
                        <a:pt x="4343" y="4344"/>
                      </a:lnTo>
                      <a:lnTo>
                        <a:pt x="4329" y="4348"/>
                      </a:lnTo>
                      <a:lnTo>
                        <a:pt x="4314" y="4351"/>
                      </a:lnTo>
                      <a:lnTo>
                        <a:pt x="4301" y="4355"/>
                      </a:lnTo>
                      <a:lnTo>
                        <a:pt x="4287" y="4358"/>
                      </a:lnTo>
                      <a:lnTo>
                        <a:pt x="4273" y="4359"/>
                      </a:lnTo>
                      <a:lnTo>
                        <a:pt x="4258" y="4363"/>
                      </a:lnTo>
                      <a:lnTo>
                        <a:pt x="4244" y="4365"/>
                      </a:lnTo>
                      <a:lnTo>
                        <a:pt x="4230" y="4367"/>
                      </a:lnTo>
                      <a:lnTo>
                        <a:pt x="4216" y="4367"/>
                      </a:lnTo>
                      <a:lnTo>
                        <a:pt x="4203" y="4370"/>
                      </a:lnTo>
                      <a:lnTo>
                        <a:pt x="4189" y="4370"/>
                      </a:lnTo>
                      <a:lnTo>
                        <a:pt x="4175" y="4370"/>
                      </a:lnTo>
                      <a:lnTo>
                        <a:pt x="4161" y="4370"/>
                      </a:lnTo>
                      <a:lnTo>
                        <a:pt x="4147" y="4370"/>
                      </a:lnTo>
                      <a:lnTo>
                        <a:pt x="4133" y="4368"/>
                      </a:lnTo>
                      <a:lnTo>
                        <a:pt x="4121" y="4367"/>
                      </a:lnTo>
                      <a:lnTo>
                        <a:pt x="4108" y="4365"/>
                      </a:lnTo>
                      <a:lnTo>
                        <a:pt x="4094" y="4363"/>
                      </a:lnTo>
                      <a:lnTo>
                        <a:pt x="4083" y="4359"/>
                      </a:lnTo>
                      <a:lnTo>
                        <a:pt x="4070" y="4356"/>
                      </a:lnTo>
                      <a:lnTo>
                        <a:pt x="4059" y="4351"/>
                      </a:lnTo>
                      <a:lnTo>
                        <a:pt x="4048" y="4349"/>
                      </a:lnTo>
                      <a:lnTo>
                        <a:pt x="4038" y="4345"/>
                      </a:lnTo>
                      <a:lnTo>
                        <a:pt x="4027" y="4341"/>
                      </a:lnTo>
                      <a:lnTo>
                        <a:pt x="4017" y="4336"/>
                      </a:lnTo>
                      <a:lnTo>
                        <a:pt x="4007" y="4332"/>
                      </a:lnTo>
                      <a:lnTo>
                        <a:pt x="3996" y="4326"/>
                      </a:lnTo>
                      <a:lnTo>
                        <a:pt x="3986" y="4320"/>
                      </a:lnTo>
                      <a:lnTo>
                        <a:pt x="3977" y="4313"/>
                      </a:lnTo>
                      <a:lnTo>
                        <a:pt x="3966" y="4307"/>
                      </a:lnTo>
                      <a:lnTo>
                        <a:pt x="3956" y="4302"/>
                      </a:lnTo>
                      <a:lnTo>
                        <a:pt x="3946" y="4296"/>
                      </a:lnTo>
                      <a:lnTo>
                        <a:pt x="3935" y="4289"/>
                      </a:lnTo>
                      <a:lnTo>
                        <a:pt x="3925" y="4283"/>
                      </a:lnTo>
                      <a:lnTo>
                        <a:pt x="3916" y="4276"/>
                      </a:lnTo>
                      <a:lnTo>
                        <a:pt x="3906" y="4269"/>
                      </a:lnTo>
                      <a:lnTo>
                        <a:pt x="3898" y="4262"/>
                      </a:lnTo>
                      <a:lnTo>
                        <a:pt x="3888" y="4257"/>
                      </a:lnTo>
                      <a:lnTo>
                        <a:pt x="3880" y="4251"/>
                      </a:lnTo>
                      <a:lnTo>
                        <a:pt x="3872" y="4245"/>
                      </a:lnTo>
                      <a:lnTo>
                        <a:pt x="3865" y="4239"/>
                      </a:lnTo>
                      <a:lnTo>
                        <a:pt x="3857" y="4235"/>
                      </a:lnTo>
                      <a:lnTo>
                        <a:pt x="3850" y="4230"/>
                      </a:lnTo>
                      <a:lnTo>
                        <a:pt x="3844" y="4226"/>
                      </a:lnTo>
                      <a:lnTo>
                        <a:pt x="3840" y="4220"/>
                      </a:lnTo>
                      <a:lnTo>
                        <a:pt x="3829" y="4213"/>
                      </a:lnTo>
                      <a:lnTo>
                        <a:pt x="3822" y="4206"/>
                      </a:lnTo>
                      <a:lnTo>
                        <a:pt x="3818" y="4203"/>
                      </a:lnTo>
                      <a:lnTo>
                        <a:pt x="3817" y="4200"/>
                      </a:lnTo>
                      <a:lnTo>
                        <a:pt x="3815" y="4201"/>
                      </a:lnTo>
                      <a:lnTo>
                        <a:pt x="3813" y="4201"/>
                      </a:lnTo>
                      <a:lnTo>
                        <a:pt x="3809" y="4203"/>
                      </a:lnTo>
                      <a:lnTo>
                        <a:pt x="3803" y="4204"/>
                      </a:lnTo>
                      <a:lnTo>
                        <a:pt x="3795" y="4206"/>
                      </a:lnTo>
                      <a:lnTo>
                        <a:pt x="3785" y="4208"/>
                      </a:lnTo>
                      <a:lnTo>
                        <a:pt x="3775" y="4211"/>
                      </a:lnTo>
                      <a:lnTo>
                        <a:pt x="3764" y="4213"/>
                      </a:lnTo>
                      <a:lnTo>
                        <a:pt x="3749" y="4217"/>
                      </a:lnTo>
                      <a:lnTo>
                        <a:pt x="3735" y="4221"/>
                      </a:lnTo>
                      <a:lnTo>
                        <a:pt x="3719" y="4224"/>
                      </a:lnTo>
                      <a:lnTo>
                        <a:pt x="3703" y="4228"/>
                      </a:lnTo>
                      <a:lnTo>
                        <a:pt x="3683" y="4232"/>
                      </a:lnTo>
                      <a:lnTo>
                        <a:pt x="3663" y="4236"/>
                      </a:lnTo>
                      <a:lnTo>
                        <a:pt x="3643" y="4241"/>
                      </a:lnTo>
                      <a:lnTo>
                        <a:pt x="3622" y="4245"/>
                      </a:lnTo>
                      <a:lnTo>
                        <a:pt x="3598" y="4251"/>
                      </a:lnTo>
                      <a:lnTo>
                        <a:pt x="3573" y="4257"/>
                      </a:lnTo>
                      <a:lnTo>
                        <a:pt x="3547" y="4262"/>
                      </a:lnTo>
                      <a:lnTo>
                        <a:pt x="3522" y="4268"/>
                      </a:lnTo>
                      <a:lnTo>
                        <a:pt x="3493" y="4275"/>
                      </a:lnTo>
                      <a:lnTo>
                        <a:pt x="3465" y="4282"/>
                      </a:lnTo>
                      <a:lnTo>
                        <a:pt x="3435" y="4289"/>
                      </a:lnTo>
                      <a:lnTo>
                        <a:pt x="3406" y="4295"/>
                      </a:lnTo>
                      <a:lnTo>
                        <a:pt x="3374" y="4303"/>
                      </a:lnTo>
                      <a:lnTo>
                        <a:pt x="3343" y="4310"/>
                      </a:lnTo>
                      <a:lnTo>
                        <a:pt x="3310" y="4317"/>
                      </a:lnTo>
                      <a:lnTo>
                        <a:pt x="3277" y="4323"/>
                      </a:lnTo>
                      <a:lnTo>
                        <a:pt x="3243" y="4332"/>
                      </a:lnTo>
                      <a:lnTo>
                        <a:pt x="3209" y="4338"/>
                      </a:lnTo>
                      <a:lnTo>
                        <a:pt x="3174" y="4347"/>
                      </a:lnTo>
                      <a:lnTo>
                        <a:pt x="3139" y="4353"/>
                      </a:lnTo>
                      <a:lnTo>
                        <a:pt x="3101" y="4363"/>
                      </a:lnTo>
                      <a:lnTo>
                        <a:pt x="3064" y="4371"/>
                      </a:lnTo>
                      <a:lnTo>
                        <a:pt x="3026" y="4380"/>
                      </a:lnTo>
                      <a:lnTo>
                        <a:pt x="2989" y="4388"/>
                      </a:lnTo>
                      <a:lnTo>
                        <a:pt x="2950" y="4397"/>
                      </a:lnTo>
                      <a:lnTo>
                        <a:pt x="2912" y="4405"/>
                      </a:lnTo>
                      <a:lnTo>
                        <a:pt x="2873" y="4413"/>
                      </a:lnTo>
                      <a:lnTo>
                        <a:pt x="2835" y="4421"/>
                      </a:lnTo>
                      <a:lnTo>
                        <a:pt x="2794" y="4431"/>
                      </a:lnTo>
                      <a:lnTo>
                        <a:pt x="2755" y="4440"/>
                      </a:lnTo>
                      <a:lnTo>
                        <a:pt x="2715" y="4449"/>
                      </a:lnTo>
                      <a:lnTo>
                        <a:pt x="2676" y="4457"/>
                      </a:lnTo>
                      <a:lnTo>
                        <a:pt x="2635" y="4466"/>
                      </a:lnTo>
                      <a:lnTo>
                        <a:pt x="2595" y="4474"/>
                      </a:lnTo>
                      <a:lnTo>
                        <a:pt x="2555" y="4484"/>
                      </a:lnTo>
                      <a:lnTo>
                        <a:pt x="2516" y="4492"/>
                      </a:lnTo>
                      <a:lnTo>
                        <a:pt x="2474" y="4501"/>
                      </a:lnTo>
                      <a:lnTo>
                        <a:pt x="2435" y="4509"/>
                      </a:lnTo>
                      <a:lnTo>
                        <a:pt x="2395" y="4518"/>
                      </a:lnTo>
                      <a:lnTo>
                        <a:pt x="2355" y="4526"/>
                      </a:lnTo>
                      <a:lnTo>
                        <a:pt x="2315" y="4535"/>
                      </a:lnTo>
                      <a:lnTo>
                        <a:pt x="2276" y="4543"/>
                      </a:lnTo>
                      <a:lnTo>
                        <a:pt x="2237" y="4553"/>
                      </a:lnTo>
                      <a:lnTo>
                        <a:pt x="2199" y="4561"/>
                      </a:lnTo>
                      <a:lnTo>
                        <a:pt x="2160" y="4570"/>
                      </a:lnTo>
                      <a:lnTo>
                        <a:pt x="2121" y="4578"/>
                      </a:lnTo>
                      <a:lnTo>
                        <a:pt x="2083" y="4586"/>
                      </a:lnTo>
                      <a:lnTo>
                        <a:pt x="2047" y="4593"/>
                      </a:lnTo>
                      <a:lnTo>
                        <a:pt x="2009" y="4601"/>
                      </a:lnTo>
                      <a:lnTo>
                        <a:pt x="1973" y="4608"/>
                      </a:lnTo>
                      <a:lnTo>
                        <a:pt x="1938" y="4615"/>
                      </a:lnTo>
                      <a:lnTo>
                        <a:pt x="1904" y="4622"/>
                      </a:lnTo>
                      <a:lnTo>
                        <a:pt x="1883" y="4628"/>
                      </a:lnTo>
                      <a:lnTo>
                        <a:pt x="1863" y="4631"/>
                      </a:lnTo>
                      <a:lnTo>
                        <a:pt x="1843" y="4637"/>
                      </a:lnTo>
                      <a:lnTo>
                        <a:pt x="1823" y="4640"/>
                      </a:lnTo>
                      <a:lnTo>
                        <a:pt x="1802" y="4646"/>
                      </a:lnTo>
                      <a:lnTo>
                        <a:pt x="1782" y="4649"/>
                      </a:lnTo>
                      <a:lnTo>
                        <a:pt x="1761" y="4655"/>
                      </a:lnTo>
                      <a:lnTo>
                        <a:pt x="1741" y="4659"/>
                      </a:lnTo>
                      <a:lnTo>
                        <a:pt x="1720" y="4664"/>
                      </a:lnTo>
                      <a:lnTo>
                        <a:pt x="1700" y="4669"/>
                      </a:lnTo>
                      <a:lnTo>
                        <a:pt x="1679" y="4675"/>
                      </a:lnTo>
                      <a:lnTo>
                        <a:pt x="1659" y="4679"/>
                      </a:lnTo>
                      <a:lnTo>
                        <a:pt x="1639" y="4685"/>
                      </a:lnTo>
                      <a:lnTo>
                        <a:pt x="1618" y="4690"/>
                      </a:lnTo>
                      <a:lnTo>
                        <a:pt x="1597" y="4696"/>
                      </a:lnTo>
                      <a:lnTo>
                        <a:pt x="1578" y="4700"/>
                      </a:lnTo>
                      <a:lnTo>
                        <a:pt x="1557" y="4706"/>
                      </a:lnTo>
                      <a:lnTo>
                        <a:pt x="1536" y="4712"/>
                      </a:lnTo>
                      <a:lnTo>
                        <a:pt x="1515" y="4717"/>
                      </a:lnTo>
                      <a:lnTo>
                        <a:pt x="1495" y="4722"/>
                      </a:lnTo>
                      <a:lnTo>
                        <a:pt x="1474" y="4728"/>
                      </a:lnTo>
                      <a:lnTo>
                        <a:pt x="1454" y="4732"/>
                      </a:lnTo>
                      <a:lnTo>
                        <a:pt x="1435" y="4738"/>
                      </a:lnTo>
                      <a:lnTo>
                        <a:pt x="1415" y="4743"/>
                      </a:lnTo>
                      <a:lnTo>
                        <a:pt x="1394" y="4749"/>
                      </a:lnTo>
                      <a:lnTo>
                        <a:pt x="1374" y="4753"/>
                      </a:lnTo>
                      <a:lnTo>
                        <a:pt x="1354" y="4759"/>
                      </a:lnTo>
                      <a:lnTo>
                        <a:pt x="1336" y="4762"/>
                      </a:lnTo>
                      <a:lnTo>
                        <a:pt x="1315" y="4768"/>
                      </a:lnTo>
                      <a:lnTo>
                        <a:pt x="1296" y="4773"/>
                      </a:lnTo>
                      <a:lnTo>
                        <a:pt x="1277" y="4777"/>
                      </a:lnTo>
                      <a:lnTo>
                        <a:pt x="1260" y="4781"/>
                      </a:lnTo>
                      <a:lnTo>
                        <a:pt x="1240" y="4787"/>
                      </a:lnTo>
                      <a:lnTo>
                        <a:pt x="1221" y="4791"/>
                      </a:lnTo>
                      <a:lnTo>
                        <a:pt x="1203" y="4796"/>
                      </a:lnTo>
                      <a:lnTo>
                        <a:pt x="1186" y="4799"/>
                      </a:lnTo>
                      <a:lnTo>
                        <a:pt x="1167" y="4804"/>
                      </a:lnTo>
                      <a:lnTo>
                        <a:pt x="1150" y="4807"/>
                      </a:lnTo>
                      <a:lnTo>
                        <a:pt x="1133" y="4811"/>
                      </a:lnTo>
                      <a:lnTo>
                        <a:pt x="1117" y="4814"/>
                      </a:lnTo>
                      <a:lnTo>
                        <a:pt x="1099" y="4818"/>
                      </a:lnTo>
                      <a:lnTo>
                        <a:pt x="1082" y="4821"/>
                      </a:lnTo>
                      <a:lnTo>
                        <a:pt x="1066" y="4825"/>
                      </a:lnTo>
                      <a:lnTo>
                        <a:pt x="1051" y="4828"/>
                      </a:lnTo>
                      <a:lnTo>
                        <a:pt x="1035" y="4831"/>
                      </a:lnTo>
                      <a:lnTo>
                        <a:pt x="1020" y="4834"/>
                      </a:lnTo>
                      <a:lnTo>
                        <a:pt x="1006" y="4836"/>
                      </a:lnTo>
                      <a:lnTo>
                        <a:pt x="992" y="4837"/>
                      </a:lnTo>
                      <a:lnTo>
                        <a:pt x="977" y="4841"/>
                      </a:lnTo>
                      <a:lnTo>
                        <a:pt x="963" y="4843"/>
                      </a:lnTo>
                      <a:lnTo>
                        <a:pt x="950" y="4845"/>
                      </a:lnTo>
                      <a:lnTo>
                        <a:pt x="937" y="4845"/>
                      </a:lnTo>
                      <a:lnTo>
                        <a:pt x="924" y="4848"/>
                      </a:lnTo>
                      <a:lnTo>
                        <a:pt x="913" y="4849"/>
                      </a:lnTo>
                      <a:lnTo>
                        <a:pt x="900" y="4849"/>
                      </a:lnTo>
                      <a:lnTo>
                        <a:pt x="890" y="4849"/>
                      </a:lnTo>
                      <a:lnTo>
                        <a:pt x="878" y="4850"/>
                      </a:lnTo>
                      <a:lnTo>
                        <a:pt x="868" y="4850"/>
                      </a:lnTo>
                      <a:lnTo>
                        <a:pt x="857" y="4850"/>
                      </a:lnTo>
                      <a:lnTo>
                        <a:pt x="849" y="4849"/>
                      </a:lnTo>
                      <a:lnTo>
                        <a:pt x="839" y="4849"/>
                      </a:lnTo>
                      <a:lnTo>
                        <a:pt x="831" y="4846"/>
                      </a:lnTo>
                      <a:lnTo>
                        <a:pt x="824" y="4845"/>
                      </a:lnTo>
                      <a:lnTo>
                        <a:pt x="817" y="4842"/>
                      </a:lnTo>
                      <a:lnTo>
                        <a:pt x="807" y="4840"/>
                      </a:lnTo>
                      <a:lnTo>
                        <a:pt x="796" y="4834"/>
                      </a:lnTo>
                      <a:lnTo>
                        <a:pt x="786" y="4827"/>
                      </a:lnTo>
                      <a:lnTo>
                        <a:pt x="776" y="4817"/>
                      </a:lnTo>
                      <a:lnTo>
                        <a:pt x="765" y="4806"/>
                      </a:lnTo>
                      <a:lnTo>
                        <a:pt x="756" y="4792"/>
                      </a:lnTo>
                      <a:lnTo>
                        <a:pt x="747" y="4778"/>
                      </a:lnTo>
                      <a:lnTo>
                        <a:pt x="738" y="4760"/>
                      </a:lnTo>
                      <a:lnTo>
                        <a:pt x="727" y="4743"/>
                      </a:lnTo>
                      <a:lnTo>
                        <a:pt x="718" y="4722"/>
                      </a:lnTo>
                      <a:lnTo>
                        <a:pt x="709" y="4701"/>
                      </a:lnTo>
                      <a:lnTo>
                        <a:pt x="699" y="4677"/>
                      </a:lnTo>
                      <a:lnTo>
                        <a:pt x="689" y="4654"/>
                      </a:lnTo>
                      <a:lnTo>
                        <a:pt x="681" y="4628"/>
                      </a:lnTo>
                      <a:lnTo>
                        <a:pt x="672" y="4601"/>
                      </a:lnTo>
                      <a:lnTo>
                        <a:pt x="664" y="4571"/>
                      </a:lnTo>
                      <a:lnTo>
                        <a:pt x="653" y="4543"/>
                      </a:lnTo>
                      <a:lnTo>
                        <a:pt x="645" y="4512"/>
                      </a:lnTo>
                      <a:lnTo>
                        <a:pt x="636" y="4482"/>
                      </a:lnTo>
                      <a:lnTo>
                        <a:pt x="628" y="4449"/>
                      </a:lnTo>
                      <a:lnTo>
                        <a:pt x="619" y="4417"/>
                      </a:lnTo>
                      <a:lnTo>
                        <a:pt x="611" y="4382"/>
                      </a:lnTo>
                      <a:lnTo>
                        <a:pt x="603" y="4348"/>
                      </a:lnTo>
                      <a:lnTo>
                        <a:pt x="596" y="4312"/>
                      </a:lnTo>
                      <a:lnTo>
                        <a:pt x="587" y="4277"/>
                      </a:lnTo>
                      <a:lnTo>
                        <a:pt x="578" y="4241"/>
                      </a:lnTo>
                      <a:lnTo>
                        <a:pt x="572" y="4205"/>
                      </a:lnTo>
                      <a:lnTo>
                        <a:pt x="565" y="4167"/>
                      </a:lnTo>
                      <a:lnTo>
                        <a:pt x="557" y="4130"/>
                      </a:lnTo>
                      <a:lnTo>
                        <a:pt x="550" y="4092"/>
                      </a:lnTo>
                      <a:lnTo>
                        <a:pt x="543" y="4054"/>
                      </a:lnTo>
                      <a:lnTo>
                        <a:pt x="537" y="4016"/>
                      </a:lnTo>
                      <a:lnTo>
                        <a:pt x="530" y="3979"/>
                      </a:lnTo>
                      <a:lnTo>
                        <a:pt x="523" y="3942"/>
                      </a:lnTo>
                      <a:lnTo>
                        <a:pt x="516" y="3905"/>
                      </a:lnTo>
                      <a:lnTo>
                        <a:pt x="509" y="3867"/>
                      </a:lnTo>
                      <a:lnTo>
                        <a:pt x="502" y="3832"/>
                      </a:lnTo>
                      <a:lnTo>
                        <a:pt x="497" y="3795"/>
                      </a:lnTo>
                      <a:lnTo>
                        <a:pt x="491" y="3759"/>
                      </a:lnTo>
                      <a:lnTo>
                        <a:pt x="486" y="3722"/>
                      </a:lnTo>
                      <a:lnTo>
                        <a:pt x="481" y="3689"/>
                      </a:lnTo>
                      <a:lnTo>
                        <a:pt x="476" y="3654"/>
                      </a:lnTo>
                      <a:lnTo>
                        <a:pt x="470" y="3621"/>
                      </a:lnTo>
                      <a:lnTo>
                        <a:pt x="466" y="3587"/>
                      </a:lnTo>
                      <a:lnTo>
                        <a:pt x="461" y="3556"/>
                      </a:lnTo>
                      <a:lnTo>
                        <a:pt x="456" y="3524"/>
                      </a:lnTo>
                      <a:lnTo>
                        <a:pt x="453" y="3494"/>
                      </a:lnTo>
                      <a:lnTo>
                        <a:pt x="449" y="3464"/>
                      </a:lnTo>
                      <a:lnTo>
                        <a:pt x="445" y="3438"/>
                      </a:lnTo>
                      <a:lnTo>
                        <a:pt x="441" y="3410"/>
                      </a:lnTo>
                      <a:lnTo>
                        <a:pt x="438" y="3386"/>
                      </a:lnTo>
                      <a:lnTo>
                        <a:pt x="436" y="3360"/>
                      </a:lnTo>
                      <a:lnTo>
                        <a:pt x="432" y="3339"/>
                      </a:lnTo>
                      <a:lnTo>
                        <a:pt x="430" y="3317"/>
                      </a:lnTo>
                      <a:lnTo>
                        <a:pt x="428" y="3297"/>
                      </a:lnTo>
                      <a:lnTo>
                        <a:pt x="426" y="3279"/>
                      </a:lnTo>
                      <a:lnTo>
                        <a:pt x="423" y="3263"/>
                      </a:lnTo>
                      <a:lnTo>
                        <a:pt x="422" y="3249"/>
                      </a:lnTo>
                      <a:lnTo>
                        <a:pt x="419" y="3236"/>
                      </a:lnTo>
                      <a:lnTo>
                        <a:pt x="419" y="3224"/>
                      </a:lnTo>
                      <a:lnTo>
                        <a:pt x="418" y="3216"/>
                      </a:lnTo>
                      <a:lnTo>
                        <a:pt x="418" y="3208"/>
                      </a:lnTo>
                      <a:lnTo>
                        <a:pt x="418" y="3204"/>
                      </a:lnTo>
                      <a:lnTo>
                        <a:pt x="418" y="3200"/>
                      </a:lnTo>
                      <a:lnTo>
                        <a:pt x="416" y="3192"/>
                      </a:lnTo>
                      <a:lnTo>
                        <a:pt x="415" y="3182"/>
                      </a:lnTo>
                      <a:lnTo>
                        <a:pt x="413" y="3171"/>
                      </a:lnTo>
                      <a:lnTo>
                        <a:pt x="411" y="3159"/>
                      </a:lnTo>
                      <a:lnTo>
                        <a:pt x="409" y="3147"/>
                      </a:lnTo>
                      <a:lnTo>
                        <a:pt x="408" y="3133"/>
                      </a:lnTo>
                      <a:lnTo>
                        <a:pt x="406" y="3120"/>
                      </a:lnTo>
                      <a:lnTo>
                        <a:pt x="404" y="3105"/>
                      </a:lnTo>
                      <a:lnTo>
                        <a:pt x="401" y="3091"/>
                      </a:lnTo>
                      <a:lnTo>
                        <a:pt x="399" y="3075"/>
                      </a:lnTo>
                      <a:lnTo>
                        <a:pt x="396" y="3057"/>
                      </a:lnTo>
                      <a:lnTo>
                        <a:pt x="394" y="3040"/>
                      </a:lnTo>
                      <a:lnTo>
                        <a:pt x="392" y="3023"/>
                      </a:lnTo>
                      <a:lnTo>
                        <a:pt x="389" y="3004"/>
                      </a:lnTo>
                      <a:lnTo>
                        <a:pt x="387" y="2986"/>
                      </a:lnTo>
                      <a:lnTo>
                        <a:pt x="385" y="2966"/>
                      </a:lnTo>
                      <a:lnTo>
                        <a:pt x="381" y="2948"/>
                      </a:lnTo>
                      <a:lnTo>
                        <a:pt x="378" y="2928"/>
                      </a:lnTo>
                      <a:lnTo>
                        <a:pt x="375" y="2909"/>
                      </a:lnTo>
                      <a:lnTo>
                        <a:pt x="372" y="2888"/>
                      </a:lnTo>
                      <a:lnTo>
                        <a:pt x="369" y="2869"/>
                      </a:lnTo>
                      <a:lnTo>
                        <a:pt x="366" y="2848"/>
                      </a:lnTo>
                      <a:lnTo>
                        <a:pt x="363" y="2827"/>
                      </a:lnTo>
                      <a:lnTo>
                        <a:pt x="361" y="2805"/>
                      </a:lnTo>
                      <a:lnTo>
                        <a:pt x="357" y="2784"/>
                      </a:lnTo>
                      <a:lnTo>
                        <a:pt x="354" y="2764"/>
                      </a:lnTo>
                      <a:lnTo>
                        <a:pt x="350" y="2743"/>
                      </a:lnTo>
                      <a:lnTo>
                        <a:pt x="348" y="2721"/>
                      </a:lnTo>
                      <a:lnTo>
                        <a:pt x="345" y="2700"/>
                      </a:lnTo>
                      <a:lnTo>
                        <a:pt x="342" y="2680"/>
                      </a:lnTo>
                      <a:lnTo>
                        <a:pt x="339" y="2658"/>
                      </a:lnTo>
                      <a:lnTo>
                        <a:pt x="336" y="2636"/>
                      </a:lnTo>
                      <a:lnTo>
                        <a:pt x="333" y="2616"/>
                      </a:lnTo>
                      <a:lnTo>
                        <a:pt x="330" y="2596"/>
                      </a:lnTo>
                      <a:lnTo>
                        <a:pt x="326" y="2576"/>
                      </a:lnTo>
                      <a:lnTo>
                        <a:pt x="323" y="2555"/>
                      </a:lnTo>
                      <a:lnTo>
                        <a:pt x="319" y="2536"/>
                      </a:lnTo>
                      <a:lnTo>
                        <a:pt x="317" y="2517"/>
                      </a:lnTo>
                      <a:lnTo>
                        <a:pt x="313" y="2498"/>
                      </a:lnTo>
                      <a:lnTo>
                        <a:pt x="311" y="2478"/>
                      </a:lnTo>
                      <a:lnTo>
                        <a:pt x="308" y="2460"/>
                      </a:lnTo>
                      <a:lnTo>
                        <a:pt x="305" y="2441"/>
                      </a:lnTo>
                      <a:lnTo>
                        <a:pt x="303" y="2424"/>
                      </a:lnTo>
                      <a:lnTo>
                        <a:pt x="301" y="2407"/>
                      </a:lnTo>
                      <a:lnTo>
                        <a:pt x="297" y="2390"/>
                      </a:lnTo>
                      <a:lnTo>
                        <a:pt x="295" y="2373"/>
                      </a:lnTo>
                      <a:lnTo>
                        <a:pt x="293" y="2358"/>
                      </a:lnTo>
                      <a:lnTo>
                        <a:pt x="292" y="2342"/>
                      </a:lnTo>
                      <a:lnTo>
                        <a:pt x="288" y="2329"/>
                      </a:lnTo>
                      <a:lnTo>
                        <a:pt x="287" y="2316"/>
                      </a:lnTo>
                      <a:lnTo>
                        <a:pt x="285" y="2303"/>
                      </a:lnTo>
                      <a:lnTo>
                        <a:pt x="283" y="2290"/>
                      </a:lnTo>
                      <a:lnTo>
                        <a:pt x="281" y="2280"/>
                      </a:lnTo>
                      <a:lnTo>
                        <a:pt x="280" y="2270"/>
                      </a:lnTo>
                      <a:lnTo>
                        <a:pt x="278" y="2260"/>
                      </a:lnTo>
                      <a:lnTo>
                        <a:pt x="278" y="2250"/>
                      </a:lnTo>
                      <a:lnTo>
                        <a:pt x="275" y="2243"/>
                      </a:lnTo>
                      <a:lnTo>
                        <a:pt x="274" y="2235"/>
                      </a:lnTo>
                      <a:lnTo>
                        <a:pt x="273" y="2229"/>
                      </a:lnTo>
                      <a:lnTo>
                        <a:pt x="273" y="2223"/>
                      </a:lnTo>
                      <a:lnTo>
                        <a:pt x="273" y="2218"/>
                      </a:lnTo>
                      <a:lnTo>
                        <a:pt x="273" y="2214"/>
                      </a:lnTo>
                      <a:lnTo>
                        <a:pt x="271" y="2212"/>
                      </a:lnTo>
                      <a:lnTo>
                        <a:pt x="267" y="2203"/>
                      </a:lnTo>
                      <a:lnTo>
                        <a:pt x="264" y="2197"/>
                      </a:lnTo>
                      <a:lnTo>
                        <a:pt x="262" y="2189"/>
                      </a:lnTo>
                      <a:lnTo>
                        <a:pt x="258" y="2180"/>
                      </a:lnTo>
                      <a:lnTo>
                        <a:pt x="256" y="2168"/>
                      </a:lnTo>
                      <a:lnTo>
                        <a:pt x="251" y="2158"/>
                      </a:lnTo>
                      <a:lnTo>
                        <a:pt x="247" y="2144"/>
                      </a:lnTo>
                      <a:lnTo>
                        <a:pt x="242" y="2130"/>
                      </a:lnTo>
                      <a:lnTo>
                        <a:pt x="237" y="2114"/>
                      </a:lnTo>
                      <a:lnTo>
                        <a:pt x="232" y="2098"/>
                      </a:lnTo>
                      <a:lnTo>
                        <a:pt x="226" y="2079"/>
                      </a:lnTo>
                      <a:lnTo>
                        <a:pt x="220" y="2062"/>
                      </a:lnTo>
                      <a:lnTo>
                        <a:pt x="214" y="2041"/>
                      </a:lnTo>
                      <a:lnTo>
                        <a:pt x="207" y="2023"/>
                      </a:lnTo>
                      <a:lnTo>
                        <a:pt x="201" y="2002"/>
                      </a:lnTo>
                      <a:lnTo>
                        <a:pt x="194" y="1982"/>
                      </a:lnTo>
                      <a:lnTo>
                        <a:pt x="187" y="1958"/>
                      </a:lnTo>
                      <a:lnTo>
                        <a:pt x="179" y="1937"/>
                      </a:lnTo>
                      <a:lnTo>
                        <a:pt x="172" y="1914"/>
                      </a:lnTo>
                      <a:lnTo>
                        <a:pt x="165" y="1889"/>
                      </a:lnTo>
                      <a:lnTo>
                        <a:pt x="158" y="1864"/>
                      </a:lnTo>
                      <a:lnTo>
                        <a:pt x="150" y="1840"/>
                      </a:lnTo>
                      <a:lnTo>
                        <a:pt x="142" y="1814"/>
                      </a:lnTo>
                      <a:lnTo>
                        <a:pt x="135" y="1789"/>
                      </a:lnTo>
                      <a:lnTo>
                        <a:pt x="128" y="1763"/>
                      </a:lnTo>
                      <a:lnTo>
                        <a:pt x="120" y="1737"/>
                      </a:lnTo>
                      <a:lnTo>
                        <a:pt x="112" y="1711"/>
                      </a:lnTo>
                      <a:lnTo>
                        <a:pt x="105" y="1684"/>
                      </a:lnTo>
                      <a:lnTo>
                        <a:pt x="98" y="1657"/>
                      </a:lnTo>
                      <a:lnTo>
                        <a:pt x="90" y="1631"/>
                      </a:lnTo>
                      <a:lnTo>
                        <a:pt x="83" y="1605"/>
                      </a:lnTo>
                      <a:lnTo>
                        <a:pt x="76" y="1578"/>
                      </a:lnTo>
                      <a:lnTo>
                        <a:pt x="69" y="1552"/>
                      </a:lnTo>
                      <a:lnTo>
                        <a:pt x="62" y="1526"/>
                      </a:lnTo>
                      <a:lnTo>
                        <a:pt x="55" y="1501"/>
                      </a:lnTo>
                      <a:lnTo>
                        <a:pt x="50" y="1476"/>
                      </a:lnTo>
                      <a:lnTo>
                        <a:pt x="44" y="1449"/>
                      </a:lnTo>
                      <a:lnTo>
                        <a:pt x="37" y="1425"/>
                      </a:lnTo>
                      <a:lnTo>
                        <a:pt x="32" y="1401"/>
                      </a:lnTo>
                      <a:lnTo>
                        <a:pt x="27" y="1377"/>
                      </a:lnTo>
                      <a:lnTo>
                        <a:pt x="23" y="1353"/>
                      </a:lnTo>
                      <a:lnTo>
                        <a:pt x="18" y="1331"/>
                      </a:lnTo>
                      <a:lnTo>
                        <a:pt x="15" y="1308"/>
                      </a:lnTo>
                      <a:lnTo>
                        <a:pt x="12" y="1286"/>
                      </a:lnTo>
                      <a:lnTo>
                        <a:pt x="9" y="1264"/>
                      </a:lnTo>
                      <a:lnTo>
                        <a:pt x="6" y="1245"/>
                      </a:lnTo>
                      <a:lnTo>
                        <a:pt x="3" y="1226"/>
                      </a:lnTo>
                      <a:lnTo>
                        <a:pt x="1" y="1207"/>
                      </a:lnTo>
                      <a:lnTo>
                        <a:pt x="1" y="1189"/>
                      </a:lnTo>
                      <a:lnTo>
                        <a:pt x="0" y="1173"/>
                      </a:lnTo>
                      <a:lnTo>
                        <a:pt x="0" y="1157"/>
                      </a:lnTo>
                      <a:lnTo>
                        <a:pt x="0" y="1143"/>
                      </a:lnTo>
                      <a:lnTo>
                        <a:pt x="2" y="1128"/>
                      </a:lnTo>
                      <a:lnTo>
                        <a:pt x="3" y="1116"/>
                      </a:lnTo>
                      <a:lnTo>
                        <a:pt x="6" y="1105"/>
                      </a:lnTo>
                      <a:lnTo>
                        <a:pt x="9" y="1096"/>
                      </a:lnTo>
                      <a:lnTo>
                        <a:pt x="14" y="1086"/>
                      </a:lnTo>
                      <a:lnTo>
                        <a:pt x="17" y="1080"/>
                      </a:lnTo>
                      <a:lnTo>
                        <a:pt x="23" y="1073"/>
                      </a:lnTo>
                      <a:lnTo>
                        <a:pt x="29" y="1069"/>
                      </a:lnTo>
                      <a:lnTo>
                        <a:pt x="37" y="1065"/>
                      </a:lnTo>
                      <a:lnTo>
                        <a:pt x="44" y="1063"/>
                      </a:lnTo>
                      <a:lnTo>
                        <a:pt x="51" y="1061"/>
                      </a:lnTo>
                      <a:lnTo>
                        <a:pt x="58" y="1060"/>
                      </a:lnTo>
                      <a:lnTo>
                        <a:pt x="65" y="1058"/>
                      </a:lnTo>
                      <a:lnTo>
                        <a:pt x="71" y="1056"/>
                      </a:lnTo>
                      <a:lnTo>
                        <a:pt x="80" y="1054"/>
                      </a:lnTo>
                      <a:lnTo>
                        <a:pt x="88" y="1052"/>
                      </a:lnTo>
                      <a:lnTo>
                        <a:pt x="97" y="1050"/>
                      </a:lnTo>
                      <a:lnTo>
                        <a:pt x="104" y="1050"/>
                      </a:lnTo>
                      <a:lnTo>
                        <a:pt x="113" y="1047"/>
                      </a:lnTo>
                      <a:lnTo>
                        <a:pt x="120" y="1047"/>
                      </a:lnTo>
                      <a:lnTo>
                        <a:pt x="129" y="1045"/>
                      </a:lnTo>
                      <a:lnTo>
                        <a:pt x="137" y="1045"/>
                      </a:lnTo>
                      <a:lnTo>
                        <a:pt x="146" y="1043"/>
                      </a:lnTo>
                      <a:lnTo>
                        <a:pt x="154" y="1043"/>
                      </a:lnTo>
                      <a:lnTo>
                        <a:pt x="164" y="1040"/>
                      </a:lnTo>
                      <a:lnTo>
                        <a:pt x="171" y="1040"/>
                      </a:lnTo>
                      <a:lnTo>
                        <a:pt x="180" y="1040"/>
                      </a:lnTo>
                      <a:lnTo>
                        <a:pt x="188" y="1040"/>
                      </a:lnTo>
                      <a:lnTo>
                        <a:pt x="197" y="1039"/>
                      </a:lnTo>
                      <a:lnTo>
                        <a:pt x="205" y="1039"/>
                      </a:lnTo>
                      <a:lnTo>
                        <a:pt x="214" y="1038"/>
                      </a:lnTo>
                      <a:lnTo>
                        <a:pt x="222" y="1038"/>
                      </a:lnTo>
                      <a:lnTo>
                        <a:pt x="232" y="1037"/>
                      </a:lnTo>
                      <a:lnTo>
                        <a:pt x="239" y="1037"/>
                      </a:lnTo>
                      <a:lnTo>
                        <a:pt x="248" y="1037"/>
                      </a:lnTo>
                      <a:lnTo>
                        <a:pt x="255" y="1037"/>
                      </a:lnTo>
                      <a:lnTo>
                        <a:pt x="264" y="1037"/>
                      </a:lnTo>
                      <a:lnTo>
                        <a:pt x="272" y="1037"/>
                      </a:lnTo>
                      <a:lnTo>
                        <a:pt x="280" y="1037"/>
                      </a:lnTo>
                      <a:lnTo>
                        <a:pt x="288" y="1037"/>
                      </a:lnTo>
                      <a:lnTo>
                        <a:pt x="297" y="1037"/>
                      </a:lnTo>
                      <a:lnTo>
                        <a:pt x="304" y="1038"/>
                      </a:lnTo>
                      <a:lnTo>
                        <a:pt x="312" y="1038"/>
                      </a:lnTo>
                      <a:lnTo>
                        <a:pt x="319" y="1039"/>
                      </a:lnTo>
                      <a:lnTo>
                        <a:pt x="327" y="1039"/>
                      </a:lnTo>
                      <a:lnTo>
                        <a:pt x="334" y="1040"/>
                      </a:lnTo>
                      <a:lnTo>
                        <a:pt x="341" y="1040"/>
                      </a:lnTo>
                      <a:lnTo>
                        <a:pt x="348" y="1040"/>
                      </a:lnTo>
                      <a:lnTo>
                        <a:pt x="355" y="1040"/>
                      </a:lnTo>
                      <a:lnTo>
                        <a:pt x="361" y="1041"/>
                      </a:lnTo>
                      <a:lnTo>
                        <a:pt x="368" y="1041"/>
                      </a:lnTo>
                      <a:lnTo>
                        <a:pt x="373" y="1043"/>
                      </a:lnTo>
                      <a:lnTo>
                        <a:pt x="380" y="1043"/>
                      </a:lnTo>
                      <a:lnTo>
                        <a:pt x="392" y="1044"/>
                      </a:lnTo>
                      <a:lnTo>
                        <a:pt x="403" y="1044"/>
                      </a:lnTo>
                      <a:lnTo>
                        <a:pt x="411" y="1045"/>
                      </a:lnTo>
                      <a:lnTo>
                        <a:pt x="421" y="1046"/>
                      </a:lnTo>
                      <a:lnTo>
                        <a:pt x="428" y="1047"/>
                      </a:lnTo>
                      <a:lnTo>
                        <a:pt x="434" y="1047"/>
                      </a:lnTo>
                      <a:lnTo>
                        <a:pt x="444" y="1047"/>
                      </a:lnTo>
                      <a:lnTo>
                        <a:pt x="447" y="1047"/>
                      </a:lnTo>
                      <a:lnTo>
                        <a:pt x="384" y="804"/>
                      </a:lnTo>
                      <a:lnTo>
                        <a:pt x="1089" y="561"/>
                      </a:lnTo>
                      <a:lnTo>
                        <a:pt x="1091" y="560"/>
                      </a:lnTo>
                      <a:lnTo>
                        <a:pt x="1099" y="555"/>
                      </a:lnTo>
                      <a:lnTo>
                        <a:pt x="1104" y="553"/>
                      </a:lnTo>
                      <a:lnTo>
                        <a:pt x="1112" y="550"/>
                      </a:lnTo>
                      <a:lnTo>
                        <a:pt x="1120" y="545"/>
                      </a:lnTo>
                      <a:lnTo>
                        <a:pt x="1130" y="539"/>
                      </a:lnTo>
                      <a:lnTo>
                        <a:pt x="1140" y="535"/>
                      </a:lnTo>
                      <a:lnTo>
                        <a:pt x="1152" y="528"/>
                      </a:lnTo>
                      <a:lnTo>
                        <a:pt x="1165" y="521"/>
                      </a:lnTo>
                      <a:lnTo>
                        <a:pt x="1180" y="513"/>
                      </a:lnTo>
                      <a:lnTo>
                        <a:pt x="1194" y="506"/>
                      </a:lnTo>
                      <a:lnTo>
                        <a:pt x="1211" y="497"/>
                      </a:lnTo>
                      <a:lnTo>
                        <a:pt x="1227" y="489"/>
                      </a:lnTo>
                      <a:lnTo>
                        <a:pt x="1247" y="478"/>
                      </a:lnTo>
                      <a:lnTo>
                        <a:pt x="1264" y="470"/>
                      </a:lnTo>
                      <a:lnTo>
                        <a:pt x="1285" y="460"/>
                      </a:lnTo>
                      <a:lnTo>
                        <a:pt x="1306" y="449"/>
                      </a:lnTo>
                      <a:lnTo>
                        <a:pt x="1328" y="439"/>
                      </a:lnTo>
                      <a:lnTo>
                        <a:pt x="1348" y="429"/>
                      </a:lnTo>
                      <a:lnTo>
                        <a:pt x="1372" y="418"/>
                      </a:lnTo>
                      <a:lnTo>
                        <a:pt x="1397" y="407"/>
                      </a:lnTo>
                      <a:lnTo>
                        <a:pt x="1422" y="394"/>
                      </a:lnTo>
                      <a:lnTo>
                        <a:pt x="1446" y="383"/>
                      </a:lnTo>
                      <a:lnTo>
                        <a:pt x="1473" y="370"/>
                      </a:lnTo>
                      <a:lnTo>
                        <a:pt x="1499" y="358"/>
                      </a:lnTo>
                      <a:lnTo>
                        <a:pt x="1528" y="346"/>
                      </a:lnTo>
                      <a:lnTo>
                        <a:pt x="1556" y="334"/>
                      </a:lnTo>
                      <a:lnTo>
                        <a:pt x="1584" y="320"/>
                      </a:lnTo>
                      <a:lnTo>
                        <a:pt x="1613" y="309"/>
                      </a:lnTo>
                      <a:lnTo>
                        <a:pt x="1644" y="295"/>
                      </a:lnTo>
                      <a:lnTo>
                        <a:pt x="1673" y="284"/>
                      </a:lnTo>
                      <a:lnTo>
                        <a:pt x="1704" y="271"/>
                      </a:lnTo>
                      <a:lnTo>
                        <a:pt x="1735" y="259"/>
                      </a:lnTo>
                      <a:lnTo>
                        <a:pt x="1767" y="247"/>
                      </a:lnTo>
                      <a:lnTo>
                        <a:pt x="1798" y="235"/>
                      </a:lnTo>
                      <a:lnTo>
                        <a:pt x="1830" y="222"/>
                      </a:lnTo>
                      <a:lnTo>
                        <a:pt x="1862" y="211"/>
                      </a:lnTo>
                      <a:lnTo>
                        <a:pt x="1896" y="198"/>
                      </a:lnTo>
                      <a:lnTo>
                        <a:pt x="1928" y="188"/>
                      </a:lnTo>
                      <a:lnTo>
                        <a:pt x="1961" y="176"/>
                      </a:lnTo>
                      <a:lnTo>
                        <a:pt x="1995" y="166"/>
                      </a:lnTo>
                      <a:lnTo>
                        <a:pt x="2029" y="154"/>
                      </a:lnTo>
                      <a:lnTo>
                        <a:pt x="2063" y="144"/>
                      </a:lnTo>
                      <a:lnTo>
                        <a:pt x="2096" y="134"/>
                      </a:lnTo>
                      <a:lnTo>
                        <a:pt x="2131" y="125"/>
                      </a:lnTo>
                      <a:lnTo>
                        <a:pt x="2165" y="114"/>
                      </a:lnTo>
                      <a:lnTo>
                        <a:pt x="2199" y="106"/>
                      </a:lnTo>
                      <a:lnTo>
                        <a:pt x="2233" y="98"/>
                      </a:lnTo>
                      <a:lnTo>
                        <a:pt x="2267" y="90"/>
                      </a:lnTo>
                      <a:lnTo>
                        <a:pt x="2301" y="82"/>
                      </a:lnTo>
                      <a:lnTo>
                        <a:pt x="2335" y="75"/>
                      </a:lnTo>
                      <a:lnTo>
                        <a:pt x="2368" y="68"/>
                      </a:lnTo>
                      <a:lnTo>
                        <a:pt x="2401" y="62"/>
                      </a:lnTo>
                      <a:lnTo>
                        <a:pt x="2436" y="57"/>
                      </a:lnTo>
                      <a:lnTo>
                        <a:pt x="2468" y="53"/>
                      </a:lnTo>
                      <a:lnTo>
                        <a:pt x="2502" y="48"/>
                      </a:lnTo>
                      <a:lnTo>
                        <a:pt x="2534" y="45"/>
                      </a:lnTo>
                      <a:lnTo>
                        <a:pt x="2567" y="42"/>
                      </a:lnTo>
                      <a:lnTo>
                        <a:pt x="2600" y="39"/>
                      </a:lnTo>
                      <a:lnTo>
                        <a:pt x="2632" y="37"/>
                      </a:lnTo>
                      <a:lnTo>
                        <a:pt x="2663" y="37"/>
                      </a:lnTo>
                      <a:lnTo>
                        <a:pt x="2695" y="36"/>
                      </a:lnTo>
                      <a:lnTo>
                        <a:pt x="2745" y="39"/>
                      </a:lnTo>
                      <a:lnTo>
                        <a:pt x="2794" y="42"/>
                      </a:lnTo>
                      <a:lnTo>
                        <a:pt x="2842" y="45"/>
                      </a:lnTo>
                      <a:lnTo>
                        <a:pt x="2889" y="47"/>
                      </a:lnTo>
                      <a:lnTo>
                        <a:pt x="2933" y="52"/>
                      </a:lnTo>
                      <a:lnTo>
                        <a:pt x="2978" y="57"/>
                      </a:lnTo>
                      <a:lnTo>
                        <a:pt x="3019" y="61"/>
                      </a:lnTo>
                      <a:lnTo>
                        <a:pt x="3062" y="66"/>
                      </a:lnTo>
                      <a:lnTo>
                        <a:pt x="3100" y="73"/>
                      </a:lnTo>
                      <a:lnTo>
                        <a:pt x="3139" y="80"/>
                      </a:lnTo>
                      <a:lnTo>
                        <a:pt x="3176" y="87"/>
                      </a:lnTo>
                      <a:lnTo>
                        <a:pt x="3212" y="92"/>
                      </a:lnTo>
                      <a:lnTo>
                        <a:pt x="3245" y="100"/>
                      </a:lnTo>
                      <a:lnTo>
                        <a:pt x="3280" y="108"/>
                      </a:lnTo>
                      <a:lnTo>
                        <a:pt x="3312" y="116"/>
                      </a:lnTo>
                      <a:lnTo>
                        <a:pt x="3344" y="125"/>
                      </a:lnTo>
                      <a:lnTo>
                        <a:pt x="3373" y="135"/>
                      </a:lnTo>
                      <a:lnTo>
                        <a:pt x="3402" y="144"/>
                      </a:lnTo>
                      <a:lnTo>
                        <a:pt x="3428" y="153"/>
                      </a:lnTo>
                      <a:lnTo>
                        <a:pt x="3456" y="163"/>
                      </a:lnTo>
                      <a:lnTo>
                        <a:pt x="3480" y="173"/>
                      </a:lnTo>
                      <a:lnTo>
                        <a:pt x="3504" y="183"/>
                      </a:lnTo>
                      <a:lnTo>
                        <a:pt x="3527" y="194"/>
                      </a:lnTo>
                      <a:lnTo>
                        <a:pt x="3550" y="203"/>
                      </a:lnTo>
                      <a:lnTo>
                        <a:pt x="3571" y="214"/>
                      </a:lnTo>
                      <a:lnTo>
                        <a:pt x="3592" y="225"/>
                      </a:lnTo>
                      <a:lnTo>
                        <a:pt x="3610" y="236"/>
                      </a:lnTo>
                      <a:lnTo>
                        <a:pt x="3630" y="247"/>
                      </a:lnTo>
                      <a:lnTo>
                        <a:pt x="3647" y="258"/>
                      </a:lnTo>
                      <a:lnTo>
                        <a:pt x="3664" y="269"/>
                      </a:lnTo>
                      <a:lnTo>
                        <a:pt x="3679" y="279"/>
                      </a:lnTo>
                      <a:lnTo>
                        <a:pt x="3696" y="289"/>
                      </a:lnTo>
                      <a:lnTo>
                        <a:pt x="3708" y="301"/>
                      </a:lnTo>
                      <a:lnTo>
                        <a:pt x="3722" y="312"/>
                      </a:lnTo>
                      <a:lnTo>
                        <a:pt x="3734" y="324"/>
                      </a:lnTo>
                      <a:lnTo>
                        <a:pt x="3746" y="334"/>
                      </a:lnTo>
                      <a:lnTo>
                        <a:pt x="3757" y="345"/>
                      </a:lnTo>
                      <a:lnTo>
                        <a:pt x="3767" y="355"/>
                      </a:lnTo>
                      <a:lnTo>
                        <a:pt x="3777" y="365"/>
                      </a:lnTo>
                      <a:lnTo>
                        <a:pt x="3788" y="376"/>
                      </a:lnTo>
                      <a:lnTo>
                        <a:pt x="3795" y="386"/>
                      </a:lnTo>
                      <a:lnTo>
                        <a:pt x="3803" y="396"/>
                      </a:lnTo>
                      <a:lnTo>
                        <a:pt x="3810" y="407"/>
                      </a:lnTo>
                      <a:lnTo>
                        <a:pt x="3818" y="416"/>
                      </a:lnTo>
                      <a:lnTo>
                        <a:pt x="3823" y="425"/>
                      </a:lnTo>
                      <a:lnTo>
                        <a:pt x="3829" y="433"/>
                      </a:lnTo>
                      <a:lnTo>
                        <a:pt x="3834" y="442"/>
                      </a:lnTo>
                      <a:lnTo>
                        <a:pt x="3840" y="449"/>
                      </a:lnTo>
                      <a:lnTo>
                        <a:pt x="3843" y="459"/>
                      </a:lnTo>
                      <a:lnTo>
                        <a:pt x="3847" y="467"/>
                      </a:lnTo>
                      <a:lnTo>
                        <a:pt x="3850" y="474"/>
                      </a:lnTo>
                      <a:lnTo>
                        <a:pt x="3853" y="479"/>
                      </a:lnTo>
                      <a:lnTo>
                        <a:pt x="3856" y="486"/>
                      </a:lnTo>
                      <a:lnTo>
                        <a:pt x="3858" y="493"/>
                      </a:lnTo>
                      <a:lnTo>
                        <a:pt x="3860" y="499"/>
                      </a:lnTo>
                      <a:lnTo>
                        <a:pt x="3863" y="502"/>
                      </a:lnTo>
                      <a:lnTo>
                        <a:pt x="3865" y="510"/>
                      </a:lnTo>
                      <a:lnTo>
                        <a:pt x="3867" y="516"/>
                      </a:lnTo>
                      <a:lnTo>
                        <a:pt x="3867" y="521"/>
                      </a:lnTo>
                      <a:lnTo>
                        <a:pt x="3868" y="52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16" name="Freeform 11"/>
                <p:cNvSpPr>
                  <a:spLocks/>
                </p:cNvSpPr>
                <p:nvPr/>
              </p:nvSpPr>
              <p:spPr bwMode="auto">
                <a:xfrm>
                  <a:off x="3646" y="924"/>
                  <a:ext cx="1061" cy="2099"/>
                </a:xfrm>
                <a:custGeom>
                  <a:avLst/>
                  <a:gdLst>
                    <a:gd name="T0" fmla="*/ 28 w 2122"/>
                    <a:gd name="T1" fmla="*/ 65 h 4199"/>
                    <a:gd name="T2" fmla="*/ 33 w 2122"/>
                    <a:gd name="T3" fmla="*/ 62 h 4199"/>
                    <a:gd name="T4" fmla="*/ 33 w 2122"/>
                    <a:gd name="T5" fmla="*/ 37 h 4199"/>
                    <a:gd name="T6" fmla="*/ 34 w 2122"/>
                    <a:gd name="T7" fmla="*/ 9 h 4199"/>
                    <a:gd name="T8" fmla="*/ 21 w 2122"/>
                    <a:gd name="T9" fmla="*/ 9 h 4199"/>
                    <a:gd name="T10" fmla="*/ 0 w 2122"/>
                    <a:gd name="T11" fmla="*/ 0 h 4199"/>
                    <a:gd name="T12" fmla="*/ 27 w 2122"/>
                    <a:gd name="T13" fmla="*/ 38 h 4199"/>
                    <a:gd name="T14" fmla="*/ 28 w 2122"/>
                    <a:gd name="T15" fmla="*/ 65 h 4199"/>
                    <a:gd name="T16" fmla="*/ 0 60000 65536"/>
                    <a:gd name="T17" fmla="*/ 0 60000 65536"/>
                    <a:gd name="T18" fmla="*/ 0 60000 65536"/>
                    <a:gd name="T19" fmla="*/ 0 60000 65536"/>
                    <a:gd name="T20" fmla="*/ 0 60000 65536"/>
                    <a:gd name="T21" fmla="*/ 0 60000 65536"/>
                    <a:gd name="T22" fmla="*/ 0 60000 65536"/>
                    <a:gd name="T23" fmla="*/ 0 60000 65536"/>
                    <a:gd name="T24" fmla="*/ 0 w 2122"/>
                    <a:gd name="T25" fmla="*/ 0 h 4199"/>
                    <a:gd name="T26" fmla="*/ 2122 w 2122"/>
                    <a:gd name="T27" fmla="*/ 4199 h 41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2" h="4199">
                      <a:moveTo>
                        <a:pt x="1769" y="4199"/>
                      </a:moveTo>
                      <a:lnTo>
                        <a:pt x="2099" y="4003"/>
                      </a:lnTo>
                      <a:lnTo>
                        <a:pt x="2064" y="2368"/>
                      </a:lnTo>
                      <a:lnTo>
                        <a:pt x="2122" y="607"/>
                      </a:lnTo>
                      <a:lnTo>
                        <a:pt x="1330" y="577"/>
                      </a:lnTo>
                      <a:lnTo>
                        <a:pt x="0" y="0"/>
                      </a:lnTo>
                      <a:lnTo>
                        <a:pt x="1700" y="2489"/>
                      </a:lnTo>
                      <a:lnTo>
                        <a:pt x="1769" y="419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17" name="Freeform 12"/>
                <p:cNvSpPr>
                  <a:spLocks/>
                </p:cNvSpPr>
                <p:nvPr/>
              </p:nvSpPr>
              <p:spPr bwMode="auto">
                <a:xfrm>
                  <a:off x="951" y="1294"/>
                  <a:ext cx="3594" cy="1990"/>
                </a:xfrm>
                <a:custGeom>
                  <a:avLst/>
                  <a:gdLst>
                    <a:gd name="T0" fmla="*/ 59 w 7188"/>
                    <a:gd name="T1" fmla="*/ 0 h 3980"/>
                    <a:gd name="T2" fmla="*/ 0 w 7188"/>
                    <a:gd name="T3" fmla="*/ 6 h 3980"/>
                    <a:gd name="T4" fmla="*/ 11 w 7188"/>
                    <a:gd name="T5" fmla="*/ 63 h 3980"/>
                    <a:gd name="T6" fmla="*/ 59 w 7188"/>
                    <a:gd name="T7" fmla="*/ 53 h 3980"/>
                    <a:gd name="T8" fmla="*/ 61 w 7188"/>
                    <a:gd name="T9" fmla="*/ 55 h 3980"/>
                    <a:gd name="T10" fmla="*/ 68 w 7188"/>
                    <a:gd name="T11" fmla="*/ 55 h 3980"/>
                    <a:gd name="T12" fmla="*/ 71 w 7188"/>
                    <a:gd name="T13" fmla="*/ 52 h 3980"/>
                    <a:gd name="T14" fmla="*/ 113 w 7188"/>
                    <a:gd name="T15" fmla="*/ 57 h 3980"/>
                    <a:gd name="T16" fmla="*/ 110 w 7188"/>
                    <a:gd name="T17" fmla="*/ 2 h 3980"/>
                    <a:gd name="T18" fmla="*/ 59 w 7188"/>
                    <a:gd name="T19" fmla="*/ 0 h 398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188"/>
                    <a:gd name="T31" fmla="*/ 0 h 3980"/>
                    <a:gd name="T32" fmla="*/ 7188 w 7188"/>
                    <a:gd name="T33" fmla="*/ 3980 h 398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188" h="3980">
                      <a:moveTo>
                        <a:pt x="3762" y="0"/>
                      </a:moveTo>
                      <a:lnTo>
                        <a:pt x="0" y="382"/>
                      </a:lnTo>
                      <a:lnTo>
                        <a:pt x="682" y="3980"/>
                      </a:lnTo>
                      <a:lnTo>
                        <a:pt x="3779" y="3345"/>
                      </a:lnTo>
                      <a:lnTo>
                        <a:pt x="3899" y="3477"/>
                      </a:lnTo>
                      <a:lnTo>
                        <a:pt x="4292" y="3477"/>
                      </a:lnTo>
                      <a:lnTo>
                        <a:pt x="4530" y="3316"/>
                      </a:lnTo>
                      <a:lnTo>
                        <a:pt x="7188" y="3645"/>
                      </a:lnTo>
                      <a:lnTo>
                        <a:pt x="6981" y="70"/>
                      </a:lnTo>
                      <a:lnTo>
                        <a:pt x="3762" y="0"/>
                      </a:lnTo>
                      <a:close/>
                    </a:path>
                  </a:pathLst>
                </a:custGeom>
                <a:solidFill>
                  <a:srgbClr val="1C1C1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18" name="Freeform 13"/>
                <p:cNvSpPr>
                  <a:spLocks/>
                </p:cNvSpPr>
                <p:nvPr/>
              </p:nvSpPr>
              <p:spPr bwMode="auto">
                <a:xfrm>
                  <a:off x="943" y="1287"/>
                  <a:ext cx="1890" cy="204"/>
                </a:xfrm>
                <a:custGeom>
                  <a:avLst/>
                  <a:gdLst>
                    <a:gd name="T0" fmla="*/ 1 w 3779"/>
                    <a:gd name="T1" fmla="*/ 6 h 409"/>
                    <a:gd name="T2" fmla="*/ 1 w 3779"/>
                    <a:gd name="T3" fmla="*/ 6 h 409"/>
                    <a:gd name="T4" fmla="*/ 60 w 3779"/>
                    <a:gd name="T5" fmla="*/ 0 h 409"/>
                    <a:gd name="T6" fmla="*/ 60 w 3779"/>
                    <a:gd name="T7" fmla="*/ 0 h 409"/>
                    <a:gd name="T8" fmla="*/ 1 w 3779"/>
                    <a:gd name="T9" fmla="*/ 5 h 409"/>
                    <a:gd name="T10" fmla="*/ 1 w 3779"/>
                    <a:gd name="T11" fmla="*/ 6 h 409"/>
                    <a:gd name="T12" fmla="*/ 1 w 3779"/>
                    <a:gd name="T13" fmla="*/ 5 h 409"/>
                    <a:gd name="T14" fmla="*/ 0 w 3779"/>
                    <a:gd name="T15" fmla="*/ 5 h 409"/>
                    <a:gd name="T16" fmla="*/ 1 w 3779"/>
                    <a:gd name="T17" fmla="*/ 6 h 409"/>
                    <a:gd name="T18" fmla="*/ 1 w 3779"/>
                    <a:gd name="T19" fmla="*/ 6 h 40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779"/>
                    <a:gd name="T31" fmla="*/ 0 h 409"/>
                    <a:gd name="T32" fmla="*/ 3779 w 3779"/>
                    <a:gd name="T33" fmla="*/ 409 h 40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779" h="409">
                      <a:moveTo>
                        <a:pt x="30" y="392"/>
                      </a:moveTo>
                      <a:lnTo>
                        <a:pt x="17" y="409"/>
                      </a:lnTo>
                      <a:lnTo>
                        <a:pt x="3779" y="27"/>
                      </a:lnTo>
                      <a:lnTo>
                        <a:pt x="3777" y="0"/>
                      </a:lnTo>
                      <a:lnTo>
                        <a:pt x="15" y="381"/>
                      </a:lnTo>
                      <a:lnTo>
                        <a:pt x="2" y="397"/>
                      </a:lnTo>
                      <a:lnTo>
                        <a:pt x="15" y="381"/>
                      </a:lnTo>
                      <a:lnTo>
                        <a:pt x="0" y="382"/>
                      </a:lnTo>
                      <a:lnTo>
                        <a:pt x="2" y="397"/>
                      </a:lnTo>
                      <a:lnTo>
                        <a:pt x="30" y="39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19" name="Freeform 14"/>
                <p:cNvSpPr>
                  <a:spLocks/>
                </p:cNvSpPr>
                <p:nvPr/>
              </p:nvSpPr>
              <p:spPr bwMode="auto">
                <a:xfrm>
                  <a:off x="944" y="1483"/>
                  <a:ext cx="355" cy="1809"/>
                </a:xfrm>
                <a:custGeom>
                  <a:avLst/>
                  <a:gdLst>
                    <a:gd name="T0" fmla="*/ 11 w 710"/>
                    <a:gd name="T1" fmla="*/ 57 h 3618"/>
                    <a:gd name="T2" fmla="*/ 12 w 710"/>
                    <a:gd name="T3" fmla="*/ 57 h 3618"/>
                    <a:gd name="T4" fmla="*/ 1 w 710"/>
                    <a:gd name="T5" fmla="*/ 0 h 3618"/>
                    <a:gd name="T6" fmla="*/ 0 w 710"/>
                    <a:gd name="T7" fmla="*/ 1 h 3618"/>
                    <a:gd name="T8" fmla="*/ 11 w 710"/>
                    <a:gd name="T9" fmla="*/ 57 h 3618"/>
                    <a:gd name="T10" fmla="*/ 11 w 710"/>
                    <a:gd name="T11" fmla="*/ 57 h 3618"/>
                    <a:gd name="T12" fmla="*/ 11 w 710"/>
                    <a:gd name="T13" fmla="*/ 57 h 3618"/>
                    <a:gd name="T14" fmla="*/ 11 w 710"/>
                    <a:gd name="T15" fmla="*/ 57 h 3618"/>
                    <a:gd name="T16" fmla="*/ 11 w 710"/>
                    <a:gd name="T17" fmla="*/ 57 h 3618"/>
                    <a:gd name="T18" fmla="*/ 11 w 710"/>
                    <a:gd name="T19" fmla="*/ 57 h 36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10"/>
                    <a:gd name="T31" fmla="*/ 0 h 3618"/>
                    <a:gd name="T32" fmla="*/ 710 w 710"/>
                    <a:gd name="T33" fmla="*/ 3618 h 36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10" h="3618">
                      <a:moveTo>
                        <a:pt x="694" y="3588"/>
                      </a:moveTo>
                      <a:lnTo>
                        <a:pt x="710" y="3599"/>
                      </a:lnTo>
                      <a:lnTo>
                        <a:pt x="28" y="0"/>
                      </a:lnTo>
                      <a:lnTo>
                        <a:pt x="0" y="5"/>
                      </a:lnTo>
                      <a:lnTo>
                        <a:pt x="682" y="3604"/>
                      </a:lnTo>
                      <a:lnTo>
                        <a:pt x="698" y="3615"/>
                      </a:lnTo>
                      <a:lnTo>
                        <a:pt x="682" y="3604"/>
                      </a:lnTo>
                      <a:lnTo>
                        <a:pt x="686" y="3618"/>
                      </a:lnTo>
                      <a:lnTo>
                        <a:pt x="698" y="3615"/>
                      </a:lnTo>
                      <a:lnTo>
                        <a:pt x="694" y="358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20" name="Freeform 15"/>
                <p:cNvSpPr>
                  <a:spLocks/>
                </p:cNvSpPr>
                <p:nvPr/>
              </p:nvSpPr>
              <p:spPr bwMode="auto">
                <a:xfrm>
                  <a:off x="1291" y="2958"/>
                  <a:ext cx="1555" cy="333"/>
                </a:xfrm>
                <a:custGeom>
                  <a:avLst/>
                  <a:gdLst>
                    <a:gd name="T0" fmla="*/ 49 w 3110"/>
                    <a:gd name="T1" fmla="*/ 1 h 664"/>
                    <a:gd name="T2" fmla="*/ 49 w 3110"/>
                    <a:gd name="T3" fmla="*/ 1 h 664"/>
                    <a:gd name="T4" fmla="*/ 0 w 3110"/>
                    <a:gd name="T5" fmla="*/ 10 h 664"/>
                    <a:gd name="T6" fmla="*/ 1 w 3110"/>
                    <a:gd name="T7" fmla="*/ 11 h 664"/>
                    <a:gd name="T8" fmla="*/ 49 w 3110"/>
                    <a:gd name="T9" fmla="*/ 1 h 664"/>
                    <a:gd name="T10" fmla="*/ 49 w 3110"/>
                    <a:gd name="T11" fmla="*/ 1 h 664"/>
                    <a:gd name="T12" fmla="*/ 49 w 3110"/>
                    <a:gd name="T13" fmla="*/ 1 h 664"/>
                    <a:gd name="T14" fmla="*/ 49 w 3110"/>
                    <a:gd name="T15" fmla="*/ 0 h 664"/>
                    <a:gd name="T16" fmla="*/ 49 w 3110"/>
                    <a:gd name="T17" fmla="*/ 1 h 664"/>
                    <a:gd name="T18" fmla="*/ 49 w 3110"/>
                    <a:gd name="T19" fmla="*/ 1 h 66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10"/>
                    <a:gd name="T31" fmla="*/ 0 h 664"/>
                    <a:gd name="T32" fmla="*/ 3110 w 3110"/>
                    <a:gd name="T33" fmla="*/ 664 h 66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10" h="664">
                      <a:moveTo>
                        <a:pt x="3110" y="5"/>
                      </a:moveTo>
                      <a:lnTo>
                        <a:pt x="3097" y="1"/>
                      </a:lnTo>
                      <a:lnTo>
                        <a:pt x="0" y="637"/>
                      </a:lnTo>
                      <a:lnTo>
                        <a:pt x="4" y="664"/>
                      </a:lnTo>
                      <a:lnTo>
                        <a:pt x="3102" y="28"/>
                      </a:lnTo>
                      <a:lnTo>
                        <a:pt x="3089" y="24"/>
                      </a:lnTo>
                      <a:lnTo>
                        <a:pt x="3110" y="5"/>
                      </a:lnTo>
                      <a:lnTo>
                        <a:pt x="3104" y="0"/>
                      </a:lnTo>
                      <a:lnTo>
                        <a:pt x="3097" y="1"/>
                      </a:lnTo>
                      <a:lnTo>
                        <a:pt x="3110" y="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21" name="Freeform 16"/>
                <p:cNvSpPr>
                  <a:spLocks/>
                </p:cNvSpPr>
                <p:nvPr/>
              </p:nvSpPr>
              <p:spPr bwMode="auto">
                <a:xfrm>
                  <a:off x="2836" y="2961"/>
                  <a:ext cx="70" cy="78"/>
                </a:xfrm>
                <a:custGeom>
                  <a:avLst/>
                  <a:gdLst>
                    <a:gd name="T0" fmla="*/ 2 w 141"/>
                    <a:gd name="T1" fmla="*/ 2 h 156"/>
                    <a:gd name="T2" fmla="*/ 2 w 141"/>
                    <a:gd name="T3" fmla="*/ 3 h 156"/>
                    <a:gd name="T4" fmla="*/ 0 w 141"/>
                    <a:gd name="T5" fmla="*/ 0 h 156"/>
                    <a:gd name="T6" fmla="*/ 0 w 141"/>
                    <a:gd name="T7" fmla="*/ 1 h 156"/>
                    <a:gd name="T8" fmla="*/ 1 w 141"/>
                    <a:gd name="T9" fmla="*/ 3 h 156"/>
                    <a:gd name="T10" fmla="*/ 2 w 141"/>
                    <a:gd name="T11" fmla="*/ 3 h 156"/>
                    <a:gd name="T12" fmla="*/ 1 w 141"/>
                    <a:gd name="T13" fmla="*/ 3 h 156"/>
                    <a:gd name="T14" fmla="*/ 1 w 141"/>
                    <a:gd name="T15" fmla="*/ 3 h 156"/>
                    <a:gd name="T16" fmla="*/ 2 w 141"/>
                    <a:gd name="T17" fmla="*/ 3 h 156"/>
                    <a:gd name="T18" fmla="*/ 2 w 141"/>
                    <a:gd name="T19" fmla="*/ 2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1"/>
                    <a:gd name="T31" fmla="*/ 0 h 156"/>
                    <a:gd name="T32" fmla="*/ 141 w 141"/>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1" h="156">
                      <a:moveTo>
                        <a:pt x="130" y="128"/>
                      </a:moveTo>
                      <a:lnTo>
                        <a:pt x="141" y="133"/>
                      </a:lnTo>
                      <a:lnTo>
                        <a:pt x="21" y="0"/>
                      </a:lnTo>
                      <a:lnTo>
                        <a:pt x="0" y="19"/>
                      </a:lnTo>
                      <a:lnTo>
                        <a:pt x="120" y="151"/>
                      </a:lnTo>
                      <a:lnTo>
                        <a:pt x="130" y="156"/>
                      </a:lnTo>
                      <a:lnTo>
                        <a:pt x="120" y="151"/>
                      </a:lnTo>
                      <a:lnTo>
                        <a:pt x="125" y="156"/>
                      </a:lnTo>
                      <a:lnTo>
                        <a:pt x="130" y="156"/>
                      </a:lnTo>
                      <a:lnTo>
                        <a:pt x="130" y="1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22" name="Freeform 17"/>
                <p:cNvSpPr>
                  <a:spLocks/>
                </p:cNvSpPr>
                <p:nvPr/>
              </p:nvSpPr>
              <p:spPr bwMode="auto">
                <a:xfrm>
                  <a:off x="2901" y="3025"/>
                  <a:ext cx="200" cy="14"/>
                </a:xfrm>
                <a:custGeom>
                  <a:avLst/>
                  <a:gdLst>
                    <a:gd name="T0" fmla="*/ 7 w 400"/>
                    <a:gd name="T1" fmla="*/ 1 h 28"/>
                    <a:gd name="T2" fmla="*/ 7 w 400"/>
                    <a:gd name="T3" fmla="*/ 0 h 28"/>
                    <a:gd name="T4" fmla="*/ 0 w 400"/>
                    <a:gd name="T5" fmla="*/ 0 h 28"/>
                    <a:gd name="T6" fmla="*/ 0 w 400"/>
                    <a:gd name="T7" fmla="*/ 1 h 28"/>
                    <a:gd name="T8" fmla="*/ 7 w 400"/>
                    <a:gd name="T9" fmla="*/ 1 h 28"/>
                    <a:gd name="T10" fmla="*/ 7 w 400"/>
                    <a:gd name="T11" fmla="*/ 1 h 28"/>
                    <a:gd name="T12" fmla="*/ 7 w 400"/>
                    <a:gd name="T13" fmla="*/ 1 h 28"/>
                    <a:gd name="T14" fmla="*/ 7 w 400"/>
                    <a:gd name="T15" fmla="*/ 1 h 28"/>
                    <a:gd name="T16" fmla="*/ 7 w 400"/>
                    <a:gd name="T17" fmla="*/ 1 h 28"/>
                    <a:gd name="T18" fmla="*/ 7 w 400"/>
                    <a:gd name="T19" fmla="*/ 1 h 2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0"/>
                    <a:gd name="T31" fmla="*/ 0 h 28"/>
                    <a:gd name="T32" fmla="*/ 400 w 400"/>
                    <a:gd name="T33" fmla="*/ 28 h 2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0" h="28">
                      <a:moveTo>
                        <a:pt x="386" y="3"/>
                      </a:moveTo>
                      <a:lnTo>
                        <a:pt x="393" y="0"/>
                      </a:lnTo>
                      <a:lnTo>
                        <a:pt x="0" y="0"/>
                      </a:lnTo>
                      <a:lnTo>
                        <a:pt x="0" y="28"/>
                      </a:lnTo>
                      <a:lnTo>
                        <a:pt x="393" y="28"/>
                      </a:lnTo>
                      <a:lnTo>
                        <a:pt x="400" y="26"/>
                      </a:lnTo>
                      <a:lnTo>
                        <a:pt x="393" y="28"/>
                      </a:lnTo>
                      <a:lnTo>
                        <a:pt x="397" y="28"/>
                      </a:lnTo>
                      <a:lnTo>
                        <a:pt x="400" y="26"/>
                      </a:lnTo>
                      <a:lnTo>
                        <a:pt x="386" y="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23" name="Freeform 18"/>
                <p:cNvSpPr>
                  <a:spLocks/>
                </p:cNvSpPr>
                <p:nvPr/>
              </p:nvSpPr>
              <p:spPr bwMode="auto">
                <a:xfrm>
                  <a:off x="3094" y="2944"/>
                  <a:ext cx="125" cy="94"/>
                </a:xfrm>
                <a:custGeom>
                  <a:avLst/>
                  <a:gdLst>
                    <a:gd name="T0" fmla="*/ 3 w 252"/>
                    <a:gd name="T1" fmla="*/ 0 h 187"/>
                    <a:gd name="T2" fmla="*/ 3 w 252"/>
                    <a:gd name="T3" fmla="*/ 1 h 187"/>
                    <a:gd name="T4" fmla="*/ 0 w 252"/>
                    <a:gd name="T5" fmla="*/ 3 h 187"/>
                    <a:gd name="T6" fmla="*/ 0 w 252"/>
                    <a:gd name="T7" fmla="*/ 3 h 187"/>
                    <a:gd name="T8" fmla="*/ 3 w 252"/>
                    <a:gd name="T9" fmla="*/ 1 h 187"/>
                    <a:gd name="T10" fmla="*/ 3 w 252"/>
                    <a:gd name="T11" fmla="*/ 1 h 187"/>
                    <a:gd name="T12" fmla="*/ 3 w 252"/>
                    <a:gd name="T13" fmla="*/ 0 h 187"/>
                    <a:gd name="T14" fmla="*/ 3 w 252"/>
                    <a:gd name="T15" fmla="*/ 0 h 187"/>
                    <a:gd name="T16" fmla="*/ 3 w 252"/>
                    <a:gd name="T17" fmla="*/ 1 h 187"/>
                    <a:gd name="T18" fmla="*/ 3 w 252"/>
                    <a:gd name="T19" fmla="*/ 0 h 1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2"/>
                    <a:gd name="T31" fmla="*/ 0 h 187"/>
                    <a:gd name="T32" fmla="*/ 252 w 252"/>
                    <a:gd name="T33" fmla="*/ 187 h 18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2" h="187">
                      <a:moveTo>
                        <a:pt x="246" y="0"/>
                      </a:moveTo>
                      <a:lnTo>
                        <a:pt x="238" y="2"/>
                      </a:lnTo>
                      <a:lnTo>
                        <a:pt x="0" y="164"/>
                      </a:lnTo>
                      <a:lnTo>
                        <a:pt x="14" y="187"/>
                      </a:lnTo>
                      <a:lnTo>
                        <a:pt x="252" y="25"/>
                      </a:lnTo>
                      <a:lnTo>
                        <a:pt x="244" y="28"/>
                      </a:lnTo>
                      <a:lnTo>
                        <a:pt x="246" y="0"/>
                      </a:lnTo>
                      <a:lnTo>
                        <a:pt x="241" y="0"/>
                      </a:lnTo>
                      <a:lnTo>
                        <a:pt x="238" y="2"/>
                      </a:lnTo>
                      <a:lnTo>
                        <a:pt x="246"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24" name="Freeform 19"/>
                <p:cNvSpPr>
                  <a:spLocks/>
                </p:cNvSpPr>
                <p:nvPr/>
              </p:nvSpPr>
              <p:spPr bwMode="auto">
                <a:xfrm>
                  <a:off x="3215" y="2944"/>
                  <a:ext cx="1338" cy="180"/>
                </a:xfrm>
                <a:custGeom>
                  <a:avLst/>
                  <a:gdLst>
                    <a:gd name="T0" fmla="*/ 42 w 2674"/>
                    <a:gd name="T1" fmla="*/ 6 h 359"/>
                    <a:gd name="T2" fmla="*/ 42 w 2674"/>
                    <a:gd name="T3" fmla="*/ 6 h 359"/>
                    <a:gd name="T4" fmla="*/ 1 w 2674"/>
                    <a:gd name="T5" fmla="*/ 0 h 359"/>
                    <a:gd name="T6" fmla="*/ 0 w 2674"/>
                    <a:gd name="T7" fmla="*/ 1 h 359"/>
                    <a:gd name="T8" fmla="*/ 42 w 2674"/>
                    <a:gd name="T9" fmla="*/ 6 h 359"/>
                    <a:gd name="T10" fmla="*/ 42 w 2674"/>
                    <a:gd name="T11" fmla="*/ 6 h 359"/>
                    <a:gd name="T12" fmla="*/ 42 w 2674"/>
                    <a:gd name="T13" fmla="*/ 6 h 359"/>
                    <a:gd name="T14" fmla="*/ 42 w 2674"/>
                    <a:gd name="T15" fmla="*/ 6 h 359"/>
                    <a:gd name="T16" fmla="*/ 42 w 2674"/>
                    <a:gd name="T17" fmla="*/ 6 h 359"/>
                    <a:gd name="T18" fmla="*/ 42 w 2674"/>
                    <a:gd name="T19" fmla="*/ 6 h 3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74"/>
                    <a:gd name="T31" fmla="*/ 0 h 359"/>
                    <a:gd name="T32" fmla="*/ 2674 w 2674"/>
                    <a:gd name="T33" fmla="*/ 359 h 3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74" h="359">
                      <a:moveTo>
                        <a:pt x="2645" y="343"/>
                      </a:moveTo>
                      <a:lnTo>
                        <a:pt x="2660" y="329"/>
                      </a:lnTo>
                      <a:lnTo>
                        <a:pt x="2" y="0"/>
                      </a:lnTo>
                      <a:lnTo>
                        <a:pt x="0" y="28"/>
                      </a:lnTo>
                      <a:lnTo>
                        <a:pt x="2658" y="357"/>
                      </a:lnTo>
                      <a:lnTo>
                        <a:pt x="2673" y="343"/>
                      </a:lnTo>
                      <a:lnTo>
                        <a:pt x="2658" y="357"/>
                      </a:lnTo>
                      <a:lnTo>
                        <a:pt x="2674" y="359"/>
                      </a:lnTo>
                      <a:lnTo>
                        <a:pt x="2673" y="343"/>
                      </a:lnTo>
                      <a:lnTo>
                        <a:pt x="2645" y="34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25" name="Freeform 20"/>
                <p:cNvSpPr>
                  <a:spLocks/>
                </p:cNvSpPr>
                <p:nvPr/>
              </p:nvSpPr>
              <p:spPr bwMode="auto">
                <a:xfrm>
                  <a:off x="4434" y="1321"/>
                  <a:ext cx="118" cy="1795"/>
                </a:xfrm>
                <a:custGeom>
                  <a:avLst/>
                  <a:gdLst>
                    <a:gd name="T0" fmla="*/ 1 w 235"/>
                    <a:gd name="T1" fmla="*/ 1 h 3589"/>
                    <a:gd name="T2" fmla="*/ 0 w 235"/>
                    <a:gd name="T3" fmla="*/ 1 h 3589"/>
                    <a:gd name="T4" fmla="*/ 4 w 235"/>
                    <a:gd name="T5" fmla="*/ 57 h 3589"/>
                    <a:gd name="T6" fmla="*/ 4 w 235"/>
                    <a:gd name="T7" fmla="*/ 57 h 3589"/>
                    <a:gd name="T8" fmla="*/ 1 w 235"/>
                    <a:gd name="T9" fmla="*/ 1 h 3589"/>
                    <a:gd name="T10" fmla="*/ 1 w 235"/>
                    <a:gd name="T11" fmla="*/ 0 h 3589"/>
                    <a:gd name="T12" fmla="*/ 1 w 235"/>
                    <a:gd name="T13" fmla="*/ 1 h 3589"/>
                    <a:gd name="T14" fmla="*/ 1 w 235"/>
                    <a:gd name="T15" fmla="*/ 0 h 3589"/>
                    <a:gd name="T16" fmla="*/ 1 w 235"/>
                    <a:gd name="T17" fmla="*/ 0 h 3589"/>
                    <a:gd name="T18" fmla="*/ 1 w 235"/>
                    <a:gd name="T19" fmla="*/ 1 h 35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5"/>
                    <a:gd name="T31" fmla="*/ 0 h 3589"/>
                    <a:gd name="T32" fmla="*/ 235 w 235"/>
                    <a:gd name="T33" fmla="*/ 3589 h 35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5" h="3589">
                      <a:moveTo>
                        <a:pt x="14" y="27"/>
                      </a:moveTo>
                      <a:lnTo>
                        <a:pt x="0" y="14"/>
                      </a:lnTo>
                      <a:lnTo>
                        <a:pt x="207" y="3589"/>
                      </a:lnTo>
                      <a:lnTo>
                        <a:pt x="235" y="3589"/>
                      </a:lnTo>
                      <a:lnTo>
                        <a:pt x="28" y="14"/>
                      </a:lnTo>
                      <a:lnTo>
                        <a:pt x="14" y="0"/>
                      </a:lnTo>
                      <a:lnTo>
                        <a:pt x="28" y="14"/>
                      </a:lnTo>
                      <a:lnTo>
                        <a:pt x="26" y="0"/>
                      </a:lnTo>
                      <a:lnTo>
                        <a:pt x="14" y="0"/>
                      </a:lnTo>
                      <a:lnTo>
                        <a:pt x="14"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26" name="Freeform 21"/>
                <p:cNvSpPr>
                  <a:spLocks/>
                </p:cNvSpPr>
                <p:nvPr/>
              </p:nvSpPr>
              <p:spPr bwMode="auto">
                <a:xfrm>
                  <a:off x="2832" y="1287"/>
                  <a:ext cx="1609" cy="48"/>
                </a:xfrm>
                <a:custGeom>
                  <a:avLst/>
                  <a:gdLst>
                    <a:gd name="T0" fmla="*/ 0 w 3220"/>
                    <a:gd name="T1" fmla="*/ 1 h 96"/>
                    <a:gd name="T2" fmla="*/ 0 w 3220"/>
                    <a:gd name="T3" fmla="*/ 1 h 96"/>
                    <a:gd name="T4" fmla="*/ 50 w 3220"/>
                    <a:gd name="T5" fmla="*/ 2 h 96"/>
                    <a:gd name="T6" fmla="*/ 50 w 3220"/>
                    <a:gd name="T7" fmla="*/ 2 h 96"/>
                    <a:gd name="T8" fmla="*/ 0 w 3220"/>
                    <a:gd name="T9" fmla="*/ 0 h 96"/>
                    <a:gd name="T10" fmla="*/ 0 w 3220"/>
                    <a:gd name="T11" fmla="*/ 0 h 96"/>
                    <a:gd name="T12" fmla="*/ 0 w 3220"/>
                    <a:gd name="T13" fmla="*/ 1 h 96"/>
                    <a:gd name="T14" fmla="*/ 0 60000 65536"/>
                    <a:gd name="T15" fmla="*/ 0 60000 65536"/>
                    <a:gd name="T16" fmla="*/ 0 60000 65536"/>
                    <a:gd name="T17" fmla="*/ 0 60000 65536"/>
                    <a:gd name="T18" fmla="*/ 0 60000 65536"/>
                    <a:gd name="T19" fmla="*/ 0 60000 65536"/>
                    <a:gd name="T20" fmla="*/ 0 60000 65536"/>
                    <a:gd name="T21" fmla="*/ 0 w 3220"/>
                    <a:gd name="T22" fmla="*/ 0 h 96"/>
                    <a:gd name="T23" fmla="*/ 3220 w 3220"/>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20" h="96">
                      <a:moveTo>
                        <a:pt x="2" y="27"/>
                      </a:moveTo>
                      <a:lnTo>
                        <a:pt x="1" y="27"/>
                      </a:lnTo>
                      <a:lnTo>
                        <a:pt x="3220" y="96"/>
                      </a:lnTo>
                      <a:lnTo>
                        <a:pt x="3220" y="69"/>
                      </a:lnTo>
                      <a:lnTo>
                        <a:pt x="1" y="0"/>
                      </a:lnTo>
                      <a:lnTo>
                        <a:pt x="0" y="0"/>
                      </a:lnTo>
                      <a:lnTo>
                        <a:pt x="2"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27" name="Freeform 22"/>
                <p:cNvSpPr>
                  <a:spLocks/>
                </p:cNvSpPr>
                <p:nvPr/>
              </p:nvSpPr>
              <p:spPr bwMode="auto">
                <a:xfrm>
                  <a:off x="1052" y="1071"/>
                  <a:ext cx="3461" cy="2132"/>
                </a:xfrm>
                <a:custGeom>
                  <a:avLst/>
                  <a:gdLst>
                    <a:gd name="T0" fmla="*/ 67 w 6924"/>
                    <a:gd name="T1" fmla="*/ 57 h 4262"/>
                    <a:gd name="T2" fmla="*/ 108 w 6924"/>
                    <a:gd name="T3" fmla="*/ 10 h 4262"/>
                    <a:gd name="T4" fmla="*/ 107 w 6924"/>
                    <a:gd name="T5" fmla="*/ 10 h 4262"/>
                    <a:gd name="T6" fmla="*/ 106 w 6924"/>
                    <a:gd name="T7" fmla="*/ 9 h 4262"/>
                    <a:gd name="T8" fmla="*/ 104 w 6924"/>
                    <a:gd name="T9" fmla="*/ 8 h 4262"/>
                    <a:gd name="T10" fmla="*/ 102 w 6924"/>
                    <a:gd name="T11" fmla="*/ 7 h 4262"/>
                    <a:gd name="T12" fmla="*/ 99 w 6924"/>
                    <a:gd name="T13" fmla="*/ 6 h 4262"/>
                    <a:gd name="T14" fmla="*/ 96 w 6924"/>
                    <a:gd name="T15" fmla="*/ 5 h 4262"/>
                    <a:gd name="T16" fmla="*/ 93 w 6924"/>
                    <a:gd name="T17" fmla="*/ 4 h 4262"/>
                    <a:gd name="T18" fmla="*/ 90 w 6924"/>
                    <a:gd name="T19" fmla="*/ 3 h 4262"/>
                    <a:gd name="T20" fmla="*/ 87 w 6924"/>
                    <a:gd name="T21" fmla="*/ 2 h 4262"/>
                    <a:gd name="T22" fmla="*/ 83 w 6924"/>
                    <a:gd name="T23" fmla="*/ 1 h 4262"/>
                    <a:gd name="T24" fmla="*/ 80 w 6924"/>
                    <a:gd name="T25" fmla="*/ 1 h 4262"/>
                    <a:gd name="T26" fmla="*/ 77 w 6924"/>
                    <a:gd name="T27" fmla="*/ 1 h 4262"/>
                    <a:gd name="T28" fmla="*/ 75 w 6924"/>
                    <a:gd name="T29" fmla="*/ 1 h 4262"/>
                    <a:gd name="T30" fmla="*/ 73 w 6924"/>
                    <a:gd name="T31" fmla="*/ 1 h 4262"/>
                    <a:gd name="T32" fmla="*/ 70 w 6924"/>
                    <a:gd name="T33" fmla="*/ 2 h 4262"/>
                    <a:gd name="T34" fmla="*/ 68 w 6924"/>
                    <a:gd name="T35" fmla="*/ 2 h 4262"/>
                    <a:gd name="T36" fmla="*/ 66 w 6924"/>
                    <a:gd name="T37" fmla="*/ 3 h 4262"/>
                    <a:gd name="T38" fmla="*/ 64 w 6924"/>
                    <a:gd name="T39" fmla="*/ 4 h 4262"/>
                    <a:gd name="T40" fmla="*/ 62 w 6924"/>
                    <a:gd name="T41" fmla="*/ 5 h 4262"/>
                    <a:gd name="T42" fmla="*/ 60 w 6924"/>
                    <a:gd name="T43" fmla="*/ 5 h 4262"/>
                    <a:gd name="T44" fmla="*/ 58 w 6924"/>
                    <a:gd name="T45" fmla="*/ 6 h 4262"/>
                    <a:gd name="T46" fmla="*/ 57 w 6924"/>
                    <a:gd name="T47" fmla="*/ 7 h 4262"/>
                    <a:gd name="T48" fmla="*/ 56 w 6924"/>
                    <a:gd name="T49" fmla="*/ 7 h 4262"/>
                    <a:gd name="T50" fmla="*/ 55 w 6924"/>
                    <a:gd name="T51" fmla="*/ 7 h 4262"/>
                    <a:gd name="T52" fmla="*/ 55 w 6924"/>
                    <a:gd name="T53" fmla="*/ 7 h 4262"/>
                    <a:gd name="T54" fmla="*/ 54 w 6924"/>
                    <a:gd name="T55" fmla="*/ 7 h 4262"/>
                    <a:gd name="T56" fmla="*/ 53 w 6924"/>
                    <a:gd name="T57" fmla="*/ 7 h 4262"/>
                    <a:gd name="T58" fmla="*/ 51 w 6924"/>
                    <a:gd name="T59" fmla="*/ 6 h 4262"/>
                    <a:gd name="T60" fmla="*/ 49 w 6924"/>
                    <a:gd name="T61" fmla="*/ 5 h 4262"/>
                    <a:gd name="T62" fmla="*/ 47 w 6924"/>
                    <a:gd name="T63" fmla="*/ 4 h 4262"/>
                    <a:gd name="T64" fmla="*/ 44 w 6924"/>
                    <a:gd name="T65" fmla="*/ 3 h 4262"/>
                    <a:gd name="T66" fmla="*/ 42 w 6924"/>
                    <a:gd name="T67" fmla="*/ 2 h 4262"/>
                    <a:gd name="T68" fmla="*/ 39 w 6924"/>
                    <a:gd name="T69" fmla="*/ 2 h 4262"/>
                    <a:gd name="T70" fmla="*/ 36 w 6924"/>
                    <a:gd name="T71" fmla="*/ 1 h 4262"/>
                    <a:gd name="T72" fmla="*/ 33 w 6924"/>
                    <a:gd name="T73" fmla="*/ 1 h 4262"/>
                    <a:gd name="T74" fmla="*/ 30 w 6924"/>
                    <a:gd name="T75" fmla="*/ 1 h 4262"/>
                    <a:gd name="T76" fmla="*/ 28 w 6924"/>
                    <a:gd name="T77" fmla="*/ 1 h 4262"/>
                    <a:gd name="T78" fmla="*/ 25 w 6924"/>
                    <a:gd name="T79" fmla="*/ 1 h 4262"/>
                    <a:gd name="T80" fmla="*/ 23 w 6924"/>
                    <a:gd name="T81" fmla="*/ 2 h 4262"/>
                    <a:gd name="T82" fmla="*/ 20 w 6924"/>
                    <a:gd name="T83" fmla="*/ 3 h 4262"/>
                    <a:gd name="T84" fmla="*/ 18 w 6924"/>
                    <a:gd name="T85" fmla="*/ 4 h 4262"/>
                    <a:gd name="T86" fmla="*/ 15 w 6924"/>
                    <a:gd name="T87" fmla="*/ 5 h 4262"/>
                    <a:gd name="T88" fmla="*/ 13 w 6924"/>
                    <a:gd name="T89" fmla="*/ 6 h 4262"/>
                    <a:gd name="T90" fmla="*/ 10 w 6924"/>
                    <a:gd name="T91" fmla="*/ 7 h 4262"/>
                    <a:gd name="T92" fmla="*/ 9 w 6924"/>
                    <a:gd name="T93" fmla="*/ 8 h 4262"/>
                    <a:gd name="T94" fmla="*/ 7 w 6924"/>
                    <a:gd name="T95" fmla="*/ 9 h 4262"/>
                    <a:gd name="T96" fmla="*/ 5 w 6924"/>
                    <a:gd name="T97" fmla="*/ 10 h 4262"/>
                    <a:gd name="T98" fmla="*/ 4 w 6924"/>
                    <a:gd name="T99" fmla="*/ 11 h 4262"/>
                    <a:gd name="T100" fmla="*/ 4 w 6924"/>
                    <a:gd name="T101" fmla="*/ 11 h 426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924"/>
                    <a:gd name="T154" fmla="*/ 0 h 4262"/>
                    <a:gd name="T155" fmla="*/ 6924 w 6924"/>
                    <a:gd name="T156" fmla="*/ 4262 h 426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924" h="4262">
                      <a:moveTo>
                        <a:pt x="267" y="687"/>
                      </a:moveTo>
                      <a:lnTo>
                        <a:pt x="0" y="1052"/>
                      </a:lnTo>
                      <a:lnTo>
                        <a:pt x="613" y="4262"/>
                      </a:lnTo>
                      <a:lnTo>
                        <a:pt x="3423" y="3622"/>
                      </a:lnTo>
                      <a:lnTo>
                        <a:pt x="4311" y="3622"/>
                      </a:lnTo>
                      <a:lnTo>
                        <a:pt x="6820" y="3927"/>
                      </a:lnTo>
                      <a:lnTo>
                        <a:pt x="6924" y="606"/>
                      </a:lnTo>
                      <a:lnTo>
                        <a:pt x="6923" y="606"/>
                      </a:lnTo>
                      <a:lnTo>
                        <a:pt x="6920" y="605"/>
                      </a:lnTo>
                      <a:lnTo>
                        <a:pt x="6916" y="603"/>
                      </a:lnTo>
                      <a:lnTo>
                        <a:pt x="6910" y="600"/>
                      </a:lnTo>
                      <a:lnTo>
                        <a:pt x="6902" y="596"/>
                      </a:lnTo>
                      <a:lnTo>
                        <a:pt x="6893" y="592"/>
                      </a:lnTo>
                      <a:lnTo>
                        <a:pt x="6882" y="586"/>
                      </a:lnTo>
                      <a:lnTo>
                        <a:pt x="6871" y="579"/>
                      </a:lnTo>
                      <a:lnTo>
                        <a:pt x="6856" y="572"/>
                      </a:lnTo>
                      <a:lnTo>
                        <a:pt x="6842" y="565"/>
                      </a:lnTo>
                      <a:lnTo>
                        <a:pt x="6825" y="557"/>
                      </a:lnTo>
                      <a:lnTo>
                        <a:pt x="6809" y="548"/>
                      </a:lnTo>
                      <a:lnTo>
                        <a:pt x="6789" y="539"/>
                      </a:lnTo>
                      <a:lnTo>
                        <a:pt x="6769" y="529"/>
                      </a:lnTo>
                      <a:lnTo>
                        <a:pt x="6747" y="518"/>
                      </a:lnTo>
                      <a:lnTo>
                        <a:pt x="6727" y="507"/>
                      </a:lnTo>
                      <a:lnTo>
                        <a:pt x="6701" y="496"/>
                      </a:lnTo>
                      <a:lnTo>
                        <a:pt x="6677" y="484"/>
                      </a:lnTo>
                      <a:lnTo>
                        <a:pt x="6651" y="472"/>
                      </a:lnTo>
                      <a:lnTo>
                        <a:pt x="6624" y="459"/>
                      </a:lnTo>
                      <a:lnTo>
                        <a:pt x="6595" y="447"/>
                      </a:lnTo>
                      <a:lnTo>
                        <a:pt x="6567" y="433"/>
                      </a:lnTo>
                      <a:lnTo>
                        <a:pt x="6537" y="419"/>
                      </a:lnTo>
                      <a:lnTo>
                        <a:pt x="6507" y="405"/>
                      </a:lnTo>
                      <a:lnTo>
                        <a:pt x="6474" y="391"/>
                      </a:lnTo>
                      <a:lnTo>
                        <a:pt x="6442" y="378"/>
                      </a:lnTo>
                      <a:lnTo>
                        <a:pt x="6409" y="364"/>
                      </a:lnTo>
                      <a:lnTo>
                        <a:pt x="6375" y="349"/>
                      </a:lnTo>
                      <a:lnTo>
                        <a:pt x="6340" y="335"/>
                      </a:lnTo>
                      <a:lnTo>
                        <a:pt x="6305" y="320"/>
                      </a:lnTo>
                      <a:lnTo>
                        <a:pt x="6268" y="305"/>
                      </a:lnTo>
                      <a:lnTo>
                        <a:pt x="6232" y="290"/>
                      </a:lnTo>
                      <a:lnTo>
                        <a:pt x="6194" y="276"/>
                      </a:lnTo>
                      <a:lnTo>
                        <a:pt x="6156" y="262"/>
                      </a:lnTo>
                      <a:lnTo>
                        <a:pt x="6117" y="249"/>
                      </a:lnTo>
                      <a:lnTo>
                        <a:pt x="6079" y="234"/>
                      </a:lnTo>
                      <a:lnTo>
                        <a:pt x="6039" y="220"/>
                      </a:lnTo>
                      <a:lnTo>
                        <a:pt x="5998" y="206"/>
                      </a:lnTo>
                      <a:lnTo>
                        <a:pt x="5958" y="192"/>
                      </a:lnTo>
                      <a:lnTo>
                        <a:pt x="5919" y="178"/>
                      </a:lnTo>
                      <a:lnTo>
                        <a:pt x="5877" y="166"/>
                      </a:lnTo>
                      <a:lnTo>
                        <a:pt x="5836" y="153"/>
                      </a:lnTo>
                      <a:lnTo>
                        <a:pt x="5794" y="140"/>
                      </a:lnTo>
                      <a:lnTo>
                        <a:pt x="5754" y="128"/>
                      </a:lnTo>
                      <a:lnTo>
                        <a:pt x="5711" y="117"/>
                      </a:lnTo>
                      <a:lnTo>
                        <a:pt x="5670" y="106"/>
                      </a:lnTo>
                      <a:lnTo>
                        <a:pt x="5629" y="95"/>
                      </a:lnTo>
                      <a:lnTo>
                        <a:pt x="5587" y="84"/>
                      </a:lnTo>
                      <a:lnTo>
                        <a:pt x="5544" y="75"/>
                      </a:lnTo>
                      <a:lnTo>
                        <a:pt x="5502" y="65"/>
                      </a:lnTo>
                      <a:lnTo>
                        <a:pt x="5460" y="57"/>
                      </a:lnTo>
                      <a:lnTo>
                        <a:pt x="5419" y="48"/>
                      </a:lnTo>
                      <a:lnTo>
                        <a:pt x="5376" y="41"/>
                      </a:lnTo>
                      <a:lnTo>
                        <a:pt x="5335" y="34"/>
                      </a:lnTo>
                      <a:lnTo>
                        <a:pt x="5293" y="29"/>
                      </a:lnTo>
                      <a:lnTo>
                        <a:pt x="5253" y="23"/>
                      </a:lnTo>
                      <a:lnTo>
                        <a:pt x="5211" y="19"/>
                      </a:lnTo>
                      <a:lnTo>
                        <a:pt x="5170" y="16"/>
                      </a:lnTo>
                      <a:lnTo>
                        <a:pt x="5130" y="14"/>
                      </a:lnTo>
                      <a:lnTo>
                        <a:pt x="5090" y="10"/>
                      </a:lnTo>
                      <a:lnTo>
                        <a:pt x="5050" y="10"/>
                      </a:lnTo>
                      <a:lnTo>
                        <a:pt x="5011" y="10"/>
                      </a:lnTo>
                      <a:lnTo>
                        <a:pt x="4973" y="11"/>
                      </a:lnTo>
                      <a:lnTo>
                        <a:pt x="4936" y="11"/>
                      </a:lnTo>
                      <a:lnTo>
                        <a:pt x="4908" y="15"/>
                      </a:lnTo>
                      <a:lnTo>
                        <a:pt x="4882" y="17"/>
                      </a:lnTo>
                      <a:lnTo>
                        <a:pt x="4854" y="21"/>
                      </a:lnTo>
                      <a:lnTo>
                        <a:pt x="4826" y="24"/>
                      </a:lnTo>
                      <a:lnTo>
                        <a:pt x="4798" y="29"/>
                      </a:lnTo>
                      <a:lnTo>
                        <a:pt x="4770" y="33"/>
                      </a:lnTo>
                      <a:lnTo>
                        <a:pt x="4742" y="38"/>
                      </a:lnTo>
                      <a:lnTo>
                        <a:pt x="4715" y="42"/>
                      </a:lnTo>
                      <a:lnTo>
                        <a:pt x="4685" y="49"/>
                      </a:lnTo>
                      <a:lnTo>
                        <a:pt x="4656" y="55"/>
                      </a:lnTo>
                      <a:lnTo>
                        <a:pt x="4627" y="62"/>
                      </a:lnTo>
                      <a:lnTo>
                        <a:pt x="4598" y="68"/>
                      </a:lnTo>
                      <a:lnTo>
                        <a:pt x="4568" y="76"/>
                      </a:lnTo>
                      <a:lnTo>
                        <a:pt x="4541" y="83"/>
                      </a:lnTo>
                      <a:lnTo>
                        <a:pt x="4511" y="90"/>
                      </a:lnTo>
                      <a:lnTo>
                        <a:pt x="4483" y="97"/>
                      </a:lnTo>
                      <a:lnTo>
                        <a:pt x="4453" y="106"/>
                      </a:lnTo>
                      <a:lnTo>
                        <a:pt x="4424" y="114"/>
                      </a:lnTo>
                      <a:lnTo>
                        <a:pt x="4396" y="123"/>
                      </a:lnTo>
                      <a:lnTo>
                        <a:pt x="4367" y="131"/>
                      </a:lnTo>
                      <a:lnTo>
                        <a:pt x="4338" y="140"/>
                      </a:lnTo>
                      <a:lnTo>
                        <a:pt x="4309" y="150"/>
                      </a:lnTo>
                      <a:lnTo>
                        <a:pt x="4280" y="159"/>
                      </a:lnTo>
                      <a:lnTo>
                        <a:pt x="4253" y="167"/>
                      </a:lnTo>
                      <a:lnTo>
                        <a:pt x="4224" y="177"/>
                      </a:lnTo>
                      <a:lnTo>
                        <a:pt x="4196" y="186"/>
                      </a:lnTo>
                      <a:lnTo>
                        <a:pt x="4168" y="197"/>
                      </a:lnTo>
                      <a:lnTo>
                        <a:pt x="4142" y="206"/>
                      </a:lnTo>
                      <a:lnTo>
                        <a:pt x="4114" y="216"/>
                      </a:lnTo>
                      <a:lnTo>
                        <a:pt x="4088" y="226"/>
                      </a:lnTo>
                      <a:lnTo>
                        <a:pt x="4061" y="235"/>
                      </a:lnTo>
                      <a:lnTo>
                        <a:pt x="4037" y="244"/>
                      </a:lnTo>
                      <a:lnTo>
                        <a:pt x="4011" y="254"/>
                      </a:lnTo>
                      <a:lnTo>
                        <a:pt x="3985" y="265"/>
                      </a:lnTo>
                      <a:lnTo>
                        <a:pt x="3961" y="274"/>
                      </a:lnTo>
                      <a:lnTo>
                        <a:pt x="3937" y="283"/>
                      </a:lnTo>
                      <a:lnTo>
                        <a:pt x="3913" y="294"/>
                      </a:lnTo>
                      <a:lnTo>
                        <a:pt x="3890" y="302"/>
                      </a:lnTo>
                      <a:lnTo>
                        <a:pt x="3867" y="311"/>
                      </a:lnTo>
                      <a:lnTo>
                        <a:pt x="3846" y="319"/>
                      </a:lnTo>
                      <a:lnTo>
                        <a:pt x="3824" y="329"/>
                      </a:lnTo>
                      <a:lnTo>
                        <a:pt x="3803" y="337"/>
                      </a:lnTo>
                      <a:lnTo>
                        <a:pt x="3782" y="347"/>
                      </a:lnTo>
                      <a:lnTo>
                        <a:pt x="3764" y="353"/>
                      </a:lnTo>
                      <a:lnTo>
                        <a:pt x="3744" y="363"/>
                      </a:lnTo>
                      <a:lnTo>
                        <a:pt x="3727" y="370"/>
                      </a:lnTo>
                      <a:lnTo>
                        <a:pt x="3710" y="376"/>
                      </a:lnTo>
                      <a:lnTo>
                        <a:pt x="3695" y="383"/>
                      </a:lnTo>
                      <a:lnTo>
                        <a:pt x="3678" y="390"/>
                      </a:lnTo>
                      <a:lnTo>
                        <a:pt x="3665" y="397"/>
                      </a:lnTo>
                      <a:lnTo>
                        <a:pt x="3651" y="404"/>
                      </a:lnTo>
                      <a:lnTo>
                        <a:pt x="3638" y="410"/>
                      </a:lnTo>
                      <a:lnTo>
                        <a:pt x="3626" y="416"/>
                      </a:lnTo>
                      <a:lnTo>
                        <a:pt x="3615" y="420"/>
                      </a:lnTo>
                      <a:lnTo>
                        <a:pt x="3605" y="425"/>
                      </a:lnTo>
                      <a:lnTo>
                        <a:pt x="3597" y="428"/>
                      </a:lnTo>
                      <a:lnTo>
                        <a:pt x="3588" y="433"/>
                      </a:lnTo>
                      <a:lnTo>
                        <a:pt x="3581" y="436"/>
                      </a:lnTo>
                      <a:lnTo>
                        <a:pt x="3574" y="439"/>
                      </a:lnTo>
                      <a:lnTo>
                        <a:pt x="3570" y="441"/>
                      </a:lnTo>
                      <a:lnTo>
                        <a:pt x="3562" y="444"/>
                      </a:lnTo>
                      <a:lnTo>
                        <a:pt x="3561" y="444"/>
                      </a:lnTo>
                      <a:lnTo>
                        <a:pt x="3558" y="444"/>
                      </a:lnTo>
                      <a:lnTo>
                        <a:pt x="3549" y="440"/>
                      </a:lnTo>
                      <a:lnTo>
                        <a:pt x="3540" y="438"/>
                      </a:lnTo>
                      <a:lnTo>
                        <a:pt x="3534" y="434"/>
                      </a:lnTo>
                      <a:lnTo>
                        <a:pt x="3523" y="429"/>
                      </a:lnTo>
                      <a:lnTo>
                        <a:pt x="3514" y="424"/>
                      </a:lnTo>
                      <a:lnTo>
                        <a:pt x="3500" y="419"/>
                      </a:lnTo>
                      <a:lnTo>
                        <a:pt x="3487" y="413"/>
                      </a:lnTo>
                      <a:lnTo>
                        <a:pt x="3472" y="406"/>
                      </a:lnTo>
                      <a:lnTo>
                        <a:pt x="3457" y="400"/>
                      </a:lnTo>
                      <a:lnTo>
                        <a:pt x="3439" y="393"/>
                      </a:lnTo>
                      <a:lnTo>
                        <a:pt x="3422" y="385"/>
                      </a:lnTo>
                      <a:lnTo>
                        <a:pt x="3403" y="376"/>
                      </a:lnTo>
                      <a:lnTo>
                        <a:pt x="3384" y="367"/>
                      </a:lnTo>
                      <a:lnTo>
                        <a:pt x="3362" y="359"/>
                      </a:lnTo>
                      <a:lnTo>
                        <a:pt x="3340" y="350"/>
                      </a:lnTo>
                      <a:lnTo>
                        <a:pt x="3316" y="341"/>
                      </a:lnTo>
                      <a:lnTo>
                        <a:pt x="3293" y="330"/>
                      </a:lnTo>
                      <a:lnTo>
                        <a:pt x="3267" y="320"/>
                      </a:lnTo>
                      <a:lnTo>
                        <a:pt x="3242" y="310"/>
                      </a:lnTo>
                      <a:lnTo>
                        <a:pt x="3214" y="299"/>
                      </a:lnTo>
                      <a:lnTo>
                        <a:pt x="3188" y="289"/>
                      </a:lnTo>
                      <a:lnTo>
                        <a:pt x="3159" y="279"/>
                      </a:lnTo>
                      <a:lnTo>
                        <a:pt x="3130" y="268"/>
                      </a:lnTo>
                      <a:lnTo>
                        <a:pt x="3100" y="257"/>
                      </a:lnTo>
                      <a:lnTo>
                        <a:pt x="3070" y="245"/>
                      </a:lnTo>
                      <a:lnTo>
                        <a:pt x="3039" y="235"/>
                      </a:lnTo>
                      <a:lnTo>
                        <a:pt x="3008" y="222"/>
                      </a:lnTo>
                      <a:lnTo>
                        <a:pt x="2976" y="212"/>
                      </a:lnTo>
                      <a:lnTo>
                        <a:pt x="2944" y="199"/>
                      </a:lnTo>
                      <a:lnTo>
                        <a:pt x="2909" y="189"/>
                      </a:lnTo>
                      <a:lnTo>
                        <a:pt x="2876" y="178"/>
                      </a:lnTo>
                      <a:lnTo>
                        <a:pt x="2841" y="168"/>
                      </a:lnTo>
                      <a:lnTo>
                        <a:pt x="2806" y="156"/>
                      </a:lnTo>
                      <a:lnTo>
                        <a:pt x="2771" y="146"/>
                      </a:lnTo>
                      <a:lnTo>
                        <a:pt x="2736" y="136"/>
                      </a:lnTo>
                      <a:lnTo>
                        <a:pt x="2700" y="125"/>
                      </a:lnTo>
                      <a:lnTo>
                        <a:pt x="2665" y="115"/>
                      </a:lnTo>
                      <a:lnTo>
                        <a:pt x="2628" y="106"/>
                      </a:lnTo>
                      <a:lnTo>
                        <a:pt x="2591" y="97"/>
                      </a:lnTo>
                      <a:lnTo>
                        <a:pt x="2554" y="87"/>
                      </a:lnTo>
                      <a:lnTo>
                        <a:pt x="2518" y="78"/>
                      </a:lnTo>
                      <a:lnTo>
                        <a:pt x="2481" y="70"/>
                      </a:lnTo>
                      <a:lnTo>
                        <a:pt x="2445" y="62"/>
                      </a:lnTo>
                      <a:lnTo>
                        <a:pt x="2408" y="54"/>
                      </a:lnTo>
                      <a:lnTo>
                        <a:pt x="2371" y="46"/>
                      </a:lnTo>
                      <a:lnTo>
                        <a:pt x="2333" y="40"/>
                      </a:lnTo>
                      <a:lnTo>
                        <a:pt x="2296" y="33"/>
                      </a:lnTo>
                      <a:lnTo>
                        <a:pt x="2259" y="27"/>
                      </a:lnTo>
                      <a:lnTo>
                        <a:pt x="2222" y="22"/>
                      </a:lnTo>
                      <a:lnTo>
                        <a:pt x="2184" y="17"/>
                      </a:lnTo>
                      <a:lnTo>
                        <a:pt x="2148" y="12"/>
                      </a:lnTo>
                      <a:lnTo>
                        <a:pt x="2112" y="9"/>
                      </a:lnTo>
                      <a:lnTo>
                        <a:pt x="2076" y="6"/>
                      </a:lnTo>
                      <a:lnTo>
                        <a:pt x="2039" y="4"/>
                      </a:lnTo>
                      <a:lnTo>
                        <a:pt x="2003" y="2"/>
                      </a:lnTo>
                      <a:lnTo>
                        <a:pt x="1968" y="1"/>
                      </a:lnTo>
                      <a:lnTo>
                        <a:pt x="1933" y="0"/>
                      </a:lnTo>
                      <a:lnTo>
                        <a:pt x="1898" y="1"/>
                      </a:lnTo>
                      <a:lnTo>
                        <a:pt x="1864" y="2"/>
                      </a:lnTo>
                      <a:lnTo>
                        <a:pt x="1830" y="4"/>
                      </a:lnTo>
                      <a:lnTo>
                        <a:pt x="1798" y="6"/>
                      </a:lnTo>
                      <a:lnTo>
                        <a:pt x="1766" y="10"/>
                      </a:lnTo>
                      <a:lnTo>
                        <a:pt x="1735" y="14"/>
                      </a:lnTo>
                      <a:lnTo>
                        <a:pt x="1704" y="19"/>
                      </a:lnTo>
                      <a:lnTo>
                        <a:pt x="1673" y="25"/>
                      </a:lnTo>
                      <a:lnTo>
                        <a:pt x="1640" y="32"/>
                      </a:lnTo>
                      <a:lnTo>
                        <a:pt x="1608" y="39"/>
                      </a:lnTo>
                      <a:lnTo>
                        <a:pt x="1576" y="47"/>
                      </a:lnTo>
                      <a:lnTo>
                        <a:pt x="1543" y="54"/>
                      </a:lnTo>
                      <a:lnTo>
                        <a:pt x="1510" y="64"/>
                      </a:lnTo>
                      <a:lnTo>
                        <a:pt x="1478" y="73"/>
                      </a:lnTo>
                      <a:lnTo>
                        <a:pt x="1444" y="84"/>
                      </a:lnTo>
                      <a:lnTo>
                        <a:pt x="1413" y="94"/>
                      </a:lnTo>
                      <a:lnTo>
                        <a:pt x="1380" y="106"/>
                      </a:lnTo>
                      <a:lnTo>
                        <a:pt x="1348" y="117"/>
                      </a:lnTo>
                      <a:lnTo>
                        <a:pt x="1314" y="129"/>
                      </a:lnTo>
                      <a:lnTo>
                        <a:pt x="1283" y="140"/>
                      </a:lnTo>
                      <a:lnTo>
                        <a:pt x="1250" y="154"/>
                      </a:lnTo>
                      <a:lnTo>
                        <a:pt x="1217" y="167"/>
                      </a:lnTo>
                      <a:lnTo>
                        <a:pt x="1184" y="181"/>
                      </a:lnTo>
                      <a:lnTo>
                        <a:pt x="1153" y="194"/>
                      </a:lnTo>
                      <a:lnTo>
                        <a:pt x="1119" y="209"/>
                      </a:lnTo>
                      <a:lnTo>
                        <a:pt x="1088" y="223"/>
                      </a:lnTo>
                      <a:lnTo>
                        <a:pt x="1057" y="237"/>
                      </a:lnTo>
                      <a:lnTo>
                        <a:pt x="1026" y="251"/>
                      </a:lnTo>
                      <a:lnTo>
                        <a:pt x="994" y="267"/>
                      </a:lnTo>
                      <a:lnTo>
                        <a:pt x="963" y="281"/>
                      </a:lnTo>
                      <a:lnTo>
                        <a:pt x="933" y="297"/>
                      </a:lnTo>
                      <a:lnTo>
                        <a:pt x="903" y="311"/>
                      </a:lnTo>
                      <a:lnTo>
                        <a:pt x="873" y="327"/>
                      </a:lnTo>
                      <a:lnTo>
                        <a:pt x="844" y="341"/>
                      </a:lnTo>
                      <a:lnTo>
                        <a:pt x="815" y="357"/>
                      </a:lnTo>
                      <a:lnTo>
                        <a:pt x="787" y="371"/>
                      </a:lnTo>
                      <a:lnTo>
                        <a:pt x="759" y="387"/>
                      </a:lnTo>
                      <a:lnTo>
                        <a:pt x="731" y="402"/>
                      </a:lnTo>
                      <a:lnTo>
                        <a:pt x="703" y="418"/>
                      </a:lnTo>
                      <a:lnTo>
                        <a:pt x="677" y="432"/>
                      </a:lnTo>
                      <a:lnTo>
                        <a:pt x="650" y="448"/>
                      </a:lnTo>
                      <a:lnTo>
                        <a:pt x="625" y="462"/>
                      </a:lnTo>
                      <a:lnTo>
                        <a:pt x="601" y="476"/>
                      </a:lnTo>
                      <a:lnTo>
                        <a:pt x="578" y="489"/>
                      </a:lnTo>
                      <a:lnTo>
                        <a:pt x="554" y="504"/>
                      </a:lnTo>
                      <a:lnTo>
                        <a:pt x="532" y="518"/>
                      </a:lnTo>
                      <a:lnTo>
                        <a:pt x="510" y="532"/>
                      </a:lnTo>
                      <a:lnTo>
                        <a:pt x="489" y="544"/>
                      </a:lnTo>
                      <a:lnTo>
                        <a:pt x="468" y="557"/>
                      </a:lnTo>
                      <a:lnTo>
                        <a:pt x="449" y="569"/>
                      </a:lnTo>
                      <a:lnTo>
                        <a:pt x="430" y="580"/>
                      </a:lnTo>
                      <a:lnTo>
                        <a:pt x="413" y="591"/>
                      </a:lnTo>
                      <a:lnTo>
                        <a:pt x="396" y="602"/>
                      </a:lnTo>
                      <a:lnTo>
                        <a:pt x="380" y="613"/>
                      </a:lnTo>
                      <a:lnTo>
                        <a:pt x="365" y="623"/>
                      </a:lnTo>
                      <a:lnTo>
                        <a:pt x="351" y="632"/>
                      </a:lnTo>
                      <a:lnTo>
                        <a:pt x="337" y="641"/>
                      </a:lnTo>
                      <a:lnTo>
                        <a:pt x="325" y="649"/>
                      </a:lnTo>
                      <a:lnTo>
                        <a:pt x="314" y="656"/>
                      </a:lnTo>
                      <a:lnTo>
                        <a:pt x="305" y="662"/>
                      </a:lnTo>
                      <a:lnTo>
                        <a:pt x="294" y="669"/>
                      </a:lnTo>
                      <a:lnTo>
                        <a:pt x="287" y="674"/>
                      </a:lnTo>
                      <a:lnTo>
                        <a:pt x="280" y="678"/>
                      </a:lnTo>
                      <a:lnTo>
                        <a:pt x="276" y="682"/>
                      </a:lnTo>
                      <a:lnTo>
                        <a:pt x="268" y="686"/>
                      </a:lnTo>
                      <a:lnTo>
                        <a:pt x="267" y="68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28" name="Freeform 23"/>
                <p:cNvSpPr>
                  <a:spLocks/>
                </p:cNvSpPr>
                <p:nvPr/>
              </p:nvSpPr>
              <p:spPr bwMode="auto">
                <a:xfrm>
                  <a:off x="1044" y="1411"/>
                  <a:ext cx="147" cy="190"/>
                </a:xfrm>
                <a:custGeom>
                  <a:avLst/>
                  <a:gdLst>
                    <a:gd name="T0" fmla="*/ 1 w 293"/>
                    <a:gd name="T1" fmla="*/ 5 h 381"/>
                    <a:gd name="T2" fmla="*/ 1 w 293"/>
                    <a:gd name="T3" fmla="*/ 5 h 381"/>
                    <a:gd name="T4" fmla="*/ 5 w 293"/>
                    <a:gd name="T5" fmla="*/ 0 h 381"/>
                    <a:gd name="T6" fmla="*/ 5 w 293"/>
                    <a:gd name="T7" fmla="*/ 0 h 381"/>
                    <a:gd name="T8" fmla="*/ 1 w 293"/>
                    <a:gd name="T9" fmla="*/ 5 h 381"/>
                    <a:gd name="T10" fmla="*/ 1 w 293"/>
                    <a:gd name="T11" fmla="*/ 5 h 381"/>
                    <a:gd name="T12" fmla="*/ 1 w 293"/>
                    <a:gd name="T13" fmla="*/ 5 h 381"/>
                    <a:gd name="T14" fmla="*/ 0 w 293"/>
                    <a:gd name="T15" fmla="*/ 5 h 381"/>
                    <a:gd name="T16" fmla="*/ 1 w 293"/>
                    <a:gd name="T17" fmla="*/ 5 h 381"/>
                    <a:gd name="T18" fmla="*/ 1 w 293"/>
                    <a:gd name="T19" fmla="*/ 5 h 3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3"/>
                    <a:gd name="T31" fmla="*/ 0 h 381"/>
                    <a:gd name="T32" fmla="*/ 293 w 293"/>
                    <a:gd name="T33" fmla="*/ 381 h 3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3" h="381">
                      <a:moveTo>
                        <a:pt x="29" y="370"/>
                      </a:moveTo>
                      <a:lnTo>
                        <a:pt x="27" y="381"/>
                      </a:lnTo>
                      <a:lnTo>
                        <a:pt x="293" y="17"/>
                      </a:lnTo>
                      <a:lnTo>
                        <a:pt x="270" y="0"/>
                      </a:lnTo>
                      <a:lnTo>
                        <a:pt x="4" y="364"/>
                      </a:lnTo>
                      <a:lnTo>
                        <a:pt x="2" y="375"/>
                      </a:lnTo>
                      <a:lnTo>
                        <a:pt x="4" y="364"/>
                      </a:lnTo>
                      <a:lnTo>
                        <a:pt x="0" y="370"/>
                      </a:lnTo>
                      <a:lnTo>
                        <a:pt x="2" y="375"/>
                      </a:lnTo>
                      <a:lnTo>
                        <a:pt x="29" y="37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29" name="Freeform 24"/>
                <p:cNvSpPr>
                  <a:spLocks/>
                </p:cNvSpPr>
                <p:nvPr/>
              </p:nvSpPr>
              <p:spPr bwMode="auto">
                <a:xfrm>
                  <a:off x="1045" y="1596"/>
                  <a:ext cx="320" cy="1615"/>
                </a:xfrm>
                <a:custGeom>
                  <a:avLst/>
                  <a:gdLst>
                    <a:gd name="T0" fmla="*/ 10 w 640"/>
                    <a:gd name="T1" fmla="*/ 50 h 3229"/>
                    <a:gd name="T2" fmla="*/ 10 w 640"/>
                    <a:gd name="T3" fmla="*/ 51 h 3229"/>
                    <a:gd name="T4" fmla="*/ 1 w 640"/>
                    <a:gd name="T5" fmla="*/ 0 h 3229"/>
                    <a:gd name="T6" fmla="*/ 0 w 640"/>
                    <a:gd name="T7" fmla="*/ 1 h 3229"/>
                    <a:gd name="T8" fmla="*/ 10 w 640"/>
                    <a:gd name="T9" fmla="*/ 51 h 3229"/>
                    <a:gd name="T10" fmla="*/ 10 w 640"/>
                    <a:gd name="T11" fmla="*/ 51 h 3229"/>
                    <a:gd name="T12" fmla="*/ 10 w 640"/>
                    <a:gd name="T13" fmla="*/ 51 h 3229"/>
                    <a:gd name="T14" fmla="*/ 10 w 640"/>
                    <a:gd name="T15" fmla="*/ 51 h 3229"/>
                    <a:gd name="T16" fmla="*/ 10 w 640"/>
                    <a:gd name="T17" fmla="*/ 51 h 3229"/>
                    <a:gd name="T18" fmla="*/ 10 w 640"/>
                    <a:gd name="T19" fmla="*/ 50 h 32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40"/>
                    <a:gd name="T31" fmla="*/ 0 h 3229"/>
                    <a:gd name="T32" fmla="*/ 640 w 640"/>
                    <a:gd name="T33" fmla="*/ 3229 h 322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40" h="3229">
                      <a:moveTo>
                        <a:pt x="624" y="3199"/>
                      </a:moveTo>
                      <a:lnTo>
                        <a:pt x="640" y="3211"/>
                      </a:lnTo>
                      <a:lnTo>
                        <a:pt x="27" y="0"/>
                      </a:lnTo>
                      <a:lnTo>
                        <a:pt x="0" y="5"/>
                      </a:lnTo>
                      <a:lnTo>
                        <a:pt x="613" y="3215"/>
                      </a:lnTo>
                      <a:lnTo>
                        <a:pt x="629" y="3227"/>
                      </a:lnTo>
                      <a:lnTo>
                        <a:pt x="613" y="3215"/>
                      </a:lnTo>
                      <a:lnTo>
                        <a:pt x="616" y="3229"/>
                      </a:lnTo>
                      <a:lnTo>
                        <a:pt x="629" y="3227"/>
                      </a:lnTo>
                      <a:lnTo>
                        <a:pt x="624" y="319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30" name="Freeform 25"/>
                <p:cNvSpPr>
                  <a:spLocks/>
                </p:cNvSpPr>
                <p:nvPr/>
              </p:nvSpPr>
              <p:spPr bwMode="auto">
                <a:xfrm>
                  <a:off x="1357" y="2875"/>
                  <a:ext cx="1407" cy="334"/>
                </a:xfrm>
                <a:custGeom>
                  <a:avLst/>
                  <a:gdLst>
                    <a:gd name="T0" fmla="*/ 44 w 2814"/>
                    <a:gd name="T1" fmla="*/ 0 h 668"/>
                    <a:gd name="T2" fmla="*/ 44 w 2814"/>
                    <a:gd name="T3" fmla="*/ 0 h 668"/>
                    <a:gd name="T4" fmla="*/ 0 w 2814"/>
                    <a:gd name="T5" fmla="*/ 10 h 668"/>
                    <a:gd name="T6" fmla="*/ 1 w 2814"/>
                    <a:gd name="T7" fmla="*/ 11 h 668"/>
                    <a:gd name="T8" fmla="*/ 44 w 2814"/>
                    <a:gd name="T9" fmla="*/ 1 h 668"/>
                    <a:gd name="T10" fmla="*/ 44 w 2814"/>
                    <a:gd name="T11" fmla="*/ 1 h 668"/>
                    <a:gd name="T12" fmla="*/ 44 w 2814"/>
                    <a:gd name="T13" fmla="*/ 0 h 668"/>
                    <a:gd name="T14" fmla="*/ 44 w 2814"/>
                    <a:gd name="T15" fmla="*/ 0 h 668"/>
                    <a:gd name="T16" fmla="*/ 44 w 2814"/>
                    <a:gd name="T17" fmla="*/ 0 h 668"/>
                    <a:gd name="T18" fmla="*/ 44 w 2814"/>
                    <a:gd name="T19" fmla="*/ 0 h 6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14"/>
                    <a:gd name="T31" fmla="*/ 0 h 668"/>
                    <a:gd name="T32" fmla="*/ 2814 w 2814"/>
                    <a:gd name="T33" fmla="*/ 668 h 6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14" h="668">
                      <a:moveTo>
                        <a:pt x="2812" y="0"/>
                      </a:moveTo>
                      <a:lnTo>
                        <a:pt x="2810" y="0"/>
                      </a:lnTo>
                      <a:lnTo>
                        <a:pt x="0" y="640"/>
                      </a:lnTo>
                      <a:lnTo>
                        <a:pt x="5" y="668"/>
                      </a:lnTo>
                      <a:lnTo>
                        <a:pt x="2814" y="27"/>
                      </a:lnTo>
                      <a:lnTo>
                        <a:pt x="2812" y="27"/>
                      </a:lnTo>
                      <a:lnTo>
                        <a:pt x="2812" y="0"/>
                      </a:lnTo>
                      <a:lnTo>
                        <a:pt x="2811" y="0"/>
                      </a:lnTo>
                      <a:lnTo>
                        <a:pt x="2810" y="0"/>
                      </a:lnTo>
                      <a:lnTo>
                        <a:pt x="2812"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31" name="Freeform 26"/>
                <p:cNvSpPr>
                  <a:spLocks/>
                </p:cNvSpPr>
                <p:nvPr/>
              </p:nvSpPr>
              <p:spPr bwMode="auto">
                <a:xfrm>
                  <a:off x="2763" y="2875"/>
                  <a:ext cx="445" cy="14"/>
                </a:xfrm>
                <a:custGeom>
                  <a:avLst/>
                  <a:gdLst>
                    <a:gd name="T0" fmla="*/ 14 w 890"/>
                    <a:gd name="T1" fmla="*/ 0 h 27"/>
                    <a:gd name="T2" fmla="*/ 14 w 890"/>
                    <a:gd name="T3" fmla="*/ 0 h 27"/>
                    <a:gd name="T4" fmla="*/ 0 w 890"/>
                    <a:gd name="T5" fmla="*/ 0 h 27"/>
                    <a:gd name="T6" fmla="*/ 0 w 890"/>
                    <a:gd name="T7" fmla="*/ 1 h 27"/>
                    <a:gd name="T8" fmla="*/ 14 w 890"/>
                    <a:gd name="T9" fmla="*/ 1 h 27"/>
                    <a:gd name="T10" fmla="*/ 14 w 890"/>
                    <a:gd name="T11" fmla="*/ 1 h 27"/>
                    <a:gd name="T12" fmla="*/ 14 w 890"/>
                    <a:gd name="T13" fmla="*/ 0 h 27"/>
                    <a:gd name="T14" fmla="*/ 0 60000 65536"/>
                    <a:gd name="T15" fmla="*/ 0 60000 65536"/>
                    <a:gd name="T16" fmla="*/ 0 60000 65536"/>
                    <a:gd name="T17" fmla="*/ 0 60000 65536"/>
                    <a:gd name="T18" fmla="*/ 0 60000 65536"/>
                    <a:gd name="T19" fmla="*/ 0 60000 65536"/>
                    <a:gd name="T20" fmla="*/ 0 60000 65536"/>
                    <a:gd name="T21" fmla="*/ 0 w 890"/>
                    <a:gd name="T22" fmla="*/ 0 h 27"/>
                    <a:gd name="T23" fmla="*/ 890 w 890"/>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90" h="27">
                      <a:moveTo>
                        <a:pt x="890" y="0"/>
                      </a:moveTo>
                      <a:lnTo>
                        <a:pt x="888" y="0"/>
                      </a:lnTo>
                      <a:lnTo>
                        <a:pt x="0" y="0"/>
                      </a:lnTo>
                      <a:lnTo>
                        <a:pt x="0" y="27"/>
                      </a:lnTo>
                      <a:lnTo>
                        <a:pt x="888" y="27"/>
                      </a:lnTo>
                      <a:lnTo>
                        <a:pt x="887" y="27"/>
                      </a:lnTo>
                      <a:lnTo>
                        <a:pt x="890"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32" name="Freeform 27"/>
                <p:cNvSpPr>
                  <a:spLocks/>
                </p:cNvSpPr>
                <p:nvPr/>
              </p:nvSpPr>
              <p:spPr bwMode="auto">
                <a:xfrm>
                  <a:off x="3207" y="2875"/>
                  <a:ext cx="1261" cy="167"/>
                </a:xfrm>
                <a:custGeom>
                  <a:avLst/>
                  <a:gdLst>
                    <a:gd name="T0" fmla="*/ 38 w 2524"/>
                    <a:gd name="T1" fmla="*/ 5 h 334"/>
                    <a:gd name="T2" fmla="*/ 39 w 2524"/>
                    <a:gd name="T3" fmla="*/ 5 h 334"/>
                    <a:gd name="T4" fmla="*/ 0 w 2524"/>
                    <a:gd name="T5" fmla="*/ 0 h 334"/>
                    <a:gd name="T6" fmla="*/ 0 w 2524"/>
                    <a:gd name="T7" fmla="*/ 1 h 334"/>
                    <a:gd name="T8" fmla="*/ 39 w 2524"/>
                    <a:gd name="T9" fmla="*/ 6 h 334"/>
                    <a:gd name="T10" fmla="*/ 39 w 2524"/>
                    <a:gd name="T11" fmla="*/ 5 h 334"/>
                    <a:gd name="T12" fmla="*/ 39 w 2524"/>
                    <a:gd name="T13" fmla="*/ 6 h 334"/>
                    <a:gd name="T14" fmla="*/ 39 w 2524"/>
                    <a:gd name="T15" fmla="*/ 6 h 334"/>
                    <a:gd name="T16" fmla="*/ 39 w 2524"/>
                    <a:gd name="T17" fmla="*/ 5 h 334"/>
                    <a:gd name="T18" fmla="*/ 38 w 2524"/>
                    <a:gd name="T19" fmla="*/ 5 h 3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24"/>
                    <a:gd name="T31" fmla="*/ 0 h 334"/>
                    <a:gd name="T32" fmla="*/ 2524 w 2524"/>
                    <a:gd name="T33" fmla="*/ 334 h 33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24" h="334">
                      <a:moveTo>
                        <a:pt x="2496" y="319"/>
                      </a:moveTo>
                      <a:lnTo>
                        <a:pt x="2511" y="305"/>
                      </a:lnTo>
                      <a:lnTo>
                        <a:pt x="3" y="0"/>
                      </a:lnTo>
                      <a:lnTo>
                        <a:pt x="0" y="27"/>
                      </a:lnTo>
                      <a:lnTo>
                        <a:pt x="2509" y="333"/>
                      </a:lnTo>
                      <a:lnTo>
                        <a:pt x="2524" y="319"/>
                      </a:lnTo>
                      <a:lnTo>
                        <a:pt x="2509" y="333"/>
                      </a:lnTo>
                      <a:lnTo>
                        <a:pt x="2524" y="334"/>
                      </a:lnTo>
                      <a:lnTo>
                        <a:pt x="2524" y="319"/>
                      </a:lnTo>
                      <a:lnTo>
                        <a:pt x="2496" y="31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33" name="Freeform 28"/>
                <p:cNvSpPr>
                  <a:spLocks/>
                </p:cNvSpPr>
                <p:nvPr/>
              </p:nvSpPr>
              <p:spPr bwMode="auto">
                <a:xfrm>
                  <a:off x="4455" y="1367"/>
                  <a:ext cx="65" cy="1668"/>
                </a:xfrm>
                <a:custGeom>
                  <a:avLst/>
                  <a:gdLst>
                    <a:gd name="T0" fmla="*/ 1 w 132"/>
                    <a:gd name="T1" fmla="*/ 1 h 3335"/>
                    <a:gd name="T2" fmla="*/ 1 w 132"/>
                    <a:gd name="T3" fmla="*/ 1 h 3335"/>
                    <a:gd name="T4" fmla="*/ 0 w 132"/>
                    <a:gd name="T5" fmla="*/ 53 h 3335"/>
                    <a:gd name="T6" fmla="*/ 0 w 132"/>
                    <a:gd name="T7" fmla="*/ 53 h 3335"/>
                    <a:gd name="T8" fmla="*/ 2 w 132"/>
                    <a:gd name="T9" fmla="*/ 1 h 3335"/>
                    <a:gd name="T10" fmla="*/ 1 w 132"/>
                    <a:gd name="T11" fmla="*/ 0 h 3335"/>
                    <a:gd name="T12" fmla="*/ 2 w 132"/>
                    <a:gd name="T13" fmla="*/ 1 h 3335"/>
                    <a:gd name="T14" fmla="*/ 2 w 132"/>
                    <a:gd name="T15" fmla="*/ 0 h 3335"/>
                    <a:gd name="T16" fmla="*/ 1 w 132"/>
                    <a:gd name="T17" fmla="*/ 0 h 3335"/>
                    <a:gd name="T18" fmla="*/ 1 w 132"/>
                    <a:gd name="T19" fmla="*/ 1 h 33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2"/>
                    <a:gd name="T31" fmla="*/ 0 h 3335"/>
                    <a:gd name="T32" fmla="*/ 132 w 132"/>
                    <a:gd name="T33" fmla="*/ 3335 h 33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2" h="3335">
                      <a:moveTo>
                        <a:pt x="118" y="28"/>
                      </a:moveTo>
                      <a:lnTo>
                        <a:pt x="104" y="14"/>
                      </a:lnTo>
                      <a:lnTo>
                        <a:pt x="0" y="3335"/>
                      </a:lnTo>
                      <a:lnTo>
                        <a:pt x="28" y="3335"/>
                      </a:lnTo>
                      <a:lnTo>
                        <a:pt x="132" y="14"/>
                      </a:lnTo>
                      <a:lnTo>
                        <a:pt x="118" y="0"/>
                      </a:lnTo>
                      <a:lnTo>
                        <a:pt x="132" y="14"/>
                      </a:lnTo>
                      <a:lnTo>
                        <a:pt x="132" y="0"/>
                      </a:lnTo>
                      <a:lnTo>
                        <a:pt x="118" y="0"/>
                      </a:lnTo>
                      <a:lnTo>
                        <a:pt x="118"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34" name="Freeform 29"/>
                <p:cNvSpPr>
                  <a:spLocks/>
                </p:cNvSpPr>
                <p:nvPr/>
              </p:nvSpPr>
              <p:spPr bwMode="auto">
                <a:xfrm>
                  <a:off x="4510" y="1367"/>
                  <a:ext cx="6" cy="14"/>
                </a:xfrm>
                <a:custGeom>
                  <a:avLst/>
                  <a:gdLst>
                    <a:gd name="T0" fmla="*/ 0 w 11"/>
                    <a:gd name="T1" fmla="*/ 1 h 28"/>
                    <a:gd name="T2" fmla="*/ 1 w 11"/>
                    <a:gd name="T3" fmla="*/ 1 h 28"/>
                    <a:gd name="T4" fmla="*/ 1 w 11"/>
                    <a:gd name="T5" fmla="*/ 1 h 28"/>
                    <a:gd name="T6" fmla="*/ 1 w 11"/>
                    <a:gd name="T7" fmla="*/ 0 h 28"/>
                    <a:gd name="T8" fmla="*/ 1 w 11"/>
                    <a:gd name="T9" fmla="*/ 0 h 28"/>
                    <a:gd name="T10" fmla="*/ 1 w 11"/>
                    <a:gd name="T11" fmla="*/ 1 h 28"/>
                    <a:gd name="T12" fmla="*/ 0 w 11"/>
                    <a:gd name="T13" fmla="*/ 1 h 28"/>
                    <a:gd name="T14" fmla="*/ 1 w 11"/>
                    <a:gd name="T15" fmla="*/ 1 h 28"/>
                    <a:gd name="T16" fmla="*/ 1 w 11"/>
                    <a:gd name="T17" fmla="*/ 1 h 28"/>
                    <a:gd name="T18" fmla="*/ 0 w 11"/>
                    <a:gd name="T19" fmla="*/ 1 h 2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28"/>
                    <a:gd name="T32" fmla="*/ 11 w 11"/>
                    <a:gd name="T33" fmla="*/ 28 h 2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28">
                      <a:moveTo>
                        <a:pt x="0" y="26"/>
                      </a:moveTo>
                      <a:lnTo>
                        <a:pt x="6" y="28"/>
                      </a:lnTo>
                      <a:lnTo>
                        <a:pt x="7" y="28"/>
                      </a:lnTo>
                      <a:lnTo>
                        <a:pt x="7" y="0"/>
                      </a:lnTo>
                      <a:lnTo>
                        <a:pt x="6" y="0"/>
                      </a:lnTo>
                      <a:lnTo>
                        <a:pt x="11" y="1"/>
                      </a:lnTo>
                      <a:lnTo>
                        <a:pt x="0" y="26"/>
                      </a:lnTo>
                      <a:lnTo>
                        <a:pt x="3" y="28"/>
                      </a:lnTo>
                      <a:lnTo>
                        <a:pt x="6" y="28"/>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35" name="Freeform 30"/>
                <p:cNvSpPr>
                  <a:spLocks/>
                </p:cNvSpPr>
                <p:nvPr/>
              </p:nvSpPr>
              <p:spPr bwMode="auto">
                <a:xfrm>
                  <a:off x="4509" y="1367"/>
                  <a:ext cx="7" cy="14"/>
                </a:xfrm>
                <a:custGeom>
                  <a:avLst/>
                  <a:gdLst>
                    <a:gd name="T0" fmla="*/ 1 w 13"/>
                    <a:gd name="T1" fmla="*/ 1 h 27"/>
                    <a:gd name="T2" fmla="*/ 0 w 13"/>
                    <a:gd name="T3" fmla="*/ 1 h 27"/>
                    <a:gd name="T4" fmla="*/ 1 w 13"/>
                    <a:gd name="T5" fmla="*/ 1 h 27"/>
                    <a:gd name="T6" fmla="*/ 1 w 13"/>
                    <a:gd name="T7" fmla="*/ 1 h 27"/>
                    <a:gd name="T8" fmla="*/ 1 w 13"/>
                    <a:gd name="T9" fmla="*/ 1 h 27"/>
                    <a:gd name="T10" fmla="*/ 1 w 13"/>
                    <a:gd name="T11" fmla="*/ 0 h 27"/>
                    <a:gd name="T12" fmla="*/ 1 w 13"/>
                    <a:gd name="T13" fmla="*/ 1 h 27"/>
                    <a:gd name="T14" fmla="*/ 1 w 13"/>
                    <a:gd name="T15" fmla="*/ 1 h 27"/>
                    <a:gd name="T16" fmla="*/ 1 w 13"/>
                    <a:gd name="T17" fmla="*/ 0 h 27"/>
                    <a:gd name="T18" fmla="*/ 1 w 13"/>
                    <a:gd name="T19" fmla="*/ 1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27"/>
                    <a:gd name="T32" fmla="*/ 13 w 13"/>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27">
                      <a:moveTo>
                        <a:pt x="2" y="27"/>
                      </a:moveTo>
                      <a:lnTo>
                        <a:pt x="0" y="26"/>
                      </a:lnTo>
                      <a:lnTo>
                        <a:pt x="2" y="27"/>
                      </a:lnTo>
                      <a:lnTo>
                        <a:pt x="13" y="2"/>
                      </a:lnTo>
                      <a:lnTo>
                        <a:pt x="11" y="1"/>
                      </a:lnTo>
                      <a:lnTo>
                        <a:pt x="9" y="0"/>
                      </a:lnTo>
                      <a:lnTo>
                        <a:pt x="11" y="1"/>
                      </a:lnTo>
                      <a:lnTo>
                        <a:pt x="10" y="1"/>
                      </a:lnTo>
                      <a:lnTo>
                        <a:pt x="9" y="0"/>
                      </a:lnTo>
                      <a:lnTo>
                        <a:pt x="2"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36" name="Freeform 31"/>
                <p:cNvSpPr>
                  <a:spLocks/>
                </p:cNvSpPr>
                <p:nvPr/>
              </p:nvSpPr>
              <p:spPr bwMode="auto">
                <a:xfrm>
                  <a:off x="4506" y="1366"/>
                  <a:ext cx="7" cy="15"/>
                </a:xfrm>
                <a:custGeom>
                  <a:avLst/>
                  <a:gdLst>
                    <a:gd name="T0" fmla="*/ 0 w 15"/>
                    <a:gd name="T1" fmla="*/ 1 h 28"/>
                    <a:gd name="T2" fmla="*/ 0 w 15"/>
                    <a:gd name="T3" fmla="*/ 1 h 28"/>
                    <a:gd name="T4" fmla="*/ 0 w 15"/>
                    <a:gd name="T5" fmla="*/ 1 h 28"/>
                    <a:gd name="T6" fmla="*/ 0 w 15"/>
                    <a:gd name="T7" fmla="*/ 1 h 28"/>
                    <a:gd name="T8" fmla="*/ 0 w 15"/>
                    <a:gd name="T9" fmla="*/ 0 h 28"/>
                    <a:gd name="T10" fmla="*/ 0 w 15"/>
                    <a:gd name="T11" fmla="*/ 1 h 28"/>
                    <a:gd name="T12" fmla="*/ 0 w 15"/>
                    <a:gd name="T13" fmla="*/ 1 h 28"/>
                    <a:gd name="T14" fmla="*/ 0 w 15"/>
                    <a:gd name="T15" fmla="*/ 1 h 28"/>
                    <a:gd name="T16" fmla="*/ 0 w 15"/>
                    <a:gd name="T17" fmla="*/ 1 h 28"/>
                    <a:gd name="T18" fmla="*/ 0 w 15"/>
                    <a:gd name="T19" fmla="*/ 1 h 2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
                    <a:gd name="T31" fmla="*/ 0 h 28"/>
                    <a:gd name="T32" fmla="*/ 15 w 15"/>
                    <a:gd name="T33" fmla="*/ 28 h 2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 h="28">
                      <a:moveTo>
                        <a:pt x="0" y="25"/>
                      </a:moveTo>
                      <a:lnTo>
                        <a:pt x="3" y="27"/>
                      </a:lnTo>
                      <a:lnTo>
                        <a:pt x="8" y="28"/>
                      </a:lnTo>
                      <a:lnTo>
                        <a:pt x="15" y="1"/>
                      </a:lnTo>
                      <a:lnTo>
                        <a:pt x="10" y="0"/>
                      </a:lnTo>
                      <a:lnTo>
                        <a:pt x="14" y="2"/>
                      </a:lnTo>
                      <a:lnTo>
                        <a:pt x="0" y="25"/>
                      </a:lnTo>
                      <a:lnTo>
                        <a:pt x="2" y="26"/>
                      </a:lnTo>
                      <a:lnTo>
                        <a:pt x="3" y="27"/>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37" name="Freeform 32"/>
                <p:cNvSpPr>
                  <a:spLocks/>
                </p:cNvSpPr>
                <p:nvPr/>
              </p:nvSpPr>
              <p:spPr bwMode="auto">
                <a:xfrm>
                  <a:off x="4503" y="1365"/>
                  <a:ext cx="10" cy="14"/>
                </a:xfrm>
                <a:custGeom>
                  <a:avLst/>
                  <a:gdLst>
                    <a:gd name="T0" fmla="*/ 1 w 20"/>
                    <a:gd name="T1" fmla="*/ 1 h 28"/>
                    <a:gd name="T2" fmla="*/ 0 w 20"/>
                    <a:gd name="T3" fmla="*/ 1 h 28"/>
                    <a:gd name="T4" fmla="*/ 1 w 20"/>
                    <a:gd name="T5" fmla="*/ 1 h 28"/>
                    <a:gd name="T6" fmla="*/ 1 w 20"/>
                    <a:gd name="T7" fmla="*/ 1 h 28"/>
                    <a:gd name="T8" fmla="*/ 1 w 20"/>
                    <a:gd name="T9" fmla="*/ 1 h 28"/>
                    <a:gd name="T10" fmla="*/ 1 w 20"/>
                    <a:gd name="T11" fmla="*/ 0 h 28"/>
                    <a:gd name="T12" fmla="*/ 1 w 20"/>
                    <a:gd name="T13" fmla="*/ 1 h 28"/>
                    <a:gd name="T14" fmla="*/ 0 60000 65536"/>
                    <a:gd name="T15" fmla="*/ 0 60000 65536"/>
                    <a:gd name="T16" fmla="*/ 0 60000 65536"/>
                    <a:gd name="T17" fmla="*/ 0 60000 65536"/>
                    <a:gd name="T18" fmla="*/ 0 60000 65536"/>
                    <a:gd name="T19" fmla="*/ 0 60000 65536"/>
                    <a:gd name="T20" fmla="*/ 0 60000 65536"/>
                    <a:gd name="T21" fmla="*/ 0 w 20"/>
                    <a:gd name="T22" fmla="*/ 0 h 28"/>
                    <a:gd name="T23" fmla="*/ 20 w 20"/>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 h="28">
                      <a:moveTo>
                        <a:pt x="2" y="26"/>
                      </a:moveTo>
                      <a:lnTo>
                        <a:pt x="0" y="24"/>
                      </a:lnTo>
                      <a:lnTo>
                        <a:pt x="6" y="28"/>
                      </a:lnTo>
                      <a:lnTo>
                        <a:pt x="20" y="5"/>
                      </a:lnTo>
                      <a:lnTo>
                        <a:pt x="14" y="1"/>
                      </a:lnTo>
                      <a:lnTo>
                        <a:pt x="12" y="0"/>
                      </a:lnTo>
                      <a:lnTo>
                        <a:pt x="2"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38" name="Freeform 33"/>
                <p:cNvSpPr>
                  <a:spLocks/>
                </p:cNvSpPr>
                <p:nvPr/>
              </p:nvSpPr>
              <p:spPr bwMode="auto">
                <a:xfrm>
                  <a:off x="4500" y="1363"/>
                  <a:ext cx="9" cy="15"/>
                </a:xfrm>
                <a:custGeom>
                  <a:avLst/>
                  <a:gdLst>
                    <a:gd name="T0" fmla="*/ 0 w 19"/>
                    <a:gd name="T1" fmla="*/ 1 h 29"/>
                    <a:gd name="T2" fmla="*/ 0 w 19"/>
                    <a:gd name="T3" fmla="*/ 1 h 29"/>
                    <a:gd name="T4" fmla="*/ 0 w 19"/>
                    <a:gd name="T5" fmla="*/ 1 h 29"/>
                    <a:gd name="T6" fmla="*/ 0 w 19"/>
                    <a:gd name="T7" fmla="*/ 1 h 29"/>
                    <a:gd name="T8" fmla="*/ 0 w 19"/>
                    <a:gd name="T9" fmla="*/ 0 h 29"/>
                    <a:gd name="T10" fmla="*/ 0 w 19"/>
                    <a:gd name="T11" fmla="*/ 0 h 29"/>
                    <a:gd name="T12" fmla="*/ 0 w 19"/>
                    <a:gd name="T13" fmla="*/ 1 h 29"/>
                    <a:gd name="T14" fmla="*/ 0 60000 65536"/>
                    <a:gd name="T15" fmla="*/ 0 60000 65536"/>
                    <a:gd name="T16" fmla="*/ 0 60000 65536"/>
                    <a:gd name="T17" fmla="*/ 0 60000 65536"/>
                    <a:gd name="T18" fmla="*/ 0 60000 65536"/>
                    <a:gd name="T19" fmla="*/ 0 60000 65536"/>
                    <a:gd name="T20" fmla="*/ 0 60000 65536"/>
                    <a:gd name="T21" fmla="*/ 0 w 19"/>
                    <a:gd name="T22" fmla="*/ 0 h 29"/>
                    <a:gd name="T23" fmla="*/ 19 w 19"/>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29">
                      <a:moveTo>
                        <a:pt x="0" y="25"/>
                      </a:moveTo>
                      <a:lnTo>
                        <a:pt x="1" y="25"/>
                      </a:lnTo>
                      <a:lnTo>
                        <a:pt x="9" y="29"/>
                      </a:lnTo>
                      <a:lnTo>
                        <a:pt x="19" y="3"/>
                      </a:lnTo>
                      <a:lnTo>
                        <a:pt x="10" y="0"/>
                      </a:lnTo>
                      <a:lnTo>
                        <a:pt x="12"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39" name="Freeform 34"/>
                <p:cNvSpPr>
                  <a:spLocks/>
                </p:cNvSpPr>
                <p:nvPr/>
              </p:nvSpPr>
              <p:spPr bwMode="auto">
                <a:xfrm>
                  <a:off x="4494" y="1361"/>
                  <a:ext cx="11" cy="15"/>
                </a:xfrm>
                <a:custGeom>
                  <a:avLst/>
                  <a:gdLst>
                    <a:gd name="T0" fmla="*/ 0 w 22"/>
                    <a:gd name="T1" fmla="*/ 1 h 30"/>
                    <a:gd name="T2" fmla="*/ 1 w 22"/>
                    <a:gd name="T3" fmla="*/ 1 h 30"/>
                    <a:gd name="T4" fmla="*/ 1 w 22"/>
                    <a:gd name="T5" fmla="*/ 1 h 30"/>
                    <a:gd name="T6" fmla="*/ 1 w 22"/>
                    <a:gd name="T7" fmla="*/ 1 h 30"/>
                    <a:gd name="T8" fmla="*/ 1 w 22"/>
                    <a:gd name="T9" fmla="*/ 0 h 30"/>
                    <a:gd name="T10" fmla="*/ 1 w 22"/>
                    <a:gd name="T11" fmla="*/ 1 h 30"/>
                    <a:gd name="T12" fmla="*/ 0 w 22"/>
                    <a:gd name="T13" fmla="*/ 1 h 30"/>
                    <a:gd name="T14" fmla="*/ 0 60000 65536"/>
                    <a:gd name="T15" fmla="*/ 0 60000 65536"/>
                    <a:gd name="T16" fmla="*/ 0 60000 65536"/>
                    <a:gd name="T17" fmla="*/ 0 60000 65536"/>
                    <a:gd name="T18" fmla="*/ 0 60000 65536"/>
                    <a:gd name="T19" fmla="*/ 0 60000 65536"/>
                    <a:gd name="T20" fmla="*/ 0 60000 65536"/>
                    <a:gd name="T21" fmla="*/ 0 w 22"/>
                    <a:gd name="T22" fmla="*/ 0 h 30"/>
                    <a:gd name="T23" fmla="*/ 22 w 22"/>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 h="30">
                      <a:moveTo>
                        <a:pt x="0" y="24"/>
                      </a:moveTo>
                      <a:lnTo>
                        <a:pt x="1" y="26"/>
                      </a:lnTo>
                      <a:lnTo>
                        <a:pt x="10" y="30"/>
                      </a:lnTo>
                      <a:lnTo>
                        <a:pt x="22" y="5"/>
                      </a:lnTo>
                      <a:lnTo>
                        <a:pt x="12" y="0"/>
                      </a:lnTo>
                      <a:lnTo>
                        <a:pt x="14" y="1"/>
                      </a:lnTo>
                      <a:lnTo>
                        <a:pt x="0" y="2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40" name="Freeform 35"/>
                <p:cNvSpPr>
                  <a:spLocks/>
                </p:cNvSpPr>
                <p:nvPr/>
              </p:nvSpPr>
              <p:spPr bwMode="auto">
                <a:xfrm>
                  <a:off x="4489" y="1359"/>
                  <a:ext cx="12" cy="14"/>
                </a:xfrm>
                <a:custGeom>
                  <a:avLst/>
                  <a:gdLst>
                    <a:gd name="T0" fmla="*/ 0 w 25"/>
                    <a:gd name="T1" fmla="*/ 1 h 28"/>
                    <a:gd name="T2" fmla="*/ 0 w 25"/>
                    <a:gd name="T3" fmla="*/ 1 h 28"/>
                    <a:gd name="T4" fmla="*/ 0 w 25"/>
                    <a:gd name="T5" fmla="*/ 1 h 28"/>
                    <a:gd name="T6" fmla="*/ 0 w 25"/>
                    <a:gd name="T7" fmla="*/ 1 h 28"/>
                    <a:gd name="T8" fmla="*/ 0 w 25"/>
                    <a:gd name="T9" fmla="*/ 0 h 28"/>
                    <a:gd name="T10" fmla="*/ 0 w 25"/>
                    <a:gd name="T11" fmla="*/ 0 h 28"/>
                    <a:gd name="T12" fmla="*/ 0 w 25"/>
                    <a:gd name="T13" fmla="*/ 1 h 28"/>
                    <a:gd name="T14" fmla="*/ 0 60000 65536"/>
                    <a:gd name="T15" fmla="*/ 0 60000 65536"/>
                    <a:gd name="T16" fmla="*/ 0 60000 65536"/>
                    <a:gd name="T17" fmla="*/ 0 60000 65536"/>
                    <a:gd name="T18" fmla="*/ 0 60000 65536"/>
                    <a:gd name="T19" fmla="*/ 0 60000 65536"/>
                    <a:gd name="T20" fmla="*/ 0 60000 65536"/>
                    <a:gd name="T21" fmla="*/ 0 w 25"/>
                    <a:gd name="T22" fmla="*/ 0 h 28"/>
                    <a:gd name="T23" fmla="*/ 25 w 25"/>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28">
                      <a:moveTo>
                        <a:pt x="0" y="23"/>
                      </a:moveTo>
                      <a:lnTo>
                        <a:pt x="0" y="23"/>
                      </a:lnTo>
                      <a:lnTo>
                        <a:pt x="11" y="28"/>
                      </a:lnTo>
                      <a:lnTo>
                        <a:pt x="25" y="5"/>
                      </a:lnTo>
                      <a:lnTo>
                        <a:pt x="14" y="0"/>
                      </a:lnTo>
                      <a:lnTo>
                        <a:pt x="0" y="2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41" name="Freeform 36"/>
                <p:cNvSpPr>
                  <a:spLocks/>
                </p:cNvSpPr>
                <p:nvPr/>
              </p:nvSpPr>
              <p:spPr bwMode="auto">
                <a:xfrm>
                  <a:off x="4483" y="1355"/>
                  <a:ext cx="13" cy="15"/>
                </a:xfrm>
                <a:custGeom>
                  <a:avLst/>
                  <a:gdLst>
                    <a:gd name="T0" fmla="*/ 1 w 25"/>
                    <a:gd name="T1" fmla="*/ 0 h 31"/>
                    <a:gd name="T2" fmla="*/ 0 w 25"/>
                    <a:gd name="T3" fmla="*/ 0 h 31"/>
                    <a:gd name="T4" fmla="*/ 1 w 25"/>
                    <a:gd name="T5" fmla="*/ 0 h 31"/>
                    <a:gd name="T6" fmla="*/ 1 w 25"/>
                    <a:gd name="T7" fmla="*/ 0 h 31"/>
                    <a:gd name="T8" fmla="*/ 1 w 25"/>
                    <a:gd name="T9" fmla="*/ 0 h 31"/>
                    <a:gd name="T10" fmla="*/ 1 w 25"/>
                    <a:gd name="T11" fmla="*/ 0 h 31"/>
                    <a:gd name="T12" fmla="*/ 1 w 25"/>
                    <a:gd name="T13" fmla="*/ 0 h 31"/>
                    <a:gd name="T14" fmla="*/ 0 60000 65536"/>
                    <a:gd name="T15" fmla="*/ 0 60000 65536"/>
                    <a:gd name="T16" fmla="*/ 0 60000 65536"/>
                    <a:gd name="T17" fmla="*/ 0 60000 65536"/>
                    <a:gd name="T18" fmla="*/ 0 60000 65536"/>
                    <a:gd name="T19" fmla="*/ 0 60000 65536"/>
                    <a:gd name="T20" fmla="*/ 0 60000 65536"/>
                    <a:gd name="T21" fmla="*/ 0 w 25"/>
                    <a:gd name="T22" fmla="*/ 0 h 31"/>
                    <a:gd name="T23" fmla="*/ 25 w 25"/>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31">
                      <a:moveTo>
                        <a:pt x="1" y="25"/>
                      </a:moveTo>
                      <a:lnTo>
                        <a:pt x="0" y="24"/>
                      </a:lnTo>
                      <a:lnTo>
                        <a:pt x="11" y="31"/>
                      </a:lnTo>
                      <a:lnTo>
                        <a:pt x="25" y="8"/>
                      </a:lnTo>
                      <a:lnTo>
                        <a:pt x="14" y="1"/>
                      </a:lnTo>
                      <a:lnTo>
                        <a:pt x="13" y="0"/>
                      </a:lnTo>
                      <a:lnTo>
                        <a:pt x="1"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42" name="Freeform 37"/>
                <p:cNvSpPr>
                  <a:spLocks/>
                </p:cNvSpPr>
                <p:nvPr/>
              </p:nvSpPr>
              <p:spPr bwMode="auto">
                <a:xfrm>
                  <a:off x="4477" y="1351"/>
                  <a:ext cx="13" cy="16"/>
                </a:xfrm>
                <a:custGeom>
                  <a:avLst/>
                  <a:gdLst>
                    <a:gd name="T0" fmla="*/ 0 w 27"/>
                    <a:gd name="T1" fmla="*/ 1 h 32"/>
                    <a:gd name="T2" fmla="*/ 0 w 27"/>
                    <a:gd name="T3" fmla="*/ 1 h 32"/>
                    <a:gd name="T4" fmla="*/ 0 w 27"/>
                    <a:gd name="T5" fmla="*/ 1 h 32"/>
                    <a:gd name="T6" fmla="*/ 0 w 27"/>
                    <a:gd name="T7" fmla="*/ 1 h 32"/>
                    <a:gd name="T8" fmla="*/ 0 w 27"/>
                    <a:gd name="T9" fmla="*/ 0 h 32"/>
                    <a:gd name="T10" fmla="*/ 0 w 27"/>
                    <a:gd name="T11" fmla="*/ 0 h 32"/>
                    <a:gd name="T12" fmla="*/ 0 w 27"/>
                    <a:gd name="T13" fmla="*/ 1 h 32"/>
                    <a:gd name="T14" fmla="*/ 0 60000 65536"/>
                    <a:gd name="T15" fmla="*/ 0 60000 65536"/>
                    <a:gd name="T16" fmla="*/ 0 60000 65536"/>
                    <a:gd name="T17" fmla="*/ 0 60000 65536"/>
                    <a:gd name="T18" fmla="*/ 0 60000 65536"/>
                    <a:gd name="T19" fmla="*/ 0 60000 65536"/>
                    <a:gd name="T20" fmla="*/ 0 60000 65536"/>
                    <a:gd name="T21" fmla="*/ 0 w 27"/>
                    <a:gd name="T22" fmla="*/ 0 h 32"/>
                    <a:gd name="T23" fmla="*/ 27 w 27"/>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32">
                      <a:moveTo>
                        <a:pt x="0" y="25"/>
                      </a:moveTo>
                      <a:lnTo>
                        <a:pt x="0" y="25"/>
                      </a:lnTo>
                      <a:lnTo>
                        <a:pt x="15" y="32"/>
                      </a:lnTo>
                      <a:lnTo>
                        <a:pt x="27" y="7"/>
                      </a:lnTo>
                      <a:lnTo>
                        <a:pt x="12"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43" name="Freeform 38"/>
                <p:cNvSpPr>
                  <a:spLocks/>
                </p:cNvSpPr>
                <p:nvPr/>
              </p:nvSpPr>
              <p:spPr bwMode="auto">
                <a:xfrm>
                  <a:off x="4470" y="1348"/>
                  <a:ext cx="12" cy="16"/>
                </a:xfrm>
                <a:custGeom>
                  <a:avLst/>
                  <a:gdLst>
                    <a:gd name="T0" fmla="*/ 0 w 26"/>
                    <a:gd name="T1" fmla="*/ 1 h 32"/>
                    <a:gd name="T2" fmla="*/ 0 w 26"/>
                    <a:gd name="T3" fmla="*/ 1 h 32"/>
                    <a:gd name="T4" fmla="*/ 0 w 26"/>
                    <a:gd name="T5" fmla="*/ 1 h 32"/>
                    <a:gd name="T6" fmla="*/ 0 w 26"/>
                    <a:gd name="T7" fmla="*/ 1 h 32"/>
                    <a:gd name="T8" fmla="*/ 0 w 26"/>
                    <a:gd name="T9" fmla="*/ 0 h 32"/>
                    <a:gd name="T10" fmla="*/ 0 w 26"/>
                    <a:gd name="T11" fmla="*/ 0 h 32"/>
                    <a:gd name="T12" fmla="*/ 0 w 26"/>
                    <a:gd name="T13" fmla="*/ 1 h 32"/>
                    <a:gd name="T14" fmla="*/ 0 60000 65536"/>
                    <a:gd name="T15" fmla="*/ 0 60000 65536"/>
                    <a:gd name="T16" fmla="*/ 0 60000 65536"/>
                    <a:gd name="T17" fmla="*/ 0 60000 65536"/>
                    <a:gd name="T18" fmla="*/ 0 60000 65536"/>
                    <a:gd name="T19" fmla="*/ 0 60000 65536"/>
                    <a:gd name="T20" fmla="*/ 0 60000 65536"/>
                    <a:gd name="T21" fmla="*/ 0 w 26"/>
                    <a:gd name="T22" fmla="*/ 0 h 32"/>
                    <a:gd name="T23" fmla="*/ 26 w 26"/>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 h="32">
                      <a:moveTo>
                        <a:pt x="0" y="25"/>
                      </a:moveTo>
                      <a:lnTo>
                        <a:pt x="0" y="25"/>
                      </a:lnTo>
                      <a:lnTo>
                        <a:pt x="14" y="32"/>
                      </a:lnTo>
                      <a:lnTo>
                        <a:pt x="26" y="7"/>
                      </a:lnTo>
                      <a:lnTo>
                        <a:pt x="12"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44" name="Freeform 39"/>
                <p:cNvSpPr>
                  <a:spLocks/>
                </p:cNvSpPr>
                <p:nvPr/>
              </p:nvSpPr>
              <p:spPr bwMode="auto">
                <a:xfrm>
                  <a:off x="4460" y="1344"/>
                  <a:ext cx="15" cy="17"/>
                </a:xfrm>
                <a:custGeom>
                  <a:avLst/>
                  <a:gdLst>
                    <a:gd name="T0" fmla="*/ 0 w 30"/>
                    <a:gd name="T1" fmla="*/ 1 h 33"/>
                    <a:gd name="T2" fmla="*/ 1 w 30"/>
                    <a:gd name="T3" fmla="*/ 1 h 33"/>
                    <a:gd name="T4" fmla="*/ 1 w 30"/>
                    <a:gd name="T5" fmla="*/ 1 h 33"/>
                    <a:gd name="T6" fmla="*/ 1 w 30"/>
                    <a:gd name="T7" fmla="*/ 1 h 33"/>
                    <a:gd name="T8" fmla="*/ 1 w 30"/>
                    <a:gd name="T9" fmla="*/ 0 h 33"/>
                    <a:gd name="T10" fmla="*/ 1 w 30"/>
                    <a:gd name="T11" fmla="*/ 1 h 33"/>
                    <a:gd name="T12" fmla="*/ 0 w 30"/>
                    <a:gd name="T13" fmla="*/ 1 h 33"/>
                    <a:gd name="T14" fmla="*/ 0 60000 65536"/>
                    <a:gd name="T15" fmla="*/ 0 60000 65536"/>
                    <a:gd name="T16" fmla="*/ 0 60000 65536"/>
                    <a:gd name="T17" fmla="*/ 0 60000 65536"/>
                    <a:gd name="T18" fmla="*/ 0 60000 65536"/>
                    <a:gd name="T19" fmla="*/ 0 60000 65536"/>
                    <a:gd name="T20" fmla="*/ 0 60000 65536"/>
                    <a:gd name="T21" fmla="*/ 0 w 30"/>
                    <a:gd name="T22" fmla="*/ 0 h 33"/>
                    <a:gd name="T23" fmla="*/ 30 w 30"/>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3">
                      <a:moveTo>
                        <a:pt x="0" y="24"/>
                      </a:moveTo>
                      <a:lnTo>
                        <a:pt x="1" y="25"/>
                      </a:lnTo>
                      <a:lnTo>
                        <a:pt x="18" y="33"/>
                      </a:lnTo>
                      <a:lnTo>
                        <a:pt x="30" y="8"/>
                      </a:lnTo>
                      <a:lnTo>
                        <a:pt x="12" y="0"/>
                      </a:lnTo>
                      <a:lnTo>
                        <a:pt x="14" y="1"/>
                      </a:lnTo>
                      <a:lnTo>
                        <a:pt x="0" y="2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45" name="Freeform 40"/>
                <p:cNvSpPr>
                  <a:spLocks/>
                </p:cNvSpPr>
                <p:nvPr/>
              </p:nvSpPr>
              <p:spPr bwMode="auto">
                <a:xfrm>
                  <a:off x="4452" y="1339"/>
                  <a:ext cx="15" cy="17"/>
                </a:xfrm>
                <a:custGeom>
                  <a:avLst/>
                  <a:gdLst>
                    <a:gd name="T0" fmla="*/ 1 w 30"/>
                    <a:gd name="T1" fmla="*/ 1 h 34"/>
                    <a:gd name="T2" fmla="*/ 0 w 30"/>
                    <a:gd name="T3" fmla="*/ 1 h 34"/>
                    <a:gd name="T4" fmla="*/ 1 w 30"/>
                    <a:gd name="T5" fmla="*/ 1 h 34"/>
                    <a:gd name="T6" fmla="*/ 1 w 30"/>
                    <a:gd name="T7" fmla="*/ 1 h 34"/>
                    <a:gd name="T8" fmla="*/ 1 w 30"/>
                    <a:gd name="T9" fmla="*/ 1 h 34"/>
                    <a:gd name="T10" fmla="*/ 1 w 30"/>
                    <a:gd name="T11" fmla="*/ 0 h 34"/>
                    <a:gd name="T12" fmla="*/ 1 w 30"/>
                    <a:gd name="T13" fmla="*/ 1 h 34"/>
                    <a:gd name="T14" fmla="*/ 0 60000 65536"/>
                    <a:gd name="T15" fmla="*/ 0 60000 65536"/>
                    <a:gd name="T16" fmla="*/ 0 60000 65536"/>
                    <a:gd name="T17" fmla="*/ 0 60000 65536"/>
                    <a:gd name="T18" fmla="*/ 0 60000 65536"/>
                    <a:gd name="T19" fmla="*/ 0 60000 65536"/>
                    <a:gd name="T20" fmla="*/ 0 60000 65536"/>
                    <a:gd name="T21" fmla="*/ 0 w 30"/>
                    <a:gd name="T22" fmla="*/ 0 h 34"/>
                    <a:gd name="T23" fmla="*/ 30 w 30"/>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4">
                      <a:moveTo>
                        <a:pt x="1" y="26"/>
                      </a:moveTo>
                      <a:lnTo>
                        <a:pt x="0" y="25"/>
                      </a:lnTo>
                      <a:lnTo>
                        <a:pt x="16" y="34"/>
                      </a:lnTo>
                      <a:lnTo>
                        <a:pt x="30" y="11"/>
                      </a:lnTo>
                      <a:lnTo>
                        <a:pt x="13" y="2"/>
                      </a:lnTo>
                      <a:lnTo>
                        <a:pt x="12" y="0"/>
                      </a:lnTo>
                      <a:lnTo>
                        <a:pt x="1"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46" name="Freeform 41"/>
                <p:cNvSpPr>
                  <a:spLocks/>
                </p:cNvSpPr>
                <p:nvPr/>
              </p:nvSpPr>
              <p:spPr bwMode="auto">
                <a:xfrm>
                  <a:off x="4443" y="1335"/>
                  <a:ext cx="16" cy="17"/>
                </a:xfrm>
                <a:custGeom>
                  <a:avLst/>
                  <a:gdLst>
                    <a:gd name="T0" fmla="*/ 0 w 31"/>
                    <a:gd name="T1" fmla="*/ 0 h 35"/>
                    <a:gd name="T2" fmla="*/ 0 w 31"/>
                    <a:gd name="T3" fmla="*/ 0 h 35"/>
                    <a:gd name="T4" fmla="*/ 1 w 31"/>
                    <a:gd name="T5" fmla="*/ 0 h 35"/>
                    <a:gd name="T6" fmla="*/ 1 w 31"/>
                    <a:gd name="T7" fmla="*/ 0 h 35"/>
                    <a:gd name="T8" fmla="*/ 1 w 31"/>
                    <a:gd name="T9" fmla="*/ 0 h 35"/>
                    <a:gd name="T10" fmla="*/ 1 w 31"/>
                    <a:gd name="T11" fmla="*/ 0 h 35"/>
                    <a:gd name="T12" fmla="*/ 0 w 31"/>
                    <a:gd name="T13" fmla="*/ 0 h 35"/>
                    <a:gd name="T14" fmla="*/ 0 60000 65536"/>
                    <a:gd name="T15" fmla="*/ 0 60000 65536"/>
                    <a:gd name="T16" fmla="*/ 0 60000 65536"/>
                    <a:gd name="T17" fmla="*/ 0 60000 65536"/>
                    <a:gd name="T18" fmla="*/ 0 60000 65536"/>
                    <a:gd name="T19" fmla="*/ 0 60000 65536"/>
                    <a:gd name="T20" fmla="*/ 0 60000 65536"/>
                    <a:gd name="T21" fmla="*/ 0 w 31"/>
                    <a:gd name="T22" fmla="*/ 0 h 35"/>
                    <a:gd name="T23" fmla="*/ 31 w 31"/>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35">
                      <a:moveTo>
                        <a:pt x="0" y="26"/>
                      </a:moveTo>
                      <a:lnTo>
                        <a:pt x="0" y="26"/>
                      </a:lnTo>
                      <a:lnTo>
                        <a:pt x="20" y="35"/>
                      </a:lnTo>
                      <a:lnTo>
                        <a:pt x="31" y="9"/>
                      </a:lnTo>
                      <a:lnTo>
                        <a:pt x="12" y="0"/>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47" name="Freeform 42"/>
                <p:cNvSpPr>
                  <a:spLocks/>
                </p:cNvSpPr>
                <p:nvPr/>
              </p:nvSpPr>
              <p:spPr bwMode="auto">
                <a:xfrm>
                  <a:off x="4433" y="1329"/>
                  <a:ext cx="16" cy="18"/>
                </a:xfrm>
                <a:custGeom>
                  <a:avLst/>
                  <a:gdLst>
                    <a:gd name="T0" fmla="*/ 0 w 31"/>
                    <a:gd name="T1" fmla="*/ 1 h 36"/>
                    <a:gd name="T2" fmla="*/ 0 w 31"/>
                    <a:gd name="T3" fmla="*/ 1 h 36"/>
                    <a:gd name="T4" fmla="*/ 1 w 31"/>
                    <a:gd name="T5" fmla="*/ 1 h 36"/>
                    <a:gd name="T6" fmla="*/ 1 w 31"/>
                    <a:gd name="T7" fmla="*/ 1 h 36"/>
                    <a:gd name="T8" fmla="*/ 1 w 31"/>
                    <a:gd name="T9" fmla="*/ 0 h 36"/>
                    <a:gd name="T10" fmla="*/ 1 w 31"/>
                    <a:gd name="T11" fmla="*/ 0 h 36"/>
                    <a:gd name="T12" fmla="*/ 0 w 31"/>
                    <a:gd name="T13" fmla="*/ 1 h 36"/>
                    <a:gd name="T14" fmla="*/ 0 60000 65536"/>
                    <a:gd name="T15" fmla="*/ 0 60000 65536"/>
                    <a:gd name="T16" fmla="*/ 0 60000 65536"/>
                    <a:gd name="T17" fmla="*/ 0 60000 65536"/>
                    <a:gd name="T18" fmla="*/ 0 60000 65536"/>
                    <a:gd name="T19" fmla="*/ 0 60000 65536"/>
                    <a:gd name="T20" fmla="*/ 0 60000 65536"/>
                    <a:gd name="T21" fmla="*/ 0 w 31"/>
                    <a:gd name="T22" fmla="*/ 0 h 36"/>
                    <a:gd name="T23" fmla="*/ 31 w 31"/>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36">
                      <a:moveTo>
                        <a:pt x="0" y="25"/>
                      </a:moveTo>
                      <a:lnTo>
                        <a:pt x="0" y="25"/>
                      </a:lnTo>
                      <a:lnTo>
                        <a:pt x="19" y="36"/>
                      </a:lnTo>
                      <a:lnTo>
                        <a:pt x="31" y="10"/>
                      </a:lnTo>
                      <a:lnTo>
                        <a:pt x="11"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48" name="Freeform 43"/>
                <p:cNvSpPr>
                  <a:spLocks/>
                </p:cNvSpPr>
                <p:nvPr/>
              </p:nvSpPr>
              <p:spPr bwMode="auto">
                <a:xfrm>
                  <a:off x="4422" y="1324"/>
                  <a:ext cx="17" cy="18"/>
                </a:xfrm>
                <a:custGeom>
                  <a:avLst/>
                  <a:gdLst>
                    <a:gd name="T0" fmla="*/ 0 w 34"/>
                    <a:gd name="T1" fmla="*/ 1 h 36"/>
                    <a:gd name="T2" fmla="*/ 1 w 34"/>
                    <a:gd name="T3" fmla="*/ 1 h 36"/>
                    <a:gd name="T4" fmla="*/ 1 w 34"/>
                    <a:gd name="T5" fmla="*/ 1 h 36"/>
                    <a:gd name="T6" fmla="*/ 1 w 34"/>
                    <a:gd name="T7" fmla="*/ 1 h 36"/>
                    <a:gd name="T8" fmla="*/ 1 w 34"/>
                    <a:gd name="T9" fmla="*/ 0 h 36"/>
                    <a:gd name="T10" fmla="*/ 1 w 34"/>
                    <a:gd name="T11" fmla="*/ 1 h 36"/>
                    <a:gd name="T12" fmla="*/ 0 w 34"/>
                    <a:gd name="T13" fmla="*/ 1 h 36"/>
                    <a:gd name="T14" fmla="*/ 0 60000 65536"/>
                    <a:gd name="T15" fmla="*/ 0 60000 65536"/>
                    <a:gd name="T16" fmla="*/ 0 60000 65536"/>
                    <a:gd name="T17" fmla="*/ 0 60000 65536"/>
                    <a:gd name="T18" fmla="*/ 0 60000 65536"/>
                    <a:gd name="T19" fmla="*/ 0 60000 65536"/>
                    <a:gd name="T20" fmla="*/ 0 60000 65536"/>
                    <a:gd name="T21" fmla="*/ 0 w 34"/>
                    <a:gd name="T22" fmla="*/ 0 h 36"/>
                    <a:gd name="T23" fmla="*/ 34 w 34"/>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6">
                      <a:moveTo>
                        <a:pt x="0" y="25"/>
                      </a:moveTo>
                      <a:lnTo>
                        <a:pt x="1" y="26"/>
                      </a:lnTo>
                      <a:lnTo>
                        <a:pt x="23" y="36"/>
                      </a:lnTo>
                      <a:lnTo>
                        <a:pt x="34" y="11"/>
                      </a:lnTo>
                      <a:lnTo>
                        <a:pt x="12" y="0"/>
                      </a:lnTo>
                      <a:lnTo>
                        <a:pt x="13" y="2"/>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49" name="Freeform 44"/>
                <p:cNvSpPr>
                  <a:spLocks/>
                </p:cNvSpPr>
                <p:nvPr/>
              </p:nvSpPr>
              <p:spPr bwMode="auto">
                <a:xfrm>
                  <a:off x="4411" y="1318"/>
                  <a:ext cx="18" cy="18"/>
                </a:xfrm>
                <a:custGeom>
                  <a:avLst/>
                  <a:gdLst>
                    <a:gd name="T0" fmla="*/ 1 w 34"/>
                    <a:gd name="T1" fmla="*/ 1 h 36"/>
                    <a:gd name="T2" fmla="*/ 0 w 34"/>
                    <a:gd name="T3" fmla="*/ 1 h 36"/>
                    <a:gd name="T4" fmla="*/ 1 w 34"/>
                    <a:gd name="T5" fmla="*/ 1 h 36"/>
                    <a:gd name="T6" fmla="*/ 1 w 34"/>
                    <a:gd name="T7" fmla="*/ 1 h 36"/>
                    <a:gd name="T8" fmla="*/ 1 w 34"/>
                    <a:gd name="T9" fmla="*/ 1 h 36"/>
                    <a:gd name="T10" fmla="*/ 1 w 34"/>
                    <a:gd name="T11" fmla="*/ 0 h 36"/>
                    <a:gd name="T12" fmla="*/ 1 w 34"/>
                    <a:gd name="T13" fmla="*/ 1 h 36"/>
                    <a:gd name="T14" fmla="*/ 0 60000 65536"/>
                    <a:gd name="T15" fmla="*/ 0 60000 65536"/>
                    <a:gd name="T16" fmla="*/ 0 60000 65536"/>
                    <a:gd name="T17" fmla="*/ 0 60000 65536"/>
                    <a:gd name="T18" fmla="*/ 0 60000 65536"/>
                    <a:gd name="T19" fmla="*/ 0 60000 65536"/>
                    <a:gd name="T20" fmla="*/ 0 60000 65536"/>
                    <a:gd name="T21" fmla="*/ 0 w 34"/>
                    <a:gd name="T22" fmla="*/ 0 h 36"/>
                    <a:gd name="T23" fmla="*/ 34 w 34"/>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6">
                      <a:moveTo>
                        <a:pt x="2" y="25"/>
                      </a:moveTo>
                      <a:lnTo>
                        <a:pt x="0" y="24"/>
                      </a:lnTo>
                      <a:lnTo>
                        <a:pt x="21" y="36"/>
                      </a:lnTo>
                      <a:lnTo>
                        <a:pt x="34" y="13"/>
                      </a:lnTo>
                      <a:lnTo>
                        <a:pt x="14" y="1"/>
                      </a:lnTo>
                      <a:lnTo>
                        <a:pt x="11" y="0"/>
                      </a:lnTo>
                      <a:lnTo>
                        <a:pt x="2"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50" name="Freeform 45"/>
                <p:cNvSpPr>
                  <a:spLocks/>
                </p:cNvSpPr>
                <p:nvPr/>
              </p:nvSpPr>
              <p:spPr bwMode="auto">
                <a:xfrm>
                  <a:off x="4399" y="1313"/>
                  <a:ext cx="18" cy="18"/>
                </a:xfrm>
                <a:custGeom>
                  <a:avLst/>
                  <a:gdLst>
                    <a:gd name="T0" fmla="*/ 0 w 35"/>
                    <a:gd name="T1" fmla="*/ 1 h 35"/>
                    <a:gd name="T2" fmla="*/ 1 w 35"/>
                    <a:gd name="T3" fmla="*/ 1 h 35"/>
                    <a:gd name="T4" fmla="*/ 1 w 35"/>
                    <a:gd name="T5" fmla="*/ 1 h 35"/>
                    <a:gd name="T6" fmla="*/ 1 w 35"/>
                    <a:gd name="T7" fmla="*/ 1 h 35"/>
                    <a:gd name="T8" fmla="*/ 1 w 35"/>
                    <a:gd name="T9" fmla="*/ 0 h 35"/>
                    <a:gd name="T10" fmla="*/ 1 w 35"/>
                    <a:gd name="T11" fmla="*/ 0 h 35"/>
                    <a:gd name="T12" fmla="*/ 0 w 35"/>
                    <a:gd name="T13" fmla="*/ 1 h 35"/>
                    <a:gd name="T14" fmla="*/ 0 60000 65536"/>
                    <a:gd name="T15" fmla="*/ 0 60000 65536"/>
                    <a:gd name="T16" fmla="*/ 0 60000 65536"/>
                    <a:gd name="T17" fmla="*/ 0 60000 65536"/>
                    <a:gd name="T18" fmla="*/ 0 60000 65536"/>
                    <a:gd name="T19" fmla="*/ 0 60000 65536"/>
                    <a:gd name="T20" fmla="*/ 0 60000 65536"/>
                    <a:gd name="T21" fmla="*/ 0 w 35"/>
                    <a:gd name="T22" fmla="*/ 0 h 35"/>
                    <a:gd name="T23" fmla="*/ 35 w 35"/>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5">
                      <a:moveTo>
                        <a:pt x="0" y="25"/>
                      </a:moveTo>
                      <a:lnTo>
                        <a:pt x="1" y="25"/>
                      </a:lnTo>
                      <a:lnTo>
                        <a:pt x="26" y="35"/>
                      </a:lnTo>
                      <a:lnTo>
                        <a:pt x="35" y="10"/>
                      </a:lnTo>
                      <a:lnTo>
                        <a:pt x="10" y="0"/>
                      </a:lnTo>
                      <a:lnTo>
                        <a:pt x="11"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51" name="Freeform 46"/>
                <p:cNvSpPr>
                  <a:spLocks/>
                </p:cNvSpPr>
                <p:nvPr/>
              </p:nvSpPr>
              <p:spPr bwMode="auto">
                <a:xfrm>
                  <a:off x="4387" y="1307"/>
                  <a:ext cx="18" cy="19"/>
                </a:xfrm>
                <a:custGeom>
                  <a:avLst/>
                  <a:gdLst>
                    <a:gd name="T0" fmla="*/ 1 w 36"/>
                    <a:gd name="T1" fmla="*/ 1 h 38"/>
                    <a:gd name="T2" fmla="*/ 0 w 36"/>
                    <a:gd name="T3" fmla="*/ 1 h 38"/>
                    <a:gd name="T4" fmla="*/ 1 w 36"/>
                    <a:gd name="T5" fmla="*/ 1 h 38"/>
                    <a:gd name="T6" fmla="*/ 1 w 36"/>
                    <a:gd name="T7" fmla="*/ 1 h 38"/>
                    <a:gd name="T8" fmla="*/ 1 w 36"/>
                    <a:gd name="T9" fmla="*/ 0 h 38"/>
                    <a:gd name="T10" fmla="*/ 1 w 36"/>
                    <a:gd name="T11" fmla="*/ 0 h 38"/>
                    <a:gd name="T12" fmla="*/ 1 w 36"/>
                    <a:gd name="T13" fmla="*/ 1 h 38"/>
                    <a:gd name="T14" fmla="*/ 0 60000 65536"/>
                    <a:gd name="T15" fmla="*/ 0 60000 65536"/>
                    <a:gd name="T16" fmla="*/ 0 60000 65536"/>
                    <a:gd name="T17" fmla="*/ 0 60000 65536"/>
                    <a:gd name="T18" fmla="*/ 0 60000 65536"/>
                    <a:gd name="T19" fmla="*/ 0 60000 65536"/>
                    <a:gd name="T20" fmla="*/ 0 60000 65536"/>
                    <a:gd name="T21" fmla="*/ 0 w 36"/>
                    <a:gd name="T22" fmla="*/ 0 h 38"/>
                    <a:gd name="T23" fmla="*/ 36 w 3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8">
                      <a:moveTo>
                        <a:pt x="2" y="25"/>
                      </a:moveTo>
                      <a:lnTo>
                        <a:pt x="0" y="25"/>
                      </a:lnTo>
                      <a:lnTo>
                        <a:pt x="25" y="38"/>
                      </a:lnTo>
                      <a:lnTo>
                        <a:pt x="36" y="13"/>
                      </a:lnTo>
                      <a:lnTo>
                        <a:pt x="12" y="0"/>
                      </a:lnTo>
                      <a:lnTo>
                        <a:pt x="11" y="0"/>
                      </a:lnTo>
                      <a:lnTo>
                        <a:pt x="2"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52" name="Freeform 47"/>
                <p:cNvSpPr>
                  <a:spLocks/>
                </p:cNvSpPr>
                <p:nvPr/>
              </p:nvSpPr>
              <p:spPr bwMode="auto">
                <a:xfrm>
                  <a:off x="4374" y="1301"/>
                  <a:ext cx="18" cy="19"/>
                </a:xfrm>
                <a:custGeom>
                  <a:avLst/>
                  <a:gdLst>
                    <a:gd name="T0" fmla="*/ 0 w 37"/>
                    <a:gd name="T1" fmla="*/ 1 h 37"/>
                    <a:gd name="T2" fmla="*/ 0 w 37"/>
                    <a:gd name="T3" fmla="*/ 1 h 37"/>
                    <a:gd name="T4" fmla="*/ 0 w 37"/>
                    <a:gd name="T5" fmla="*/ 1 h 37"/>
                    <a:gd name="T6" fmla="*/ 0 w 37"/>
                    <a:gd name="T7" fmla="*/ 1 h 37"/>
                    <a:gd name="T8" fmla="*/ 0 w 37"/>
                    <a:gd name="T9" fmla="*/ 0 h 37"/>
                    <a:gd name="T10" fmla="*/ 0 w 37"/>
                    <a:gd name="T11" fmla="*/ 0 h 37"/>
                    <a:gd name="T12" fmla="*/ 0 w 37"/>
                    <a:gd name="T13" fmla="*/ 1 h 37"/>
                    <a:gd name="T14" fmla="*/ 0 60000 65536"/>
                    <a:gd name="T15" fmla="*/ 0 60000 65536"/>
                    <a:gd name="T16" fmla="*/ 0 60000 65536"/>
                    <a:gd name="T17" fmla="*/ 0 60000 65536"/>
                    <a:gd name="T18" fmla="*/ 0 60000 65536"/>
                    <a:gd name="T19" fmla="*/ 0 60000 65536"/>
                    <a:gd name="T20" fmla="*/ 0 60000 65536"/>
                    <a:gd name="T21" fmla="*/ 0 w 37"/>
                    <a:gd name="T22" fmla="*/ 0 h 37"/>
                    <a:gd name="T23" fmla="*/ 37 w 37"/>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37">
                      <a:moveTo>
                        <a:pt x="0" y="26"/>
                      </a:moveTo>
                      <a:lnTo>
                        <a:pt x="1" y="26"/>
                      </a:lnTo>
                      <a:lnTo>
                        <a:pt x="28" y="37"/>
                      </a:lnTo>
                      <a:lnTo>
                        <a:pt x="37" y="12"/>
                      </a:lnTo>
                      <a:lnTo>
                        <a:pt x="10" y="0"/>
                      </a:lnTo>
                      <a:lnTo>
                        <a:pt x="11" y="0"/>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53" name="Freeform 48"/>
                <p:cNvSpPr>
                  <a:spLocks/>
                </p:cNvSpPr>
                <p:nvPr/>
              </p:nvSpPr>
              <p:spPr bwMode="auto">
                <a:xfrm>
                  <a:off x="4361" y="1295"/>
                  <a:ext cx="19" cy="19"/>
                </a:xfrm>
                <a:custGeom>
                  <a:avLst/>
                  <a:gdLst>
                    <a:gd name="T0" fmla="*/ 0 w 38"/>
                    <a:gd name="T1" fmla="*/ 1 h 38"/>
                    <a:gd name="T2" fmla="*/ 0 w 38"/>
                    <a:gd name="T3" fmla="*/ 1 h 38"/>
                    <a:gd name="T4" fmla="*/ 1 w 38"/>
                    <a:gd name="T5" fmla="*/ 1 h 38"/>
                    <a:gd name="T6" fmla="*/ 1 w 38"/>
                    <a:gd name="T7" fmla="*/ 1 h 38"/>
                    <a:gd name="T8" fmla="*/ 1 w 38"/>
                    <a:gd name="T9" fmla="*/ 0 h 38"/>
                    <a:gd name="T10" fmla="*/ 1 w 38"/>
                    <a:gd name="T11" fmla="*/ 0 h 38"/>
                    <a:gd name="T12" fmla="*/ 0 w 38"/>
                    <a:gd name="T13" fmla="*/ 1 h 38"/>
                    <a:gd name="T14" fmla="*/ 0 60000 65536"/>
                    <a:gd name="T15" fmla="*/ 0 60000 65536"/>
                    <a:gd name="T16" fmla="*/ 0 60000 65536"/>
                    <a:gd name="T17" fmla="*/ 0 60000 65536"/>
                    <a:gd name="T18" fmla="*/ 0 60000 65536"/>
                    <a:gd name="T19" fmla="*/ 0 60000 65536"/>
                    <a:gd name="T20" fmla="*/ 0 60000 65536"/>
                    <a:gd name="T21" fmla="*/ 0 w 38"/>
                    <a:gd name="T22" fmla="*/ 0 h 38"/>
                    <a:gd name="T23" fmla="*/ 38 w 38"/>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38">
                      <a:moveTo>
                        <a:pt x="0" y="25"/>
                      </a:moveTo>
                      <a:lnTo>
                        <a:pt x="0" y="25"/>
                      </a:lnTo>
                      <a:lnTo>
                        <a:pt x="27" y="38"/>
                      </a:lnTo>
                      <a:lnTo>
                        <a:pt x="38" y="12"/>
                      </a:lnTo>
                      <a:lnTo>
                        <a:pt x="12"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54" name="Freeform 49"/>
                <p:cNvSpPr>
                  <a:spLocks/>
                </p:cNvSpPr>
                <p:nvPr/>
              </p:nvSpPr>
              <p:spPr bwMode="auto">
                <a:xfrm>
                  <a:off x="4346" y="1289"/>
                  <a:ext cx="20" cy="19"/>
                </a:xfrm>
                <a:custGeom>
                  <a:avLst/>
                  <a:gdLst>
                    <a:gd name="T0" fmla="*/ 0 w 40"/>
                    <a:gd name="T1" fmla="*/ 1 h 38"/>
                    <a:gd name="T2" fmla="*/ 0 w 40"/>
                    <a:gd name="T3" fmla="*/ 1 h 38"/>
                    <a:gd name="T4" fmla="*/ 1 w 40"/>
                    <a:gd name="T5" fmla="*/ 1 h 38"/>
                    <a:gd name="T6" fmla="*/ 1 w 40"/>
                    <a:gd name="T7" fmla="*/ 1 h 38"/>
                    <a:gd name="T8" fmla="*/ 1 w 40"/>
                    <a:gd name="T9" fmla="*/ 0 h 38"/>
                    <a:gd name="T10" fmla="*/ 1 w 40"/>
                    <a:gd name="T11" fmla="*/ 0 h 38"/>
                    <a:gd name="T12" fmla="*/ 0 w 40"/>
                    <a:gd name="T13" fmla="*/ 1 h 38"/>
                    <a:gd name="T14" fmla="*/ 0 60000 65536"/>
                    <a:gd name="T15" fmla="*/ 0 60000 65536"/>
                    <a:gd name="T16" fmla="*/ 0 60000 65536"/>
                    <a:gd name="T17" fmla="*/ 0 60000 65536"/>
                    <a:gd name="T18" fmla="*/ 0 60000 65536"/>
                    <a:gd name="T19" fmla="*/ 0 60000 65536"/>
                    <a:gd name="T20" fmla="*/ 0 60000 65536"/>
                    <a:gd name="T21" fmla="*/ 0 w 40"/>
                    <a:gd name="T22" fmla="*/ 0 h 38"/>
                    <a:gd name="T23" fmla="*/ 40 w 40"/>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38">
                      <a:moveTo>
                        <a:pt x="0" y="25"/>
                      </a:moveTo>
                      <a:lnTo>
                        <a:pt x="0" y="25"/>
                      </a:lnTo>
                      <a:lnTo>
                        <a:pt x="28" y="38"/>
                      </a:lnTo>
                      <a:lnTo>
                        <a:pt x="40" y="13"/>
                      </a:lnTo>
                      <a:lnTo>
                        <a:pt x="11"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55" name="Freeform 50"/>
                <p:cNvSpPr>
                  <a:spLocks/>
                </p:cNvSpPr>
                <p:nvPr/>
              </p:nvSpPr>
              <p:spPr bwMode="auto">
                <a:xfrm>
                  <a:off x="4332" y="1282"/>
                  <a:ext cx="20" cy="19"/>
                </a:xfrm>
                <a:custGeom>
                  <a:avLst/>
                  <a:gdLst>
                    <a:gd name="T0" fmla="*/ 0 w 40"/>
                    <a:gd name="T1" fmla="*/ 0 h 39"/>
                    <a:gd name="T2" fmla="*/ 0 w 40"/>
                    <a:gd name="T3" fmla="*/ 0 h 39"/>
                    <a:gd name="T4" fmla="*/ 1 w 40"/>
                    <a:gd name="T5" fmla="*/ 0 h 39"/>
                    <a:gd name="T6" fmla="*/ 1 w 40"/>
                    <a:gd name="T7" fmla="*/ 0 h 39"/>
                    <a:gd name="T8" fmla="*/ 1 w 40"/>
                    <a:gd name="T9" fmla="*/ 0 h 39"/>
                    <a:gd name="T10" fmla="*/ 1 w 40"/>
                    <a:gd name="T11" fmla="*/ 0 h 39"/>
                    <a:gd name="T12" fmla="*/ 0 w 40"/>
                    <a:gd name="T13" fmla="*/ 0 h 39"/>
                    <a:gd name="T14" fmla="*/ 0 60000 65536"/>
                    <a:gd name="T15" fmla="*/ 0 60000 65536"/>
                    <a:gd name="T16" fmla="*/ 0 60000 65536"/>
                    <a:gd name="T17" fmla="*/ 0 60000 65536"/>
                    <a:gd name="T18" fmla="*/ 0 60000 65536"/>
                    <a:gd name="T19" fmla="*/ 0 60000 65536"/>
                    <a:gd name="T20" fmla="*/ 0 60000 65536"/>
                    <a:gd name="T21" fmla="*/ 0 w 40"/>
                    <a:gd name="T22" fmla="*/ 0 h 39"/>
                    <a:gd name="T23" fmla="*/ 40 w 40"/>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39">
                      <a:moveTo>
                        <a:pt x="0" y="26"/>
                      </a:moveTo>
                      <a:lnTo>
                        <a:pt x="0" y="26"/>
                      </a:lnTo>
                      <a:lnTo>
                        <a:pt x="29" y="39"/>
                      </a:lnTo>
                      <a:lnTo>
                        <a:pt x="40" y="14"/>
                      </a:lnTo>
                      <a:lnTo>
                        <a:pt x="11" y="0"/>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56" name="Freeform 51"/>
                <p:cNvSpPr>
                  <a:spLocks/>
                </p:cNvSpPr>
                <p:nvPr/>
              </p:nvSpPr>
              <p:spPr bwMode="auto">
                <a:xfrm>
                  <a:off x="4317" y="1275"/>
                  <a:ext cx="21" cy="19"/>
                </a:xfrm>
                <a:custGeom>
                  <a:avLst/>
                  <a:gdLst>
                    <a:gd name="T0" fmla="*/ 0 w 41"/>
                    <a:gd name="T1" fmla="*/ 0 h 40"/>
                    <a:gd name="T2" fmla="*/ 0 w 41"/>
                    <a:gd name="T3" fmla="*/ 0 h 40"/>
                    <a:gd name="T4" fmla="*/ 1 w 41"/>
                    <a:gd name="T5" fmla="*/ 0 h 40"/>
                    <a:gd name="T6" fmla="*/ 1 w 41"/>
                    <a:gd name="T7" fmla="*/ 0 h 40"/>
                    <a:gd name="T8" fmla="*/ 1 w 41"/>
                    <a:gd name="T9" fmla="*/ 0 h 40"/>
                    <a:gd name="T10" fmla="*/ 1 w 41"/>
                    <a:gd name="T11" fmla="*/ 0 h 40"/>
                    <a:gd name="T12" fmla="*/ 0 w 41"/>
                    <a:gd name="T13" fmla="*/ 0 h 40"/>
                    <a:gd name="T14" fmla="*/ 0 60000 65536"/>
                    <a:gd name="T15" fmla="*/ 0 60000 65536"/>
                    <a:gd name="T16" fmla="*/ 0 60000 65536"/>
                    <a:gd name="T17" fmla="*/ 0 60000 65536"/>
                    <a:gd name="T18" fmla="*/ 0 60000 65536"/>
                    <a:gd name="T19" fmla="*/ 0 60000 65536"/>
                    <a:gd name="T20" fmla="*/ 0 60000 65536"/>
                    <a:gd name="T21" fmla="*/ 0 w 41"/>
                    <a:gd name="T22" fmla="*/ 0 h 40"/>
                    <a:gd name="T23" fmla="*/ 41 w 41"/>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40">
                      <a:moveTo>
                        <a:pt x="0" y="26"/>
                      </a:moveTo>
                      <a:lnTo>
                        <a:pt x="0" y="26"/>
                      </a:lnTo>
                      <a:lnTo>
                        <a:pt x="30" y="40"/>
                      </a:lnTo>
                      <a:lnTo>
                        <a:pt x="41" y="14"/>
                      </a:lnTo>
                      <a:lnTo>
                        <a:pt x="11" y="0"/>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57" name="Freeform 52"/>
                <p:cNvSpPr>
                  <a:spLocks/>
                </p:cNvSpPr>
                <p:nvPr/>
              </p:nvSpPr>
              <p:spPr bwMode="auto">
                <a:xfrm>
                  <a:off x="4302" y="1268"/>
                  <a:ext cx="21" cy="19"/>
                </a:xfrm>
                <a:custGeom>
                  <a:avLst/>
                  <a:gdLst>
                    <a:gd name="T0" fmla="*/ 1 w 41"/>
                    <a:gd name="T1" fmla="*/ 0 h 39"/>
                    <a:gd name="T2" fmla="*/ 0 w 41"/>
                    <a:gd name="T3" fmla="*/ 0 h 39"/>
                    <a:gd name="T4" fmla="*/ 1 w 41"/>
                    <a:gd name="T5" fmla="*/ 0 h 39"/>
                    <a:gd name="T6" fmla="*/ 1 w 41"/>
                    <a:gd name="T7" fmla="*/ 0 h 39"/>
                    <a:gd name="T8" fmla="*/ 1 w 41"/>
                    <a:gd name="T9" fmla="*/ 0 h 39"/>
                    <a:gd name="T10" fmla="*/ 1 w 41"/>
                    <a:gd name="T11" fmla="*/ 0 h 39"/>
                    <a:gd name="T12" fmla="*/ 1 w 41"/>
                    <a:gd name="T13" fmla="*/ 0 h 39"/>
                    <a:gd name="T14" fmla="*/ 0 60000 65536"/>
                    <a:gd name="T15" fmla="*/ 0 60000 65536"/>
                    <a:gd name="T16" fmla="*/ 0 60000 65536"/>
                    <a:gd name="T17" fmla="*/ 0 60000 65536"/>
                    <a:gd name="T18" fmla="*/ 0 60000 65536"/>
                    <a:gd name="T19" fmla="*/ 0 60000 65536"/>
                    <a:gd name="T20" fmla="*/ 0 60000 65536"/>
                    <a:gd name="T21" fmla="*/ 0 w 41"/>
                    <a:gd name="T22" fmla="*/ 0 h 39"/>
                    <a:gd name="T23" fmla="*/ 41 w 41"/>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39">
                      <a:moveTo>
                        <a:pt x="1" y="25"/>
                      </a:moveTo>
                      <a:lnTo>
                        <a:pt x="0" y="25"/>
                      </a:lnTo>
                      <a:lnTo>
                        <a:pt x="30" y="39"/>
                      </a:lnTo>
                      <a:lnTo>
                        <a:pt x="41" y="13"/>
                      </a:lnTo>
                      <a:lnTo>
                        <a:pt x="11" y="0"/>
                      </a:lnTo>
                      <a:lnTo>
                        <a:pt x="10" y="0"/>
                      </a:lnTo>
                      <a:lnTo>
                        <a:pt x="1"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58" name="Freeform 53"/>
                <p:cNvSpPr>
                  <a:spLocks/>
                </p:cNvSpPr>
                <p:nvPr/>
              </p:nvSpPr>
              <p:spPr bwMode="auto">
                <a:xfrm>
                  <a:off x="4286" y="1261"/>
                  <a:ext cx="21" cy="19"/>
                </a:xfrm>
                <a:custGeom>
                  <a:avLst/>
                  <a:gdLst>
                    <a:gd name="T0" fmla="*/ 0 w 41"/>
                    <a:gd name="T1" fmla="*/ 0 h 39"/>
                    <a:gd name="T2" fmla="*/ 0 w 41"/>
                    <a:gd name="T3" fmla="*/ 0 h 39"/>
                    <a:gd name="T4" fmla="*/ 1 w 41"/>
                    <a:gd name="T5" fmla="*/ 0 h 39"/>
                    <a:gd name="T6" fmla="*/ 1 w 41"/>
                    <a:gd name="T7" fmla="*/ 0 h 39"/>
                    <a:gd name="T8" fmla="*/ 1 w 41"/>
                    <a:gd name="T9" fmla="*/ 0 h 39"/>
                    <a:gd name="T10" fmla="*/ 1 w 41"/>
                    <a:gd name="T11" fmla="*/ 0 h 39"/>
                    <a:gd name="T12" fmla="*/ 0 w 41"/>
                    <a:gd name="T13" fmla="*/ 0 h 39"/>
                    <a:gd name="T14" fmla="*/ 0 60000 65536"/>
                    <a:gd name="T15" fmla="*/ 0 60000 65536"/>
                    <a:gd name="T16" fmla="*/ 0 60000 65536"/>
                    <a:gd name="T17" fmla="*/ 0 60000 65536"/>
                    <a:gd name="T18" fmla="*/ 0 60000 65536"/>
                    <a:gd name="T19" fmla="*/ 0 60000 65536"/>
                    <a:gd name="T20" fmla="*/ 0 60000 65536"/>
                    <a:gd name="T21" fmla="*/ 0 w 41"/>
                    <a:gd name="T22" fmla="*/ 0 h 39"/>
                    <a:gd name="T23" fmla="*/ 41 w 41"/>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39">
                      <a:moveTo>
                        <a:pt x="0" y="25"/>
                      </a:moveTo>
                      <a:lnTo>
                        <a:pt x="0" y="25"/>
                      </a:lnTo>
                      <a:lnTo>
                        <a:pt x="32" y="39"/>
                      </a:lnTo>
                      <a:lnTo>
                        <a:pt x="41" y="14"/>
                      </a:lnTo>
                      <a:lnTo>
                        <a:pt x="9"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59" name="Freeform 54"/>
                <p:cNvSpPr>
                  <a:spLocks/>
                </p:cNvSpPr>
                <p:nvPr/>
              </p:nvSpPr>
              <p:spPr bwMode="auto">
                <a:xfrm>
                  <a:off x="4270" y="1254"/>
                  <a:ext cx="21" cy="20"/>
                </a:xfrm>
                <a:custGeom>
                  <a:avLst/>
                  <a:gdLst>
                    <a:gd name="T0" fmla="*/ 0 w 42"/>
                    <a:gd name="T1" fmla="*/ 1 h 39"/>
                    <a:gd name="T2" fmla="*/ 0 w 42"/>
                    <a:gd name="T3" fmla="*/ 1 h 39"/>
                    <a:gd name="T4" fmla="*/ 1 w 42"/>
                    <a:gd name="T5" fmla="*/ 1 h 39"/>
                    <a:gd name="T6" fmla="*/ 1 w 42"/>
                    <a:gd name="T7" fmla="*/ 1 h 39"/>
                    <a:gd name="T8" fmla="*/ 1 w 42"/>
                    <a:gd name="T9" fmla="*/ 0 h 39"/>
                    <a:gd name="T10" fmla="*/ 1 w 42"/>
                    <a:gd name="T11" fmla="*/ 0 h 39"/>
                    <a:gd name="T12" fmla="*/ 0 w 42"/>
                    <a:gd name="T13" fmla="*/ 1 h 39"/>
                    <a:gd name="T14" fmla="*/ 0 60000 65536"/>
                    <a:gd name="T15" fmla="*/ 0 60000 65536"/>
                    <a:gd name="T16" fmla="*/ 0 60000 65536"/>
                    <a:gd name="T17" fmla="*/ 0 60000 65536"/>
                    <a:gd name="T18" fmla="*/ 0 60000 65536"/>
                    <a:gd name="T19" fmla="*/ 0 60000 65536"/>
                    <a:gd name="T20" fmla="*/ 0 60000 65536"/>
                    <a:gd name="T21" fmla="*/ 0 w 42"/>
                    <a:gd name="T22" fmla="*/ 0 h 39"/>
                    <a:gd name="T23" fmla="*/ 42 w 42"/>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39">
                      <a:moveTo>
                        <a:pt x="0" y="25"/>
                      </a:moveTo>
                      <a:lnTo>
                        <a:pt x="0" y="25"/>
                      </a:lnTo>
                      <a:lnTo>
                        <a:pt x="33" y="39"/>
                      </a:lnTo>
                      <a:lnTo>
                        <a:pt x="42" y="14"/>
                      </a:lnTo>
                      <a:lnTo>
                        <a:pt x="10"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60" name="Freeform 55"/>
                <p:cNvSpPr>
                  <a:spLocks/>
                </p:cNvSpPr>
                <p:nvPr/>
              </p:nvSpPr>
              <p:spPr bwMode="auto">
                <a:xfrm>
                  <a:off x="4253" y="1247"/>
                  <a:ext cx="22" cy="20"/>
                </a:xfrm>
                <a:custGeom>
                  <a:avLst/>
                  <a:gdLst>
                    <a:gd name="T0" fmla="*/ 0 w 44"/>
                    <a:gd name="T1" fmla="*/ 1 h 39"/>
                    <a:gd name="T2" fmla="*/ 1 w 44"/>
                    <a:gd name="T3" fmla="*/ 1 h 39"/>
                    <a:gd name="T4" fmla="*/ 1 w 44"/>
                    <a:gd name="T5" fmla="*/ 1 h 39"/>
                    <a:gd name="T6" fmla="*/ 1 w 44"/>
                    <a:gd name="T7" fmla="*/ 1 h 39"/>
                    <a:gd name="T8" fmla="*/ 1 w 44"/>
                    <a:gd name="T9" fmla="*/ 0 h 39"/>
                    <a:gd name="T10" fmla="*/ 1 w 44"/>
                    <a:gd name="T11" fmla="*/ 0 h 39"/>
                    <a:gd name="T12" fmla="*/ 0 w 44"/>
                    <a:gd name="T13" fmla="*/ 1 h 39"/>
                    <a:gd name="T14" fmla="*/ 0 60000 65536"/>
                    <a:gd name="T15" fmla="*/ 0 60000 65536"/>
                    <a:gd name="T16" fmla="*/ 0 60000 65536"/>
                    <a:gd name="T17" fmla="*/ 0 60000 65536"/>
                    <a:gd name="T18" fmla="*/ 0 60000 65536"/>
                    <a:gd name="T19" fmla="*/ 0 60000 65536"/>
                    <a:gd name="T20" fmla="*/ 0 60000 65536"/>
                    <a:gd name="T21" fmla="*/ 0 w 44"/>
                    <a:gd name="T22" fmla="*/ 0 h 39"/>
                    <a:gd name="T23" fmla="*/ 44 w 44"/>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39">
                      <a:moveTo>
                        <a:pt x="0" y="25"/>
                      </a:moveTo>
                      <a:lnTo>
                        <a:pt x="1" y="25"/>
                      </a:lnTo>
                      <a:lnTo>
                        <a:pt x="34" y="39"/>
                      </a:lnTo>
                      <a:lnTo>
                        <a:pt x="44" y="14"/>
                      </a:lnTo>
                      <a:lnTo>
                        <a:pt x="10" y="0"/>
                      </a:lnTo>
                      <a:lnTo>
                        <a:pt x="11"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61" name="Freeform 56"/>
                <p:cNvSpPr>
                  <a:spLocks/>
                </p:cNvSpPr>
                <p:nvPr/>
              </p:nvSpPr>
              <p:spPr bwMode="auto">
                <a:xfrm>
                  <a:off x="4236" y="1240"/>
                  <a:ext cx="23" cy="20"/>
                </a:xfrm>
                <a:custGeom>
                  <a:avLst/>
                  <a:gdLst>
                    <a:gd name="T0" fmla="*/ 1 w 45"/>
                    <a:gd name="T1" fmla="*/ 1 h 40"/>
                    <a:gd name="T2" fmla="*/ 0 w 45"/>
                    <a:gd name="T3" fmla="*/ 1 h 40"/>
                    <a:gd name="T4" fmla="*/ 1 w 45"/>
                    <a:gd name="T5" fmla="*/ 1 h 40"/>
                    <a:gd name="T6" fmla="*/ 1 w 45"/>
                    <a:gd name="T7" fmla="*/ 1 h 40"/>
                    <a:gd name="T8" fmla="*/ 1 w 45"/>
                    <a:gd name="T9" fmla="*/ 0 h 40"/>
                    <a:gd name="T10" fmla="*/ 1 w 45"/>
                    <a:gd name="T11" fmla="*/ 0 h 40"/>
                    <a:gd name="T12" fmla="*/ 1 w 45"/>
                    <a:gd name="T13" fmla="*/ 1 h 40"/>
                    <a:gd name="T14" fmla="*/ 0 60000 65536"/>
                    <a:gd name="T15" fmla="*/ 0 60000 65536"/>
                    <a:gd name="T16" fmla="*/ 0 60000 65536"/>
                    <a:gd name="T17" fmla="*/ 0 60000 65536"/>
                    <a:gd name="T18" fmla="*/ 0 60000 65536"/>
                    <a:gd name="T19" fmla="*/ 0 60000 65536"/>
                    <a:gd name="T20" fmla="*/ 0 60000 65536"/>
                    <a:gd name="T21" fmla="*/ 0 w 45"/>
                    <a:gd name="T22" fmla="*/ 0 h 40"/>
                    <a:gd name="T23" fmla="*/ 45 w 45"/>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 h="40">
                      <a:moveTo>
                        <a:pt x="2" y="25"/>
                      </a:moveTo>
                      <a:lnTo>
                        <a:pt x="0" y="25"/>
                      </a:lnTo>
                      <a:lnTo>
                        <a:pt x="34" y="40"/>
                      </a:lnTo>
                      <a:lnTo>
                        <a:pt x="45" y="15"/>
                      </a:lnTo>
                      <a:lnTo>
                        <a:pt x="12" y="0"/>
                      </a:lnTo>
                      <a:lnTo>
                        <a:pt x="11" y="0"/>
                      </a:lnTo>
                      <a:lnTo>
                        <a:pt x="2"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62" name="Freeform 57"/>
                <p:cNvSpPr>
                  <a:spLocks/>
                </p:cNvSpPr>
                <p:nvPr/>
              </p:nvSpPr>
              <p:spPr bwMode="auto">
                <a:xfrm>
                  <a:off x="4219" y="1233"/>
                  <a:ext cx="22" cy="19"/>
                </a:xfrm>
                <a:custGeom>
                  <a:avLst/>
                  <a:gdLst>
                    <a:gd name="T0" fmla="*/ 0 w 45"/>
                    <a:gd name="T1" fmla="*/ 0 h 39"/>
                    <a:gd name="T2" fmla="*/ 0 w 45"/>
                    <a:gd name="T3" fmla="*/ 0 h 39"/>
                    <a:gd name="T4" fmla="*/ 0 w 45"/>
                    <a:gd name="T5" fmla="*/ 0 h 39"/>
                    <a:gd name="T6" fmla="*/ 0 w 45"/>
                    <a:gd name="T7" fmla="*/ 0 h 39"/>
                    <a:gd name="T8" fmla="*/ 0 w 45"/>
                    <a:gd name="T9" fmla="*/ 0 h 39"/>
                    <a:gd name="T10" fmla="*/ 0 w 45"/>
                    <a:gd name="T11" fmla="*/ 0 h 39"/>
                    <a:gd name="T12" fmla="*/ 0 w 45"/>
                    <a:gd name="T13" fmla="*/ 0 h 39"/>
                    <a:gd name="T14" fmla="*/ 0 60000 65536"/>
                    <a:gd name="T15" fmla="*/ 0 60000 65536"/>
                    <a:gd name="T16" fmla="*/ 0 60000 65536"/>
                    <a:gd name="T17" fmla="*/ 0 60000 65536"/>
                    <a:gd name="T18" fmla="*/ 0 60000 65536"/>
                    <a:gd name="T19" fmla="*/ 0 60000 65536"/>
                    <a:gd name="T20" fmla="*/ 0 60000 65536"/>
                    <a:gd name="T21" fmla="*/ 0 w 45"/>
                    <a:gd name="T22" fmla="*/ 0 h 39"/>
                    <a:gd name="T23" fmla="*/ 45 w 45"/>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 h="39">
                      <a:moveTo>
                        <a:pt x="0" y="26"/>
                      </a:moveTo>
                      <a:lnTo>
                        <a:pt x="0" y="26"/>
                      </a:lnTo>
                      <a:lnTo>
                        <a:pt x="36" y="39"/>
                      </a:lnTo>
                      <a:lnTo>
                        <a:pt x="45" y="14"/>
                      </a:lnTo>
                      <a:lnTo>
                        <a:pt x="9" y="0"/>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63" name="Freeform 58"/>
                <p:cNvSpPr>
                  <a:spLocks/>
                </p:cNvSpPr>
                <p:nvPr/>
              </p:nvSpPr>
              <p:spPr bwMode="auto">
                <a:xfrm>
                  <a:off x="4202" y="1225"/>
                  <a:ext cx="22" cy="20"/>
                </a:xfrm>
                <a:custGeom>
                  <a:avLst/>
                  <a:gdLst>
                    <a:gd name="T0" fmla="*/ 0 w 44"/>
                    <a:gd name="T1" fmla="*/ 0 h 41"/>
                    <a:gd name="T2" fmla="*/ 0 w 44"/>
                    <a:gd name="T3" fmla="*/ 0 h 41"/>
                    <a:gd name="T4" fmla="*/ 1 w 44"/>
                    <a:gd name="T5" fmla="*/ 0 h 41"/>
                    <a:gd name="T6" fmla="*/ 1 w 44"/>
                    <a:gd name="T7" fmla="*/ 0 h 41"/>
                    <a:gd name="T8" fmla="*/ 1 w 44"/>
                    <a:gd name="T9" fmla="*/ 0 h 41"/>
                    <a:gd name="T10" fmla="*/ 1 w 44"/>
                    <a:gd name="T11" fmla="*/ 0 h 41"/>
                    <a:gd name="T12" fmla="*/ 0 w 44"/>
                    <a:gd name="T13" fmla="*/ 0 h 41"/>
                    <a:gd name="T14" fmla="*/ 0 60000 65536"/>
                    <a:gd name="T15" fmla="*/ 0 60000 65536"/>
                    <a:gd name="T16" fmla="*/ 0 60000 65536"/>
                    <a:gd name="T17" fmla="*/ 0 60000 65536"/>
                    <a:gd name="T18" fmla="*/ 0 60000 65536"/>
                    <a:gd name="T19" fmla="*/ 0 60000 65536"/>
                    <a:gd name="T20" fmla="*/ 0 60000 65536"/>
                    <a:gd name="T21" fmla="*/ 0 w 44"/>
                    <a:gd name="T22" fmla="*/ 0 h 41"/>
                    <a:gd name="T23" fmla="*/ 44 w 44"/>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41">
                      <a:moveTo>
                        <a:pt x="0" y="26"/>
                      </a:moveTo>
                      <a:lnTo>
                        <a:pt x="0" y="26"/>
                      </a:lnTo>
                      <a:lnTo>
                        <a:pt x="35" y="41"/>
                      </a:lnTo>
                      <a:lnTo>
                        <a:pt x="44" y="15"/>
                      </a:lnTo>
                      <a:lnTo>
                        <a:pt x="10" y="0"/>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64" name="Freeform 59"/>
                <p:cNvSpPr>
                  <a:spLocks/>
                </p:cNvSpPr>
                <p:nvPr/>
              </p:nvSpPr>
              <p:spPr bwMode="auto">
                <a:xfrm>
                  <a:off x="4183" y="1218"/>
                  <a:ext cx="23" cy="20"/>
                </a:xfrm>
                <a:custGeom>
                  <a:avLst/>
                  <a:gdLst>
                    <a:gd name="T0" fmla="*/ 0 w 47"/>
                    <a:gd name="T1" fmla="*/ 0 h 41"/>
                    <a:gd name="T2" fmla="*/ 0 w 47"/>
                    <a:gd name="T3" fmla="*/ 0 h 41"/>
                    <a:gd name="T4" fmla="*/ 0 w 47"/>
                    <a:gd name="T5" fmla="*/ 0 h 41"/>
                    <a:gd name="T6" fmla="*/ 0 w 47"/>
                    <a:gd name="T7" fmla="*/ 0 h 41"/>
                    <a:gd name="T8" fmla="*/ 0 w 47"/>
                    <a:gd name="T9" fmla="*/ 0 h 41"/>
                    <a:gd name="T10" fmla="*/ 0 w 47"/>
                    <a:gd name="T11" fmla="*/ 0 h 41"/>
                    <a:gd name="T12" fmla="*/ 0 w 47"/>
                    <a:gd name="T13" fmla="*/ 0 h 41"/>
                    <a:gd name="T14" fmla="*/ 0 60000 65536"/>
                    <a:gd name="T15" fmla="*/ 0 60000 65536"/>
                    <a:gd name="T16" fmla="*/ 0 60000 65536"/>
                    <a:gd name="T17" fmla="*/ 0 60000 65536"/>
                    <a:gd name="T18" fmla="*/ 0 60000 65536"/>
                    <a:gd name="T19" fmla="*/ 0 60000 65536"/>
                    <a:gd name="T20" fmla="*/ 0 60000 65536"/>
                    <a:gd name="T21" fmla="*/ 0 w 47"/>
                    <a:gd name="T22" fmla="*/ 0 h 41"/>
                    <a:gd name="T23" fmla="*/ 47 w 47"/>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 h="41">
                      <a:moveTo>
                        <a:pt x="0" y="26"/>
                      </a:moveTo>
                      <a:lnTo>
                        <a:pt x="0" y="26"/>
                      </a:lnTo>
                      <a:lnTo>
                        <a:pt x="37" y="41"/>
                      </a:lnTo>
                      <a:lnTo>
                        <a:pt x="47" y="15"/>
                      </a:lnTo>
                      <a:lnTo>
                        <a:pt x="10" y="0"/>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65" name="Freeform 60"/>
                <p:cNvSpPr>
                  <a:spLocks/>
                </p:cNvSpPr>
                <p:nvPr/>
              </p:nvSpPr>
              <p:spPr bwMode="auto">
                <a:xfrm>
                  <a:off x="4165" y="1210"/>
                  <a:ext cx="23" cy="20"/>
                </a:xfrm>
                <a:custGeom>
                  <a:avLst/>
                  <a:gdLst>
                    <a:gd name="T0" fmla="*/ 0 w 45"/>
                    <a:gd name="T1" fmla="*/ 0 h 41"/>
                    <a:gd name="T2" fmla="*/ 0 w 45"/>
                    <a:gd name="T3" fmla="*/ 0 h 41"/>
                    <a:gd name="T4" fmla="*/ 1 w 45"/>
                    <a:gd name="T5" fmla="*/ 0 h 41"/>
                    <a:gd name="T6" fmla="*/ 1 w 45"/>
                    <a:gd name="T7" fmla="*/ 0 h 41"/>
                    <a:gd name="T8" fmla="*/ 1 w 45"/>
                    <a:gd name="T9" fmla="*/ 0 h 41"/>
                    <a:gd name="T10" fmla="*/ 1 w 45"/>
                    <a:gd name="T11" fmla="*/ 0 h 41"/>
                    <a:gd name="T12" fmla="*/ 0 w 45"/>
                    <a:gd name="T13" fmla="*/ 0 h 41"/>
                    <a:gd name="T14" fmla="*/ 0 60000 65536"/>
                    <a:gd name="T15" fmla="*/ 0 60000 65536"/>
                    <a:gd name="T16" fmla="*/ 0 60000 65536"/>
                    <a:gd name="T17" fmla="*/ 0 60000 65536"/>
                    <a:gd name="T18" fmla="*/ 0 60000 65536"/>
                    <a:gd name="T19" fmla="*/ 0 60000 65536"/>
                    <a:gd name="T20" fmla="*/ 0 60000 65536"/>
                    <a:gd name="T21" fmla="*/ 0 w 45"/>
                    <a:gd name="T22" fmla="*/ 0 h 41"/>
                    <a:gd name="T23" fmla="*/ 45 w 45"/>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 h="41">
                      <a:moveTo>
                        <a:pt x="0" y="26"/>
                      </a:moveTo>
                      <a:lnTo>
                        <a:pt x="0" y="26"/>
                      </a:lnTo>
                      <a:lnTo>
                        <a:pt x="35" y="41"/>
                      </a:lnTo>
                      <a:lnTo>
                        <a:pt x="45" y="15"/>
                      </a:lnTo>
                      <a:lnTo>
                        <a:pt x="9" y="0"/>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66" name="Freeform 61"/>
                <p:cNvSpPr>
                  <a:spLocks/>
                </p:cNvSpPr>
                <p:nvPr/>
              </p:nvSpPr>
              <p:spPr bwMode="auto">
                <a:xfrm>
                  <a:off x="4146" y="1203"/>
                  <a:ext cx="24" cy="20"/>
                </a:xfrm>
                <a:custGeom>
                  <a:avLst/>
                  <a:gdLst>
                    <a:gd name="T0" fmla="*/ 0 w 47"/>
                    <a:gd name="T1" fmla="*/ 1 h 39"/>
                    <a:gd name="T2" fmla="*/ 0 w 47"/>
                    <a:gd name="T3" fmla="*/ 1 h 39"/>
                    <a:gd name="T4" fmla="*/ 1 w 47"/>
                    <a:gd name="T5" fmla="*/ 1 h 39"/>
                    <a:gd name="T6" fmla="*/ 1 w 47"/>
                    <a:gd name="T7" fmla="*/ 1 h 39"/>
                    <a:gd name="T8" fmla="*/ 1 w 47"/>
                    <a:gd name="T9" fmla="*/ 0 h 39"/>
                    <a:gd name="T10" fmla="*/ 1 w 47"/>
                    <a:gd name="T11" fmla="*/ 0 h 39"/>
                    <a:gd name="T12" fmla="*/ 0 w 47"/>
                    <a:gd name="T13" fmla="*/ 1 h 39"/>
                    <a:gd name="T14" fmla="*/ 0 60000 65536"/>
                    <a:gd name="T15" fmla="*/ 0 60000 65536"/>
                    <a:gd name="T16" fmla="*/ 0 60000 65536"/>
                    <a:gd name="T17" fmla="*/ 0 60000 65536"/>
                    <a:gd name="T18" fmla="*/ 0 60000 65536"/>
                    <a:gd name="T19" fmla="*/ 0 60000 65536"/>
                    <a:gd name="T20" fmla="*/ 0 60000 65536"/>
                    <a:gd name="T21" fmla="*/ 0 w 47"/>
                    <a:gd name="T22" fmla="*/ 0 h 39"/>
                    <a:gd name="T23" fmla="*/ 47 w 47"/>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 h="39">
                      <a:moveTo>
                        <a:pt x="0" y="25"/>
                      </a:moveTo>
                      <a:lnTo>
                        <a:pt x="0" y="25"/>
                      </a:lnTo>
                      <a:lnTo>
                        <a:pt x="38" y="39"/>
                      </a:lnTo>
                      <a:lnTo>
                        <a:pt x="47" y="13"/>
                      </a:lnTo>
                      <a:lnTo>
                        <a:pt x="9"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67" name="Freeform 62"/>
                <p:cNvSpPr>
                  <a:spLocks/>
                </p:cNvSpPr>
                <p:nvPr/>
              </p:nvSpPr>
              <p:spPr bwMode="auto">
                <a:xfrm>
                  <a:off x="4127" y="1196"/>
                  <a:ext cx="24" cy="20"/>
                </a:xfrm>
                <a:custGeom>
                  <a:avLst/>
                  <a:gdLst>
                    <a:gd name="T0" fmla="*/ 0 w 47"/>
                    <a:gd name="T1" fmla="*/ 1 h 39"/>
                    <a:gd name="T2" fmla="*/ 0 w 47"/>
                    <a:gd name="T3" fmla="*/ 1 h 39"/>
                    <a:gd name="T4" fmla="*/ 1 w 47"/>
                    <a:gd name="T5" fmla="*/ 1 h 39"/>
                    <a:gd name="T6" fmla="*/ 1 w 47"/>
                    <a:gd name="T7" fmla="*/ 1 h 39"/>
                    <a:gd name="T8" fmla="*/ 1 w 47"/>
                    <a:gd name="T9" fmla="*/ 0 h 39"/>
                    <a:gd name="T10" fmla="*/ 1 w 47"/>
                    <a:gd name="T11" fmla="*/ 0 h 39"/>
                    <a:gd name="T12" fmla="*/ 0 w 47"/>
                    <a:gd name="T13" fmla="*/ 1 h 39"/>
                    <a:gd name="T14" fmla="*/ 0 60000 65536"/>
                    <a:gd name="T15" fmla="*/ 0 60000 65536"/>
                    <a:gd name="T16" fmla="*/ 0 60000 65536"/>
                    <a:gd name="T17" fmla="*/ 0 60000 65536"/>
                    <a:gd name="T18" fmla="*/ 0 60000 65536"/>
                    <a:gd name="T19" fmla="*/ 0 60000 65536"/>
                    <a:gd name="T20" fmla="*/ 0 60000 65536"/>
                    <a:gd name="T21" fmla="*/ 0 w 47"/>
                    <a:gd name="T22" fmla="*/ 0 h 39"/>
                    <a:gd name="T23" fmla="*/ 47 w 47"/>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 h="39">
                      <a:moveTo>
                        <a:pt x="0" y="25"/>
                      </a:moveTo>
                      <a:lnTo>
                        <a:pt x="0" y="25"/>
                      </a:lnTo>
                      <a:lnTo>
                        <a:pt x="38" y="39"/>
                      </a:lnTo>
                      <a:lnTo>
                        <a:pt x="47" y="14"/>
                      </a:lnTo>
                      <a:lnTo>
                        <a:pt x="9"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68" name="Freeform 63"/>
                <p:cNvSpPr>
                  <a:spLocks/>
                </p:cNvSpPr>
                <p:nvPr/>
              </p:nvSpPr>
              <p:spPr bwMode="auto">
                <a:xfrm>
                  <a:off x="4108" y="1189"/>
                  <a:ext cx="24" cy="20"/>
                </a:xfrm>
                <a:custGeom>
                  <a:avLst/>
                  <a:gdLst>
                    <a:gd name="T0" fmla="*/ 0 w 48"/>
                    <a:gd name="T1" fmla="*/ 1 h 39"/>
                    <a:gd name="T2" fmla="*/ 0 w 48"/>
                    <a:gd name="T3" fmla="*/ 1 h 39"/>
                    <a:gd name="T4" fmla="*/ 1 w 48"/>
                    <a:gd name="T5" fmla="*/ 1 h 39"/>
                    <a:gd name="T6" fmla="*/ 1 w 48"/>
                    <a:gd name="T7" fmla="*/ 1 h 39"/>
                    <a:gd name="T8" fmla="*/ 1 w 48"/>
                    <a:gd name="T9" fmla="*/ 0 h 39"/>
                    <a:gd name="T10" fmla="*/ 1 w 48"/>
                    <a:gd name="T11" fmla="*/ 0 h 39"/>
                    <a:gd name="T12" fmla="*/ 0 w 48"/>
                    <a:gd name="T13" fmla="*/ 1 h 39"/>
                    <a:gd name="T14" fmla="*/ 0 60000 65536"/>
                    <a:gd name="T15" fmla="*/ 0 60000 65536"/>
                    <a:gd name="T16" fmla="*/ 0 60000 65536"/>
                    <a:gd name="T17" fmla="*/ 0 60000 65536"/>
                    <a:gd name="T18" fmla="*/ 0 60000 65536"/>
                    <a:gd name="T19" fmla="*/ 0 60000 65536"/>
                    <a:gd name="T20" fmla="*/ 0 60000 65536"/>
                    <a:gd name="T21" fmla="*/ 0 w 48"/>
                    <a:gd name="T22" fmla="*/ 0 h 39"/>
                    <a:gd name="T23" fmla="*/ 48 w 48"/>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39">
                      <a:moveTo>
                        <a:pt x="0" y="25"/>
                      </a:moveTo>
                      <a:lnTo>
                        <a:pt x="0" y="25"/>
                      </a:lnTo>
                      <a:lnTo>
                        <a:pt x="39" y="39"/>
                      </a:lnTo>
                      <a:lnTo>
                        <a:pt x="48" y="14"/>
                      </a:lnTo>
                      <a:lnTo>
                        <a:pt x="9"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69" name="Freeform 64"/>
                <p:cNvSpPr>
                  <a:spLocks/>
                </p:cNvSpPr>
                <p:nvPr/>
              </p:nvSpPr>
              <p:spPr bwMode="auto">
                <a:xfrm>
                  <a:off x="4089" y="1182"/>
                  <a:ext cx="23" cy="20"/>
                </a:xfrm>
                <a:custGeom>
                  <a:avLst/>
                  <a:gdLst>
                    <a:gd name="T0" fmla="*/ 0 w 48"/>
                    <a:gd name="T1" fmla="*/ 1 h 40"/>
                    <a:gd name="T2" fmla="*/ 0 w 48"/>
                    <a:gd name="T3" fmla="*/ 1 h 40"/>
                    <a:gd name="T4" fmla="*/ 0 w 48"/>
                    <a:gd name="T5" fmla="*/ 1 h 40"/>
                    <a:gd name="T6" fmla="*/ 0 w 48"/>
                    <a:gd name="T7" fmla="*/ 1 h 40"/>
                    <a:gd name="T8" fmla="*/ 0 w 48"/>
                    <a:gd name="T9" fmla="*/ 0 h 40"/>
                    <a:gd name="T10" fmla="*/ 0 w 48"/>
                    <a:gd name="T11" fmla="*/ 0 h 40"/>
                    <a:gd name="T12" fmla="*/ 0 w 48"/>
                    <a:gd name="T13" fmla="*/ 1 h 40"/>
                    <a:gd name="T14" fmla="*/ 0 60000 65536"/>
                    <a:gd name="T15" fmla="*/ 0 60000 65536"/>
                    <a:gd name="T16" fmla="*/ 0 60000 65536"/>
                    <a:gd name="T17" fmla="*/ 0 60000 65536"/>
                    <a:gd name="T18" fmla="*/ 0 60000 65536"/>
                    <a:gd name="T19" fmla="*/ 0 60000 65536"/>
                    <a:gd name="T20" fmla="*/ 0 60000 65536"/>
                    <a:gd name="T21" fmla="*/ 0 w 48"/>
                    <a:gd name="T22" fmla="*/ 0 h 40"/>
                    <a:gd name="T23" fmla="*/ 48 w 48"/>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40">
                      <a:moveTo>
                        <a:pt x="0" y="25"/>
                      </a:moveTo>
                      <a:lnTo>
                        <a:pt x="0" y="25"/>
                      </a:lnTo>
                      <a:lnTo>
                        <a:pt x="39" y="40"/>
                      </a:lnTo>
                      <a:lnTo>
                        <a:pt x="48" y="15"/>
                      </a:lnTo>
                      <a:lnTo>
                        <a:pt x="10"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70" name="Freeform 65"/>
                <p:cNvSpPr>
                  <a:spLocks/>
                </p:cNvSpPr>
                <p:nvPr/>
              </p:nvSpPr>
              <p:spPr bwMode="auto">
                <a:xfrm>
                  <a:off x="4069" y="1175"/>
                  <a:ext cx="24" cy="20"/>
                </a:xfrm>
                <a:custGeom>
                  <a:avLst/>
                  <a:gdLst>
                    <a:gd name="T0" fmla="*/ 0 w 50"/>
                    <a:gd name="T1" fmla="*/ 1 h 39"/>
                    <a:gd name="T2" fmla="*/ 0 w 50"/>
                    <a:gd name="T3" fmla="*/ 1 h 39"/>
                    <a:gd name="T4" fmla="*/ 0 w 50"/>
                    <a:gd name="T5" fmla="*/ 1 h 39"/>
                    <a:gd name="T6" fmla="*/ 0 w 50"/>
                    <a:gd name="T7" fmla="*/ 1 h 39"/>
                    <a:gd name="T8" fmla="*/ 0 w 50"/>
                    <a:gd name="T9" fmla="*/ 0 h 39"/>
                    <a:gd name="T10" fmla="*/ 0 w 50"/>
                    <a:gd name="T11" fmla="*/ 0 h 39"/>
                    <a:gd name="T12" fmla="*/ 0 w 50"/>
                    <a:gd name="T13" fmla="*/ 1 h 39"/>
                    <a:gd name="T14" fmla="*/ 0 60000 65536"/>
                    <a:gd name="T15" fmla="*/ 0 60000 65536"/>
                    <a:gd name="T16" fmla="*/ 0 60000 65536"/>
                    <a:gd name="T17" fmla="*/ 0 60000 65536"/>
                    <a:gd name="T18" fmla="*/ 0 60000 65536"/>
                    <a:gd name="T19" fmla="*/ 0 60000 65536"/>
                    <a:gd name="T20" fmla="*/ 0 60000 65536"/>
                    <a:gd name="T21" fmla="*/ 0 w 50"/>
                    <a:gd name="T22" fmla="*/ 0 h 39"/>
                    <a:gd name="T23" fmla="*/ 50 w 50"/>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9">
                      <a:moveTo>
                        <a:pt x="0" y="25"/>
                      </a:moveTo>
                      <a:lnTo>
                        <a:pt x="0" y="25"/>
                      </a:lnTo>
                      <a:lnTo>
                        <a:pt x="40" y="39"/>
                      </a:lnTo>
                      <a:lnTo>
                        <a:pt x="50" y="14"/>
                      </a:lnTo>
                      <a:lnTo>
                        <a:pt x="9"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71" name="Freeform 66"/>
                <p:cNvSpPr>
                  <a:spLocks/>
                </p:cNvSpPr>
                <p:nvPr/>
              </p:nvSpPr>
              <p:spPr bwMode="auto">
                <a:xfrm>
                  <a:off x="4048" y="1168"/>
                  <a:ext cx="25" cy="20"/>
                </a:xfrm>
                <a:custGeom>
                  <a:avLst/>
                  <a:gdLst>
                    <a:gd name="T0" fmla="*/ 0 w 49"/>
                    <a:gd name="T1" fmla="*/ 1 h 39"/>
                    <a:gd name="T2" fmla="*/ 0 w 49"/>
                    <a:gd name="T3" fmla="*/ 1 h 39"/>
                    <a:gd name="T4" fmla="*/ 1 w 49"/>
                    <a:gd name="T5" fmla="*/ 1 h 39"/>
                    <a:gd name="T6" fmla="*/ 1 w 49"/>
                    <a:gd name="T7" fmla="*/ 1 h 39"/>
                    <a:gd name="T8" fmla="*/ 1 w 49"/>
                    <a:gd name="T9" fmla="*/ 0 h 39"/>
                    <a:gd name="T10" fmla="*/ 1 w 49"/>
                    <a:gd name="T11" fmla="*/ 0 h 39"/>
                    <a:gd name="T12" fmla="*/ 0 w 49"/>
                    <a:gd name="T13" fmla="*/ 1 h 39"/>
                    <a:gd name="T14" fmla="*/ 0 60000 65536"/>
                    <a:gd name="T15" fmla="*/ 0 60000 65536"/>
                    <a:gd name="T16" fmla="*/ 0 60000 65536"/>
                    <a:gd name="T17" fmla="*/ 0 60000 65536"/>
                    <a:gd name="T18" fmla="*/ 0 60000 65536"/>
                    <a:gd name="T19" fmla="*/ 0 60000 65536"/>
                    <a:gd name="T20" fmla="*/ 0 60000 65536"/>
                    <a:gd name="T21" fmla="*/ 0 w 49"/>
                    <a:gd name="T22" fmla="*/ 0 h 39"/>
                    <a:gd name="T23" fmla="*/ 49 w 49"/>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 h="39">
                      <a:moveTo>
                        <a:pt x="0" y="26"/>
                      </a:moveTo>
                      <a:lnTo>
                        <a:pt x="0" y="26"/>
                      </a:lnTo>
                      <a:lnTo>
                        <a:pt x="40" y="39"/>
                      </a:lnTo>
                      <a:lnTo>
                        <a:pt x="49" y="14"/>
                      </a:lnTo>
                      <a:lnTo>
                        <a:pt x="9" y="0"/>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72" name="Freeform 67"/>
                <p:cNvSpPr>
                  <a:spLocks/>
                </p:cNvSpPr>
                <p:nvPr/>
              </p:nvSpPr>
              <p:spPr bwMode="auto">
                <a:xfrm>
                  <a:off x="4028" y="1161"/>
                  <a:ext cx="25" cy="20"/>
                </a:xfrm>
                <a:custGeom>
                  <a:avLst/>
                  <a:gdLst>
                    <a:gd name="T0" fmla="*/ 0 w 50"/>
                    <a:gd name="T1" fmla="*/ 1 h 40"/>
                    <a:gd name="T2" fmla="*/ 0 w 50"/>
                    <a:gd name="T3" fmla="*/ 1 h 40"/>
                    <a:gd name="T4" fmla="*/ 1 w 50"/>
                    <a:gd name="T5" fmla="*/ 1 h 40"/>
                    <a:gd name="T6" fmla="*/ 1 w 50"/>
                    <a:gd name="T7" fmla="*/ 1 h 40"/>
                    <a:gd name="T8" fmla="*/ 1 w 50"/>
                    <a:gd name="T9" fmla="*/ 0 h 40"/>
                    <a:gd name="T10" fmla="*/ 1 w 50"/>
                    <a:gd name="T11" fmla="*/ 0 h 40"/>
                    <a:gd name="T12" fmla="*/ 0 w 50"/>
                    <a:gd name="T13" fmla="*/ 1 h 40"/>
                    <a:gd name="T14" fmla="*/ 0 60000 65536"/>
                    <a:gd name="T15" fmla="*/ 0 60000 65536"/>
                    <a:gd name="T16" fmla="*/ 0 60000 65536"/>
                    <a:gd name="T17" fmla="*/ 0 60000 65536"/>
                    <a:gd name="T18" fmla="*/ 0 60000 65536"/>
                    <a:gd name="T19" fmla="*/ 0 60000 65536"/>
                    <a:gd name="T20" fmla="*/ 0 60000 65536"/>
                    <a:gd name="T21" fmla="*/ 0 w 50"/>
                    <a:gd name="T22" fmla="*/ 0 h 40"/>
                    <a:gd name="T23" fmla="*/ 50 w 50"/>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40">
                      <a:moveTo>
                        <a:pt x="0" y="26"/>
                      </a:moveTo>
                      <a:lnTo>
                        <a:pt x="0" y="26"/>
                      </a:lnTo>
                      <a:lnTo>
                        <a:pt x="41" y="40"/>
                      </a:lnTo>
                      <a:lnTo>
                        <a:pt x="50" y="14"/>
                      </a:lnTo>
                      <a:lnTo>
                        <a:pt x="10" y="0"/>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73" name="Freeform 68"/>
                <p:cNvSpPr>
                  <a:spLocks/>
                </p:cNvSpPr>
                <p:nvPr/>
              </p:nvSpPr>
              <p:spPr bwMode="auto">
                <a:xfrm>
                  <a:off x="4009" y="1154"/>
                  <a:ext cx="24" cy="20"/>
                </a:xfrm>
                <a:custGeom>
                  <a:avLst/>
                  <a:gdLst>
                    <a:gd name="T0" fmla="*/ 0 w 49"/>
                    <a:gd name="T1" fmla="*/ 1 h 39"/>
                    <a:gd name="T2" fmla="*/ 0 w 49"/>
                    <a:gd name="T3" fmla="*/ 1 h 39"/>
                    <a:gd name="T4" fmla="*/ 0 w 49"/>
                    <a:gd name="T5" fmla="*/ 1 h 39"/>
                    <a:gd name="T6" fmla="*/ 0 w 49"/>
                    <a:gd name="T7" fmla="*/ 1 h 39"/>
                    <a:gd name="T8" fmla="*/ 0 w 49"/>
                    <a:gd name="T9" fmla="*/ 0 h 39"/>
                    <a:gd name="T10" fmla="*/ 0 w 49"/>
                    <a:gd name="T11" fmla="*/ 0 h 39"/>
                    <a:gd name="T12" fmla="*/ 0 w 49"/>
                    <a:gd name="T13" fmla="*/ 1 h 39"/>
                    <a:gd name="T14" fmla="*/ 0 60000 65536"/>
                    <a:gd name="T15" fmla="*/ 0 60000 65536"/>
                    <a:gd name="T16" fmla="*/ 0 60000 65536"/>
                    <a:gd name="T17" fmla="*/ 0 60000 65536"/>
                    <a:gd name="T18" fmla="*/ 0 60000 65536"/>
                    <a:gd name="T19" fmla="*/ 0 60000 65536"/>
                    <a:gd name="T20" fmla="*/ 0 60000 65536"/>
                    <a:gd name="T21" fmla="*/ 0 w 49"/>
                    <a:gd name="T22" fmla="*/ 0 h 39"/>
                    <a:gd name="T23" fmla="*/ 49 w 49"/>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 h="39">
                      <a:moveTo>
                        <a:pt x="1" y="25"/>
                      </a:moveTo>
                      <a:lnTo>
                        <a:pt x="0" y="25"/>
                      </a:lnTo>
                      <a:lnTo>
                        <a:pt x="39" y="39"/>
                      </a:lnTo>
                      <a:lnTo>
                        <a:pt x="49" y="13"/>
                      </a:lnTo>
                      <a:lnTo>
                        <a:pt x="10" y="0"/>
                      </a:lnTo>
                      <a:lnTo>
                        <a:pt x="8" y="0"/>
                      </a:lnTo>
                      <a:lnTo>
                        <a:pt x="1"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74" name="Freeform 69"/>
                <p:cNvSpPr>
                  <a:spLocks/>
                </p:cNvSpPr>
                <p:nvPr/>
              </p:nvSpPr>
              <p:spPr bwMode="auto">
                <a:xfrm>
                  <a:off x="3988" y="1148"/>
                  <a:ext cx="25" cy="19"/>
                </a:xfrm>
                <a:custGeom>
                  <a:avLst/>
                  <a:gdLst>
                    <a:gd name="T0" fmla="*/ 0 w 48"/>
                    <a:gd name="T1" fmla="*/ 1 h 38"/>
                    <a:gd name="T2" fmla="*/ 0 w 48"/>
                    <a:gd name="T3" fmla="*/ 1 h 38"/>
                    <a:gd name="T4" fmla="*/ 1 w 48"/>
                    <a:gd name="T5" fmla="*/ 1 h 38"/>
                    <a:gd name="T6" fmla="*/ 1 w 48"/>
                    <a:gd name="T7" fmla="*/ 1 h 38"/>
                    <a:gd name="T8" fmla="*/ 1 w 48"/>
                    <a:gd name="T9" fmla="*/ 0 h 38"/>
                    <a:gd name="T10" fmla="*/ 1 w 48"/>
                    <a:gd name="T11" fmla="*/ 0 h 38"/>
                    <a:gd name="T12" fmla="*/ 0 w 48"/>
                    <a:gd name="T13" fmla="*/ 1 h 38"/>
                    <a:gd name="T14" fmla="*/ 0 60000 65536"/>
                    <a:gd name="T15" fmla="*/ 0 60000 65536"/>
                    <a:gd name="T16" fmla="*/ 0 60000 65536"/>
                    <a:gd name="T17" fmla="*/ 0 60000 65536"/>
                    <a:gd name="T18" fmla="*/ 0 60000 65536"/>
                    <a:gd name="T19" fmla="*/ 0 60000 65536"/>
                    <a:gd name="T20" fmla="*/ 0 60000 65536"/>
                    <a:gd name="T21" fmla="*/ 0 w 48"/>
                    <a:gd name="T22" fmla="*/ 0 h 38"/>
                    <a:gd name="T23" fmla="*/ 48 w 48"/>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38">
                      <a:moveTo>
                        <a:pt x="0" y="25"/>
                      </a:moveTo>
                      <a:lnTo>
                        <a:pt x="0" y="25"/>
                      </a:lnTo>
                      <a:lnTo>
                        <a:pt x="41" y="38"/>
                      </a:lnTo>
                      <a:lnTo>
                        <a:pt x="48" y="13"/>
                      </a:lnTo>
                      <a:lnTo>
                        <a:pt x="7"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75" name="Freeform 70"/>
                <p:cNvSpPr>
                  <a:spLocks/>
                </p:cNvSpPr>
                <p:nvPr/>
              </p:nvSpPr>
              <p:spPr bwMode="auto">
                <a:xfrm>
                  <a:off x="3968" y="1142"/>
                  <a:ext cx="24" cy="19"/>
                </a:xfrm>
                <a:custGeom>
                  <a:avLst/>
                  <a:gdLst>
                    <a:gd name="T0" fmla="*/ 0 w 49"/>
                    <a:gd name="T1" fmla="*/ 1 h 38"/>
                    <a:gd name="T2" fmla="*/ 0 w 49"/>
                    <a:gd name="T3" fmla="*/ 1 h 38"/>
                    <a:gd name="T4" fmla="*/ 0 w 49"/>
                    <a:gd name="T5" fmla="*/ 1 h 38"/>
                    <a:gd name="T6" fmla="*/ 0 w 49"/>
                    <a:gd name="T7" fmla="*/ 1 h 38"/>
                    <a:gd name="T8" fmla="*/ 0 w 49"/>
                    <a:gd name="T9" fmla="*/ 0 h 38"/>
                    <a:gd name="T10" fmla="*/ 0 w 49"/>
                    <a:gd name="T11" fmla="*/ 0 h 38"/>
                    <a:gd name="T12" fmla="*/ 0 w 49"/>
                    <a:gd name="T13" fmla="*/ 1 h 38"/>
                    <a:gd name="T14" fmla="*/ 0 60000 65536"/>
                    <a:gd name="T15" fmla="*/ 0 60000 65536"/>
                    <a:gd name="T16" fmla="*/ 0 60000 65536"/>
                    <a:gd name="T17" fmla="*/ 0 60000 65536"/>
                    <a:gd name="T18" fmla="*/ 0 60000 65536"/>
                    <a:gd name="T19" fmla="*/ 0 60000 65536"/>
                    <a:gd name="T20" fmla="*/ 0 60000 65536"/>
                    <a:gd name="T21" fmla="*/ 0 w 49"/>
                    <a:gd name="T22" fmla="*/ 0 h 38"/>
                    <a:gd name="T23" fmla="*/ 49 w 49"/>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 h="38">
                      <a:moveTo>
                        <a:pt x="0" y="26"/>
                      </a:moveTo>
                      <a:lnTo>
                        <a:pt x="0" y="26"/>
                      </a:lnTo>
                      <a:lnTo>
                        <a:pt x="42" y="38"/>
                      </a:lnTo>
                      <a:lnTo>
                        <a:pt x="49" y="13"/>
                      </a:lnTo>
                      <a:lnTo>
                        <a:pt x="7" y="0"/>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76" name="Freeform 71"/>
                <p:cNvSpPr>
                  <a:spLocks/>
                </p:cNvSpPr>
                <p:nvPr/>
              </p:nvSpPr>
              <p:spPr bwMode="auto">
                <a:xfrm>
                  <a:off x="3947" y="1135"/>
                  <a:ext cx="24" cy="19"/>
                </a:xfrm>
                <a:custGeom>
                  <a:avLst/>
                  <a:gdLst>
                    <a:gd name="T0" fmla="*/ 0 w 48"/>
                    <a:gd name="T1" fmla="*/ 1 h 38"/>
                    <a:gd name="T2" fmla="*/ 0 w 48"/>
                    <a:gd name="T3" fmla="*/ 1 h 38"/>
                    <a:gd name="T4" fmla="*/ 1 w 48"/>
                    <a:gd name="T5" fmla="*/ 1 h 38"/>
                    <a:gd name="T6" fmla="*/ 1 w 48"/>
                    <a:gd name="T7" fmla="*/ 1 h 38"/>
                    <a:gd name="T8" fmla="*/ 1 w 48"/>
                    <a:gd name="T9" fmla="*/ 0 h 38"/>
                    <a:gd name="T10" fmla="*/ 1 w 48"/>
                    <a:gd name="T11" fmla="*/ 0 h 38"/>
                    <a:gd name="T12" fmla="*/ 0 w 48"/>
                    <a:gd name="T13" fmla="*/ 1 h 38"/>
                    <a:gd name="T14" fmla="*/ 0 60000 65536"/>
                    <a:gd name="T15" fmla="*/ 0 60000 65536"/>
                    <a:gd name="T16" fmla="*/ 0 60000 65536"/>
                    <a:gd name="T17" fmla="*/ 0 60000 65536"/>
                    <a:gd name="T18" fmla="*/ 0 60000 65536"/>
                    <a:gd name="T19" fmla="*/ 0 60000 65536"/>
                    <a:gd name="T20" fmla="*/ 0 60000 65536"/>
                    <a:gd name="T21" fmla="*/ 0 w 48"/>
                    <a:gd name="T22" fmla="*/ 0 h 38"/>
                    <a:gd name="T23" fmla="*/ 48 w 48"/>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38">
                      <a:moveTo>
                        <a:pt x="0" y="25"/>
                      </a:moveTo>
                      <a:lnTo>
                        <a:pt x="0" y="25"/>
                      </a:lnTo>
                      <a:lnTo>
                        <a:pt x="41" y="38"/>
                      </a:lnTo>
                      <a:lnTo>
                        <a:pt x="48" y="12"/>
                      </a:lnTo>
                      <a:lnTo>
                        <a:pt x="7"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77" name="Freeform 72"/>
                <p:cNvSpPr>
                  <a:spLocks/>
                </p:cNvSpPr>
                <p:nvPr/>
              </p:nvSpPr>
              <p:spPr bwMode="auto">
                <a:xfrm>
                  <a:off x="3927" y="1128"/>
                  <a:ext cx="23" cy="20"/>
                </a:xfrm>
                <a:custGeom>
                  <a:avLst/>
                  <a:gdLst>
                    <a:gd name="T0" fmla="*/ 0 w 47"/>
                    <a:gd name="T1" fmla="*/ 1 h 39"/>
                    <a:gd name="T2" fmla="*/ 0 w 47"/>
                    <a:gd name="T3" fmla="*/ 1 h 39"/>
                    <a:gd name="T4" fmla="*/ 0 w 47"/>
                    <a:gd name="T5" fmla="*/ 1 h 39"/>
                    <a:gd name="T6" fmla="*/ 0 w 47"/>
                    <a:gd name="T7" fmla="*/ 1 h 39"/>
                    <a:gd name="T8" fmla="*/ 0 w 47"/>
                    <a:gd name="T9" fmla="*/ 1 h 39"/>
                    <a:gd name="T10" fmla="*/ 0 w 47"/>
                    <a:gd name="T11" fmla="*/ 0 h 39"/>
                    <a:gd name="T12" fmla="*/ 0 w 47"/>
                    <a:gd name="T13" fmla="*/ 1 h 39"/>
                    <a:gd name="T14" fmla="*/ 0 60000 65536"/>
                    <a:gd name="T15" fmla="*/ 0 60000 65536"/>
                    <a:gd name="T16" fmla="*/ 0 60000 65536"/>
                    <a:gd name="T17" fmla="*/ 0 60000 65536"/>
                    <a:gd name="T18" fmla="*/ 0 60000 65536"/>
                    <a:gd name="T19" fmla="*/ 0 60000 65536"/>
                    <a:gd name="T20" fmla="*/ 0 60000 65536"/>
                    <a:gd name="T21" fmla="*/ 0 w 47"/>
                    <a:gd name="T22" fmla="*/ 0 h 39"/>
                    <a:gd name="T23" fmla="*/ 47 w 47"/>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 h="39">
                      <a:moveTo>
                        <a:pt x="1" y="27"/>
                      </a:moveTo>
                      <a:lnTo>
                        <a:pt x="0" y="26"/>
                      </a:lnTo>
                      <a:lnTo>
                        <a:pt x="40" y="39"/>
                      </a:lnTo>
                      <a:lnTo>
                        <a:pt x="47" y="14"/>
                      </a:lnTo>
                      <a:lnTo>
                        <a:pt x="7" y="1"/>
                      </a:lnTo>
                      <a:lnTo>
                        <a:pt x="5" y="0"/>
                      </a:lnTo>
                      <a:lnTo>
                        <a:pt x="1"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78" name="Freeform 73"/>
                <p:cNvSpPr>
                  <a:spLocks/>
                </p:cNvSpPr>
                <p:nvPr/>
              </p:nvSpPr>
              <p:spPr bwMode="auto">
                <a:xfrm>
                  <a:off x="3906" y="1123"/>
                  <a:ext cx="24" cy="19"/>
                </a:xfrm>
                <a:custGeom>
                  <a:avLst/>
                  <a:gdLst>
                    <a:gd name="T0" fmla="*/ 0 w 48"/>
                    <a:gd name="T1" fmla="*/ 1 h 38"/>
                    <a:gd name="T2" fmla="*/ 1 w 48"/>
                    <a:gd name="T3" fmla="*/ 1 h 38"/>
                    <a:gd name="T4" fmla="*/ 1 w 48"/>
                    <a:gd name="T5" fmla="*/ 1 h 38"/>
                    <a:gd name="T6" fmla="*/ 1 w 48"/>
                    <a:gd name="T7" fmla="*/ 1 h 38"/>
                    <a:gd name="T8" fmla="*/ 1 w 48"/>
                    <a:gd name="T9" fmla="*/ 0 h 38"/>
                    <a:gd name="T10" fmla="*/ 1 w 48"/>
                    <a:gd name="T11" fmla="*/ 0 h 38"/>
                    <a:gd name="T12" fmla="*/ 0 w 48"/>
                    <a:gd name="T13" fmla="*/ 1 h 38"/>
                    <a:gd name="T14" fmla="*/ 0 60000 65536"/>
                    <a:gd name="T15" fmla="*/ 0 60000 65536"/>
                    <a:gd name="T16" fmla="*/ 0 60000 65536"/>
                    <a:gd name="T17" fmla="*/ 0 60000 65536"/>
                    <a:gd name="T18" fmla="*/ 0 60000 65536"/>
                    <a:gd name="T19" fmla="*/ 0 60000 65536"/>
                    <a:gd name="T20" fmla="*/ 0 60000 65536"/>
                    <a:gd name="T21" fmla="*/ 0 w 48"/>
                    <a:gd name="T22" fmla="*/ 0 h 38"/>
                    <a:gd name="T23" fmla="*/ 48 w 48"/>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38">
                      <a:moveTo>
                        <a:pt x="0" y="28"/>
                      </a:moveTo>
                      <a:lnTo>
                        <a:pt x="1" y="28"/>
                      </a:lnTo>
                      <a:lnTo>
                        <a:pt x="44" y="38"/>
                      </a:lnTo>
                      <a:lnTo>
                        <a:pt x="48" y="11"/>
                      </a:lnTo>
                      <a:lnTo>
                        <a:pt x="6" y="0"/>
                      </a:lnTo>
                      <a:lnTo>
                        <a:pt x="7" y="0"/>
                      </a:lnTo>
                      <a:lnTo>
                        <a:pt x="0"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79" name="Freeform 74"/>
                <p:cNvSpPr>
                  <a:spLocks/>
                </p:cNvSpPr>
                <p:nvPr/>
              </p:nvSpPr>
              <p:spPr bwMode="auto">
                <a:xfrm>
                  <a:off x="3885" y="1117"/>
                  <a:ext cx="24" cy="20"/>
                </a:xfrm>
                <a:custGeom>
                  <a:avLst/>
                  <a:gdLst>
                    <a:gd name="T0" fmla="*/ 0 w 48"/>
                    <a:gd name="T1" fmla="*/ 1 h 39"/>
                    <a:gd name="T2" fmla="*/ 0 w 48"/>
                    <a:gd name="T3" fmla="*/ 1 h 39"/>
                    <a:gd name="T4" fmla="*/ 1 w 48"/>
                    <a:gd name="T5" fmla="*/ 1 h 39"/>
                    <a:gd name="T6" fmla="*/ 1 w 48"/>
                    <a:gd name="T7" fmla="*/ 1 h 39"/>
                    <a:gd name="T8" fmla="*/ 1 w 48"/>
                    <a:gd name="T9" fmla="*/ 0 h 39"/>
                    <a:gd name="T10" fmla="*/ 1 w 48"/>
                    <a:gd name="T11" fmla="*/ 0 h 39"/>
                    <a:gd name="T12" fmla="*/ 0 w 48"/>
                    <a:gd name="T13" fmla="*/ 1 h 39"/>
                    <a:gd name="T14" fmla="*/ 0 60000 65536"/>
                    <a:gd name="T15" fmla="*/ 0 60000 65536"/>
                    <a:gd name="T16" fmla="*/ 0 60000 65536"/>
                    <a:gd name="T17" fmla="*/ 0 60000 65536"/>
                    <a:gd name="T18" fmla="*/ 0 60000 65536"/>
                    <a:gd name="T19" fmla="*/ 0 60000 65536"/>
                    <a:gd name="T20" fmla="*/ 0 60000 65536"/>
                    <a:gd name="T21" fmla="*/ 0 w 48"/>
                    <a:gd name="T22" fmla="*/ 0 h 39"/>
                    <a:gd name="T23" fmla="*/ 48 w 48"/>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39">
                      <a:moveTo>
                        <a:pt x="0" y="28"/>
                      </a:moveTo>
                      <a:lnTo>
                        <a:pt x="0" y="28"/>
                      </a:lnTo>
                      <a:lnTo>
                        <a:pt x="41" y="39"/>
                      </a:lnTo>
                      <a:lnTo>
                        <a:pt x="48" y="11"/>
                      </a:lnTo>
                      <a:lnTo>
                        <a:pt x="6" y="0"/>
                      </a:lnTo>
                      <a:lnTo>
                        <a:pt x="0"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80" name="Freeform 75"/>
                <p:cNvSpPr>
                  <a:spLocks/>
                </p:cNvSpPr>
                <p:nvPr/>
              </p:nvSpPr>
              <p:spPr bwMode="auto">
                <a:xfrm>
                  <a:off x="3864" y="1112"/>
                  <a:ext cx="24" cy="19"/>
                </a:xfrm>
                <a:custGeom>
                  <a:avLst/>
                  <a:gdLst>
                    <a:gd name="T0" fmla="*/ 0 w 48"/>
                    <a:gd name="T1" fmla="*/ 1 h 38"/>
                    <a:gd name="T2" fmla="*/ 0 w 48"/>
                    <a:gd name="T3" fmla="*/ 1 h 38"/>
                    <a:gd name="T4" fmla="*/ 1 w 48"/>
                    <a:gd name="T5" fmla="*/ 1 h 38"/>
                    <a:gd name="T6" fmla="*/ 1 w 48"/>
                    <a:gd name="T7" fmla="*/ 1 h 38"/>
                    <a:gd name="T8" fmla="*/ 1 w 48"/>
                    <a:gd name="T9" fmla="*/ 0 h 38"/>
                    <a:gd name="T10" fmla="*/ 1 w 48"/>
                    <a:gd name="T11" fmla="*/ 0 h 38"/>
                    <a:gd name="T12" fmla="*/ 0 w 48"/>
                    <a:gd name="T13" fmla="*/ 1 h 38"/>
                    <a:gd name="T14" fmla="*/ 0 60000 65536"/>
                    <a:gd name="T15" fmla="*/ 0 60000 65536"/>
                    <a:gd name="T16" fmla="*/ 0 60000 65536"/>
                    <a:gd name="T17" fmla="*/ 0 60000 65536"/>
                    <a:gd name="T18" fmla="*/ 0 60000 65536"/>
                    <a:gd name="T19" fmla="*/ 0 60000 65536"/>
                    <a:gd name="T20" fmla="*/ 0 60000 65536"/>
                    <a:gd name="T21" fmla="*/ 0 w 48"/>
                    <a:gd name="T22" fmla="*/ 0 h 38"/>
                    <a:gd name="T23" fmla="*/ 48 w 48"/>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38">
                      <a:moveTo>
                        <a:pt x="0" y="27"/>
                      </a:moveTo>
                      <a:lnTo>
                        <a:pt x="0" y="27"/>
                      </a:lnTo>
                      <a:lnTo>
                        <a:pt x="42" y="38"/>
                      </a:lnTo>
                      <a:lnTo>
                        <a:pt x="48" y="10"/>
                      </a:lnTo>
                      <a:lnTo>
                        <a:pt x="7" y="0"/>
                      </a:lnTo>
                      <a:lnTo>
                        <a:pt x="0"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81" name="Freeform 76"/>
                <p:cNvSpPr>
                  <a:spLocks/>
                </p:cNvSpPr>
                <p:nvPr/>
              </p:nvSpPr>
              <p:spPr bwMode="auto">
                <a:xfrm>
                  <a:off x="3843" y="1107"/>
                  <a:ext cx="24" cy="19"/>
                </a:xfrm>
                <a:custGeom>
                  <a:avLst/>
                  <a:gdLst>
                    <a:gd name="T0" fmla="*/ 1 w 48"/>
                    <a:gd name="T1" fmla="*/ 0 h 39"/>
                    <a:gd name="T2" fmla="*/ 0 w 48"/>
                    <a:gd name="T3" fmla="*/ 0 h 39"/>
                    <a:gd name="T4" fmla="*/ 1 w 48"/>
                    <a:gd name="T5" fmla="*/ 0 h 39"/>
                    <a:gd name="T6" fmla="*/ 1 w 48"/>
                    <a:gd name="T7" fmla="*/ 0 h 39"/>
                    <a:gd name="T8" fmla="*/ 1 w 48"/>
                    <a:gd name="T9" fmla="*/ 0 h 39"/>
                    <a:gd name="T10" fmla="*/ 1 w 48"/>
                    <a:gd name="T11" fmla="*/ 0 h 39"/>
                    <a:gd name="T12" fmla="*/ 1 w 48"/>
                    <a:gd name="T13" fmla="*/ 0 h 39"/>
                    <a:gd name="T14" fmla="*/ 0 60000 65536"/>
                    <a:gd name="T15" fmla="*/ 0 60000 65536"/>
                    <a:gd name="T16" fmla="*/ 0 60000 65536"/>
                    <a:gd name="T17" fmla="*/ 0 60000 65536"/>
                    <a:gd name="T18" fmla="*/ 0 60000 65536"/>
                    <a:gd name="T19" fmla="*/ 0 60000 65536"/>
                    <a:gd name="T20" fmla="*/ 0 60000 65536"/>
                    <a:gd name="T21" fmla="*/ 0 w 48"/>
                    <a:gd name="T22" fmla="*/ 0 h 39"/>
                    <a:gd name="T23" fmla="*/ 48 w 48"/>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39">
                      <a:moveTo>
                        <a:pt x="1" y="28"/>
                      </a:moveTo>
                      <a:lnTo>
                        <a:pt x="0" y="28"/>
                      </a:lnTo>
                      <a:lnTo>
                        <a:pt x="41" y="39"/>
                      </a:lnTo>
                      <a:lnTo>
                        <a:pt x="48" y="12"/>
                      </a:lnTo>
                      <a:lnTo>
                        <a:pt x="6" y="0"/>
                      </a:lnTo>
                      <a:lnTo>
                        <a:pt x="5" y="0"/>
                      </a:lnTo>
                      <a:lnTo>
                        <a:pt x="1"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82" name="Freeform 77"/>
                <p:cNvSpPr>
                  <a:spLocks/>
                </p:cNvSpPr>
                <p:nvPr/>
              </p:nvSpPr>
              <p:spPr bwMode="auto">
                <a:xfrm>
                  <a:off x="3823" y="1102"/>
                  <a:ext cx="23" cy="18"/>
                </a:xfrm>
                <a:custGeom>
                  <a:avLst/>
                  <a:gdLst>
                    <a:gd name="T0" fmla="*/ 0 w 47"/>
                    <a:gd name="T1" fmla="*/ 0 h 37"/>
                    <a:gd name="T2" fmla="*/ 0 w 47"/>
                    <a:gd name="T3" fmla="*/ 0 h 37"/>
                    <a:gd name="T4" fmla="*/ 0 w 47"/>
                    <a:gd name="T5" fmla="*/ 0 h 37"/>
                    <a:gd name="T6" fmla="*/ 0 w 47"/>
                    <a:gd name="T7" fmla="*/ 0 h 37"/>
                    <a:gd name="T8" fmla="*/ 0 w 47"/>
                    <a:gd name="T9" fmla="*/ 0 h 37"/>
                    <a:gd name="T10" fmla="*/ 0 w 47"/>
                    <a:gd name="T11" fmla="*/ 0 h 37"/>
                    <a:gd name="T12" fmla="*/ 0 w 47"/>
                    <a:gd name="T13" fmla="*/ 0 h 37"/>
                    <a:gd name="T14" fmla="*/ 0 60000 65536"/>
                    <a:gd name="T15" fmla="*/ 0 60000 65536"/>
                    <a:gd name="T16" fmla="*/ 0 60000 65536"/>
                    <a:gd name="T17" fmla="*/ 0 60000 65536"/>
                    <a:gd name="T18" fmla="*/ 0 60000 65536"/>
                    <a:gd name="T19" fmla="*/ 0 60000 65536"/>
                    <a:gd name="T20" fmla="*/ 0 60000 65536"/>
                    <a:gd name="T21" fmla="*/ 0 w 47"/>
                    <a:gd name="T22" fmla="*/ 0 h 37"/>
                    <a:gd name="T23" fmla="*/ 47 w 47"/>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 h="37">
                      <a:moveTo>
                        <a:pt x="0" y="27"/>
                      </a:moveTo>
                      <a:lnTo>
                        <a:pt x="0" y="27"/>
                      </a:lnTo>
                      <a:lnTo>
                        <a:pt x="43" y="37"/>
                      </a:lnTo>
                      <a:lnTo>
                        <a:pt x="47" y="9"/>
                      </a:lnTo>
                      <a:lnTo>
                        <a:pt x="5" y="0"/>
                      </a:lnTo>
                      <a:lnTo>
                        <a:pt x="0"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83" name="Freeform 78"/>
                <p:cNvSpPr>
                  <a:spLocks/>
                </p:cNvSpPr>
                <p:nvPr/>
              </p:nvSpPr>
              <p:spPr bwMode="auto">
                <a:xfrm>
                  <a:off x="3801" y="1097"/>
                  <a:ext cx="24" cy="19"/>
                </a:xfrm>
                <a:custGeom>
                  <a:avLst/>
                  <a:gdLst>
                    <a:gd name="T0" fmla="*/ 0 w 48"/>
                    <a:gd name="T1" fmla="*/ 1 h 36"/>
                    <a:gd name="T2" fmla="*/ 0 w 48"/>
                    <a:gd name="T3" fmla="*/ 1 h 36"/>
                    <a:gd name="T4" fmla="*/ 1 w 48"/>
                    <a:gd name="T5" fmla="*/ 1 h 36"/>
                    <a:gd name="T6" fmla="*/ 1 w 48"/>
                    <a:gd name="T7" fmla="*/ 1 h 36"/>
                    <a:gd name="T8" fmla="*/ 1 w 48"/>
                    <a:gd name="T9" fmla="*/ 0 h 36"/>
                    <a:gd name="T10" fmla="*/ 1 w 48"/>
                    <a:gd name="T11" fmla="*/ 0 h 36"/>
                    <a:gd name="T12" fmla="*/ 0 w 48"/>
                    <a:gd name="T13" fmla="*/ 1 h 36"/>
                    <a:gd name="T14" fmla="*/ 0 60000 65536"/>
                    <a:gd name="T15" fmla="*/ 0 60000 65536"/>
                    <a:gd name="T16" fmla="*/ 0 60000 65536"/>
                    <a:gd name="T17" fmla="*/ 0 60000 65536"/>
                    <a:gd name="T18" fmla="*/ 0 60000 65536"/>
                    <a:gd name="T19" fmla="*/ 0 60000 65536"/>
                    <a:gd name="T20" fmla="*/ 0 60000 65536"/>
                    <a:gd name="T21" fmla="*/ 0 w 48"/>
                    <a:gd name="T22" fmla="*/ 0 h 36"/>
                    <a:gd name="T23" fmla="*/ 48 w 48"/>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36">
                      <a:moveTo>
                        <a:pt x="0" y="27"/>
                      </a:moveTo>
                      <a:lnTo>
                        <a:pt x="0" y="27"/>
                      </a:lnTo>
                      <a:lnTo>
                        <a:pt x="43" y="36"/>
                      </a:lnTo>
                      <a:lnTo>
                        <a:pt x="48" y="9"/>
                      </a:lnTo>
                      <a:lnTo>
                        <a:pt x="5" y="0"/>
                      </a:lnTo>
                      <a:lnTo>
                        <a:pt x="0"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84" name="Freeform 79"/>
                <p:cNvSpPr>
                  <a:spLocks/>
                </p:cNvSpPr>
                <p:nvPr/>
              </p:nvSpPr>
              <p:spPr bwMode="auto">
                <a:xfrm>
                  <a:off x="3780" y="1093"/>
                  <a:ext cx="24" cy="18"/>
                </a:xfrm>
                <a:custGeom>
                  <a:avLst/>
                  <a:gdLst>
                    <a:gd name="T0" fmla="*/ 0 w 46"/>
                    <a:gd name="T1" fmla="*/ 1 h 35"/>
                    <a:gd name="T2" fmla="*/ 0 w 46"/>
                    <a:gd name="T3" fmla="*/ 1 h 35"/>
                    <a:gd name="T4" fmla="*/ 1 w 46"/>
                    <a:gd name="T5" fmla="*/ 1 h 35"/>
                    <a:gd name="T6" fmla="*/ 1 w 46"/>
                    <a:gd name="T7" fmla="*/ 1 h 35"/>
                    <a:gd name="T8" fmla="*/ 1 w 46"/>
                    <a:gd name="T9" fmla="*/ 0 h 35"/>
                    <a:gd name="T10" fmla="*/ 1 w 46"/>
                    <a:gd name="T11" fmla="*/ 0 h 35"/>
                    <a:gd name="T12" fmla="*/ 0 w 46"/>
                    <a:gd name="T13" fmla="*/ 1 h 35"/>
                    <a:gd name="T14" fmla="*/ 0 60000 65536"/>
                    <a:gd name="T15" fmla="*/ 0 60000 65536"/>
                    <a:gd name="T16" fmla="*/ 0 60000 65536"/>
                    <a:gd name="T17" fmla="*/ 0 60000 65536"/>
                    <a:gd name="T18" fmla="*/ 0 60000 65536"/>
                    <a:gd name="T19" fmla="*/ 0 60000 65536"/>
                    <a:gd name="T20" fmla="*/ 0 60000 65536"/>
                    <a:gd name="T21" fmla="*/ 0 w 46"/>
                    <a:gd name="T22" fmla="*/ 0 h 35"/>
                    <a:gd name="T23" fmla="*/ 46 w 4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35">
                      <a:moveTo>
                        <a:pt x="0" y="27"/>
                      </a:moveTo>
                      <a:lnTo>
                        <a:pt x="0" y="27"/>
                      </a:lnTo>
                      <a:lnTo>
                        <a:pt x="41" y="35"/>
                      </a:lnTo>
                      <a:lnTo>
                        <a:pt x="46" y="8"/>
                      </a:lnTo>
                      <a:lnTo>
                        <a:pt x="5" y="0"/>
                      </a:lnTo>
                      <a:lnTo>
                        <a:pt x="0"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85" name="Freeform 80"/>
                <p:cNvSpPr>
                  <a:spLocks/>
                </p:cNvSpPr>
                <p:nvPr/>
              </p:nvSpPr>
              <p:spPr bwMode="auto">
                <a:xfrm>
                  <a:off x="3760" y="1089"/>
                  <a:ext cx="23" cy="18"/>
                </a:xfrm>
                <a:custGeom>
                  <a:avLst/>
                  <a:gdLst>
                    <a:gd name="T0" fmla="*/ 0 w 47"/>
                    <a:gd name="T1" fmla="*/ 0 h 37"/>
                    <a:gd name="T2" fmla="*/ 0 w 47"/>
                    <a:gd name="T3" fmla="*/ 0 h 37"/>
                    <a:gd name="T4" fmla="*/ 0 w 47"/>
                    <a:gd name="T5" fmla="*/ 0 h 37"/>
                    <a:gd name="T6" fmla="*/ 0 w 47"/>
                    <a:gd name="T7" fmla="*/ 0 h 37"/>
                    <a:gd name="T8" fmla="*/ 0 w 47"/>
                    <a:gd name="T9" fmla="*/ 0 h 37"/>
                    <a:gd name="T10" fmla="*/ 0 w 47"/>
                    <a:gd name="T11" fmla="*/ 0 h 37"/>
                    <a:gd name="T12" fmla="*/ 0 w 47"/>
                    <a:gd name="T13" fmla="*/ 0 h 37"/>
                    <a:gd name="T14" fmla="*/ 0 60000 65536"/>
                    <a:gd name="T15" fmla="*/ 0 60000 65536"/>
                    <a:gd name="T16" fmla="*/ 0 60000 65536"/>
                    <a:gd name="T17" fmla="*/ 0 60000 65536"/>
                    <a:gd name="T18" fmla="*/ 0 60000 65536"/>
                    <a:gd name="T19" fmla="*/ 0 60000 65536"/>
                    <a:gd name="T20" fmla="*/ 0 60000 65536"/>
                    <a:gd name="T21" fmla="*/ 0 w 47"/>
                    <a:gd name="T22" fmla="*/ 0 h 37"/>
                    <a:gd name="T23" fmla="*/ 47 w 47"/>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 h="37">
                      <a:moveTo>
                        <a:pt x="2" y="28"/>
                      </a:moveTo>
                      <a:lnTo>
                        <a:pt x="0" y="28"/>
                      </a:lnTo>
                      <a:lnTo>
                        <a:pt x="42" y="37"/>
                      </a:lnTo>
                      <a:lnTo>
                        <a:pt x="47" y="10"/>
                      </a:lnTo>
                      <a:lnTo>
                        <a:pt x="5" y="0"/>
                      </a:lnTo>
                      <a:lnTo>
                        <a:pt x="4" y="0"/>
                      </a:lnTo>
                      <a:lnTo>
                        <a:pt x="2"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86" name="Freeform 81"/>
                <p:cNvSpPr>
                  <a:spLocks/>
                </p:cNvSpPr>
                <p:nvPr/>
              </p:nvSpPr>
              <p:spPr bwMode="auto">
                <a:xfrm>
                  <a:off x="3738" y="1085"/>
                  <a:ext cx="23" cy="17"/>
                </a:xfrm>
                <a:custGeom>
                  <a:avLst/>
                  <a:gdLst>
                    <a:gd name="T0" fmla="*/ 0 w 46"/>
                    <a:gd name="T1" fmla="*/ 0 h 35"/>
                    <a:gd name="T2" fmla="*/ 1 w 46"/>
                    <a:gd name="T3" fmla="*/ 0 h 35"/>
                    <a:gd name="T4" fmla="*/ 1 w 46"/>
                    <a:gd name="T5" fmla="*/ 0 h 35"/>
                    <a:gd name="T6" fmla="*/ 1 w 46"/>
                    <a:gd name="T7" fmla="*/ 0 h 35"/>
                    <a:gd name="T8" fmla="*/ 1 w 46"/>
                    <a:gd name="T9" fmla="*/ 0 h 35"/>
                    <a:gd name="T10" fmla="*/ 1 w 46"/>
                    <a:gd name="T11" fmla="*/ 0 h 35"/>
                    <a:gd name="T12" fmla="*/ 0 w 46"/>
                    <a:gd name="T13" fmla="*/ 0 h 35"/>
                    <a:gd name="T14" fmla="*/ 0 60000 65536"/>
                    <a:gd name="T15" fmla="*/ 0 60000 65536"/>
                    <a:gd name="T16" fmla="*/ 0 60000 65536"/>
                    <a:gd name="T17" fmla="*/ 0 60000 65536"/>
                    <a:gd name="T18" fmla="*/ 0 60000 65536"/>
                    <a:gd name="T19" fmla="*/ 0 60000 65536"/>
                    <a:gd name="T20" fmla="*/ 0 60000 65536"/>
                    <a:gd name="T21" fmla="*/ 0 w 46"/>
                    <a:gd name="T22" fmla="*/ 0 h 35"/>
                    <a:gd name="T23" fmla="*/ 46 w 4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35">
                      <a:moveTo>
                        <a:pt x="0" y="28"/>
                      </a:moveTo>
                      <a:lnTo>
                        <a:pt x="1" y="28"/>
                      </a:lnTo>
                      <a:lnTo>
                        <a:pt x="44" y="35"/>
                      </a:lnTo>
                      <a:lnTo>
                        <a:pt x="46" y="7"/>
                      </a:lnTo>
                      <a:lnTo>
                        <a:pt x="3" y="0"/>
                      </a:lnTo>
                      <a:lnTo>
                        <a:pt x="4" y="0"/>
                      </a:lnTo>
                      <a:lnTo>
                        <a:pt x="0"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87" name="Freeform 82"/>
                <p:cNvSpPr>
                  <a:spLocks/>
                </p:cNvSpPr>
                <p:nvPr/>
              </p:nvSpPr>
              <p:spPr bwMode="auto">
                <a:xfrm>
                  <a:off x="3718" y="1082"/>
                  <a:ext cx="23" cy="17"/>
                </a:xfrm>
                <a:custGeom>
                  <a:avLst/>
                  <a:gdLst>
                    <a:gd name="T0" fmla="*/ 1 w 46"/>
                    <a:gd name="T1" fmla="*/ 1 h 34"/>
                    <a:gd name="T2" fmla="*/ 0 w 46"/>
                    <a:gd name="T3" fmla="*/ 1 h 34"/>
                    <a:gd name="T4" fmla="*/ 1 w 46"/>
                    <a:gd name="T5" fmla="*/ 1 h 34"/>
                    <a:gd name="T6" fmla="*/ 1 w 46"/>
                    <a:gd name="T7" fmla="*/ 1 h 34"/>
                    <a:gd name="T8" fmla="*/ 1 w 46"/>
                    <a:gd name="T9" fmla="*/ 0 h 34"/>
                    <a:gd name="T10" fmla="*/ 1 w 46"/>
                    <a:gd name="T11" fmla="*/ 0 h 34"/>
                    <a:gd name="T12" fmla="*/ 1 w 46"/>
                    <a:gd name="T13" fmla="*/ 1 h 34"/>
                    <a:gd name="T14" fmla="*/ 0 60000 65536"/>
                    <a:gd name="T15" fmla="*/ 0 60000 65536"/>
                    <a:gd name="T16" fmla="*/ 0 60000 65536"/>
                    <a:gd name="T17" fmla="*/ 0 60000 65536"/>
                    <a:gd name="T18" fmla="*/ 0 60000 65536"/>
                    <a:gd name="T19" fmla="*/ 0 60000 65536"/>
                    <a:gd name="T20" fmla="*/ 0 60000 65536"/>
                    <a:gd name="T21" fmla="*/ 0 w 46"/>
                    <a:gd name="T22" fmla="*/ 0 h 34"/>
                    <a:gd name="T23" fmla="*/ 46 w 46"/>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34">
                      <a:moveTo>
                        <a:pt x="2" y="27"/>
                      </a:moveTo>
                      <a:lnTo>
                        <a:pt x="0" y="27"/>
                      </a:lnTo>
                      <a:lnTo>
                        <a:pt x="42" y="34"/>
                      </a:lnTo>
                      <a:lnTo>
                        <a:pt x="46" y="6"/>
                      </a:lnTo>
                      <a:lnTo>
                        <a:pt x="5" y="0"/>
                      </a:lnTo>
                      <a:lnTo>
                        <a:pt x="4" y="0"/>
                      </a:lnTo>
                      <a:lnTo>
                        <a:pt x="2"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88" name="Freeform 83"/>
                <p:cNvSpPr>
                  <a:spLocks/>
                </p:cNvSpPr>
                <p:nvPr/>
              </p:nvSpPr>
              <p:spPr bwMode="auto">
                <a:xfrm>
                  <a:off x="3698" y="1079"/>
                  <a:ext cx="21" cy="17"/>
                </a:xfrm>
                <a:custGeom>
                  <a:avLst/>
                  <a:gdLst>
                    <a:gd name="T0" fmla="*/ 0 w 44"/>
                    <a:gd name="T1" fmla="*/ 1 h 33"/>
                    <a:gd name="T2" fmla="*/ 0 w 44"/>
                    <a:gd name="T3" fmla="*/ 1 h 33"/>
                    <a:gd name="T4" fmla="*/ 0 w 44"/>
                    <a:gd name="T5" fmla="*/ 1 h 33"/>
                    <a:gd name="T6" fmla="*/ 0 w 44"/>
                    <a:gd name="T7" fmla="*/ 1 h 33"/>
                    <a:gd name="T8" fmla="*/ 0 w 44"/>
                    <a:gd name="T9" fmla="*/ 0 h 33"/>
                    <a:gd name="T10" fmla="*/ 0 w 44"/>
                    <a:gd name="T11" fmla="*/ 0 h 33"/>
                    <a:gd name="T12" fmla="*/ 0 w 44"/>
                    <a:gd name="T13" fmla="*/ 1 h 33"/>
                    <a:gd name="T14" fmla="*/ 0 60000 65536"/>
                    <a:gd name="T15" fmla="*/ 0 60000 65536"/>
                    <a:gd name="T16" fmla="*/ 0 60000 65536"/>
                    <a:gd name="T17" fmla="*/ 0 60000 65536"/>
                    <a:gd name="T18" fmla="*/ 0 60000 65536"/>
                    <a:gd name="T19" fmla="*/ 0 60000 65536"/>
                    <a:gd name="T20" fmla="*/ 0 60000 65536"/>
                    <a:gd name="T21" fmla="*/ 0 w 44"/>
                    <a:gd name="T22" fmla="*/ 0 h 33"/>
                    <a:gd name="T23" fmla="*/ 44 w 44"/>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33">
                      <a:moveTo>
                        <a:pt x="0" y="27"/>
                      </a:moveTo>
                      <a:lnTo>
                        <a:pt x="0" y="27"/>
                      </a:lnTo>
                      <a:lnTo>
                        <a:pt x="42" y="33"/>
                      </a:lnTo>
                      <a:lnTo>
                        <a:pt x="44" y="6"/>
                      </a:lnTo>
                      <a:lnTo>
                        <a:pt x="2" y="0"/>
                      </a:lnTo>
                      <a:lnTo>
                        <a:pt x="0"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89" name="Freeform 84"/>
                <p:cNvSpPr>
                  <a:spLocks/>
                </p:cNvSpPr>
                <p:nvPr/>
              </p:nvSpPr>
              <p:spPr bwMode="auto">
                <a:xfrm>
                  <a:off x="3677" y="1076"/>
                  <a:ext cx="22" cy="17"/>
                </a:xfrm>
                <a:custGeom>
                  <a:avLst/>
                  <a:gdLst>
                    <a:gd name="T0" fmla="*/ 0 w 42"/>
                    <a:gd name="T1" fmla="*/ 1 h 33"/>
                    <a:gd name="T2" fmla="*/ 0 w 42"/>
                    <a:gd name="T3" fmla="*/ 1 h 33"/>
                    <a:gd name="T4" fmla="*/ 1 w 42"/>
                    <a:gd name="T5" fmla="*/ 1 h 33"/>
                    <a:gd name="T6" fmla="*/ 1 w 42"/>
                    <a:gd name="T7" fmla="*/ 1 h 33"/>
                    <a:gd name="T8" fmla="*/ 1 w 42"/>
                    <a:gd name="T9" fmla="*/ 0 h 33"/>
                    <a:gd name="T10" fmla="*/ 1 w 42"/>
                    <a:gd name="T11" fmla="*/ 0 h 33"/>
                    <a:gd name="T12" fmla="*/ 0 w 42"/>
                    <a:gd name="T13" fmla="*/ 1 h 33"/>
                    <a:gd name="T14" fmla="*/ 0 60000 65536"/>
                    <a:gd name="T15" fmla="*/ 0 60000 65536"/>
                    <a:gd name="T16" fmla="*/ 0 60000 65536"/>
                    <a:gd name="T17" fmla="*/ 0 60000 65536"/>
                    <a:gd name="T18" fmla="*/ 0 60000 65536"/>
                    <a:gd name="T19" fmla="*/ 0 60000 65536"/>
                    <a:gd name="T20" fmla="*/ 0 60000 65536"/>
                    <a:gd name="T21" fmla="*/ 0 w 42"/>
                    <a:gd name="T22" fmla="*/ 0 h 33"/>
                    <a:gd name="T23" fmla="*/ 42 w 42"/>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33">
                      <a:moveTo>
                        <a:pt x="0" y="28"/>
                      </a:moveTo>
                      <a:lnTo>
                        <a:pt x="0" y="28"/>
                      </a:lnTo>
                      <a:lnTo>
                        <a:pt x="40" y="33"/>
                      </a:lnTo>
                      <a:lnTo>
                        <a:pt x="42" y="6"/>
                      </a:lnTo>
                      <a:lnTo>
                        <a:pt x="2" y="0"/>
                      </a:lnTo>
                      <a:lnTo>
                        <a:pt x="0"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90" name="Freeform 85"/>
                <p:cNvSpPr>
                  <a:spLocks/>
                </p:cNvSpPr>
                <p:nvPr/>
              </p:nvSpPr>
              <p:spPr bwMode="auto">
                <a:xfrm>
                  <a:off x="3657" y="1074"/>
                  <a:ext cx="22" cy="16"/>
                </a:xfrm>
                <a:custGeom>
                  <a:avLst/>
                  <a:gdLst>
                    <a:gd name="T0" fmla="*/ 0 w 44"/>
                    <a:gd name="T1" fmla="*/ 1 h 31"/>
                    <a:gd name="T2" fmla="*/ 0 w 44"/>
                    <a:gd name="T3" fmla="*/ 1 h 31"/>
                    <a:gd name="T4" fmla="*/ 1 w 44"/>
                    <a:gd name="T5" fmla="*/ 1 h 31"/>
                    <a:gd name="T6" fmla="*/ 1 w 44"/>
                    <a:gd name="T7" fmla="*/ 1 h 31"/>
                    <a:gd name="T8" fmla="*/ 1 w 44"/>
                    <a:gd name="T9" fmla="*/ 0 h 31"/>
                    <a:gd name="T10" fmla="*/ 1 w 44"/>
                    <a:gd name="T11" fmla="*/ 0 h 31"/>
                    <a:gd name="T12" fmla="*/ 0 w 44"/>
                    <a:gd name="T13" fmla="*/ 1 h 31"/>
                    <a:gd name="T14" fmla="*/ 0 60000 65536"/>
                    <a:gd name="T15" fmla="*/ 0 60000 65536"/>
                    <a:gd name="T16" fmla="*/ 0 60000 65536"/>
                    <a:gd name="T17" fmla="*/ 0 60000 65536"/>
                    <a:gd name="T18" fmla="*/ 0 60000 65536"/>
                    <a:gd name="T19" fmla="*/ 0 60000 65536"/>
                    <a:gd name="T20" fmla="*/ 0 60000 65536"/>
                    <a:gd name="T21" fmla="*/ 0 w 44"/>
                    <a:gd name="T22" fmla="*/ 0 h 31"/>
                    <a:gd name="T23" fmla="*/ 44 w 44"/>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31">
                      <a:moveTo>
                        <a:pt x="0" y="27"/>
                      </a:moveTo>
                      <a:lnTo>
                        <a:pt x="0" y="27"/>
                      </a:lnTo>
                      <a:lnTo>
                        <a:pt x="42" y="31"/>
                      </a:lnTo>
                      <a:lnTo>
                        <a:pt x="44" y="3"/>
                      </a:lnTo>
                      <a:lnTo>
                        <a:pt x="3" y="0"/>
                      </a:lnTo>
                      <a:lnTo>
                        <a:pt x="0"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91" name="Freeform 86"/>
                <p:cNvSpPr>
                  <a:spLocks/>
                </p:cNvSpPr>
                <p:nvPr/>
              </p:nvSpPr>
              <p:spPr bwMode="auto">
                <a:xfrm>
                  <a:off x="3636" y="1073"/>
                  <a:ext cx="22" cy="15"/>
                </a:xfrm>
                <a:custGeom>
                  <a:avLst/>
                  <a:gdLst>
                    <a:gd name="T0" fmla="*/ 1 w 44"/>
                    <a:gd name="T1" fmla="*/ 0 h 31"/>
                    <a:gd name="T2" fmla="*/ 0 w 44"/>
                    <a:gd name="T3" fmla="*/ 0 h 31"/>
                    <a:gd name="T4" fmla="*/ 1 w 44"/>
                    <a:gd name="T5" fmla="*/ 0 h 31"/>
                    <a:gd name="T6" fmla="*/ 1 w 44"/>
                    <a:gd name="T7" fmla="*/ 0 h 31"/>
                    <a:gd name="T8" fmla="*/ 1 w 44"/>
                    <a:gd name="T9" fmla="*/ 0 h 31"/>
                    <a:gd name="T10" fmla="*/ 1 w 44"/>
                    <a:gd name="T11" fmla="*/ 0 h 31"/>
                    <a:gd name="T12" fmla="*/ 1 w 44"/>
                    <a:gd name="T13" fmla="*/ 0 h 31"/>
                    <a:gd name="T14" fmla="*/ 0 60000 65536"/>
                    <a:gd name="T15" fmla="*/ 0 60000 65536"/>
                    <a:gd name="T16" fmla="*/ 0 60000 65536"/>
                    <a:gd name="T17" fmla="*/ 0 60000 65536"/>
                    <a:gd name="T18" fmla="*/ 0 60000 65536"/>
                    <a:gd name="T19" fmla="*/ 0 60000 65536"/>
                    <a:gd name="T20" fmla="*/ 0 60000 65536"/>
                    <a:gd name="T21" fmla="*/ 0 w 44"/>
                    <a:gd name="T22" fmla="*/ 0 h 31"/>
                    <a:gd name="T23" fmla="*/ 44 w 44"/>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31">
                      <a:moveTo>
                        <a:pt x="1" y="28"/>
                      </a:moveTo>
                      <a:lnTo>
                        <a:pt x="0" y="28"/>
                      </a:lnTo>
                      <a:lnTo>
                        <a:pt x="41" y="31"/>
                      </a:lnTo>
                      <a:lnTo>
                        <a:pt x="44" y="4"/>
                      </a:lnTo>
                      <a:lnTo>
                        <a:pt x="2" y="0"/>
                      </a:lnTo>
                      <a:lnTo>
                        <a:pt x="1" y="0"/>
                      </a:lnTo>
                      <a:lnTo>
                        <a:pt x="1"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92" name="Freeform 87"/>
                <p:cNvSpPr>
                  <a:spLocks/>
                </p:cNvSpPr>
                <p:nvPr/>
              </p:nvSpPr>
              <p:spPr bwMode="auto">
                <a:xfrm>
                  <a:off x="3616" y="1071"/>
                  <a:ext cx="20" cy="15"/>
                </a:xfrm>
                <a:custGeom>
                  <a:avLst/>
                  <a:gdLst>
                    <a:gd name="T0" fmla="*/ 0 w 42"/>
                    <a:gd name="T1" fmla="*/ 1 h 30"/>
                    <a:gd name="T2" fmla="*/ 0 w 42"/>
                    <a:gd name="T3" fmla="*/ 1 h 30"/>
                    <a:gd name="T4" fmla="*/ 0 w 42"/>
                    <a:gd name="T5" fmla="*/ 1 h 30"/>
                    <a:gd name="T6" fmla="*/ 0 w 42"/>
                    <a:gd name="T7" fmla="*/ 1 h 30"/>
                    <a:gd name="T8" fmla="*/ 0 w 42"/>
                    <a:gd name="T9" fmla="*/ 0 h 30"/>
                    <a:gd name="T10" fmla="*/ 0 w 42"/>
                    <a:gd name="T11" fmla="*/ 0 h 30"/>
                    <a:gd name="T12" fmla="*/ 0 w 42"/>
                    <a:gd name="T13" fmla="*/ 1 h 30"/>
                    <a:gd name="T14" fmla="*/ 0 60000 65536"/>
                    <a:gd name="T15" fmla="*/ 0 60000 65536"/>
                    <a:gd name="T16" fmla="*/ 0 60000 65536"/>
                    <a:gd name="T17" fmla="*/ 0 60000 65536"/>
                    <a:gd name="T18" fmla="*/ 0 60000 65536"/>
                    <a:gd name="T19" fmla="*/ 0 60000 65536"/>
                    <a:gd name="T20" fmla="*/ 0 60000 65536"/>
                    <a:gd name="T21" fmla="*/ 0 w 42"/>
                    <a:gd name="T22" fmla="*/ 0 h 30"/>
                    <a:gd name="T23" fmla="*/ 42 w 42"/>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30">
                      <a:moveTo>
                        <a:pt x="0" y="27"/>
                      </a:moveTo>
                      <a:lnTo>
                        <a:pt x="2" y="27"/>
                      </a:lnTo>
                      <a:lnTo>
                        <a:pt x="42" y="30"/>
                      </a:lnTo>
                      <a:lnTo>
                        <a:pt x="42" y="2"/>
                      </a:lnTo>
                      <a:lnTo>
                        <a:pt x="2" y="0"/>
                      </a:lnTo>
                      <a:lnTo>
                        <a:pt x="3" y="0"/>
                      </a:lnTo>
                      <a:lnTo>
                        <a:pt x="0"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93" name="Freeform 88"/>
                <p:cNvSpPr>
                  <a:spLocks/>
                </p:cNvSpPr>
                <p:nvPr/>
              </p:nvSpPr>
              <p:spPr bwMode="auto">
                <a:xfrm>
                  <a:off x="3596" y="1070"/>
                  <a:ext cx="21" cy="15"/>
                </a:xfrm>
                <a:custGeom>
                  <a:avLst/>
                  <a:gdLst>
                    <a:gd name="T0" fmla="*/ 1 w 42"/>
                    <a:gd name="T1" fmla="*/ 0 h 31"/>
                    <a:gd name="T2" fmla="*/ 0 w 42"/>
                    <a:gd name="T3" fmla="*/ 0 h 31"/>
                    <a:gd name="T4" fmla="*/ 1 w 42"/>
                    <a:gd name="T5" fmla="*/ 0 h 31"/>
                    <a:gd name="T6" fmla="*/ 1 w 42"/>
                    <a:gd name="T7" fmla="*/ 0 h 31"/>
                    <a:gd name="T8" fmla="*/ 1 w 42"/>
                    <a:gd name="T9" fmla="*/ 0 h 31"/>
                    <a:gd name="T10" fmla="*/ 1 w 42"/>
                    <a:gd name="T11" fmla="*/ 0 h 31"/>
                    <a:gd name="T12" fmla="*/ 1 w 42"/>
                    <a:gd name="T13" fmla="*/ 0 h 31"/>
                    <a:gd name="T14" fmla="*/ 0 60000 65536"/>
                    <a:gd name="T15" fmla="*/ 0 60000 65536"/>
                    <a:gd name="T16" fmla="*/ 0 60000 65536"/>
                    <a:gd name="T17" fmla="*/ 0 60000 65536"/>
                    <a:gd name="T18" fmla="*/ 0 60000 65536"/>
                    <a:gd name="T19" fmla="*/ 0 60000 65536"/>
                    <a:gd name="T20" fmla="*/ 0 60000 65536"/>
                    <a:gd name="T21" fmla="*/ 0 w 42"/>
                    <a:gd name="T22" fmla="*/ 0 h 31"/>
                    <a:gd name="T23" fmla="*/ 42 w 42"/>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31">
                      <a:moveTo>
                        <a:pt x="1" y="28"/>
                      </a:moveTo>
                      <a:lnTo>
                        <a:pt x="0" y="28"/>
                      </a:lnTo>
                      <a:lnTo>
                        <a:pt x="39" y="31"/>
                      </a:lnTo>
                      <a:lnTo>
                        <a:pt x="42" y="4"/>
                      </a:lnTo>
                      <a:lnTo>
                        <a:pt x="3" y="0"/>
                      </a:lnTo>
                      <a:lnTo>
                        <a:pt x="1" y="0"/>
                      </a:lnTo>
                      <a:lnTo>
                        <a:pt x="1"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94" name="Freeform 89"/>
                <p:cNvSpPr>
                  <a:spLocks/>
                </p:cNvSpPr>
                <p:nvPr/>
              </p:nvSpPr>
              <p:spPr bwMode="auto">
                <a:xfrm>
                  <a:off x="3577" y="1070"/>
                  <a:ext cx="20" cy="13"/>
                </a:xfrm>
                <a:custGeom>
                  <a:avLst/>
                  <a:gdLst>
                    <a:gd name="T0" fmla="*/ 0 w 40"/>
                    <a:gd name="T1" fmla="*/ 0 h 28"/>
                    <a:gd name="T2" fmla="*/ 0 w 40"/>
                    <a:gd name="T3" fmla="*/ 0 h 28"/>
                    <a:gd name="T4" fmla="*/ 1 w 40"/>
                    <a:gd name="T5" fmla="*/ 0 h 28"/>
                    <a:gd name="T6" fmla="*/ 1 w 40"/>
                    <a:gd name="T7" fmla="*/ 0 h 28"/>
                    <a:gd name="T8" fmla="*/ 0 w 40"/>
                    <a:gd name="T9" fmla="*/ 0 h 28"/>
                    <a:gd name="T10" fmla="*/ 0 w 40"/>
                    <a:gd name="T11" fmla="*/ 0 h 28"/>
                    <a:gd name="T12" fmla="*/ 0 w 40"/>
                    <a:gd name="T13" fmla="*/ 0 h 28"/>
                    <a:gd name="T14" fmla="*/ 0 60000 65536"/>
                    <a:gd name="T15" fmla="*/ 0 60000 65536"/>
                    <a:gd name="T16" fmla="*/ 0 60000 65536"/>
                    <a:gd name="T17" fmla="*/ 0 60000 65536"/>
                    <a:gd name="T18" fmla="*/ 0 60000 65536"/>
                    <a:gd name="T19" fmla="*/ 0 60000 65536"/>
                    <a:gd name="T20" fmla="*/ 0 60000 65536"/>
                    <a:gd name="T21" fmla="*/ 0 w 40"/>
                    <a:gd name="T22" fmla="*/ 0 h 28"/>
                    <a:gd name="T23" fmla="*/ 40 w 40"/>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28">
                      <a:moveTo>
                        <a:pt x="0" y="28"/>
                      </a:moveTo>
                      <a:lnTo>
                        <a:pt x="0" y="28"/>
                      </a:lnTo>
                      <a:lnTo>
                        <a:pt x="40" y="28"/>
                      </a:lnTo>
                      <a:lnTo>
                        <a:pt x="40" y="0"/>
                      </a:lnTo>
                      <a:lnTo>
                        <a:pt x="0" y="0"/>
                      </a:lnTo>
                      <a:lnTo>
                        <a:pt x="0"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95" name="Freeform 90"/>
                <p:cNvSpPr>
                  <a:spLocks/>
                </p:cNvSpPr>
                <p:nvPr/>
              </p:nvSpPr>
              <p:spPr bwMode="auto">
                <a:xfrm>
                  <a:off x="3557" y="1070"/>
                  <a:ext cx="20" cy="13"/>
                </a:xfrm>
                <a:custGeom>
                  <a:avLst/>
                  <a:gdLst>
                    <a:gd name="T0" fmla="*/ 0 w 39"/>
                    <a:gd name="T1" fmla="*/ 0 h 28"/>
                    <a:gd name="T2" fmla="*/ 0 w 39"/>
                    <a:gd name="T3" fmla="*/ 0 h 28"/>
                    <a:gd name="T4" fmla="*/ 1 w 39"/>
                    <a:gd name="T5" fmla="*/ 0 h 28"/>
                    <a:gd name="T6" fmla="*/ 1 w 39"/>
                    <a:gd name="T7" fmla="*/ 0 h 28"/>
                    <a:gd name="T8" fmla="*/ 0 w 39"/>
                    <a:gd name="T9" fmla="*/ 0 h 28"/>
                    <a:gd name="T10" fmla="*/ 0 w 39"/>
                    <a:gd name="T11" fmla="*/ 0 h 28"/>
                    <a:gd name="T12" fmla="*/ 0 w 39"/>
                    <a:gd name="T13" fmla="*/ 0 h 28"/>
                    <a:gd name="T14" fmla="*/ 0 60000 65536"/>
                    <a:gd name="T15" fmla="*/ 0 60000 65536"/>
                    <a:gd name="T16" fmla="*/ 0 60000 65536"/>
                    <a:gd name="T17" fmla="*/ 0 60000 65536"/>
                    <a:gd name="T18" fmla="*/ 0 60000 65536"/>
                    <a:gd name="T19" fmla="*/ 0 60000 65536"/>
                    <a:gd name="T20" fmla="*/ 0 60000 65536"/>
                    <a:gd name="T21" fmla="*/ 0 w 39"/>
                    <a:gd name="T22" fmla="*/ 0 h 28"/>
                    <a:gd name="T23" fmla="*/ 39 w 39"/>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28">
                      <a:moveTo>
                        <a:pt x="0" y="28"/>
                      </a:moveTo>
                      <a:lnTo>
                        <a:pt x="0" y="28"/>
                      </a:lnTo>
                      <a:lnTo>
                        <a:pt x="39" y="28"/>
                      </a:lnTo>
                      <a:lnTo>
                        <a:pt x="39" y="0"/>
                      </a:lnTo>
                      <a:lnTo>
                        <a:pt x="0" y="0"/>
                      </a:lnTo>
                      <a:lnTo>
                        <a:pt x="0"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96" name="Freeform 91"/>
                <p:cNvSpPr>
                  <a:spLocks/>
                </p:cNvSpPr>
                <p:nvPr/>
              </p:nvSpPr>
              <p:spPr bwMode="auto">
                <a:xfrm>
                  <a:off x="3538" y="1070"/>
                  <a:ext cx="19" cy="14"/>
                </a:xfrm>
                <a:custGeom>
                  <a:avLst/>
                  <a:gdLst>
                    <a:gd name="T0" fmla="*/ 0 w 38"/>
                    <a:gd name="T1" fmla="*/ 0 h 29"/>
                    <a:gd name="T2" fmla="*/ 0 w 38"/>
                    <a:gd name="T3" fmla="*/ 0 h 29"/>
                    <a:gd name="T4" fmla="*/ 1 w 38"/>
                    <a:gd name="T5" fmla="*/ 0 h 29"/>
                    <a:gd name="T6" fmla="*/ 1 w 38"/>
                    <a:gd name="T7" fmla="*/ 0 h 29"/>
                    <a:gd name="T8" fmla="*/ 0 w 38"/>
                    <a:gd name="T9" fmla="*/ 0 h 29"/>
                    <a:gd name="T10" fmla="*/ 0 w 38"/>
                    <a:gd name="T11" fmla="*/ 0 h 29"/>
                    <a:gd name="T12" fmla="*/ 0 w 38"/>
                    <a:gd name="T13" fmla="*/ 0 h 29"/>
                    <a:gd name="T14" fmla="*/ 0 60000 65536"/>
                    <a:gd name="T15" fmla="*/ 0 60000 65536"/>
                    <a:gd name="T16" fmla="*/ 0 60000 65536"/>
                    <a:gd name="T17" fmla="*/ 0 60000 65536"/>
                    <a:gd name="T18" fmla="*/ 0 60000 65536"/>
                    <a:gd name="T19" fmla="*/ 0 60000 65536"/>
                    <a:gd name="T20" fmla="*/ 0 60000 65536"/>
                    <a:gd name="T21" fmla="*/ 0 w 38"/>
                    <a:gd name="T22" fmla="*/ 0 h 29"/>
                    <a:gd name="T23" fmla="*/ 38 w 38"/>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29">
                      <a:moveTo>
                        <a:pt x="0" y="29"/>
                      </a:moveTo>
                      <a:lnTo>
                        <a:pt x="0" y="29"/>
                      </a:lnTo>
                      <a:lnTo>
                        <a:pt x="38" y="28"/>
                      </a:lnTo>
                      <a:lnTo>
                        <a:pt x="38" y="0"/>
                      </a:lnTo>
                      <a:lnTo>
                        <a:pt x="0" y="1"/>
                      </a:lnTo>
                      <a:lnTo>
                        <a:pt x="0" y="2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97" name="Freeform 92"/>
                <p:cNvSpPr>
                  <a:spLocks/>
                </p:cNvSpPr>
                <p:nvPr/>
              </p:nvSpPr>
              <p:spPr bwMode="auto">
                <a:xfrm>
                  <a:off x="3519" y="1070"/>
                  <a:ext cx="19" cy="14"/>
                </a:xfrm>
                <a:custGeom>
                  <a:avLst/>
                  <a:gdLst>
                    <a:gd name="T0" fmla="*/ 1 w 38"/>
                    <a:gd name="T1" fmla="*/ 1 h 28"/>
                    <a:gd name="T2" fmla="*/ 1 w 38"/>
                    <a:gd name="T3" fmla="*/ 1 h 28"/>
                    <a:gd name="T4" fmla="*/ 1 w 38"/>
                    <a:gd name="T5" fmla="*/ 1 h 28"/>
                    <a:gd name="T6" fmla="*/ 1 w 38"/>
                    <a:gd name="T7" fmla="*/ 0 h 28"/>
                    <a:gd name="T8" fmla="*/ 1 w 38"/>
                    <a:gd name="T9" fmla="*/ 0 h 28"/>
                    <a:gd name="T10" fmla="*/ 0 w 38"/>
                    <a:gd name="T11" fmla="*/ 0 h 28"/>
                    <a:gd name="T12" fmla="*/ 1 w 38"/>
                    <a:gd name="T13" fmla="*/ 1 h 28"/>
                    <a:gd name="T14" fmla="*/ 0 60000 65536"/>
                    <a:gd name="T15" fmla="*/ 0 60000 65536"/>
                    <a:gd name="T16" fmla="*/ 0 60000 65536"/>
                    <a:gd name="T17" fmla="*/ 0 60000 65536"/>
                    <a:gd name="T18" fmla="*/ 0 60000 65536"/>
                    <a:gd name="T19" fmla="*/ 0 60000 65536"/>
                    <a:gd name="T20" fmla="*/ 0 60000 65536"/>
                    <a:gd name="T21" fmla="*/ 0 w 38"/>
                    <a:gd name="T22" fmla="*/ 0 h 28"/>
                    <a:gd name="T23" fmla="*/ 38 w 38"/>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28">
                      <a:moveTo>
                        <a:pt x="2" y="28"/>
                      </a:moveTo>
                      <a:lnTo>
                        <a:pt x="1" y="28"/>
                      </a:lnTo>
                      <a:lnTo>
                        <a:pt x="38" y="28"/>
                      </a:lnTo>
                      <a:lnTo>
                        <a:pt x="38" y="0"/>
                      </a:lnTo>
                      <a:lnTo>
                        <a:pt x="1" y="0"/>
                      </a:lnTo>
                      <a:lnTo>
                        <a:pt x="0" y="0"/>
                      </a:lnTo>
                      <a:lnTo>
                        <a:pt x="2"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98" name="Freeform 93"/>
                <p:cNvSpPr>
                  <a:spLocks/>
                </p:cNvSpPr>
                <p:nvPr/>
              </p:nvSpPr>
              <p:spPr bwMode="auto">
                <a:xfrm>
                  <a:off x="3505" y="1070"/>
                  <a:ext cx="15" cy="16"/>
                </a:xfrm>
                <a:custGeom>
                  <a:avLst/>
                  <a:gdLst>
                    <a:gd name="T0" fmla="*/ 1 w 30"/>
                    <a:gd name="T1" fmla="*/ 1 h 32"/>
                    <a:gd name="T2" fmla="*/ 1 w 30"/>
                    <a:gd name="T3" fmla="*/ 1 h 32"/>
                    <a:gd name="T4" fmla="*/ 1 w 30"/>
                    <a:gd name="T5" fmla="*/ 1 h 32"/>
                    <a:gd name="T6" fmla="*/ 1 w 30"/>
                    <a:gd name="T7" fmla="*/ 0 h 32"/>
                    <a:gd name="T8" fmla="*/ 0 w 30"/>
                    <a:gd name="T9" fmla="*/ 1 h 32"/>
                    <a:gd name="T10" fmla="*/ 0 w 30"/>
                    <a:gd name="T11" fmla="*/ 1 h 32"/>
                    <a:gd name="T12" fmla="*/ 1 w 30"/>
                    <a:gd name="T13" fmla="*/ 1 h 32"/>
                    <a:gd name="T14" fmla="*/ 0 60000 65536"/>
                    <a:gd name="T15" fmla="*/ 0 60000 65536"/>
                    <a:gd name="T16" fmla="*/ 0 60000 65536"/>
                    <a:gd name="T17" fmla="*/ 0 60000 65536"/>
                    <a:gd name="T18" fmla="*/ 0 60000 65536"/>
                    <a:gd name="T19" fmla="*/ 0 60000 65536"/>
                    <a:gd name="T20" fmla="*/ 0 60000 65536"/>
                    <a:gd name="T21" fmla="*/ 0 w 30"/>
                    <a:gd name="T22" fmla="*/ 0 h 32"/>
                    <a:gd name="T23" fmla="*/ 30 w 30"/>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2">
                      <a:moveTo>
                        <a:pt x="2" y="32"/>
                      </a:moveTo>
                      <a:lnTo>
                        <a:pt x="2" y="32"/>
                      </a:lnTo>
                      <a:lnTo>
                        <a:pt x="30" y="28"/>
                      </a:lnTo>
                      <a:lnTo>
                        <a:pt x="28" y="0"/>
                      </a:lnTo>
                      <a:lnTo>
                        <a:pt x="0" y="4"/>
                      </a:lnTo>
                      <a:lnTo>
                        <a:pt x="2"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99" name="Freeform 94"/>
                <p:cNvSpPr>
                  <a:spLocks/>
                </p:cNvSpPr>
                <p:nvPr/>
              </p:nvSpPr>
              <p:spPr bwMode="auto">
                <a:xfrm>
                  <a:off x="3492" y="1072"/>
                  <a:ext cx="14" cy="15"/>
                </a:xfrm>
                <a:custGeom>
                  <a:avLst/>
                  <a:gdLst>
                    <a:gd name="T0" fmla="*/ 1 w 28"/>
                    <a:gd name="T1" fmla="*/ 1 h 30"/>
                    <a:gd name="T2" fmla="*/ 1 w 28"/>
                    <a:gd name="T3" fmla="*/ 1 h 30"/>
                    <a:gd name="T4" fmla="*/ 1 w 28"/>
                    <a:gd name="T5" fmla="*/ 1 h 30"/>
                    <a:gd name="T6" fmla="*/ 1 w 28"/>
                    <a:gd name="T7" fmla="*/ 0 h 30"/>
                    <a:gd name="T8" fmla="*/ 0 w 28"/>
                    <a:gd name="T9" fmla="*/ 1 h 30"/>
                    <a:gd name="T10" fmla="*/ 0 w 28"/>
                    <a:gd name="T11" fmla="*/ 1 h 30"/>
                    <a:gd name="T12" fmla="*/ 1 w 28"/>
                    <a:gd name="T13" fmla="*/ 1 h 30"/>
                    <a:gd name="T14" fmla="*/ 0 60000 65536"/>
                    <a:gd name="T15" fmla="*/ 0 60000 65536"/>
                    <a:gd name="T16" fmla="*/ 0 60000 65536"/>
                    <a:gd name="T17" fmla="*/ 0 60000 65536"/>
                    <a:gd name="T18" fmla="*/ 0 60000 65536"/>
                    <a:gd name="T19" fmla="*/ 0 60000 65536"/>
                    <a:gd name="T20" fmla="*/ 0 60000 65536"/>
                    <a:gd name="T21" fmla="*/ 0 w 28"/>
                    <a:gd name="T22" fmla="*/ 0 h 30"/>
                    <a:gd name="T23" fmla="*/ 28 w 28"/>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30">
                      <a:moveTo>
                        <a:pt x="2" y="30"/>
                      </a:moveTo>
                      <a:lnTo>
                        <a:pt x="2" y="30"/>
                      </a:lnTo>
                      <a:lnTo>
                        <a:pt x="28" y="28"/>
                      </a:lnTo>
                      <a:lnTo>
                        <a:pt x="26" y="0"/>
                      </a:lnTo>
                      <a:lnTo>
                        <a:pt x="0" y="2"/>
                      </a:lnTo>
                      <a:lnTo>
                        <a:pt x="2" y="3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00" name="Freeform 95"/>
                <p:cNvSpPr>
                  <a:spLocks/>
                </p:cNvSpPr>
                <p:nvPr/>
              </p:nvSpPr>
              <p:spPr bwMode="auto">
                <a:xfrm>
                  <a:off x="3478" y="1073"/>
                  <a:ext cx="15" cy="16"/>
                </a:xfrm>
                <a:custGeom>
                  <a:avLst/>
                  <a:gdLst>
                    <a:gd name="T0" fmla="*/ 1 w 30"/>
                    <a:gd name="T1" fmla="*/ 1 h 31"/>
                    <a:gd name="T2" fmla="*/ 1 w 30"/>
                    <a:gd name="T3" fmla="*/ 1 h 31"/>
                    <a:gd name="T4" fmla="*/ 1 w 30"/>
                    <a:gd name="T5" fmla="*/ 1 h 31"/>
                    <a:gd name="T6" fmla="*/ 1 w 30"/>
                    <a:gd name="T7" fmla="*/ 0 h 31"/>
                    <a:gd name="T8" fmla="*/ 0 w 30"/>
                    <a:gd name="T9" fmla="*/ 1 h 31"/>
                    <a:gd name="T10" fmla="*/ 0 w 30"/>
                    <a:gd name="T11" fmla="*/ 1 h 31"/>
                    <a:gd name="T12" fmla="*/ 1 w 30"/>
                    <a:gd name="T13" fmla="*/ 1 h 31"/>
                    <a:gd name="T14" fmla="*/ 0 60000 65536"/>
                    <a:gd name="T15" fmla="*/ 0 60000 65536"/>
                    <a:gd name="T16" fmla="*/ 0 60000 65536"/>
                    <a:gd name="T17" fmla="*/ 0 60000 65536"/>
                    <a:gd name="T18" fmla="*/ 0 60000 65536"/>
                    <a:gd name="T19" fmla="*/ 0 60000 65536"/>
                    <a:gd name="T20" fmla="*/ 0 60000 65536"/>
                    <a:gd name="T21" fmla="*/ 0 w 30"/>
                    <a:gd name="T22" fmla="*/ 0 h 31"/>
                    <a:gd name="T23" fmla="*/ 30 w 30"/>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1">
                      <a:moveTo>
                        <a:pt x="2" y="31"/>
                      </a:moveTo>
                      <a:lnTo>
                        <a:pt x="2" y="31"/>
                      </a:lnTo>
                      <a:lnTo>
                        <a:pt x="30" y="28"/>
                      </a:lnTo>
                      <a:lnTo>
                        <a:pt x="28" y="0"/>
                      </a:lnTo>
                      <a:lnTo>
                        <a:pt x="0" y="4"/>
                      </a:lnTo>
                      <a:lnTo>
                        <a:pt x="2" y="3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01" name="Freeform 96"/>
                <p:cNvSpPr>
                  <a:spLocks/>
                </p:cNvSpPr>
                <p:nvPr/>
              </p:nvSpPr>
              <p:spPr bwMode="auto">
                <a:xfrm>
                  <a:off x="3464" y="1075"/>
                  <a:ext cx="15" cy="15"/>
                </a:xfrm>
                <a:custGeom>
                  <a:avLst/>
                  <a:gdLst>
                    <a:gd name="T0" fmla="*/ 1 w 30"/>
                    <a:gd name="T1" fmla="*/ 0 h 31"/>
                    <a:gd name="T2" fmla="*/ 1 w 30"/>
                    <a:gd name="T3" fmla="*/ 0 h 31"/>
                    <a:gd name="T4" fmla="*/ 1 w 30"/>
                    <a:gd name="T5" fmla="*/ 0 h 31"/>
                    <a:gd name="T6" fmla="*/ 1 w 30"/>
                    <a:gd name="T7" fmla="*/ 0 h 31"/>
                    <a:gd name="T8" fmla="*/ 0 w 30"/>
                    <a:gd name="T9" fmla="*/ 0 h 31"/>
                    <a:gd name="T10" fmla="*/ 0 w 30"/>
                    <a:gd name="T11" fmla="*/ 0 h 31"/>
                    <a:gd name="T12" fmla="*/ 1 w 30"/>
                    <a:gd name="T13" fmla="*/ 0 h 31"/>
                    <a:gd name="T14" fmla="*/ 0 60000 65536"/>
                    <a:gd name="T15" fmla="*/ 0 60000 65536"/>
                    <a:gd name="T16" fmla="*/ 0 60000 65536"/>
                    <a:gd name="T17" fmla="*/ 0 60000 65536"/>
                    <a:gd name="T18" fmla="*/ 0 60000 65536"/>
                    <a:gd name="T19" fmla="*/ 0 60000 65536"/>
                    <a:gd name="T20" fmla="*/ 0 60000 65536"/>
                    <a:gd name="T21" fmla="*/ 0 w 30"/>
                    <a:gd name="T22" fmla="*/ 0 h 31"/>
                    <a:gd name="T23" fmla="*/ 30 w 30"/>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1">
                      <a:moveTo>
                        <a:pt x="3" y="31"/>
                      </a:moveTo>
                      <a:lnTo>
                        <a:pt x="3" y="31"/>
                      </a:lnTo>
                      <a:lnTo>
                        <a:pt x="30" y="27"/>
                      </a:lnTo>
                      <a:lnTo>
                        <a:pt x="28" y="0"/>
                      </a:lnTo>
                      <a:lnTo>
                        <a:pt x="0" y="3"/>
                      </a:lnTo>
                      <a:lnTo>
                        <a:pt x="3" y="3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02" name="Freeform 97"/>
                <p:cNvSpPr>
                  <a:spLocks/>
                </p:cNvSpPr>
                <p:nvPr/>
              </p:nvSpPr>
              <p:spPr bwMode="auto">
                <a:xfrm>
                  <a:off x="3449" y="1077"/>
                  <a:ext cx="16" cy="16"/>
                </a:xfrm>
                <a:custGeom>
                  <a:avLst/>
                  <a:gdLst>
                    <a:gd name="T0" fmla="*/ 0 w 33"/>
                    <a:gd name="T1" fmla="*/ 1 h 32"/>
                    <a:gd name="T2" fmla="*/ 0 w 33"/>
                    <a:gd name="T3" fmla="*/ 1 h 32"/>
                    <a:gd name="T4" fmla="*/ 0 w 33"/>
                    <a:gd name="T5" fmla="*/ 1 h 32"/>
                    <a:gd name="T6" fmla="*/ 0 w 33"/>
                    <a:gd name="T7" fmla="*/ 0 h 32"/>
                    <a:gd name="T8" fmla="*/ 0 w 33"/>
                    <a:gd name="T9" fmla="*/ 1 h 32"/>
                    <a:gd name="T10" fmla="*/ 0 w 33"/>
                    <a:gd name="T11" fmla="*/ 1 h 32"/>
                    <a:gd name="T12" fmla="*/ 0 w 33"/>
                    <a:gd name="T13" fmla="*/ 1 h 32"/>
                    <a:gd name="T14" fmla="*/ 0 60000 65536"/>
                    <a:gd name="T15" fmla="*/ 0 60000 65536"/>
                    <a:gd name="T16" fmla="*/ 0 60000 65536"/>
                    <a:gd name="T17" fmla="*/ 0 60000 65536"/>
                    <a:gd name="T18" fmla="*/ 0 60000 65536"/>
                    <a:gd name="T19" fmla="*/ 0 60000 65536"/>
                    <a:gd name="T20" fmla="*/ 0 60000 65536"/>
                    <a:gd name="T21" fmla="*/ 0 w 33"/>
                    <a:gd name="T22" fmla="*/ 0 h 32"/>
                    <a:gd name="T23" fmla="*/ 33 w 33"/>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2">
                      <a:moveTo>
                        <a:pt x="5" y="32"/>
                      </a:moveTo>
                      <a:lnTo>
                        <a:pt x="4" y="32"/>
                      </a:lnTo>
                      <a:lnTo>
                        <a:pt x="33" y="28"/>
                      </a:lnTo>
                      <a:lnTo>
                        <a:pt x="30" y="0"/>
                      </a:lnTo>
                      <a:lnTo>
                        <a:pt x="2" y="5"/>
                      </a:lnTo>
                      <a:lnTo>
                        <a:pt x="0" y="5"/>
                      </a:lnTo>
                      <a:lnTo>
                        <a:pt x="5"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03" name="Freeform 98"/>
                <p:cNvSpPr>
                  <a:spLocks/>
                </p:cNvSpPr>
                <p:nvPr/>
              </p:nvSpPr>
              <p:spPr bwMode="auto">
                <a:xfrm>
                  <a:off x="3435" y="1079"/>
                  <a:ext cx="16" cy="16"/>
                </a:xfrm>
                <a:custGeom>
                  <a:avLst/>
                  <a:gdLst>
                    <a:gd name="T0" fmla="*/ 1 w 32"/>
                    <a:gd name="T1" fmla="*/ 1 h 32"/>
                    <a:gd name="T2" fmla="*/ 1 w 32"/>
                    <a:gd name="T3" fmla="*/ 1 h 32"/>
                    <a:gd name="T4" fmla="*/ 1 w 32"/>
                    <a:gd name="T5" fmla="*/ 1 h 32"/>
                    <a:gd name="T6" fmla="*/ 1 w 32"/>
                    <a:gd name="T7" fmla="*/ 0 h 32"/>
                    <a:gd name="T8" fmla="*/ 0 w 32"/>
                    <a:gd name="T9" fmla="*/ 1 h 32"/>
                    <a:gd name="T10" fmla="*/ 0 w 32"/>
                    <a:gd name="T11" fmla="*/ 1 h 32"/>
                    <a:gd name="T12" fmla="*/ 1 w 32"/>
                    <a:gd name="T13" fmla="*/ 1 h 32"/>
                    <a:gd name="T14" fmla="*/ 0 60000 65536"/>
                    <a:gd name="T15" fmla="*/ 0 60000 65536"/>
                    <a:gd name="T16" fmla="*/ 0 60000 65536"/>
                    <a:gd name="T17" fmla="*/ 0 60000 65536"/>
                    <a:gd name="T18" fmla="*/ 0 60000 65536"/>
                    <a:gd name="T19" fmla="*/ 0 60000 65536"/>
                    <a:gd name="T20" fmla="*/ 0 60000 65536"/>
                    <a:gd name="T21" fmla="*/ 0 w 32"/>
                    <a:gd name="T22" fmla="*/ 0 h 32"/>
                    <a:gd name="T23" fmla="*/ 32 w 32"/>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32">
                      <a:moveTo>
                        <a:pt x="4" y="32"/>
                      </a:moveTo>
                      <a:lnTo>
                        <a:pt x="4" y="32"/>
                      </a:lnTo>
                      <a:lnTo>
                        <a:pt x="32" y="27"/>
                      </a:lnTo>
                      <a:lnTo>
                        <a:pt x="27" y="0"/>
                      </a:lnTo>
                      <a:lnTo>
                        <a:pt x="0" y="4"/>
                      </a:lnTo>
                      <a:lnTo>
                        <a:pt x="4"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04" name="Freeform 99"/>
                <p:cNvSpPr>
                  <a:spLocks/>
                </p:cNvSpPr>
                <p:nvPr/>
              </p:nvSpPr>
              <p:spPr bwMode="auto">
                <a:xfrm>
                  <a:off x="3422" y="1081"/>
                  <a:ext cx="16" cy="16"/>
                </a:xfrm>
                <a:custGeom>
                  <a:avLst/>
                  <a:gdLst>
                    <a:gd name="T0" fmla="*/ 1 w 32"/>
                    <a:gd name="T1" fmla="*/ 0 h 33"/>
                    <a:gd name="T2" fmla="*/ 1 w 32"/>
                    <a:gd name="T3" fmla="*/ 0 h 33"/>
                    <a:gd name="T4" fmla="*/ 1 w 32"/>
                    <a:gd name="T5" fmla="*/ 0 h 33"/>
                    <a:gd name="T6" fmla="*/ 1 w 32"/>
                    <a:gd name="T7" fmla="*/ 0 h 33"/>
                    <a:gd name="T8" fmla="*/ 0 w 32"/>
                    <a:gd name="T9" fmla="*/ 0 h 33"/>
                    <a:gd name="T10" fmla="*/ 0 w 32"/>
                    <a:gd name="T11" fmla="*/ 0 h 33"/>
                    <a:gd name="T12" fmla="*/ 1 w 32"/>
                    <a:gd name="T13" fmla="*/ 0 h 33"/>
                    <a:gd name="T14" fmla="*/ 0 60000 65536"/>
                    <a:gd name="T15" fmla="*/ 0 60000 65536"/>
                    <a:gd name="T16" fmla="*/ 0 60000 65536"/>
                    <a:gd name="T17" fmla="*/ 0 60000 65536"/>
                    <a:gd name="T18" fmla="*/ 0 60000 65536"/>
                    <a:gd name="T19" fmla="*/ 0 60000 65536"/>
                    <a:gd name="T20" fmla="*/ 0 60000 65536"/>
                    <a:gd name="T21" fmla="*/ 0 w 32"/>
                    <a:gd name="T22" fmla="*/ 0 h 33"/>
                    <a:gd name="T23" fmla="*/ 32 w 32"/>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33">
                      <a:moveTo>
                        <a:pt x="5" y="33"/>
                      </a:moveTo>
                      <a:lnTo>
                        <a:pt x="5" y="33"/>
                      </a:lnTo>
                      <a:lnTo>
                        <a:pt x="32" y="28"/>
                      </a:lnTo>
                      <a:lnTo>
                        <a:pt x="28" y="0"/>
                      </a:lnTo>
                      <a:lnTo>
                        <a:pt x="0" y="5"/>
                      </a:lnTo>
                      <a:lnTo>
                        <a:pt x="5"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05" name="Freeform 100"/>
                <p:cNvSpPr>
                  <a:spLocks/>
                </p:cNvSpPr>
                <p:nvPr/>
              </p:nvSpPr>
              <p:spPr bwMode="auto">
                <a:xfrm>
                  <a:off x="3408" y="1083"/>
                  <a:ext cx="16" cy="17"/>
                </a:xfrm>
                <a:custGeom>
                  <a:avLst/>
                  <a:gdLst>
                    <a:gd name="T0" fmla="*/ 0 w 33"/>
                    <a:gd name="T1" fmla="*/ 1 h 32"/>
                    <a:gd name="T2" fmla="*/ 0 w 33"/>
                    <a:gd name="T3" fmla="*/ 1 h 32"/>
                    <a:gd name="T4" fmla="*/ 0 w 33"/>
                    <a:gd name="T5" fmla="*/ 1 h 32"/>
                    <a:gd name="T6" fmla="*/ 0 w 33"/>
                    <a:gd name="T7" fmla="*/ 0 h 32"/>
                    <a:gd name="T8" fmla="*/ 0 w 33"/>
                    <a:gd name="T9" fmla="*/ 1 h 32"/>
                    <a:gd name="T10" fmla="*/ 0 w 33"/>
                    <a:gd name="T11" fmla="*/ 1 h 32"/>
                    <a:gd name="T12" fmla="*/ 0 w 33"/>
                    <a:gd name="T13" fmla="*/ 1 h 32"/>
                    <a:gd name="T14" fmla="*/ 0 60000 65536"/>
                    <a:gd name="T15" fmla="*/ 0 60000 65536"/>
                    <a:gd name="T16" fmla="*/ 0 60000 65536"/>
                    <a:gd name="T17" fmla="*/ 0 60000 65536"/>
                    <a:gd name="T18" fmla="*/ 0 60000 65536"/>
                    <a:gd name="T19" fmla="*/ 0 60000 65536"/>
                    <a:gd name="T20" fmla="*/ 0 60000 65536"/>
                    <a:gd name="T21" fmla="*/ 0 w 33"/>
                    <a:gd name="T22" fmla="*/ 0 h 32"/>
                    <a:gd name="T23" fmla="*/ 33 w 33"/>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2">
                      <a:moveTo>
                        <a:pt x="5" y="32"/>
                      </a:moveTo>
                      <a:lnTo>
                        <a:pt x="5" y="32"/>
                      </a:lnTo>
                      <a:lnTo>
                        <a:pt x="33" y="28"/>
                      </a:lnTo>
                      <a:lnTo>
                        <a:pt x="28" y="0"/>
                      </a:lnTo>
                      <a:lnTo>
                        <a:pt x="0" y="5"/>
                      </a:lnTo>
                      <a:lnTo>
                        <a:pt x="5"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06" name="Freeform 101"/>
                <p:cNvSpPr>
                  <a:spLocks/>
                </p:cNvSpPr>
                <p:nvPr/>
              </p:nvSpPr>
              <p:spPr bwMode="auto">
                <a:xfrm>
                  <a:off x="3393" y="1086"/>
                  <a:ext cx="17" cy="17"/>
                </a:xfrm>
                <a:custGeom>
                  <a:avLst/>
                  <a:gdLst>
                    <a:gd name="T0" fmla="*/ 0 w 35"/>
                    <a:gd name="T1" fmla="*/ 1 h 34"/>
                    <a:gd name="T2" fmla="*/ 0 w 35"/>
                    <a:gd name="T3" fmla="*/ 1 h 34"/>
                    <a:gd name="T4" fmla="*/ 0 w 35"/>
                    <a:gd name="T5" fmla="*/ 1 h 34"/>
                    <a:gd name="T6" fmla="*/ 0 w 35"/>
                    <a:gd name="T7" fmla="*/ 0 h 34"/>
                    <a:gd name="T8" fmla="*/ 0 w 35"/>
                    <a:gd name="T9" fmla="*/ 1 h 34"/>
                    <a:gd name="T10" fmla="*/ 0 w 35"/>
                    <a:gd name="T11" fmla="*/ 1 h 34"/>
                    <a:gd name="T12" fmla="*/ 0 w 35"/>
                    <a:gd name="T13" fmla="*/ 1 h 34"/>
                    <a:gd name="T14" fmla="*/ 0 60000 65536"/>
                    <a:gd name="T15" fmla="*/ 0 60000 65536"/>
                    <a:gd name="T16" fmla="*/ 0 60000 65536"/>
                    <a:gd name="T17" fmla="*/ 0 60000 65536"/>
                    <a:gd name="T18" fmla="*/ 0 60000 65536"/>
                    <a:gd name="T19" fmla="*/ 0 60000 65536"/>
                    <a:gd name="T20" fmla="*/ 0 60000 65536"/>
                    <a:gd name="T21" fmla="*/ 0 w 35"/>
                    <a:gd name="T22" fmla="*/ 0 h 34"/>
                    <a:gd name="T23" fmla="*/ 35 w 35"/>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4">
                      <a:moveTo>
                        <a:pt x="5" y="34"/>
                      </a:moveTo>
                      <a:lnTo>
                        <a:pt x="5" y="34"/>
                      </a:lnTo>
                      <a:lnTo>
                        <a:pt x="35" y="27"/>
                      </a:lnTo>
                      <a:lnTo>
                        <a:pt x="30" y="0"/>
                      </a:lnTo>
                      <a:lnTo>
                        <a:pt x="0" y="6"/>
                      </a:lnTo>
                      <a:lnTo>
                        <a:pt x="5"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07" name="Freeform 102"/>
                <p:cNvSpPr>
                  <a:spLocks/>
                </p:cNvSpPr>
                <p:nvPr/>
              </p:nvSpPr>
              <p:spPr bwMode="auto">
                <a:xfrm>
                  <a:off x="3378" y="1089"/>
                  <a:ext cx="17" cy="17"/>
                </a:xfrm>
                <a:custGeom>
                  <a:avLst/>
                  <a:gdLst>
                    <a:gd name="T0" fmla="*/ 1 w 33"/>
                    <a:gd name="T1" fmla="*/ 1 h 34"/>
                    <a:gd name="T2" fmla="*/ 1 w 33"/>
                    <a:gd name="T3" fmla="*/ 1 h 34"/>
                    <a:gd name="T4" fmla="*/ 1 w 33"/>
                    <a:gd name="T5" fmla="*/ 1 h 34"/>
                    <a:gd name="T6" fmla="*/ 1 w 33"/>
                    <a:gd name="T7" fmla="*/ 0 h 34"/>
                    <a:gd name="T8" fmla="*/ 0 w 33"/>
                    <a:gd name="T9" fmla="*/ 1 h 34"/>
                    <a:gd name="T10" fmla="*/ 0 w 33"/>
                    <a:gd name="T11" fmla="*/ 1 h 34"/>
                    <a:gd name="T12" fmla="*/ 1 w 33"/>
                    <a:gd name="T13" fmla="*/ 1 h 34"/>
                    <a:gd name="T14" fmla="*/ 0 60000 65536"/>
                    <a:gd name="T15" fmla="*/ 0 60000 65536"/>
                    <a:gd name="T16" fmla="*/ 0 60000 65536"/>
                    <a:gd name="T17" fmla="*/ 0 60000 65536"/>
                    <a:gd name="T18" fmla="*/ 0 60000 65536"/>
                    <a:gd name="T19" fmla="*/ 0 60000 65536"/>
                    <a:gd name="T20" fmla="*/ 0 60000 65536"/>
                    <a:gd name="T21" fmla="*/ 0 w 33"/>
                    <a:gd name="T22" fmla="*/ 0 h 34"/>
                    <a:gd name="T23" fmla="*/ 33 w 33"/>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4">
                      <a:moveTo>
                        <a:pt x="4" y="34"/>
                      </a:moveTo>
                      <a:lnTo>
                        <a:pt x="4" y="34"/>
                      </a:lnTo>
                      <a:lnTo>
                        <a:pt x="33" y="28"/>
                      </a:lnTo>
                      <a:lnTo>
                        <a:pt x="28" y="0"/>
                      </a:lnTo>
                      <a:lnTo>
                        <a:pt x="0" y="6"/>
                      </a:lnTo>
                      <a:lnTo>
                        <a:pt x="4"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08" name="Freeform 103"/>
                <p:cNvSpPr>
                  <a:spLocks/>
                </p:cNvSpPr>
                <p:nvPr/>
              </p:nvSpPr>
              <p:spPr bwMode="auto">
                <a:xfrm>
                  <a:off x="3364" y="1092"/>
                  <a:ext cx="17" cy="17"/>
                </a:xfrm>
                <a:custGeom>
                  <a:avLst/>
                  <a:gdLst>
                    <a:gd name="T0" fmla="*/ 1 w 33"/>
                    <a:gd name="T1" fmla="*/ 0 h 35"/>
                    <a:gd name="T2" fmla="*/ 1 w 33"/>
                    <a:gd name="T3" fmla="*/ 0 h 35"/>
                    <a:gd name="T4" fmla="*/ 1 w 33"/>
                    <a:gd name="T5" fmla="*/ 0 h 35"/>
                    <a:gd name="T6" fmla="*/ 1 w 33"/>
                    <a:gd name="T7" fmla="*/ 0 h 35"/>
                    <a:gd name="T8" fmla="*/ 0 w 33"/>
                    <a:gd name="T9" fmla="*/ 0 h 35"/>
                    <a:gd name="T10" fmla="*/ 0 w 33"/>
                    <a:gd name="T11" fmla="*/ 0 h 35"/>
                    <a:gd name="T12" fmla="*/ 1 w 33"/>
                    <a:gd name="T13" fmla="*/ 0 h 35"/>
                    <a:gd name="T14" fmla="*/ 0 60000 65536"/>
                    <a:gd name="T15" fmla="*/ 0 60000 65536"/>
                    <a:gd name="T16" fmla="*/ 0 60000 65536"/>
                    <a:gd name="T17" fmla="*/ 0 60000 65536"/>
                    <a:gd name="T18" fmla="*/ 0 60000 65536"/>
                    <a:gd name="T19" fmla="*/ 0 60000 65536"/>
                    <a:gd name="T20" fmla="*/ 0 60000 65536"/>
                    <a:gd name="T21" fmla="*/ 0 w 33"/>
                    <a:gd name="T22" fmla="*/ 0 h 35"/>
                    <a:gd name="T23" fmla="*/ 33 w 3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5">
                      <a:moveTo>
                        <a:pt x="4" y="35"/>
                      </a:moveTo>
                      <a:lnTo>
                        <a:pt x="4" y="35"/>
                      </a:lnTo>
                      <a:lnTo>
                        <a:pt x="33" y="28"/>
                      </a:lnTo>
                      <a:lnTo>
                        <a:pt x="29" y="0"/>
                      </a:lnTo>
                      <a:lnTo>
                        <a:pt x="0" y="7"/>
                      </a:lnTo>
                      <a:lnTo>
                        <a:pt x="4"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09" name="Freeform 104"/>
                <p:cNvSpPr>
                  <a:spLocks/>
                </p:cNvSpPr>
                <p:nvPr/>
              </p:nvSpPr>
              <p:spPr bwMode="auto">
                <a:xfrm>
                  <a:off x="3349" y="1096"/>
                  <a:ext cx="17" cy="16"/>
                </a:xfrm>
                <a:custGeom>
                  <a:avLst/>
                  <a:gdLst>
                    <a:gd name="T0" fmla="*/ 1 w 34"/>
                    <a:gd name="T1" fmla="*/ 0 h 34"/>
                    <a:gd name="T2" fmla="*/ 1 w 34"/>
                    <a:gd name="T3" fmla="*/ 0 h 34"/>
                    <a:gd name="T4" fmla="*/ 1 w 34"/>
                    <a:gd name="T5" fmla="*/ 0 h 34"/>
                    <a:gd name="T6" fmla="*/ 1 w 34"/>
                    <a:gd name="T7" fmla="*/ 0 h 34"/>
                    <a:gd name="T8" fmla="*/ 1 w 34"/>
                    <a:gd name="T9" fmla="*/ 0 h 34"/>
                    <a:gd name="T10" fmla="*/ 0 w 34"/>
                    <a:gd name="T11" fmla="*/ 0 h 34"/>
                    <a:gd name="T12" fmla="*/ 1 w 34"/>
                    <a:gd name="T13" fmla="*/ 0 h 34"/>
                    <a:gd name="T14" fmla="*/ 0 60000 65536"/>
                    <a:gd name="T15" fmla="*/ 0 60000 65536"/>
                    <a:gd name="T16" fmla="*/ 0 60000 65536"/>
                    <a:gd name="T17" fmla="*/ 0 60000 65536"/>
                    <a:gd name="T18" fmla="*/ 0 60000 65536"/>
                    <a:gd name="T19" fmla="*/ 0 60000 65536"/>
                    <a:gd name="T20" fmla="*/ 0 60000 65536"/>
                    <a:gd name="T21" fmla="*/ 0 w 34"/>
                    <a:gd name="T22" fmla="*/ 0 h 34"/>
                    <a:gd name="T23" fmla="*/ 34 w 34"/>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4">
                      <a:moveTo>
                        <a:pt x="7" y="34"/>
                      </a:moveTo>
                      <a:lnTo>
                        <a:pt x="6" y="34"/>
                      </a:lnTo>
                      <a:lnTo>
                        <a:pt x="34" y="28"/>
                      </a:lnTo>
                      <a:lnTo>
                        <a:pt x="30" y="0"/>
                      </a:lnTo>
                      <a:lnTo>
                        <a:pt x="1" y="6"/>
                      </a:lnTo>
                      <a:lnTo>
                        <a:pt x="0" y="6"/>
                      </a:lnTo>
                      <a:lnTo>
                        <a:pt x="7"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10" name="Freeform 105"/>
                <p:cNvSpPr>
                  <a:spLocks/>
                </p:cNvSpPr>
                <p:nvPr/>
              </p:nvSpPr>
              <p:spPr bwMode="auto">
                <a:xfrm>
                  <a:off x="3334" y="1098"/>
                  <a:ext cx="18" cy="18"/>
                </a:xfrm>
                <a:custGeom>
                  <a:avLst/>
                  <a:gdLst>
                    <a:gd name="T0" fmla="*/ 0 w 37"/>
                    <a:gd name="T1" fmla="*/ 1 h 36"/>
                    <a:gd name="T2" fmla="*/ 0 w 37"/>
                    <a:gd name="T3" fmla="*/ 1 h 36"/>
                    <a:gd name="T4" fmla="*/ 0 w 37"/>
                    <a:gd name="T5" fmla="*/ 1 h 36"/>
                    <a:gd name="T6" fmla="*/ 0 w 37"/>
                    <a:gd name="T7" fmla="*/ 0 h 36"/>
                    <a:gd name="T8" fmla="*/ 0 w 37"/>
                    <a:gd name="T9" fmla="*/ 1 h 36"/>
                    <a:gd name="T10" fmla="*/ 0 w 37"/>
                    <a:gd name="T11" fmla="*/ 1 h 36"/>
                    <a:gd name="T12" fmla="*/ 0 w 37"/>
                    <a:gd name="T13" fmla="*/ 1 h 36"/>
                    <a:gd name="T14" fmla="*/ 0 60000 65536"/>
                    <a:gd name="T15" fmla="*/ 0 60000 65536"/>
                    <a:gd name="T16" fmla="*/ 0 60000 65536"/>
                    <a:gd name="T17" fmla="*/ 0 60000 65536"/>
                    <a:gd name="T18" fmla="*/ 0 60000 65536"/>
                    <a:gd name="T19" fmla="*/ 0 60000 65536"/>
                    <a:gd name="T20" fmla="*/ 0 60000 65536"/>
                    <a:gd name="T21" fmla="*/ 0 w 37"/>
                    <a:gd name="T22" fmla="*/ 0 h 36"/>
                    <a:gd name="T23" fmla="*/ 37 w 37"/>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36">
                      <a:moveTo>
                        <a:pt x="7" y="36"/>
                      </a:moveTo>
                      <a:lnTo>
                        <a:pt x="7" y="36"/>
                      </a:lnTo>
                      <a:lnTo>
                        <a:pt x="37" y="28"/>
                      </a:lnTo>
                      <a:lnTo>
                        <a:pt x="30" y="0"/>
                      </a:lnTo>
                      <a:lnTo>
                        <a:pt x="0" y="8"/>
                      </a:lnTo>
                      <a:lnTo>
                        <a:pt x="7" y="3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11" name="Freeform 106"/>
                <p:cNvSpPr>
                  <a:spLocks/>
                </p:cNvSpPr>
                <p:nvPr/>
              </p:nvSpPr>
              <p:spPr bwMode="auto">
                <a:xfrm>
                  <a:off x="3320" y="1102"/>
                  <a:ext cx="17" cy="18"/>
                </a:xfrm>
                <a:custGeom>
                  <a:avLst/>
                  <a:gdLst>
                    <a:gd name="T0" fmla="*/ 0 w 35"/>
                    <a:gd name="T1" fmla="*/ 1 h 35"/>
                    <a:gd name="T2" fmla="*/ 0 w 35"/>
                    <a:gd name="T3" fmla="*/ 1 h 35"/>
                    <a:gd name="T4" fmla="*/ 0 w 35"/>
                    <a:gd name="T5" fmla="*/ 1 h 35"/>
                    <a:gd name="T6" fmla="*/ 0 w 35"/>
                    <a:gd name="T7" fmla="*/ 0 h 35"/>
                    <a:gd name="T8" fmla="*/ 0 w 35"/>
                    <a:gd name="T9" fmla="*/ 1 h 35"/>
                    <a:gd name="T10" fmla="*/ 0 w 35"/>
                    <a:gd name="T11" fmla="*/ 1 h 35"/>
                    <a:gd name="T12" fmla="*/ 0 w 35"/>
                    <a:gd name="T13" fmla="*/ 1 h 35"/>
                    <a:gd name="T14" fmla="*/ 0 60000 65536"/>
                    <a:gd name="T15" fmla="*/ 0 60000 65536"/>
                    <a:gd name="T16" fmla="*/ 0 60000 65536"/>
                    <a:gd name="T17" fmla="*/ 0 60000 65536"/>
                    <a:gd name="T18" fmla="*/ 0 60000 65536"/>
                    <a:gd name="T19" fmla="*/ 0 60000 65536"/>
                    <a:gd name="T20" fmla="*/ 0 60000 65536"/>
                    <a:gd name="T21" fmla="*/ 0 w 35"/>
                    <a:gd name="T22" fmla="*/ 0 h 35"/>
                    <a:gd name="T23" fmla="*/ 35 w 35"/>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5">
                      <a:moveTo>
                        <a:pt x="6" y="35"/>
                      </a:moveTo>
                      <a:lnTo>
                        <a:pt x="7" y="35"/>
                      </a:lnTo>
                      <a:lnTo>
                        <a:pt x="35" y="28"/>
                      </a:lnTo>
                      <a:lnTo>
                        <a:pt x="28" y="0"/>
                      </a:lnTo>
                      <a:lnTo>
                        <a:pt x="0" y="7"/>
                      </a:lnTo>
                      <a:lnTo>
                        <a:pt x="1" y="7"/>
                      </a:lnTo>
                      <a:lnTo>
                        <a:pt x="6"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12" name="Freeform 107"/>
                <p:cNvSpPr>
                  <a:spLocks/>
                </p:cNvSpPr>
                <p:nvPr/>
              </p:nvSpPr>
              <p:spPr bwMode="auto">
                <a:xfrm>
                  <a:off x="3305" y="1106"/>
                  <a:ext cx="18" cy="17"/>
                </a:xfrm>
                <a:custGeom>
                  <a:avLst/>
                  <a:gdLst>
                    <a:gd name="T0" fmla="*/ 1 w 36"/>
                    <a:gd name="T1" fmla="*/ 1 h 34"/>
                    <a:gd name="T2" fmla="*/ 1 w 36"/>
                    <a:gd name="T3" fmla="*/ 1 h 34"/>
                    <a:gd name="T4" fmla="*/ 1 w 36"/>
                    <a:gd name="T5" fmla="*/ 1 h 34"/>
                    <a:gd name="T6" fmla="*/ 1 w 36"/>
                    <a:gd name="T7" fmla="*/ 0 h 34"/>
                    <a:gd name="T8" fmla="*/ 1 w 36"/>
                    <a:gd name="T9" fmla="*/ 1 h 34"/>
                    <a:gd name="T10" fmla="*/ 0 w 36"/>
                    <a:gd name="T11" fmla="*/ 1 h 34"/>
                    <a:gd name="T12" fmla="*/ 1 w 36"/>
                    <a:gd name="T13" fmla="*/ 1 h 34"/>
                    <a:gd name="T14" fmla="*/ 0 60000 65536"/>
                    <a:gd name="T15" fmla="*/ 0 60000 65536"/>
                    <a:gd name="T16" fmla="*/ 0 60000 65536"/>
                    <a:gd name="T17" fmla="*/ 0 60000 65536"/>
                    <a:gd name="T18" fmla="*/ 0 60000 65536"/>
                    <a:gd name="T19" fmla="*/ 0 60000 65536"/>
                    <a:gd name="T20" fmla="*/ 0 60000 65536"/>
                    <a:gd name="T21" fmla="*/ 0 w 36"/>
                    <a:gd name="T22" fmla="*/ 0 h 34"/>
                    <a:gd name="T23" fmla="*/ 36 w 36"/>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4">
                      <a:moveTo>
                        <a:pt x="7" y="34"/>
                      </a:moveTo>
                      <a:lnTo>
                        <a:pt x="6" y="34"/>
                      </a:lnTo>
                      <a:lnTo>
                        <a:pt x="36" y="28"/>
                      </a:lnTo>
                      <a:lnTo>
                        <a:pt x="31" y="0"/>
                      </a:lnTo>
                      <a:lnTo>
                        <a:pt x="1" y="7"/>
                      </a:lnTo>
                      <a:lnTo>
                        <a:pt x="0" y="7"/>
                      </a:lnTo>
                      <a:lnTo>
                        <a:pt x="7"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13" name="Freeform 108"/>
                <p:cNvSpPr>
                  <a:spLocks/>
                </p:cNvSpPr>
                <p:nvPr/>
              </p:nvSpPr>
              <p:spPr bwMode="auto">
                <a:xfrm>
                  <a:off x="3291" y="1109"/>
                  <a:ext cx="18" cy="18"/>
                </a:xfrm>
                <a:custGeom>
                  <a:avLst/>
                  <a:gdLst>
                    <a:gd name="T0" fmla="*/ 1 w 34"/>
                    <a:gd name="T1" fmla="*/ 1 h 34"/>
                    <a:gd name="T2" fmla="*/ 1 w 34"/>
                    <a:gd name="T3" fmla="*/ 1 h 34"/>
                    <a:gd name="T4" fmla="*/ 1 w 34"/>
                    <a:gd name="T5" fmla="*/ 1 h 34"/>
                    <a:gd name="T6" fmla="*/ 1 w 34"/>
                    <a:gd name="T7" fmla="*/ 0 h 34"/>
                    <a:gd name="T8" fmla="*/ 0 w 34"/>
                    <a:gd name="T9" fmla="*/ 1 h 34"/>
                    <a:gd name="T10" fmla="*/ 0 w 34"/>
                    <a:gd name="T11" fmla="*/ 1 h 34"/>
                    <a:gd name="T12" fmla="*/ 1 w 34"/>
                    <a:gd name="T13" fmla="*/ 1 h 34"/>
                    <a:gd name="T14" fmla="*/ 0 60000 65536"/>
                    <a:gd name="T15" fmla="*/ 0 60000 65536"/>
                    <a:gd name="T16" fmla="*/ 0 60000 65536"/>
                    <a:gd name="T17" fmla="*/ 0 60000 65536"/>
                    <a:gd name="T18" fmla="*/ 0 60000 65536"/>
                    <a:gd name="T19" fmla="*/ 0 60000 65536"/>
                    <a:gd name="T20" fmla="*/ 0 60000 65536"/>
                    <a:gd name="T21" fmla="*/ 0 w 34"/>
                    <a:gd name="T22" fmla="*/ 0 h 34"/>
                    <a:gd name="T23" fmla="*/ 34 w 34"/>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4">
                      <a:moveTo>
                        <a:pt x="7" y="33"/>
                      </a:moveTo>
                      <a:lnTo>
                        <a:pt x="7" y="34"/>
                      </a:lnTo>
                      <a:lnTo>
                        <a:pt x="34" y="27"/>
                      </a:lnTo>
                      <a:lnTo>
                        <a:pt x="27" y="0"/>
                      </a:lnTo>
                      <a:lnTo>
                        <a:pt x="0" y="7"/>
                      </a:lnTo>
                      <a:lnTo>
                        <a:pt x="0" y="8"/>
                      </a:lnTo>
                      <a:lnTo>
                        <a:pt x="7"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14" name="Freeform 109"/>
                <p:cNvSpPr>
                  <a:spLocks/>
                </p:cNvSpPr>
                <p:nvPr/>
              </p:nvSpPr>
              <p:spPr bwMode="auto">
                <a:xfrm>
                  <a:off x="3276" y="1113"/>
                  <a:ext cx="19" cy="18"/>
                </a:xfrm>
                <a:custGeom>
                  <a:avLst/>
                  <a:gdLst>
                    <a:gd name="T0" fmla="*/ 1 w 37"/>
                    <a:gd name="T1" fmla="*/ 1 h 36"/>
                    <a:gd name="T2" fmla="*/ 1 w 37"/>
                    <a:gd name="T3" fmla="*/ 1 h 36"/>
                    <a:gd name="T4" fmla="*/ 1 w 37"/>
                    <a:gd name="T5" fmla="*/ 1 h 36"/>
                    <a:gd name="T6" fmla="*/ 1 w 37"/>
                    <a:gd name="T7" fmla="*/ 0 h 36"/>
                    <a:gd name="T8" fmla="*/ 0 w 37"/>
                    <a:gd name="T9" fmla="*/ 1 h 36"/>
                    <a:gd name="T10" fmla="*/ 0 w 37"/>
                    <a:gd name="T11" fmla="*/ 1 h 36"/>
                    <a:gd name="T12" fmla="*/ 1 w 37"/>
                    <a:gd name="T13" fmla="*/ 1 h 36"/>
                    <a:gd name="T14" fmla="*/ 0 60000 65536"/>
                    <a:gd name="T15" fmla="*/ 0 60000 65536"/>
                    <a:gd name="T16" fmla="*/ 0 60000 65536"/>
                    <a:gd name="T17" fmla="*/ 0 60000 65536"/>
                    <a:gd name="T18" fmla="*/ 0 60000 65536"/>
                    <a:gd name="T19" fmla="*/ 0 60000 65536"/>
                    <a:gd name="T20" fmla="*/ 0 60000 65536"/>
                    <a:gd name="T21" fmla="*/ 0 w 37"/>
                    <a:gd name="T22" fmla="*/ 0 h 36"/>
                    <a:gd name="T23" fmla="*/ 37 w 37"/>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36">
                      <a:moveTo>
                        <a:pt x="7" y="36"/>
                      </a:moveTo>
                      <a:lnTo>
                        <a:pt x="7" y="34"/>
                      </a:lnTo>
                      <a:lnTo>
                        <a:pt x="37" y="25"/>
                      </a:lnTo>
                      <a:lnTo>
                        <a:pt x="30" y="0"/>
                      </a:lnTo>
                      <a:lnTo>
                        <a:pt x="0" y="9"/>
                      </a:lnTo>
                      <a:lnTo>
                        <a:pt x="0" y="8"/>
                      </a:lnTo>
                      <a:lnTo>
                        <a:pt x="7" y="3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15" name="Freeform 110"/>
                <p:cNvSpPr>
                  <a:spLocks/>
                </p:cNvSpPr>
                <p:nvPr/>
              </p:nvSpPr>
              <p:spPr bwMode="auto">
                <a:xfrm>
                  <a:off x="3262" y="1117"/>
                  <a:ext cx="18" cy="18"/>
                </a:xfrm>
                <a:custGeom>
                  <a:avLst/>
                  <a:gdLst>
                    <a:gd name="T0" fmla="*/ 1 w 36"/>
                    <a:gd name="T1" fmla="*/ 1 h 36"/>
                    <a:gd name="T2" fmla="*/ 1 w 36"/>
                    <a:gd name="T3" fmla="*/ 1 h 36"/>
                    <a:gd name="T4" fmla="*/ 1 w 36"/>
                    <a:gd name="T5" fmla="*/ 1 h 36"/>
                    <a:gd name="T6" fmla="*/ 1 w 36"/>
                    <a:gd name="T7" fmla="*/ 0 h 36"/>
                    <a:gd name="T8" fmla="*/ 0 w 36"/>
                    <a:gd name="T9" fmla="*/ 1 h 36"/>
                    <a:gd name="T10" fmla="*/ 0 w 36"/>
                    <a:gd name="T11" fmla="*/ 1 h 36"/>
                    <a:gd name="T12" fmla="*/ 1 w 36"/>
                    <a:gd name="T13" fmla="*/ 1 h 36"/>
                    <a:gd name="T14" fmla="*/ 0 60000 65536"/>
                    <a:gd name="T15" fmla="*/ 0 60000 65536"/>
                    <a:gd name="T16" fmla="*/ 0 60000 65536"/>
                    <a:gd name="T17" fmla="*/ 0 60000 65536"/>
                    <a:gd name="T18" fmla="*/ 0 60000 65536"/>
                    <a:gd name="T19" fmla="*/ 0 60000 65536"/>
                    <a:gd name="T20" fmla="*/ 0 60000 65536"/>
                    <a:gd name="T21" fmla="*/ 0 w 36"/>
                    <a:gd name="T22" fmla="*/ 0 h 36"/>
                    <a:gd name="T23" fmla="*/ 36 w 36"/>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6">
                      <a:moveTo>
                        <a:pt x="7" y="34"/>
                      </a:moveTo>
                      <a:lnTo>
                        <a:pt x="7" y="36"/>
                      </a:lnTo>
                      <a:lnTo>
                        <a:pt x="36" y="28"/>
                      </a:lnTo>
                      <a:lnTo>
                        <a:pt x="29" y="0"/>
                      </a:lnTo>
                      <a:lnTo>
                        <a:pt x="0" y="8"/>
                      </a:lnTo>
                      <a:lnTo>
                        <a:pt x="0" y="9"/>
                      </a:lnTo>
                      <a:lnTo>
                        <a:pt x="7"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16" name="Freeform 111"/>
                <p:cNvSpPr>
                  <a:spLocks/>
                </p:cNvSpPr>
                <p:nvPr/>
              </p:nvSpPr>
              <p:spPr bwMode="auto">
                <a:xfrm>
                  <a:off x="3248" y="1122"/>
                  <a:ext cx="17" cy="18"/>
                </a:xfrm>
                <a:custGeom>
                  <a:avLst/>
                  <a:gdLst>
                    <a:gd name="T0" fmla="*/ 0 w 36"/>
                    <a:gd name="T1" fmla="*/ 1 h 36"/>
                    <a:gd name="T2" fmla="*/ 0 w 36"/>
                    <a:gd name="T3" fmla="*/ 1 h 36"/>
                    <a:gd name="T4" fmla="*/ 0 w 36"/>
                    <a:gd name="T5" fmla="*/ 1 h 36"/>
                    <a:gd name="T6" fmla="*/ 0 w 36"/>
                    <a:gd name="T7" fmla="*/ 0 h 36"/>
                    <a:gd name="T8" fmla="*/ 0 w 36"/>
                    <a:gd name="T9" fmla="*/ 1 h 36"/>
                    <a:gd name="T10" fmla="*/ 0 w 36"/>
                    <a:gd name="T11" fmla="*/ 1 h 36"/>
                    <a:gd name="T12" fmla="*/ 0 w 36"/>
                    <a:gd name="T13" fmla="*/ 1 h 36"/>
                    <a:gd name="T14" fmla="*/ 0 60000 65536"/>
                    <a:gd name="T15" fmla="*/ 0 60000 65536"/>
                    <a:gd name="T16" fmla="*/ 0 60000 65536"/>
                    <a:gd name="T17" fmla="*/ 0 60000 65536"/>
                    <a:gd name="T18" fmla="*/ 0 60000 65536"/>
                    <a:gd name="T19" fmla="*/ 0 60000 65536"/>
                    <a:gd name="T20" fmla="*/ 0 60000 65536"/>
                    <a:gd name="T21" fmla="*/ 0 w 36"/>
                    <a:gd name="T22" fmla="*/ 0 h 36"/>
                    <a:gd name="T23" fmla="*/ 36 w 36"/>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6">
                      <a:moveTo>
                        <a:pt x="7" y="36"/>
                      </a:moveTo>
                      <a:lnTo>
                        <a:pt x="7" y="35"/>
                      </a:lnTo>
                      <a:lnTo>
                        <a:pt x="36" y="25"/>
                      </a:lnTo>
                      <a:lnTo>
                        <a:pt x="29" y="0"/>
                      </a:lnTo>
                      <a:lnTo>
                        <a:pt x="0" y="9"/>
                      </a:lnTo>
                      <a:lnTo>
                        <a:pt x="0" y="8"/>
                      </a:lnTo>
                      <a:lnTo>
                        <a:pt x="7" y="3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17" name="Freeform 112"/>
                <p:cNvSpPr>
                  <a:spLocks/>
                </p:cNvSpPr>
                <p:nvPr/>
              </p:nvSpPr>
              <p:spPr bwMode="auto">
                <a:xfrm>
                  <a:off x="3233" y="1126"/>
                  <a:ext cx="18" cy="18"/>
                </a:xfrm>
                <a:custGeom>
                  <a:avLst/>
                  <a:gdLst>
                    <a:gd name="T0" fmla="*/ 1 w 36"/>
                    <a:gd name="T1" fmla="*/ 1 h 36"/>
                    <a:gd name="T2" fmla="*/ 1 w 36"/>
                    <a:gd name="T3" fmla="*/ 1 h 36"/>
                    <a:gd name="T4" fmla="*/ 1 w 36"/>
                    <a:gd name="T5" fmla="*/ 1 h 36"/>
                    <a:gd name="T6" fmla="*/ 1 w 36"/>
                    <a:gd name="T7" fmla="*/ 0 h 36"/>
                    <a:gd name="T8" fmla="*/ 0 w 36"/>
                    <a:gd name="T9" fmla="*/ 1 h 36"/>
                    <a:gd name="T10" fmla="*/ 0 w 36"/>
                    <a:gd name="T11" fmla="*/ 1 h 36"/>
                    <a:gd name="T12" fmla="*/ 1 w 36"/>
                    <a:gd name="T13" fmla="*/ 1 h 36"/>
                    <a:gd name="T14" fmla="*/ 0 60000 65536"/>
                    <a:gd name="T15" fmla="*/ 0 60000 65536"/>
                    <a:gd name="T16" fmla="*/ 0 60000 65536"/>
                    <a:gd name="T17" fmla="*/ 0 60000 65536"/>
                    <a:gd name="T18" fmla="*/ 0 60000 65536"/>
                    <a:gd name="T19" fmla="*/ 0 60000 65536"/>
                    <a:gd name="T20" fmla="*/ 0 60000 65536"/>
                    <a:gd name="T21" fmla="*/ 0 w 36"/>
                    <a:gd name="T22" fmla="*/ 0 h 36"/>
                    <a:gd name="T23" fmla="*/ 36 w 36"/>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6">
                      <a:moveTo>
                        <a:pt x="7" y="35"/>
                      </a:moveTo>
                      <a:lnTo>
                        <a:pt x="7" y="36"/>
                      </a:lnTo>
                      <a:lnTo>
                        <a:pt x="36" y="28"/>
                      </a:lnTo>
                      <a:lnTo>
                        <a:pt x="29" y="0"/>
                      </a:lnTo>
                      <a:lnTo>
                        <a:pt x="0" y="8"/>
                      </a:lnTo>
                      <a:lnTo>
                        <a:pt x="0" y="9"/>
                      </a:lnTo>
                      <a:lnTo>
                        <a:pt x="7"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18" name="Freeform 113"/>
                <p:cNvSpPr>
                  <a:spLocks/>
                </p:cNvSpPr>
                <p:nvPr/>
              </p:nvSpPr>
              <p:spPr bwMode="auto">
                <a:xfrm>
                  <a:off x="3219" y="1131"/>
                  <a:ext cx="18" cy="17"/>
                </a:xfrm>
                <a:custGeom>
                  <a:avLst/>
                  <a:gdLst>
                    <a:gd name="T0" fmla="*/ 1 w 36"/>
                    <a:gd name="T1" fmla="*/ 0 h 35"/>
                    <a:gd name="T2" fmla="*/ 1 w 36"/>
                    <a:gd name="T3" fmla="*/ 0 h 35"/>
                    <a:gd name="T4" fmla="*/ 1 w 36"/>
                    <a:gd name="T5" fmla="*/ 0 h 35"/>
                    <a:gd name="T6" fmla="*/ 1 w 36"/>
                    <a:gd name="T7" fmla="*/ 0 h 35"/>
                    <a:gd name="T8" fmla="*/ 0 w 36"/>
                    <a:gd name="T9" fmla="*/ 0 h 35"/>
                    <a:gd name="T10" fmla="*/ 0 w 36"/>
                    <a:gd name="T11" fmla="*/ 0 h 35"/>
                    <a:gd name="T12" fmla="*/ 1 w 36"/>
                    <a:gd name="T13" fmla="*/ 0 h 35"/>
                    <a:gd name="T14" fmla="*/ 0 60000 65536"/>
                    <a:gd name="T15" fmla="*/ 0 60000 65536"/>
                    <a:gd name="T16" fmla="*/ 0 60000 65536"/>
                    <a:gd name="T17" fmla="*/ 0 60000 65536"/>
                    <a:gd name="T18" fmla="*/ 0 60000 65536"/>
                    <a:gd name="T19" fmla="*/ 0 60000 65536"/>
                    <a:gd name="T20" fmla="*/ 0 60000 65536"/>
                    <a:gd name="T21" fmla="*/ 0 w 36"/>
                    <a:gd name="T22" fmla="*/ 0 h 35"/>
                    <a:gd name="T23" fmla="*/ 36 w 3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5">
                      <a:moveTo>
                        <a:pt x="7" y="35"/>
                      </a:moveTo>
                      <a:lnTo>
                        <a:pt x="7" y="35"/>
                      </a:lnTo>
                      <a:lnTo>
                        <a:pt x="36" y="26"/>
                      </a:lnTo>
                      <a:lnTo>
                        <a:pt x="29" y="0"/>
                      </a:lnTo>
                      <a:lnTo>
                        <a:pt x="0" y="10"/>
                      </a:lnTo>
                      <a:lnTo>
                        <a:pt x="7"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19" name="Freeform 114"/>
                <p:cNvSpPr>
                  <a:spLocks/>
                </p:cNvSpPr>
                <p:nvPr/>
              </p:nvSpPr>
              <p:spPr bwMode="auto">
                <a:xfrm>
                  <a:off x="3204" y="1135"/>
                  <a:ext cx="18" cy="18"/>
                </a:xfrm>
                <a:custGeom>
                  <a:avLst/>
                  <a:gdLst>
                    <a:gd name="T0" fmla="*/ 1 w 35"/>
                    <a:gd name="T1" fmla="*/ 1 h 34"/>
                    <a:gd name="T2" fmla="*/ 1 w 35"/>
                    <a:gd name="T3" fmla="*/ 1 h 34"/>
                    <a:gd name="T4" fmla="*/ 1 w 35"/>
                    <a:gd name="T5" fmla="*/ 1 h 34"/>
                    <a:gd name="T6" fmla="*/ 1 w 35"/>
                    <a:gd name="T7" fmla="*/ 0 h 34"/>
                    <a:gd name="T8" fmla="*/ 0 w 35"/>
                    <a:gd name="T9" fmla="*/ 1 h 34"/>
                    <a:gd name="T10" fmla="*/ 0 w 35"/>
                    <a:gd name="T11" fmla="*/ 1 h 34"/>
                    <a:gd name="T12" fmla="*/ 1 w 35"/>
                    <a:gd name="T13" fmla="*/ 1 h 34"/>
                    <a:gd name="T14" fmla="*/ 0 60000 65536"/>
                    <a:gd name="T15" fmla="*/ 0 60000 65536"/>
                    <a:gd name="T16" fmla="*/ 0 60000 65536"/>
                    <a:gd name="T17" fmla="*/ 0 60000 65536"/>
                    <a:gd name="T18" fmla="*/ 0 60000 65536"/>
                    <a:gd name="T19" fmla="*/ 0 60000 65536"/>
                    <a:gd name="T20" fmla="*/ 0 60000 65536"/>
                    <a:gd name="T21" fmla="*/ 0 w 35"/>
                    <a:gd name="T22" fmla="*/ 0 h 34"/>
                    <a:gd name="T23" fmla="*/ 35 w 35"/>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4">
                      <a:moveTo>
                        <a:pt x="7" y="34"/>
                      </a:moveTo>
                      <a:lnTo>
                        <a:pt x="7" y="34"/>
                      </a:lnTo>
                      <a:lnTo>
                        <a:pt x="35" y="25"/>
                      </a:lnTo>
                      <a:lnTo>
                        <a:pt x="28" y="0"/>
                      </a:lnTo>
                      <a:lnTo>
                        <a:pt x="0" y="9"/>
                      </a:lnTo>
                      <a:lnTo>
                        <a:pt x="7"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20" name="Freeform 115"/>
                <p:cNvSpPr>
                  <a:spLocks/>
                </p:cNvSpPr>
                <p:nvPr/>
              </p:nvSpPr>
              <p:spPr bwMode="auto">
                <a:xfrm>
                  <a:off x="3190" y="1140"/>
                  <a:ext cx="18" cy="17"/>
                </a:xfrm>
                <a:custGeom>
                  <a:avLst/>
                  <a:gdLst>
                    <a:gd name="T0" fmla="*/ 1 w 36"/>
                    <a:gd name="T1" fmla="*/ 1 h 34"/>
                    <a:gd name="T2" fmla="*/ 1 w 36"/>
                    <a:gd name="T3" fmla="*/ 1 h 34"/>
                    <a:gd name="T4" fmla="*/ 1 w 36"/>
                    <a:gd name="T5" fmla="*/ 1 h 34"/>
                    <a:gd name="T6" fmla="*/ 1 w 36"/>
                    <a:gd name="T7" fmla="*/ 0 h 34"/>
                    <a:gd name="T8" fmla="*/ 0 w 36"/>
                    <a:gd name="T9" fmla="*/ 1 h 34"/>
                    <a:gd name="T10" fmla="*/ 0 w 36"/>
                    <a:gd name="T11" fmla="*/ 1 h 34"/>
                    <a:gd name="T12" fmla="*/ 1 w 36"/>
                    <a:gd name="T13" fmla="*/ 1 h 34"/>
                    <a:gd name="T14" fmla="*/ 0 60000 65536"/>
                    <a:gd name="T15" fmla="*/ 0 60000 65536"/>
                    <a:gd name="T16" fmla="*/ 0 60000 65536"/>
                    <a:gd name="T17" fmla="*/ 0 60000 65536"/>
                    <a:gd name="T18" fmla="*/ 0 60000 65536"/>
                    <a:gd name="T19" fmla="*/ 0 60000 65536"/>
                    <a:gd name="T20" fmla="*/ 0 60000 65536"/>
                    <a:gd name="T21" fmla="*/ 0 w 36"/>
                    <a:gd name="T22" fmla="*/ 0 h 34"/>
                    <a:gd name="T23" fmla="*/ 36 w 36"/>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4">
                      <a:moveTo>
                        <a:pt x="7" y="34"/>
                      </a:moveTo>
                      <a:lnTo>
                        <a:pt x="7" y="34"/>
                      </a:lnTo>
                      <a:lnTo>
                        <a:pt x="36" y="25"/>
                      </a:lnTo>
                      <a:lnTo>
                        <a:pt x="29" y="0"/>
                      </a:lnTo>
                      <a:lnTo>
                        <a:pt x="0" y="9"/>
                      </a:lnTo>
                      <a:lnTo>
                        <a:pt x="7"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21" name="Freeform 116"/>
                <p:cNvSpPr>
                  <a:spLocks/>
                </p:cNvSpPr>
                <p:nvPr/>
              </p:nvSpPr>
              <p:spPr bwMode="auto">
                <a:xfrm>
                  <a:off x="3176" y="1145"/>
                  <a:ext cx="17" cy="16"/>
                </a:xfrm>
                <a:custGeom>
                  <a:avLst/>
                  <a:gdLst>
                    <a:gd name="T0" fmla="*/ 0 w 36"/>
                    <a:gd name="T1" fmla="*/ 0 h 33"/>
                    <a:gd name="T2" fmla="*/ 0 w 36"/>
                    <a:gd name="T3" fmla="*/ 0 h 33"/>
                    <a:gd name="T4" fmla="*/ 0 w 36"/>
                    <a:gd name="T5" fmla="*/ 0 h 33"/>
                    <a:gd name="T6" fmla="*/ 0 w 36"/>
                    <a:gd name="T7" fmla="*/ 0 h 33"/>
                    <a:gd name="T8" fmla="*/ 0 w 36"/>
                    <a:gd name="T9" fmla="*/ 0 h 33"/>
                    <a:gd name="T10" fmla="*/ 0 w 36"/>
                    <a:gd name="T11" fmla="*/ 0 h 33"/>
                    <a:gd name="T12" fmla="*/ 0 w 36"/>
                    <a:gd name="T13" fmla="*/ 0 h 33"/>
                    <a:gd name="T14" fmla="*/ 0 60000 65536"/>
                    <a:gd name="T15" fmla="*/ 0 60000 65536"/>
                    <a:gd name="T16" fmla="*/ 0 60000 65536"/>
                    <a:gd name="T17" fmla="*/ 0 60000 65536"/>
                    <a:gd name="T18" fmla="*/ 0 60000 65536"/>
                    <a:gd name="T19" fmla="*/ 0 60000 65536"/>
                    <a:gd name="T20" fmla="*/ 0 60000 65536"/>
                    <a:gd name="T21" fmla="*/ 0 w 36"/>
                    <a:gd name="T22" fmla="*/ 0 h 33"/>
                    <a:gd name="T23" fmla="*/ 36 w 36"/>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3">
                      <a:moveTo>
                        <a:pt x="9" y="33"/>
                      </a:moveTo>
                      <a:lnTo>
                        <a:pt x="8" y="33"/>
                      </a:lnTo>
                      <a:lnTo>
                        <a:pt x="36" y="25"/>
                      </a:lnTo>
                      <a:lnTo>
                        <a:pt x="29" y="0"/>
                      </a:lnTo>
                      <a:lnTo>
                        <a:pt x="1" y="8"/>
                      </a:lnTo>
                      <a:lnTo>
                        <a:pt x="0" y="8"/>
                      </a:lnTo>
                      <a:lnTo>
                        <a:pt x="9"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22" name="Freeform 117"/>
                <p:cNvSpPr>
                  <a:spLocks/>
                </p:cNvSpPr>
                <p:nvPr/>
              </p:nvSpPr>
              <p:spPr bwMode="auto">
                <a:xfrm>
                  <a:off x="3161" y="1149"/>
                  <a:ext cx="19" cy="17"/>
                </a:xfrm>
                <a:custGeom>
                  <a:avLst/>
                  <a:gdLst>
                    <a:gd name="T0" fmla="*/ 1 w 38"/>
                    <a:gd name="T1" fmla="*/ 0 h 36"/>
                    <a:gd name="T2" fmla="*/ 1 w 38"/>
                    <a:gd name="T3" fmla="*/ 0 h 36"/>
                    <a:gd name="T4" fmla="*/ 1 w 38"/>
                    <a:gd name="T5" fmla="*/ 0 h 36"/>
                    <a:gd name="T6" fmla="*/ 1 w 38"/>
                    <a:gd name="T7" fmla="*/ 0 h 36"/>
                    <a:gd name="T8" fmla="*/ 0 w 38"/>
                    <a:gd name="T9" fmla="*/ 0 h 36"/>
                    <a:gd name="T10" fmla="*/ 1 w 38"/>
                    <a:gd name="T11" fmla="*/ 0 h 36"/>
                    <a:gd name="T12" fmla="*/ 1 w 38"/>
                    <a:gd name="T13" fmla="*/ 0 h 36"/>
                    <a:gd name="T14" fmla="*/ 0 60000 65536"/>
                    <a:gd name="T15" fmla="*/ 0 60000 65536"/>
                    <a:gd name="T16" fmla="*/ 0 60000 65536"/>
                    <a:gd name="T17" fmla="*/ 0 60000 65536"/>
                    <a:gd name="T18" fmla="*/ 0 60000 65536"/>
                    <a:gd name="T19" fmla="*/ 0 60000 65536"/>
                    <a:gd name="T20" fmla="*/ 0 60000 65536"/>
                    <a:gd name="T21" fmla="*/ 0 w 38"/>
                    <a:gd name="T22" fmla="*/ 0 h 36"/>
                    <a:gd name="T23" fmla="*/ 38 w 38"/>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36">
                      <a:moveTo>
                        <a:pt x="8" y="36"/>
                      </a:moveTo>
                      <a:lnTo>
                        <a:pt x="9" y="36"/>
                      </a:lnTo>
                      <a:lnTo>
                        <a:pt x="38" y="25"/>
                      </a:lnTo>
                      <a:lnTo>
                        <a:pt x="29" y="0"/>
                      </a:lnTo>
                      <a:lnTo>
                        <a:pt x="0" y="11"/>
                      </a:lnTo>
                      <a:lnTo>
                        <a:pt x="1" y="11"/>
                      </a:lnTo>
                      <a:lnTo>
                        <a:pt x="8" y="3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23" name="Freeform 118"/>
                <p:cNvSpPr>
                  <a:spLocks/>
                </p:cNvSpPr>
                <p:nvPr/>
              </p:nvSpPr>
              <p:spPr bwMode="auto">
                <a:xfrm>
                  <a:off x="3147" y="1154"/>
                  <a:ext cx="18" cy="17"/>
                </a:xfrm>
                <a:custGeom>
                  <a:avLst/>
                  <a:gdLst>
                    <a:gd name="T0" fmla="*/ 1 w 35"/>
                    <a:gd name="T1" fmla="*/ 1 h 34"/>
                    <a:gd name="T2" fmla="*/ 1 w 35"/>
                    <a:gd name="T3" fmla="*/ 1 h 34"/>
                    <a:gd name="T4" fmla="*/ 1 w 35"/>
                    <a:gd name="T5" fmla="*/ 1 h 34"/>
                    <a:gd name="T6" fmla="*/ 1 w 35"/>
                    <a:gd name="T7" fmla="*/ 0 h 34"/>
                    <a:gd name="T8" fmla="*/ 1 w 35"/>
                    <a:gd name="T9" fmla="*/ 1 h 34"/>
                    <a:gd name="T10" fmla="*/ 0 w 35"/>
                    <a:gd name="T11" fmla="*/ 1 h 34"/>
                    <a:gd name="T12" fmla="*/ 1 w 35"/>
                    <a:gd name="T13" fmla="*/ 1 h 34"/>
                    <a:gd name="T14" fmla="*/ 0 60000 65536"/>
                    <a:gd name="T15" fmla="*/ 0 60000 65536"/>
                    <a:gd name="T16" fmla="*/ 0 60000 65536"/>
                    <a:gd name="T17" fmla="*/ 0 60000 65536"/>
                    <a:gd name="T18" fmla="*/ 0 60000 65536"/>
                    <a:gd name="T19" fmla="*/ 0 60000 65536"/>
                    <a:gd name="T20" fmla="*/ 0 60000 65536"/>
                    <a:gd name="T21" fmla="*/ 0 w 35"/>
                    <a:gd name="T22" fmla="*/ 0 h 34"/>
                    <a:gd name="T23" fmla="*/ 35 w 35"/>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4">
                      <a:moveTo>
                        <a:pt x="9" y="34"/>
                      </a:moveTo>
                      <a:lnTo>
                        <a:pt x="8" y="34"/>
                      </a:lnTo>
                      <a:lnTo>
                        <a:pt x="35" y="25"/>
                      </a:lnTo>
                      <a:lnTo>
                        <a:pt x="28" y="0"/>
                      </a:lnTo>
                      <a:lnTo>
                        <a:pt x="1" y="9"/>
                      </a:lnTo>
                      <a:lnTo>
                        <a:pt x="0" y="9"/>
                      </a:lnTo>
                      <a:lnTo>
                        <a:pt x="9"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24" name="Freeform 119"/>
                <p:cNvSpPr>
                  <a:spLocks/>
                </p:cNvSpPr>
                <p:nvPr/>
              </p:nvSpPr>
              <p:spPr bwMode="auto">
                <a:xfrm>
                  <a:off x="3133" y="1158"/>
                  <a:ext cx="19" cy="18"/>
                </a:xfrm>
                <a:custGeom>
                  <a:avLst/>
                  <a:gdLst>
                    <a:gd name="T0" fmla="*/ 1 w 37"/>
                    <a:gd name="T1" fmla="*/ 1 h 35"/>
                    <a:gd name="T2" fmla="*/ 1 w 37"/>
                    <a:gd name="T3" fmla="*/ 1 h 35"/>
                    <a:gd name="T4" fmla="*/ 1 w 37"/>
                    <a:gd name="T5" fmla="*/ 1 h 35"/>
                    <a:gd name="T6" fmla="*/ 1 w 37"/>
                    <a:gd name="T7" fmla="*/ 0 h 35"/>
                    <a:gd name="T8" fmla="*/ 0 w 37"/>
                    <a:gd name="T9" fmla="*/ 1 h 35"/>
                    <a:gd name="T10" fmla="*/ 0 w 37"/>
                    <a:gd name="T11" fmla="*/ 1 h 35"/>
                    <a:gd name="T12" fmla="*/ 1 w 37"/>
                    <a:gd name="T13" fmla="*/ 1 h 35"/>
                    <a:gd name="T14" fmla="*/ 0 60000 65536"/>
                    <a:gd name="T15" fmla="*/ 0 60000 65536"/>
                    <a:gd name="T16" fmla="*/ 0 60000 65536"/>
                    <a:gd name="T17" fmla="*/ 0 60000 65536"/>
                    <a:gd name="T18" fmla="*/ 0 60000 65536"/>
                    <a:gd name="T19" fmla="*/ 0 60000 65536"/>
                    <a:gd name="T20" fmla="*/ 0 60000 65536"/>
                    <a:gd name="T21" fmla="*/ 0 w 37"/>
                    <a:gd name="T22" fmla="*/ 0 h 35"/>
                    <a:gd name="T23" fmla="*/ 37 w 37"/>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35">
                      <a:moveTo>
                        <a:pt x="9" y="35"/>
                      </a:moveTo>
                      <a:lnTo>
                        <a:pt x="9" y="35"/>
                      </a:lnTo>
                      <a:lnTo>
                        <a:pt x="37" y="25"/>
                      </a:lnTo>
                      <a:lnTo>
                        <a:pt x="28" y="0"/>
                      </a:lnTo>
                      <a:lnTo>
                        <a:pt x="0" y="10"/>
                      </a:lnTo>
                      <a:lnTo>
                        <a:pt x="9"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25" name="Freeform 120"/>
                <p:cNvSpPr>
                  <a:spLocks/>
                </p:cNvSpPr>
                <p:nvPr/>
              </p:nvSpPr>
              <p:spPr bwMode="auto">
                <a:xfrm>
                  <a:off x="3120" y="1164"/>
                  <a:ext cx="18" cy="17"/>
                </a:xfrm>
                <a:custGeom>
                  <a:avLst/>
                  <a:gdLst>
                    <a:gd name="T0" fmla="*/ 1 w 36"/>
                    <a:gd name="T1" fmla="*/ 0 h 35"/>
                    <a:gd name="T2" fmla="*/ 1 w 36"/>
                    <a:gd name="T3" fmla="*/ 0 h 35"/>
                    <a:gd name="T4" fmla="*/ 1 w 36"/>
                    <a:gd name="T5" fmla="*/ 0 h 35"/>
                    <a:gd name="T6" fmla="*/ 1 w 36"/>
                    <a:gd name="T7" fmla="*/ 0 h 35"/>
                    <a:gd name="T8" fmla="*/ 0 w 36"/>
                    <a:gd name="T9" fmla="*/ 0 h 35"/>
                    <a:gd name="T10" fmla="*/ 0 w 36"/>
                    <a:gd name="T11" fmla="*/ 0 h 35"/>
                    <a:gd name="T12" fmla="*/ 1 w 36"/>
                    <a:gd name="T13" fmla="*/ 0 h 35"/>
                    <a:gd name="T14" fmla="*/ 0 60000 65536"/>
                    <a:gd name="T15" fmla="*/ 0 60000 65536"/>
                    <a:gd name="T16" fmla="*/ 0 60000 65536"/>
                    <a:gd name="T17" fmla="*/ 0 60000 65536"/>
                    <a:gd name="T18" fmla="*/ 0 60000 65536"/>
                    <a:gd name="T19" fmla="*/ 0 60000 65536"/>
                    <a:gd name="T20" fmla="*/ 0 60000 65536"/>
                    <a:gd name="T21" fmla="*/ 0 w 36"/>
                    <a:gd name="T22" fmla="*/ 0 h 35"/>
                    <a:gd name="T23" fmla="*/ 36 w 3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5">
                      <a:moveTo>
                        <a:pt x="10" y="35"/>
                      </a:moveTo>
                      <a:lnTo>
                        <a:pt x="10" y="35"/>
                      </a:lnTo>
                      <a:lnTo>
                        <a:pt x="36" y="25"/>
                      </a:lnTo>
                      <a:lnTo>
                        <a:pt x="27" y="0"/>
                      </a:lnTo>
                      <a:lnTo>
                        <a:pt x="0" y="9"/>
                      </a:lnTo>
                      <a:lnTo>
                        <a:pt x="10"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26" name="Freeform 121"/>
                <p:cNvSpPr>
                  <a:spLocks/>
                </p:cNvSpPr>
                <p:nvPr/>
              </p:nvSpPr>
              <p:spPr bwMode="auto">
                <a:xfrm>
                  <a:off x="3106" y="1168"/>
                  <a:ext cx="19" cy="18"/>
                </a:xfrm>
                <a:custGeom>
                  <a:avLst/>
                  <a:gdLst>
                    <a:gd name="T0" fmla="*/ 1 w 37"/>
                    <a:gd name="T1" fmla="*/ 1 h 36"/>
                    <a:gd name="T2" fmla="*/ 1 w 37"/>
                    <a:gd name="T3" fmla="*/ 1 h 36"/>
                    <a:gd name="T4" fmla="*/ 1 w 37"/>
                    <a:gd name="T5" fmla="*/ 1 h 36"/>
                    <a:gd name="T6" fmla="*/ 1 w 37"/>
                    <a:gd name="T7" fmla="*/ 0 h 36"/>
                    <a:gd name="T8" fmla="*/ 0 w 37"/>
                    <a:gd name="T9" fmla="*/ 1 h 36"/>
                    <a:gd name="T10" fmla="*/ 0 w 37"/>
                    <a:gd name="T11" fmla="*/ 1 h 36"/>
                    <a:gd name="T12" fmla="*/ 1 w 37"/>
                    <a:gd name="T13" fmla="*/ 1 h 36"/>
                    <a:gd name="T14" fmla="*/ 0 60000 65536"/>
                    <a:gd name="T15" fmla="*/ 0 60000 65536"/>
                    <a:gd name="T16" fmla="*/ 0 60000 65536"/>
                    <a:gd name="T17" fmla="*/ 0 60000 65536"/>
                    <a:gd name="T18" fmla="*/ 0 60000 65536"/>
                    <a:gd name="T19" fmla="*/ 0 60000 65536"/>
                    <a:gd name="T20" fmla="*/ 0 60000 65536"/>
                    <a:gd name="T21" fmla="*/ 0 w 37"/>
                    <a:gd name="T22" fmla="*/ 0 h 36"/>
                    <a:gd name="T23" fmla="*/ 37 w 37"/>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36">
                      <a:moveTo>
                        <a:pt x="9" y="36"/>
                      </a:moveTo>
                      <a:lnTo>
                        <a:pt x="9" y="36"/>
                      </a:lnTo>
                      <a:lnTo>
                        <a:pt x="37" y="26"/>
                      </a:lnTo>
                      <a:lnTo>
                        <a:pt x="27" y="0"/>
                      </a:lnTo>
                      <a:lnTo>
                        <a:pt x="0" y="11"/>
                      </a:lnTo>
                      <a:lnTo>
                        <a:pt x="9" y="3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27" name="Freeform 122"/>
                <p:cNvSpPr>
                  <a:spLocks/>
                </p:cNvSpPr>
                <p:nvPr/>
              </p:nvSpPr>
              <p:spPr bwMode="auto">
                <a:xfrm>
                  <a:off x="3093" y="1173"/>
                  <a:ext cx="18" cy="18"/>
                </a:xfrm>
                <a:custGeom>
                  <a:avLst/>
                  <a:gdLst>
                    <a:gd name="T0" fmla="*/ 1 w 36"/>
                    <a:gd name="T1" fmla="*/ 1 h 34"/>
                    <a:gd name="T2" fmla="*/ 1 w 36"/>
                    <a:gd name="T3" fmla="*/ 1 h 34"/>
                    <a:gd name="T4" fmla="*/ 1 w 36"/>
                    <a:gd name="T5" fmla="*/ 1 h 34"/>
                    <a:gd name="T6" fmla="*/ 1 w 36"/>
                    <a:gd name="T7" fmla="*/ 0 h 34"/>
                    <a:gd name="T8" fmla="*/ 0 w 36"/>
                    <a:gd name="T9" fmla="*/ 1 h 34"/>
                    <a:gd name="T10" fmla="*/ 0 w 36"/>
                    <a:gd name="T11" fmla="*/ 1 h 34"/>
                    <a:gd name="T12" fmla="*/ 1 w 36"/>
                    <a:gd name="T13" fmla="*/ 1 h 34"/>
                    <a:gd name="T14" fmla="*/ 0 60000 65536"/>
                    <a:gd name="T15" fmla="*/ 0 60000 65536"/>
                    <a:gd name="T16" fmla="*/ 0 60000 65536"/>
                    <a:gd name="T17" fmla="*/ 0 60000 65536"/>
                    <a:gd name="T18" fmla="*/ 0 60000 65536"/>
                    <a:gd name="T19" fmla="*/ 0 60000 65536"/>
                    <a:gd name="T20" fmla="*/ 0 60000 65536"/>
                    <a:gd name="T21" fmla="*/ 0 w 36"/>
                    <a:gd name="T22" fmla="*/ 0 h 34"/>
                    <a:gd name="T23" fmla="*/ 36 w 36"/>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4">
                      <a:moveTo>
                        <a:pt x="9" y="34"/>
                      </a:moveTo>
                      <a:lnTo>
                        <a:pt x="9" y="34"/>
                      </a:lnTo>
                      <a:lnTo>
                        <a:pt x="36" y="25"/>
                      </a:lnTo>
                      <a:lnTo>
                        <a:pt x="27" y="0"/>
                      </a:lnTo>
                      <a:lnTo>
                        <a:pt x="0" y="9"/>
                      </a:lnTo>
                      <a:lnTo>
                        <a:pt x="9"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28" name="Freeform 123"/>
                <p:cNvSpPr>
                  <a:spLocks/>
                </p:cNvSpPr>
                <p:nvPr/>
              </p:nvSpPr>
              <p:spPr bwMode="auto">
                <a:xfrm>
                  <a:off x="3080" y="1178"/>
                  <a:ext cx="18" cy="17"/>
                </a:xfrm>
                <a:custGeom>
                  <a:avLst/>
                  <a:gdLst>
                    <a:gd name="T0" fmla="*/ 1 w 35"/>
                    <a:gd name="T1" fmla="*/ 1 h 34"/>
                    <a:gd name="T2" fmla="*/ 1 w 35"/>
                    <a:gd name="T3" fmla="*/ 1 h 34"/>
                    <a:gd name="T4" fmla="*/ 1 w 35"/>
                    <a:gd name="T5" fmla="*/ 1 h 34"/>
                    <a:gd name="T6" fmla="*/ 1 w 35"/>
                    <a:gd name="T7" fmla="*/ 0 h 34"/>
                    <a:gd name="T8" fmla="*/ 0 w 35"/>
                    <a:gd name="T9" fmla="*/ 1 h 34"/>
                    <a:gd name="T10" fmla="*/ 0 w 35"/>
                    <a:gd name="T11" fmla="*/ 1 h 34"/>
                    <a:gd name="T12" fmla="*/ 1 w 35"/>
                    <a:gd name="T13" fmla="*/ 1 h 34"/>
                    <a:gd name="T14" fmla="*/ 0 60000 65536"/>
                    <a:gd name="T15" fmla="*/ 0 60000 65536"/>
                    <a:gd name="T16" fmla="*/ 0 60000 65536"/>
                    <a:gd name="T17" fmla="*/ 0 60000 65536"/>
                    <a:gd name="T18" fmla="*/ 0 60000 65536"/>
                    <a:gd name="T19" fmla="*/ 0 60000 65536"/>
                    <a:gd name="T20" fmla="*/ 0 60000 65536"/>
                    <a:gd name="T21" fmla="*/ 0 w 35"/>
                    <a:gd name="T22" fmla="*/ 0 h 34"/>
                    <a:gd name="T23" fmla="*/ 35 w 35"/>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4">
                      <a:moveTo>
                        <a:pt x="9" y="34"/>
                      </a:moveTo>
                      <a:lnTo>
                        <a:pt x="9" y="34"/>
                      </a:lnTo>
                      <a:lnTo>
                        <a:pt x="35" y="25"/>
                      </a:lnTo>
                      <a:lnTo>
                        <a:pt x="26" y="0"/>
                      </a:lnTo>
                      <a:lnTo>
                        <a:pt x="0" y="9"/>
                      </a:lnTo>
                      <a:lnTo>
                        <a:pt x="9"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29" name="Freeform 124"/>
                <p:cNvSpPr>
                  <a:spLocks/>
                </p:cNvSpPr>
                <p:nvPr/>
              </p:nvSpPr>
              <p:spPr bwMode="auto">
                <a:xfrm>
                  <a:off x="3068" y="1183"/>
                  <a:ext cx="16" cy="17"/>
                </a:xfrm>
                <a:custGeom>
                  <a:avLst/>
                  <a:gdLst>
                    <a:gd name="T0" fmla="*/ 0 w 33"/>
                    <a:gd name="T1" fmla="*/ 0 h 35"/>
                    <a:gd name="T2" fmla="*/ 0 w 33"/>
                    <a:gd name="T3" fmla="*/ 0 h 35"/>
                    <a:gd name="T4" fmla="*/ 0 w 33"/>
                    <a:gd name="T5" fmla="*/ 0 h 35"/>
                    <a:gd name="T6" fmla="*/ 0 w 33"/>
                    <a:gd name="T7" fmla="*/ 0 h 35"/>
                    <a:gd name="T8" fmla="*/ 0 w 33"/>
                    <a:gd name="T9" fmla="*/ 0 h 35"/>
                    <a:gd name="T10" fmla="*/ 0 w 33"/>
                    <a:gd name="T11" fmla="*/ 0 h 35"/>
                    <a:gd name="T12" fmla="*/ 0 w 33"/>
                    <a:gd name="T13" fmla="*/ 0 h 35"/>
                    <a:gd name="T14" fmla="*/ 0 60000 65536"/>
                    <a:gd name="T15" fmla="*/ 0 60000 65536"/>
                    <a:gd name="T16" fmla="*/ 0 60000 65536"/>
                    <a:gd name="T17" fmla="*/ 0 60000 65536"/>
                    <a:gd name="T18" fmla="*/ 0 60000 65536"/>
                    <a:gd name="T19" fmla="*/ 0 60000 65536"/>
                    <a:gd name="T20" fmla="*/ 0 60000 65536"/>
                    <a:gd name="T21" fmla="*/ 0 w 33"/>
                    <a:gd name="T22" fmla="*/ 0 h 35"/>
                    <a:gd name="T23" fmla="*/ 33 w 3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5">
                      <a:moveTo>
                        <a:pt x="9" y="35"/>
                      </a:moveTo>
                      <a:lnTo>
                        <a:pt x="9" y="35"/>
                      </a:lnTo>
                      <a:lnTo>
                        <a:pt x="33" y="25"/>
                      </a:lnTo>
                      <a:lnTo>
                        <a:pt x="24" y="0"/>
                      </a:lnTo>
                      <a:lnTo>
                        <a:pt x="0" y="9"/>
                      </a:lnTo>
                      <a:lnTo>
                        <a:pt x="9"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30" name="Freeform 125"/>
                <p:cNvSpPr>
                  <a:spLocks/>
                </p:cNvSpPr>
                <p:nvPr/>
              </p:nvSpPr>
              <p:spPr bwMode="auto">
                <a:xfrm>
                  <a:off x="3055" y="1187"/>
                  <a:ext cx="17" cy="18"/>
                </a:xfrm>
                <a:custGeom>
                  <a:avLst/>
                  <a:gdLst>
                    <a:gd name="T0" fmla="*/ 0 w 36"/>
                    <a:gd name="T1" fmla="*/ 1 h 36"/>
                    <a:gd name="T2" fmla="*/ 0 w 36"/>
                    <a:gd name="T3" fmla="*/ 1 h 36"/>
                    <a:gd name="T4" fmla="*/ 0 w 36"/>
                    <a:gd name="T5" fmla="*/ 1 h 36"/>
                    <a:gd name="T6" fmla="*/ 0 w 36"/>
                    <a:gd name="T7" fmla="*/ 0 h 36"/>
                    <a:gd name="T8" fmla="*/ 0 w 36"/>
                    <a:gd name="T9" fmla="*/ 1 h 36"/>
                    <a:gd name="T10" fmla="*/ 0 w 36"/>
                    <a:gd name="T11" fmla="*/ 1 h 36"/>
                    <a:gd name="T12" fmla="*/ 0 w 36"/>
                    <a:gd name="T13" fmla="*/ 1 h 36"/>
                    <a:gd name="T14" fmla="*/ 0 60000 65536"/>
                    <a:gd name="T15" fmla="*/ 0 60000 65536"/>
                    <a:gd name="T16" fmla="*/ 0 60000 65536"/>
                    <a:gd name="T17" fmla="*/ 0 60000 65536"/>
                    <a:gd name="T18" fmla="*/ 0 60000 65536"/>
                    <a:gd name="T19" fmla="*/ 0 60000 65536"/>
                    <a:gd name="T20" fmla="*/ 0 60000 65536"/>
                    <a:gd name="T21" fmla="*/ 0 w 36"/>
                    <a:gd name="T22" fmla="*/ 0 h 36"/>
                    <a:gd name="T23" fmla="*/ 36 w 36"/>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6">
                      <a:moveTo>
                        <a:pt x="9" y="36"/>
                      </a:moveTo>
                      <a:lnTo>
                        <a:pt x="9" y="36"/>
                      </a:lnTo>
                      <a:lnTo>
                        <a:pt x="36" y="26"/>
                      </a:lnTo>
                      <a:lnTo>
                        <a:pt x="27" y="0"/>
                      </a:lnTo>
                      <a:lnTo>
                        <a:pt x="0" y="11"/>
                      </a:lnTo>
                      <a:lnTo>
                        <a:pt x="9" y="3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31" name="Freeform 126"/>
                <p:cNvSpPr>
                  <a:spLocks/>
                </p:cNvSpPr>
                <p:nvPr/>
              </p:nvSpPr>
              <p:spPr bwMode="auto">
                <a:xfrm>
                  <a:off x="3042" y="1192"/>
                  <a:ext cx="17" cy="18"/>
                </a:xfrm>
                <a:custGeom>
                  <a:avLst/>
                  <a:gdLst>
                    <a:gd name="T0" fmla="*/ 1 w 34"/>
                    <a:gd name="T1" fmla="*/ 1 h 35"/>
                    <a:gd name="T2" fmla="*/ 1 w 34"/>
                    <a:gd name="T3" fmla="*/ 1 h 35"/>
                    <a:gd name="T4" fmla="*/ 1 w 34"/>
                    <a:gd name="T5" fmla="*/ 1 h 35"/>
                    <a:gd name="T6" fmla="*/ 1 w 34"/>
                    <a:gd name="T7" fmla="*/ 0 h 35"/>
                    <a:gd name="T8" fmla="*/ 0 w 34"/>
                    <a:gd name="T9" fmla="*/ 1 h 35"/>
                    <a:gd name="T10" fmla="*/ 0 w 34"/>
                    <a:gd name="T11" fmla="*/ 1 h 35"/>
                    <a:gd name="T12" fmla="*/ 1 w 34"/>
                    <a:gd name="T13" fmla="*/ 1 h 35"/>
                    <a:gd name="T14" fmla="*/ 0 60000 65536"/>
                    <a:gd name="T15" fmla="*/ 0 60000 65536"/>
                    <a:gd name="T16" fmla="*/ 0 60000 65536"/>
                    <a:gd name="T17" fmla="*/ 0 60000 65536"/>
                    <a:gd name="T18" fmla="*/ 0 60000 65536"/>
                    <a:gd name="T19" fmla="*/ 0 60000 65536"/>
                    <a:gd name="T20" fmla="*/ 0 60000 65536"/>
                    <a:gd name="T21" fmla="*/ 0 w 34"/>
                    <a:gd name="T22" fmla="*/ 0 h 35"/>
                    <a:gd name="T23" fmla="*/ 34 w 34"/>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5">
                      <a:moveTo>
                        <a:pt x="9" y="35"/>
                      </a:moveTo>
                      <a:lnTo>
                        <a:pt x="9" y="35"/>
                      </a:lnTo>
                      <a:lnTo>
                        <a:pt x="34" y="25"/>
                      </a:lnTo>
                      <a:lnTo>
                        <a:pt x="25" y="0"/>
                      </a:lnTo>
                      <a:lnTo>
                        <a:pt x="0" y="10"/>
                      </a:lnTo>
                      <a:lnTo>
                        <a:pt x="9"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32" name="Freeform 127"/>
                <p:cNvSpPr>
                  <a:spLocks/>
                </p:cNvSpPr>
                <p:nvPr/>
              </p:nvSpPr>
              <p:spPr bwMode="auto">
                <a:xfrm>
                  <a:off x="3030" y="1198"/>
                  <a:ext cx="16" cy="17"/>
                </a:xfrm>
                <a:custGeom>
                  <a:avLst/>
                  <a:gdLst>
                    <a:gd name="T0" fmla="*/ 0 w 34"/>
                    <a:gd name="T1" fmla="*/ 0 h 35"/>
                    <a:gd name="T2" fmla="*/ 0 w 34"/>
                    <a:gd name="T3" fmla="*/ 0 h 35"/>
                    <a:gd name="T4" fmla="*/ 0 w 34"/>
                    <a:gd name="T5" fmla="*/ 0 h 35"/>
                    <a:gd name="T6" fmla="*/ 0 w 34"/>
                    <a:gd name="T7" fmla="*/ 0 h 35"/>
                    <a:gd name="T8" fmla="*/ 0 w 34"/>
                    <a:gd name="T9" fmla="*/ 0 h 35"/>
                    <a:gd name="T10" fmla="*/ 0 w 34"/>
                    <a:gd name="T11" fmla="*/ 0 h 35"/>
                    <a:gd name="T12" fmla="*/ 0 w 34"/>
                    <a:gd name="T13" fmla="*/ 0 h 35"/>
                    <a:gd name="T14" fmla="*/ 0 60000 65536"/>
                    <a:gd name="T15" fmla="*/ 0 60000 65536"/>
                    <a:gd name="T16" fmla="*/ 0 60000 65536"/>
                    <a:gd name="T17" fmla="*/ 0 60000 65536"/>
                    <a:gd name="T18" fmla="*/ 0 60000 65536"/>
                    <a:gd name="T19" fmla="*/ 0 60000 65536"/>
                    <a:gd name="T20" fmla="*/ 0 60000 65536"/>
                    <a:gd name="T21" fmla="*/ 0 w 34"/>
                    <a:gd name="T22" fmla="*/ 0 h 35"/>
                    <a:gd name="T23" fmla="*/ 34 w 34"/>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5">
                      <a:moveTo>
                        <a:pt x="10" y="35"/>
                      </a:moveTo>
                      <a:lnTo>
                        <a:pt x="10" y="35"/>
                      </a:lnTo>
                      <a:lnTo>
                        <a:pt x="34" y="25"/>
                      </a:lnTo>
                      <a:lnTo>
                        <a:pt x="25" y="0"/>
                      </a:lnTo>
                      <a:lnTo>
                        <a:pt x="0" y="9"/>
                      </a:lnTo>
                      <a:lnTo>
                        <a:pt x="10"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33" name="Freeform 128"/>
                <p:cNvSpPr>
                  <a:spLocks/>
                </p:cNvSpPr>
                <p:nvPr/>
              </p:nvSpPr>
              <p:spPr bwMode="auto">
                <a:xfrm>
                  <a:off x="3018" y="1202"/>
                  <a:ext cx="16" cy="17"/>
                </a:xfrm>
                <a:custGeom>
                  <a:avLst/>
                  <a:gdLst>
                    <a:gd name="T0" fmla="*/ 0 w 34"/>
                    <a:gd name="T1" fmla="*/ 0 h 35"/>
                    <a:gd name="T2" fmla="*/ 0 w 34"/>
                    <a:gd name="T3" fmla="*/ 0 h 35"/>
                    <a:gd name="T4" fmla="*/ 0 w 34"/>
                    <a:gd name="T5" fmla="*/ 0 h 35"/>
                    <a:gd name="T6" fmla="*/ 0 w 34"/>
                    <a:gd name="T7" fmla="*/ 0 h 35"/>
                    <a:gd name="T8" fmla="*/ 0 w 34"/>
                    <a:gd name="T9" fmla="*/ 0 h 35"/>
                    <a:gd name="T10" fmla="*/ 0 w 34"/>
                    <a:gd name="T11" fmla="*/ 0 h 35"/>
                    <a:gd name="T12" fmla="*/ 0 w 34"/>
                    <a:gd name="T13" fmla="*/ 0 h 35"/>
                    <a:gd name="T14" fmla="*/ 0 60000 65536"/>
                    <a:gd name="T15" fmla="*/ 0 60000 65536"/>
                    <a:gd name="T16" fmla="*/ 0 60000 65536"/>
                    <a:gd name="T17" fmla="*/ 0 60000 65536"/>
                    <a:gd name="T18" fmla="*/ 0 60000 65536"/>
                    <a:gd name="T19" fmla="*/ 0 60000 65536"/>
                    <a:gd name="T20" fmla="*/ 0 60000 65536"/>
                    <a:gd name="T21" fmla="*/ 0 w 34"/>
                    <a:gd name="T22" fmla="*/ 0 h 35"/>
                    <a:gd name="T23" fmla="*/ 34 w 34"/>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5">
                      <a:moveTo>
                        <a:pt x="9" y="35"/>
                      </a:moveTo>
                      <a:lnTo>
                        <a:pt x="9" y="35"/>
                      </a:lnTo>
                      <a:lnTo>
                        <a:pt x="34" y="26"/>
                      </a:lnTo>
                      <a:lnTo>
                        <a:pt x="24" y="0"/>
                      </a:lnTo>
                      <a:lnTo>
                        <a:pt x="0" y="9"/>
                      </a:lnTo>
                      <a:lnTo>
                        <a:pt x="9"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34" name="Freeform 129"/>
                <p:cNvSpPr>
                  <a:spLocks/>
                </p:cNvSpPr>
                <p:nvPr/>
              </p:nvSpPr>
              <p:spPr bwMode="auto">
                <a:xfrm>
                  <a:off x="3006" y="1207"/>
                  <a:ext cx="16" cy="18"/>
                </a:xfrm>
                <a:custGeom>
                  <a:avLst/>
                  <a:gdLst>
                    <a:gd name="T0" fmla="*/ 0 w 33"/>
                    <a:gd name="T1" fmla="*/ 1 h 36"/>
                    <a:gd name="T2" fmla="*/ 0 w 33"/>
                    <a:gd name="T3" fmla="*/ 1 h 36"/>
                    <a:gd name="T4" fmla="*/ 0 w 33"/>
                    <a:gd name="T5" fmla="*/ 1 h 36"/>
                    <a:gd name="T6" fmla="*/ 0 w 33"/>
                    <a:gd name="T7" fmla="*/ 0 h 36"/>
                    <a:gd name="T8" fmla="*/ 0 w 33"/>
                    <a:gd name="T9" fmla="*/ 1 h 36"/>
                    <a:gd name="T10" fmla="*/ 0 w 33"/>
                    <a:gd name="T11" fmla="*/ 1 h 36"/>
                    <a:gd name="T12" fmla="*/ 0 w 33"/>
                    <a:gd name="T13" fmla="*/ 1 h 36"/>
                    <a:gd name="T14" fmla="*/ 0 60000 65536"/>
                    <a:gd name="T15" fmla="*/ 0 60000 65536"/>
                    <a:gd name="T16" fmla="*/ 0 60000 65536"/>
                    <a:gd name="T17" fmla="*/ 0 60000 65536"/>
                    <a:gd name="T18" fmla="*/ 0 60000 65536"/>
                    <a:gd name="T19" fmla="*/ 0 60000 65536"/>
                    <a:gd name="T20" fmla="*/ 0 60000 65536"/>
                    <a:gd name="T21" fmla="*/ 0 w 33"/>
                    <a:gd name="T22" fmla="*/ 0 h 36"/>
                    <a:gd name="T23" fmla="*/ 33 w 33"/>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6">
                      <a:moveTo>
                        <a:pt x="9" y="36"/>
                      </a:moveTo>
                      <a:lnTo>
                        <a:pt x="9" y="36"/>
                      </a:lnTo>
                      <a:lnTo>
                        <a:pt x="33" y="26"/>
                      </a:lnTo>
                      <a:lnTo>
                        <a:pt x="24" y="0"/>
                      </a:lnTo>
                      <a:lnTo>
                        <a:pt x="0" y="11"/>
                      </a:lnTo>
                      <a:lnTo>
                        <a:pt x="9" y="3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35" name="Freeform 130"/>
                <p:cNvSpPr>
                  <a:spLocks/>
                </p:cNvSpPr>
                <p:nvPr/>
              </p:nvSpPr>
              <p:spPr bwMode="auto">
                <a:xfrm>
                  <a:off x="2994" y="1212"/>
                  <a:ext cx="16" cy="17"/>
                </a:xfrm>
                <a:custGeom>
                  <a:avLst/>
                  <a:gdLst>
                    <a:gd name="T0" fmla="*/ 1 w 32"/>
                    <a:gd name="T1" fmla="*/ 1 h 33"/>
                    <a:gd name="T2" fmla="*/ 1 w 32"/>
                    <a:gd name="T3" fmla="*/ 1 h 33"/>
                    <a:gd name="T4" fmla="*/ 1 w 32"/>
                    <a:gd name="T5" fmla="*/ 1 h 33"/>
                    <a:gd name="T6" fmla="*/ 1 w 32"/>
                    <a:gd name="T7" fmla="*/ 0 h 33"/>
                    <a:gd name="T8" fmla="*/ 0 w 32"/>
                    <a:gd name="T9" fmla="*/ 1 h 33"/>
                    <a:gd name="T10" fmla="*/ 0 w 32"/>
                    <a:gd name="T11" fmla="*/ 1 h 33"/>
                    <a:gd name="T12" fmla="*/ 1 w 32"/>
                    <a:gd name="T13" fmla="*/ 1 h 33"/>
                    <a:gd name="T14" fmla="*/ 0 60000 65536"/>
                    <a:gd name="T15" fmla="*/ 0 60000 65536"/>
                    <a:gd name="T16" fmla="*/ 0 60000 65536"/>
                    <a:gd name="T17" fmla="*/ 0 60000 65536"/>
                    <a:gd name="T18" fmla="*/ 0 60000 65536"/>
                    <a:gd name="T19" fmla="*/ 0 60000 65536"/>
                    <a:gd name="T20" fmla="*/ 0 60000 65536"/>
                    <a:gd name="T21" fmla="*/ 0 w 32"/>
                    <a:gd name="T22" fmla="*/ 0 h 33"/>
                    <a:gd name="T23" fmla="*/ 32 w 32"/>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33">
                      <a:moveTo>
                        <a:pt x="9" y="33"/>
                      </a:moveTo>
                      <a:lnTo>
                        <a:pt x="9" y="33"/>
                      </a:lnTo>
                      <a:lnTo>
                        <a:pt x="32" y="25"/>
                      </a:lnTo>
                      <a:lnTo>
                        <a:pt x="23" y="0"/>
                      </a:lnTo>
                      <a:lnTo>
                        <a:pt x="0" y="8"/>
                      </a:lnTo>
                      <a:lnTo>
                        <a:pt x="9"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36" name="Freeform 131"/>
                <p:cNvSpPr>
                  <a:spLocks/>
                </p:cNvSpPr>
                <p:nvPr/>
              </p:nvSpPr>
              <p:spPr bwMode="auto">
                <a:xfrm>
                  <a:off x="2982" y="1216"/>
                  <a:ext cx="17" cy="17"/>
                </a:xfrm>
                <a:custGeom>
                  <a:avLst/>
                  <a:gdLst>
                    <a:gd name="T0" fmla="*/ 1 w 32"/>
                    <a:gd name="T1" fmla="*/ 1 h 34"/>
                    <a:gd name="T2" fmla="*/ 1 w 32"/>
                    <a:gd name="T3" fmla="*/ 1 h 34"/>
                    <a:gd name="T4" fmla="*/ 1 w 32"/>
                    <a:gd name="T5" fmla="*/ 1 h 34"/>
                    <a:gd name="T6" fmla="*/ 1 w 32"/>
                    <a:gd name="T7" fmla="*/ 0 h 34"/>
                    <a:gd name="T8" fmla="*/ 0 w 32"/>
                    <a:gd name="T9" fmla="*/ 1 h 34"/>
                    <a:gd name="T10" fmla="*/ 0 w 32"/>
                    <a:gd name="T11" fmla="*/ 1 h 34"/>
                    <a:gd name="T12" fmla="*/ 1 w 32"/>
                    <a:gd name="T13" fmla="*/ 1 h 34"/>
                    <a:gd name="T14" fmla="*/ 0 60000 65536"/>
                    <a:gd name="T15" fmla="*/ 0 60000 65536"/>
                    <a:gd name="T16" fmla="*/ 0 60000 65536"/>
                    <a:gd name="T17" fmla="*/ 0 60000 65536"/>
                    <a:gd name="T18" fmla="*/ 0 60000 65536"/>
                    <a:gd name="T19" fmla="*/ 0 60000 65536"/>
                    <a:gd name="T20" fmla="*/ 0 60000 65536"/>
                    <a:gd name="T21" fmla="*/ 0 w 32"/>
                    <a:gd name="T22" fmla="*/ 0 h 34"/>
                    <a:gd name="T23" fmla="*/ 32 w 32"/>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34">
                      <a:moveTo>
                        <a:pt x="9" y="34"/>
                      </a:moveTo>
                      <a:lnTo>
                        <a:pt x="9" y="34"/>
                      </a:lnTo>
                      <a:lnTo>
                        <a:pt x="32" y="25"/>
                      </a:lnTo>
                      <a:lnTo>
                        <a:pt x="23" y="0"/>
                      </a:lnTo>
                      <a:lnTo>
                        <a:pt x="0" y="9"/>
                      </a:lnTo>
                      <a:lnTo>
                        <a:pt x="9"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37" name="Freeform 132"/>
                <p:cNvSpPr>
                  <a:spLocks/>
                </p:cNvSpPr>
                <p:nvPr/>
              </p:nvSpPr>
              <p:spPr bwMode="auto">
                <a:xfrm>
                  <a:off x="2972" y="1221"/>
                  <a:ext cx="15" cy="16"/>
                </a:xfrm>
                <a:custGeom>
                  <a:avLst/>
                  <a:gdLst>
                    <a:gd name="T0" fmla="*/ 0 w 31"/>
                    <a:gd name="T1" fmla="*/ 0 h 34"/>
                    <a:gd name="T2" fmla="*/ 0 w 31"/>
                    <a:gd name="T3" fmla="*/ 0 h 34"/>
                    <a:gd name="T4" fmla="*/ 0 w 31"/>
                    <a:gd name="T5" fmla="*/ 0 h 34"/>
                    <a:gd name="T6" fmla="*/ 0 w 31"/>
                    <a:gd name="T7" fmla="*/ 0 h 34"/>
                    <a:gd name="T8" fmla="*/ 0 w 31"/>
                    <a:gd name="T9" fmla="*/ 0 h 34"/>
                    <a:gd name="T10" fmla="*/ 0 w 31"/>
                    <a:gd name="T11" fmla="*/ 0 h 34"/>
                    <a:gd name="T12" fmla="*/ 0 w 31"/>
                    <a:gd name="T13" fmla="*/ 0 h 34"/>
                    <a:gd name="T14" fmla="*/ 0 60000 65536"/>
                    <a:gd name="T15" fmla="*/ 0 60000 65536"/>
                    <a:gd name="T16" fmla="*/ 0 60000 65536"/>
                    <a:gd name="T17" fmla="*/ 0 60000 65536"/>
                    <a:gd name="T18" fmla="*/ 0 60000 65536"/>
                    <a:gd name="T19" fmla="*/ 0 60000 65536"/>
                    <a:gd name="T20" fmla="*/ 0 60000 65536"/>
                    <a:gd name="T21" fmla="*/ 0 w 31"/>
                    <a:gd name="T22" fmla="*/ 0 h 34"/>
                    <a:gd name="T23" fmla="*/ 31 w 31"/>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34">
                      <a:moveTo>
                        <a:pt x="12" y="34"/>
                      </a:moveTo>
                      <a:lnTo>
                        <a:pt x="10" y="34"/>
                      </a:lnTo>
                      <a:lnTo>
                        <a:pt x="31" y="25"/>
                      </a:lnTo>
                      <a:lnTo>
                        <a:pt x="22" y="0"/>
                      </a:lnTo>
                      <a:lnTo>
                        <a:pt x="1" y="8"/>
                      </a:lnTo>
                      <a:lnTo>
                        <a:pt x="0" y="8"/>
                      </a:lnTo>
                      <a:lnTo>
                        <a:pt x="12"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38" name="Freeform 133"/>
                <p:cNvSpPr>
                  <a:spLocks/>
                </p:cNvSpPr>
                <p:nvPr/>
              </p:nvSpPr>
              <p:spPr bwMode="auto">
                <a:xfrm>
                  <a:off x="2961" y="1225"/>
                  <a:ext cx="16" cy="17"/>
                </a:xfrm>
                <a:custGeom>
                  <a:avLst/>
                  <a:gdLst>
                    <a:gd name="T0" fmla="*/ 0 w 34"/>
                    <a:gd name="T1" fmla="*/ 0 h 36"/>
                    <a:gd name="T2" fmla="*/ 0 w 34"/>
                    <a:gd name="T3" fmla="*/ 0 h 36"/>
                    <a:gd name="T4" fmla="*/ 0 w 34"/>
                    <a:gd name="T5" fmla="*/ 0 h 36"/>
                    <a:gd name="T6" fmla="*/ 0 w 34"/>
                    <a:gd name="T7" fmla="*/ 0 h 36"/>
                    <a:gd name="T8" fmla="*/ 0 w 34"/>
                    <a:gd name="T9" fmla="*/ 0 h 36"/>
                    <a:gd name="T10" fmla="*/ 0 w 34"/>
                    <a:gd name="T11" fmla="*/ 0 h 36"/>
                    <a:gd name="T12" fmla="*/ 0 w 34"/>
                    <a:gd name="T13" fmla="*/ 0 h 36"/>
                    <a:gd name="T14" fmla="*/ 0 60000 65536"/>
                    <a:gd name="T15" fmla="*/ 0 60000 65536"/>
                    <a:gd name="T16" fmla="*/ 0 60000 65536"/>
                    <a:gd name="T17" fmla="*/ 0 60000 65536"/>
                    <a:gd name="T18" fmla="*/ 0 60000 65536"/>
                    <a:gd name="T19" fmla="*/ 0 60000 65536"/>
                    <a:gd name="T20" fmla="*/ 0 60000 65536"/>
                    <a:gd name="T21" fmla="*/ 0 w 34"/>
                    <a:gd name="T22" fmla="*/ 0 h 36"/>
                    <a:gd name="T23" fmla="*/ 34 w 34"/>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6">
                      <a:moveTo>
                        <a:pt x="11" y="36"/>
                      </a:moveTo>
                      <a:lnTo>
                        <a:pt x="12" y="36"/>
                      </a:lnTo>
                      <a:lnTo>
                        <a:pt x="34" y="26"/>
                      </a:lnTo>
                      <a:lnTo>
                        <a:pt x="22" y="0"/>
                      </a:lnTo>
                      <a:lnTo>
                        <a:pt x="0" y="11"/>
                      </a:lnTo>
                      <a:lnTo>
                        <a:pt x="1" y="11"/>
                      </a:lnTo>
                      <a:lnTo>
                        <a:pt x="11" y="3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39" name="Freeform 134"/>
                <p:cNvSpPr>
                  <a:spLocks/>
                </p:cNvSpPr>
                <p:nvPr/>
              </p:nvSpPr>
              <p:spPr bwMode="auto">
                <a:xfrm>
                  <a:off x="2950" y="1230"/>
                  <a:ext cx="16" cy="16"/>
                </a:xfrm>
                <a:custGeom>
                  <a:avLst/>
                  <a:gdLst>
                    <a:gd name="T0" fmla="*/ 1 w 32"/>
                    <a:gd name="T1" fmla="*/ 0 h 33"/>
                    <a:gd name="T2" fmla="*/ 1 w 32"/>
                    <a:gd name="T3" fmla="*/ 0 h 33"/>
                    <a:gd name="T4" fmla="*/ 1 w 32"/>
                    <a:gd name="T5" fmla="*/ 0 h 33"/>
                    <a:gd name="T6" fmla="*/ 1 w 32"/>
                    <a:gd name="T7" fmla="*/ 0 h 33"/>
                    <a:gd name="T8" fmla="*/ 1 w 32"/>
                    <a:gd name="T9" fmla="*/ 0 h 33"/>
                    <a:gd name="T10" fmla="*/ 0 w 32"/>
                    <a:gd name="T11" fmla="*/ 0 h 33"/>
                    <a:gd name="T12" fmla="*/ 1 w 32"/>
                    <a:gd name="T13" fmla="*/ 0 h 33"/>
                    <a:gd name="T14" fmla="*/ 0 60000 65536"/>
                    <a:gd name="T15" fmla="*/ 0 60000 65536"/>
                    <a:gd name="T16" fmla="*/ 0 60000 65536"/>
                    <a:gd name="T17" fmla="*/ 0 60000 65536"/>
                    <a:gd name="T18" fmla="*/ 0 60000 65536"/>
                    <a:gd name="T19" fmla="*/ 0 60000 65536"/>
                    <a:gd name="T20" fmla="*/ 0 60000 65536"/>
                    <a:gd name="T21" fmla="*/ 0 w 32"/>
                    <a:gd name="T22" fmla="*/ 0 h 33"/>
                    <a:gd name="T23" fmla="*/ 32 w 32"/>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33">
                      <a:moveTo>
                        <a:pt x="12" y="33"/>
                      </a:moveTo>
                      <a:lnTo>
                        <a:pt x="11" y="33"/>
                      </a:lnTo>
                      <a:lnTo>
                        <a:pt x="32" y="25"/>
                      </a:lnTo>
                      <a:lnTo>
                        <a:pt x="22" y="0"/>
                      </a:lnTo>
                      <a:lnTo>
                        <a:pt x="2" y="8"/>
                      </a:lnTo>
                      <a:lnTo>
                        <a:pt x="0" y="8"/>
                      </a:lnTo>
                      <a:lnTo>
                        <a:pt x="12"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40" name="Freeform 135"/>
                <p:cNvSpPr>
                  <a:spLocks/>
                </p:cNvSpPr>
                <p:nvPr/>
              </p:nvSpPr>
              <p:spPr bwMode="auto">
                <a:xfrm>
                  <a:off x="2940" y="1234"/>
                  <a:ext cx="16" cy="17"/>
                </a:xfrm>
                <a:custGeom>
                  <a:avLst/>
                  <a:gdLst>
                    <a:gd name="T0" fmla="*/ 1 w 32"/>
                    <a:gd name="T1" fmla="*/ 1 h 34"/>
                    <a:gd name="T2" fmla="*/ 1 w 32"/>
                    <a:gd name="T3" fmla="*/ 1 h 34"/>
                    <a:gd name="T4" fmla="*/ 1 w 32"/>
                    <a:gd name="T5" fmla="*/ 1 h 34"/>
                    <a:gd name="T6" fmla="*/ 1 w 32"/>
                    <a:gd name="T7" fmla="*/ 0 h 34"/>
                    <a:gd name="T8" fmla="*/ 0 w 32"/>
                    <a:gd name="T9" fmla="*/ 1 h 34"/>
                    <a:gd name="T10" fmla="*/ 1 w 32"/>
                    <a:gd name="T11" fmla="*/ 1 h 34"/>
                    <a:gd name="T12" fmla="*/ 1 w 32"/>
                    <a:gd name="T13" fmla="*/ 1 h 34"/>
                    <a:gd name="T14" fmla="*/ 0 60000 65536"/>
                    <a:gd name="T15" fmla="*/ 0 60000 65536"/>
                    <a:gd name="T16" fmla="*/ 0 60000 65536"/>
                    <a:gd name="T17" fmla="*/ 0 60000 65536"/>
                    <a:gd name="T18" fmla="*/ 0 60000 65536"/>
                    <a:gd name="T19" fmla="*/ 0 60000 65536"/>
                    <a:gd name="T20" fmla="*/ 0 60000 65536"/>
                    <a:gd name="T21" fmla="*/ 0 w 32"/>
                    <a:gd name="T22" fmla="*/ 0 h 34"/>
                    <a:gd name="T23" fmla="*/ 32 w 32"/>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34">
                      <a:moveTo>
                        <a:pt x="10" y="34"/>
                      </a:moveTo>
                      <a:lnTo>
                        <a:pt x="11" y="34"/>
                      </a:lnTo>
                      <a:lnTo>
                        <a:pt x="32" y="25"/>
                      </a:lnTo>
                      <a:lnTo>
                        <a:pt x="20" y="0"/>
                      </a:lnTo>
                      <a:lnTo>
                        <a:pt x="0" y="9"/>
                      </a:lnTo>
                      <a:lnTo>
                        <a:pt x="1" y="9"/>
                      </a:lnTo>
                      <a:lnTo>
                        <a:pt x="10"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41" name="Freeform 136"/>
                <p:cNvSpPr>
                  <a:spLocks/>
                </p:cNvSpPr>
                <p:nvPr/>
              </p:nvSpPr>
              <p:spPr bwMode="auto">
                <a:xfrm>
                  <a:off x="2931" y="1238"/>
                  <a:ext cx="14" cy="17"/>
                </a:xfrm>
                <a:custGeom>
                  <a:avLst/>
                  <a:gdLst>
                    <a:gd name="T0" fmla="*/ 0 w 29"/>
                    <a:gd name="T1" fmla="*/ 1 h 32"/>
                    <a:gd name="T2" fmla="*/ 0 w 29"/>
                    <a:gd name="T3" fmla="*/ 1 h 32"/>
                    <a:gd name="T4" fmla="*/ 0 w 29"/>
                    <a:gd name="T5" fmla="*/ 1 h 32"/>
                    <a:gd name="T6" fmla="*/ 0 w 29"/>
                    <a:gd name="T7" fmla="*/ 0 h 32"/>
                    <a:gd name="T8" fmla="*/ 0 w 29"/>
                    <a:gd name="T9" fmla="*/ 1 h 32"/>
                    <a:gd name="T10" fmla="*/ 0 w 29"/>
                    <a:gd name="T11" fmla="*/ 1 h 32"/>
                    <a:gd name="T12" fmla="*/ 0 w 29"/>
                    <a:gd name="T13" fmla="*/ 1 h 32"/>
                    <a:gd name="T14" fmla="*/ 0 60000 65536"/>
                    <a:gd name="T15" fmla="*/ 0 60000 65536"/>
                    <a:gd name="T16" fmla="*/ 0 60000 65536"/>
                    <a:gd name="T17" fmla="*/ 0 60000 65536"/>
                    <a:gd name="T18" fmla="*/ 0 60000 65536"/>
                    <a:gd name="T19" fmla="*/ 0 60000 65536"/>
                    <a:gd name="T20" fmla="*/ 0 60000 65536"/>
                    <a:gd name="T21" fmla="*/ 0 w 29"/>
                    <a:gd name="T22" fmla="*/ 0 h 32"/>
                    <a:gd name="T23" fmla="*/ 29 w 29"/>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2">
                      <a:moveTo>
                        <a:pt x="12" y="32"/>
                      </a:moveTo>
                      <a:lnTo>
                        <a:pt x="11" y="32"/>
                      </a:lnTo>
                      <a:lnTo>
                        <a:pt x="29" y="25"/>
                      </a:lnTo>
                      <a:lnTo>
                        <a:pt x="20" y="0"/>
                      </a:lnTo>
                      <a:lnTo>
                        <a:pt x="1" y="7"/>
                      </a:lnTo>
                      <a:lnTo>
                        <a:pt x="0" y="7"/>
                      </a:lnTo>
                      <a:lnTo>
                        <a:pt x="12"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42" name="Freeform 137"/>
                <p:cNvSpPr>
                  <a:spLocks/>
                </p:cNvSpPr>
                <p:nvPr/>
              </p:nvSpPr>
              <p:spPr bwMode="auto">
                <a:xfrm>
                  <a:off x="2921" y="1242"/>
                  <a:ext cx="15" cy="17"/>
                </a:xfrm>
                <a:custGeom>
                  <a:avLst/>
                  <a:gdLst>
                    <a:gd name="T0" fmla="*/ 0 w 31"/>
                    <a:gd name="T1" fmla="*/ 1 h 34"/>
                    <a:gd name="T2" fmla="*/ 0 w 31"/>
                    <a:gd name="T3" fmla="*/ 1 h 34"/>
                    <a:gd name="T4" fmla="*/ 0 w 31"/>
                    <a:gd name="T5" fmla="*/ 1 h 34"/>
                    <a:gd name="T6" fmla="*/ 0 w 31"/>
                    <a:gd name="T7" fmla="*/ 0 h 34"/>
                    <a:gd name="T8" fmla="*/ 0 w 31"/>
                    <a:gd name="T9" fmla="*/ 1 h 34"/>
                    <a:gd name="T10" fmla="*/ 0 w 31"/>
                    <a:gd name="T11" fmla="*/ 1 h 34"/>
                    <a:gd name="T12" fmla="*/ 0 w 31"/>
                    <a:gd name="T13" fmla="*/ 1 h 34"/>
                    <a:gd name="T14" fmla="*/ 0 60000 65536"/>
                    <a:gd name="T15" fmla="*/ 0 60000 65536"/>
                    <a:gd name="T16" fmla="*/ 0 60000 65536"/>
                    <a:gd name="T17" fmla="*/ 0 60000 65536"/>
                    <a:gd name="T18" fmla="*/ 0 60000 65536"/>
                    <a:gd name="T19" fmla="*/ 0 60000 65536"/>
                    <a:gd name="T20" fmla="*/ 0 60000 65536"/>
                    <a:gd name="T21" fmla="*/ 0 w 31"/>
                    <a:gd name="T22" fmla="*/ 0 h 34"/>
                    <a:gd name="T23" fmla="*/ 31 w 31"/>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34">
                      <a:moveTo>
                        <a:pt x="10" y="34"/>
                      </a:moveTo>
                      <a:lnTo>
                        <a:pt x="11" y="34"/>
                      </a:lnTo>
                      <a:lnTo>
                        <a:pt x="31" y="25"/>
                      </a:lnTo>
                      <a:lnTo>
                        <a:pt x="19" y="0"/>
                      </a:lnTo>
                      <a:lnTo>
                        <a:pt x="0" y="9"/>
                      </a:lnTo>
                      <a:lnTo>
                        <a:pt x="1" y="9"/>
                      </a:lnTo>
                      <a:lnTo>
                        <a:pt x="10"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43" name="Freeform 138"/>
                <p:cNvSpPr>
                  <a:spLocks/>
                </p:cNvSpPr>
                <p:nvPr/>
              </p:nvSpPr>
              <p:spPr bwMode="auto">
                <a:xfrm>
                  <a:off x="2913" y="1246"/>
                  <a:ext cx="13" cy="17"/>
                </a:xfrm>
                <a:custGeom>
                  <a:avLst/>
                  <a:gdLst>
                    <a:gd name="T0" fmla="*/ 1 w 26"/>
                    <a:gd name="T1" fmla="*/ 1 h 32"/>
                    <a:gd name="T2" fmla="*/ 1 w 26"/>
                    <a:gd name="T3" fmla="*/ 1 h 32"/>
                    <a:gd name="T4" fmla="*/ 1 w 26"/>
                    <a:gd name="T5" fmla="*/ 1 h 32"/>
                    <a:gd name="T6" fmla="*/ 1 w 26"/>
                    <a:gd name="T7" fmla="*/ 0 h 32"/>
                    <a:gd name="T8" fmla="*/ 0 w 26"/>
                    <a:gd name="T9" fmla="*/ 1 h 32"/>
                    <a:gd name="T10" fmla="*/ 0 w 26"/>
                    <a:gd name="T11" fmla="*/ 1 h 32"/>
                    <a:gd name="T12" fmla="*/ 1 w 26"/>
                    <a:gd name="T13" fmla="*/ 1 h 32"/>
                    <a:gd name="T14" fmla="*/ 0 60000 65536"/>
                    <a:gd name="T15" fmla="*/ 0 60000 65536"/>
                    <a:gd name="T16" fmla="*/ 0 60000 65536"/>
                    <a:gd name="T17" fmla="*/ 0 60000 65536"/>
                    <a:gd name="T18" fmla="*/ 0 60000 65536"/>
                    <a:gd name="T19" fmla="*/ 0 60000 65536"/>
                    <a:gd name="T20" fmla="*/ 0 60000 65536"/>
                    <a:gd name="T21" fmla="*/ 0 w 26"/>
                    <a:gd name="T22" fmla="*/ 0 h 32"/>
                    <a:gd name="T23" fmla="*/ 26 w 26"/>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 h="32">
                      <a:moveTo>
                        <a:pt x="9" y="32"/>
                      </a:moveTo>
                      <a:lnTo>
                        <a:pt x="9" y="32"/>
                      </a:lnTo>
                      <a:lnTo>
                        <a:pt x="26" y="25"/>
                      </a:lnTo>
                      <a:lnTo>
                        <a:pt x="17" y="0"/>
                      </a:lnTo>
                      <a:lnTo>
                        <a:pt x="0" y="7"/>
                      </a:lnTo>
                      <a:lnTo>
                        <a:pt x="9"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44" name="Freeform 139"/>
                <p:cNvSpPr>
                  <a:spLocks/>
                </p:cNvSpPr>
                <p:nvPr/>
              </p:nvSpPr>
              <p:spPr bwMode="auto">
                <a:xfrm>
                  <a:off x="2904" y="1250"/>
                  <a:ext cx="13" cy="16"/>
                </a:xfrm>
                <a:custGeom>
                  <a:avLst/>
                  <a:gdLst>
                    <a:gd name="T0" fmla="*/ 0 w 28"/>
                    <a:gd name="T1" fmla="*/ 1 h 32"/>
                    <a:gd name="T2" fmla="*/ 0 w 28"/>
                    <a:gd name="T3" fmla="*/ 1 h 32"/>
                    <a:gd name="T4" fmla="*/ 0 w 28"/>
                    <a:gd name="T5" fmla="*/ 1 h 32"/>
                    <a:gd name="T6" fmla="*/ 0 w 28"/>
                    <a:gd name="T7" fmla="*/ 0 h 32"/>
                    <a:gd name="T8" fmla="*/ 0 w 28"/>
                    <a:gd name="T9" fmla="*/ 1 h 32"/>
                    <a:gd name="T10" fmla="*/ 0 w 28"/>
                    <a:gd name="T11" fmla="*/ 1 h 32"/>
                    <a:gd name="T12" fmla="*/ 0 w 28"/>
                    <a:gd name="T13" fmla="*/ 1 h 32"/>
                    <a:gd name="T14" fmla="*/ 0 60000 65536"/>
                    <a:gd name="T15" fmla="*/ 0 60000 65536"/>
                    <a:gd name="T16" fmla="*/ 0 60000 65536"/>
                    <a:gd name="T17" fmla="*/ 0 60000 65536"/>
                    <a:gd name="T18" fmla="*/ 0 60000 65536"/>
                    <a:gd name="T19" fmla="*/ 0 60000 65536"/>
                    <a:gd name="T20" fmla="*/ 0 60000 65536"/>
                    <a:gd name="T21" fmla="*/ 0 w 28"/>
                    <a:gd name="T22" fmla="*/ 0 h 32"/>
                    <a:gd name="T23" fmla="*/ 28 w 28"/>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32">
                      <a:moveTo>
                        <a:pt x="12" y="32"/>
                      </a:moveTo>
                      <a:lnTo>
                        <a:pt x="10" y="32"/>
                      </a:lnTo>
                      <a:lnTo>
                        <a:pt x="28" y="25"/>
                      </a:lnTo>
                      <a:lnTo>
                        <a:pt x="19" y="0"/>
                      </a:lnTo>
                      <a:lnTo>
                        <a:pt x="1" y="7"/>
                      </a:lnTo>
                      <a:lnTo>
                        <a:pt x="0" y="7"/>
                      </a:lnTo>
                      <a:lnTo>
                        <a:pt x="12"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45" name="Freeform 140"/>
                <p:cNvSpPr>
                  <a:spLocks/>
                </p:cNvSpPr>
                <p:nvPr/>
              </p:nvSpPr>
              <p:spPr bwMode="auto">
                <a:xfrm>
                  <a:off x="2896" y="1253"/>
                  <a:ext cx="13" cy="17"/>
                </a:xfrm>
                <a:custGeom>
                  <a:avLst/>
                  <a:gdLst>
                    <a:gd name="T0" fmla="*/ 0 w 27"/>
                    <a:gd name="T1" fmla="*/ 1 h 32"/>
                    <a:gd name="T2" fmla="*/ 0 w 27"/>
                    <a:gd name="T3" fmla="*/ 1 h 32"/>
                    <a:gd name="T4" fmla="*/ 0 w 27"/>
                    <a:gd name="T5" fmla="*/ 1 h 32"/>
                    <a:gd name="T6" fmla="*/ 0 w 27"/>
                    <a:gd name="T7" fmla="*/ 0 h 32"/>
                    <a:gd name="T8" fmla="*/ 0 w 27"/>
                    <a:gd name="T9" fmla="*/ 1 h 32"/>
                    <a:gd name="T10" fmla="*/ 0 w 27"/>
                    <a:gd name="T11" fmla="*/ 1 h 32"/>
                    <a:gd name="T12" fmla="*/ 0 w 27"/>
                    <a:gd name="T13" fmla="*/ 1 h 32"/>
                    <a:gd name="T14" fmla="*/ 0 60000 65536"/>
                    <a:gd name="T15" fmla="*/ 0 60000 65536"/>
                    <a:gd name="T16" fmla="*/ 0 60000 65536"/>
                    <a:gd name="T17" fmla="*/ 0 60000 65536"/>
                    <a:gd name="T18" fmla="*/ 0 60000 65536"/>
                    <a:gd name="T19" fmla="*/ 0 60000 65536"/>
                    <a:gd name="T20" fmla="*/ 0 60000 65536"/>
                    <a:gd name="T21" fmla="*/ 0 w 27"/>
                    <a:gd name="T22" fmla="*/ 0 h 32"/>
                    <a:gd name="T23" fmla="*/ 27 w 27"/>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32">
                      <a:moveTo>
                        <a:pt x="10" y="32"/>
                      </a:moveTo>
                      <a:lnTo>
                        <a:pt x="12" y="32"/>
                      </a:lnTo>
                      <a:lnTo>
                        <a:pt x="27" y="25"/>
                      </a:lnTo>
                      <a:lnTo>
                        <a:pt x="15" y="0"/>
                      </a:lnTo>
                      <a:lnTo>
                        <a:pt x="0" y="7"/>
                      </a:lnTo>
                      <a:lnTo>
                        <a:pt x="1" y="7"/>
                      </a:lnTo>
                      <a:lnTo>
                        <a:pt x="10"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46" name="Freeform 141"/>
                <p:cNvSpPr>
                  <a:spLocks/>
                </p:cNvSpPr>
                <p:nvPr/>
              </p:nvSpPr>
              <p:spPr bwMode="auto">
                <a:xfrm>
                  <a:off x="2887" y="1257"/>
                  <a:ext cx="14" cy="16"/>
                </a:xfrm>
                <a:custGeom>
                  <a:avLst/>
                  <a:gdLst>
                    <a:gd name="T0" fmla="*/ 1 w 27"/>
                    <a:gd name="T1" fmla="*/ 1 h 32"/>
                    <a:gd name="T2" fmla="*/ 1 w 27"/>
                    <a:gd name="T3" fmla="*/ 1 h 32"/>
                    <a:gd name="T4" fmla="*/ 1 w 27"/>
                    <a:gd name="T5" fmla="*/ 1 h 32"/>
                    <a:gd name="T6" fmla="*/ 1 w 27"/>
                    <a:gd name="T7" fmla="*/ 0 h 32"/>
                    <a:gd name="T8" fmla="*/ 1 w 27"/>
                    <a:gd name="T9" fmla="*/ 1 h 32"/>
                    <a:gd name="T10" fmla="*/ 0 w 27"/>
                    <a:gd name="T11" fmla="*/ 1 h 32"/>
                    <a:gd name="T12" fmla="*/ 1 w 27"/>
                    <a:gd name="T13" fmla="*/ 1 h 32"/>
                    <a:gd name="T14" fmla="*/ 0 60000 65536"/>
                    <a:gd name="T15" fmla="*/ 0 60000 65536"/>
                    <a:gd name="T16" fmla="*/ 0 60000 65536"/>
                    <a:gd name="T17" fmla="*/ 0 60000 65536"/>
                    <a:gd name="T18" fmla="*/ 0 60000 65536"/>
                    <a:gd name="T19" fmla="*/ 0 60000 65536"/>
                    <a:gd name="T20" fmla="*/ 0 60000 65536"/>
                    <a:gd name="T21" fmla="*/ 0 w 27"/>
                    <a:gd name="T22" fmla="*/ 0 h 32"/>
                    <a:gd name="T23" fmla="*/ 27 w 27"/>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32">
                      <a:moveTo>
                        <a:pt x="11" y="31"/>
                      </a:moveTo>
                      <a:lnTo>
                        <a:pt x="10" y="32"/>
                      </a:lnTo>
                      <a:lnTo>
                        <a:pt x="27" y="25"/>
                      </a:lnTo>
                      <a:lnTo>
                        <a:pt x="18" y="0"/>
                      </a:lnTo>
                      <a:lnTo>
                        <a:pt x="1" y="7"/>
                      </a:lnTo>
                      <a:lnTo>
                        <a:pt x="0" y="8"/>
                      </a:lnTo>
                      <a:lnTo>
                        <a:pt x="11" y="3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47" name="Freeform 142"/>
                <p:cNvSpPr>
                  <a:spLocks/>
                </p:cNvSpPr>
                <p:nvPr/>
              </p:nvSpPr>
              <p:spPr bwMode="auto">
                <a:xfrm>
                  <a:off x="2881" y="1261"/>
                  <a:ext cx="12" cy="15"/>
                </a:xfrm>
                <a:custGeom>
                  <a:avLst/>
                  <a:gdLst>
                    <a:gd name="T0" fmla="*/ 1 w 24"/>
                    <a:gd name="T1" fmla="*/ 0 h 31"/>
                    <a:gd name="T2" fmla="*/ 1 w 24"/>
                    <a:gd name="T3" fmla="*/ 0 h 31"/>
                    <a:gd name="T4" fmla="*/ 1 w 24"/>
                    <a:gd name="T5" fmla="*/ 0 h 31"/>
                    <a:gd name="T6" fmla="*/ 1 w 24"/>
                    <a:gd name="T7" fmla="*/ 0 h 31"/>
                    <a:gd name="T8" fmla="*/ 0 w 24"/>
                    <a:gd name="T9" fmla="*/ 0 h 31"/>
                    <a:gd name="T10" fmla="*/ 0 w 24"/>
                    <a:gd name="T11" fmla="*/ 0 h 31"/>
                    <a:gd name="T12" fmla="*/ 1 w 24"/>
                    <a:gd name="T13" fmla="*/ 0 h 31"/>
                    <a:gd name="T14" fmla="*/ 0 60000 65536"/>
                    <a:gd name="T15" fmla="*/ 0 60000 65536"/>
                    <a:gd name="T16" fmla="*/ 0 60000 65536"/>
                    <a:gd name="T17" fmla="*/ 0 60000 65536"/>
                    <a:gd name="T18" fmla="*/ 0 60000 65536"/>
                    <a:gd name="T19" fmla="*/ 0 60000 65536"/>
                    <a:gd name="T20" fmla="*/ 0 60000 65536"/>
                    <a:gd name="T21" fmla="*/ 0 w 24"/>
                    <a:gd name="T22" fmla="*/ 0 h 31"/>
                    <a:gd name="T23" fmla="*/ 24 w 24"/>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31">
                      <a:moveTo>
                        <a:pt x="12" y="31"/>
                      </a:moveTo>
                      <a:lnTo>
                        <a:pt x="12" y="30"/>
                      </a:lnTo>
                      <a:lnTo>
                        <a:pt x="24" y="23"/>
                      </a:lnTo>
                      <a:lnTo>
                        <a:pt x="13" y="0"/>
                      </a:lnTo>
                      <a:lnTo>
                        <a:pt x="0" y="7"/>
                      </a:lnTo>
                      <a:lnTo>
                        <a:pt x="0" y="6"/>
                      </a:lnTo>
                      <a:lnTo>
                        <a:pt x="12" y="3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48" name="Freeform 143"/>
                <p:cNvSpPr>
                  <a:spLocks/>
                </p:cNvSpPr>
                <p:nvPr/>
              </p:nvSpPr>
              <p:spPr bwMode="auto">
                <a:xfrm>
                  <a:off x="2874" y="1264"/>
                  <a:ext cx="13" cy="16"/>
                </a:xfrm>
                <a:custGeom>
                  <a:avLst/>
                  <a:gdLst>
                    <a:gd name="T0" fmla="*/ 1 w 26"/>
                    <a:gd name="T1" fmla="*/ 1 h 32"/>
                    <a:gd name="T2" fmla="*/ 1 w 26"/>
                    <a:gd name="T3" fmla="*/ 1 h 32"/>
                    <a:gd name="T4" fmla="*/ 1 w 26"/>
                    <a:gd name="T5" fmla="*/ 1 h 32"/>
                    <a:gd name="T6" fmla="*/ 1 w 26"/>
                    <a:gd name="T7" fmla="*/ 0 h 32"/>
                    <a:gd name="T8" fmla="*/ 0 w 26"/>
                    <a:gd name="T9" fmla="*/ 1 h 32"/>
                    <a:gd name="T10" fmla="*/ 0 w 26"/>
                    <a:gd name="T11" fmla="*/ 1 h 32"/>
                    <a:gd name="T12" fmla="*/ 1 w 26"/>
                    <a:gd name="T13" fmla="*/ 1 h 32"/>
                    <a:gd name="T14" fmla="*/ 0 60000 65536"/>
                    <a:gd name="T15" fmla="*/ 0 60000 65536"/>
                    <a:gd name="T16" fmla="*/ 0 60000 65536"/>
                    <a:gd name="T17" fmla="*/ 0 60000 65536"/>
                    <a:gd name="T18" fmla="*/ 0 60000 65536"/>
                    <a:gd name="T19" fmla="*/ 0 60000 65536"/>
                    <a:gd name="T20" fmla="*/ 0 60000 65536"/>
                    <a:gd name="T21" fmla="*/ 0 w 26"/>
                    <a:gd name="T22" fmla="*/ 0 h 32"/>
                    <a:gd name="T23" fmla="*/ 26 w 26"/>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 h="32">
                      <a:moveTo>
                        <a:pt x="12" y="32"/>
                      </a:moveTo>
                      <a:lnTo>
                        <a:pt x="12" y="32"/>
                      </a:lnTo>
                      <a:lnTo>
                        <a:pt x="26" y="25"/>
                      </a:lnTo>
                      <a:lnTo>
                        <a:pt x="14" y="0"/>
                      </a:lnTo>
                      <a:lnTo>
                        <a:pt x="0" y="6"/>
                      </a:lnTo>
                      <a:lnTo>
                        <a:pt x="12"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49" name="Freeform 144"/>
                <p:cNvSpPr>
                  <a:spLocks/>
                </p:cNvSpPr>
                <p:nvPr/>
              </p:nvSpPr>
              <p:spPr bwMode="auto">
                <a:xfrm>
                  <a:off x="2868" y="1267"/>
                  <a:ext cx="12" cy="16"/>
                </a:xfrm>
                <a:custGeom>
                  <a:avLst/>
                  <a:gdLst>
                    <a:gd name="T0" fmla="*/ 1 w 24"/>
                    <a:gd name="T1" fmla="*/ 1 h 32"/>
                    <a:gd name="T2" fmla="*/ 1 w 24"/>
                    <a:gd name="T3" fmla="*/ 1 h 32"/>
                    <a:gd name="T4" fmla="*/ 1 w 24"/>
                    <a:gd name="T5" fmla="*/ 1 h 32"/>
                    <a:gd name="T6" fmla="*/ 1 w 24"/>
                    <a:gd name="T7" fmla="*/ 0 h 32"/>
                    <a:gd name="T8" fmla="*/ 0 w 24"/>
                    <a:gd name="T9" fmla="*/ 1 h 32"/>
                    <a:gd name="T10" fmla="*/ 0 w 24"/>
                    <a:gd name="T11" fmla="*/ 1 h 32"/>
                    <a:gd name="T12" fmla="*/ 1 w 24"/>
                    <a:gd name="T13" fmla="*/ 1 h 32"/>
                    <a:gd name="T14" fmla="*/ 0 60000 65536"/>
                    <a:gd name="T15" fmla="*/ 0 60000 65536"/>
                    <a:gd name="T16" fmla="*/ 0 60000 65536"/>
                    <a:gd name="T17" fmla="*/ 0 60000 65536"/>
                    <a:gd name="T18" fmla="*/ 0 60000 65536"/>
                    <a:gd name="T19" fmla="*/ 0 60000 65536"/>
                    <a:gd name="T20" fmla="*/ 0 60000 65536"/>
                    <a:gd name="T21" fmla="*/ 0 w 24"/>
                    <a:gd name="T22" fmla="*/ 0 h 32"/>
                    <a:gd name="T23" fmla="*/ 24 w 24"/>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32">
                      <a:moveTo>
                        <a:pt x="11" y="32"/>
                      </a:moveTo>
                      <a:lnTo>
                        <a:pt x="11" y="32"/>
                      </a:lnTo>
                      <a:lnTo>
                        <a:pt x="24" y="26"/>
                      </a:lnTo>
                      <a:lnTo>
                        <a:pt x="12" y="0"/>
                      </a:lnTo>
                      <a:lnTo>
                        <a:pt x="0" y="6"/>
                      </a:lnTo>
                      <a:lnTo>
                        <a:pt x="11"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50" name="Freeform 145"/>
                <p:cNvSpPr>
                  <a:spLocks/>
                </p:cNvSpPr>
                <p:nvPr/>
              </p:nvSpPr>
              <p:spPr bwMode="auto">
                <a:xfrm>
                  <a:off x="2861" y="1270"/>
                  <a:ext cx="13" cy="16"/>
                </a:xfrm>
                <a:custGeom>
                  <a:avLst/>
                  <a:gdLst>
                    <a:gd name="T0" fmla="*/ 1 w 24"/>
                    <a:gd name="T1" fmla="*/ 1 h 31"/>
                    <a:gd name="T2" fmla="*/ 1 w 24"/>
                    <a:gd name="T3" fmla="*/ 1 h 31"/>
                    <a:gd name="T4" fmla="*/ 1 w 24"/>
                    <a:gd name="T5" fmla="*/ 1 h 31"/>
                    <a:gd name="T6" fmla="*/ 1 w 24"/>
                    <a:gd name="T7" fmla="*/ 0 h 31"/>
                    <a:gd name="T8" fmla="*/ 0 w 24"/>
                    <a:gd name="T9" fmla="*/ 1 h 31"/>
                    <a:gd name="T10" fmla="*/ 0 w 24"/>
                    <a:gd name="T11" fmla="*/ 1 h 31"/>
                    <a:gd name="T12" fmla="*/ 1 w 24"/>
                    <a:gd name="T13" fmla="*/ 1 h 31"/>
                    <a:gd name="T14" fmla="*/ 0 60000 65536"/>
                    <a:gd name="T15" fmla="*/ 0 60000 65536"/>
                    <a:gd name="T16" fmla="*/ 0 60000 65536"/>
                    <a:gd name="T17" fmla="*/ 0 60000 65536"/>
                    <a:gd name="T18" fmla="*/ 0 60000 65536"/>
                    <a:gd name="T19" fmla="*/ 0 60000 65536"/>
                    <a:gd name="T20" fmla="*/ 0 60000 65536"/>
                    <a:gd name="T21" fmla="*/ 0 w 24"/>
                    <a:gd name="T22" fmla="*/ 0 h 31"/>
                    <a:gd name="T23" fmla="*/ 24 w 24"/>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31">
                      <a:moveTo>
                        <a:pt x="11" y="31"/>
                      </a:moveTo>
                      <a:lnTo>
                        <a:pt x="11" y="31"/>
                      </a:lnTo>
                      <a:lnTo>
                        <a:pt x="24" y="26"/>
                      </a:lnTo>
                      <a:lnTo>
                        <a:pt x="13" y="0"/>
                      </a:lnTo>
                      <a:lnTo>
                        <a:pt x="0" y="6"/>
                      </a:lnTo>
                      <a:lnTo>
                        <a:pt x="11" y="3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51" name="Freeform 146"/>
                <p:cNvSpPr>
                  <a:spLocks/>
                </p:cNvSpPr>
                <p:nvPr/>
              </p:nvSpPr>
              <p:spPr bwMode="auto">
                <a:xfrm>
                  <a:off x="2856" y="1273"/>
                  <a:ext cx="11" cy="15"/>
                </a:xfrm>
                <a:custGeom>
                  <a:avLst/>
                  <a:gdLst>
                    <a:gd name="T0" fmla="*/ 1 w 21"/>
                    <a:gd name="T1" fmla="*/ 1 h 30"/>
                    <a:gd name="T2" fmla="*/ 1 w 21"/>
                    <a:gd name="T3" fmla="*/ 1 h 30"/>
                    <a:gd name="T4" fmla="*/ 1 w 21"/>
                    <a:gd name="T5" fmla="*/ 1 h 30"/>
                    <a:gd name="T6" fmla="*/ 1 w 21"/>
                    <a:gd name="T7" fmla="*/ 0 h 30"/>
                    <a:gd name="T8" fmla="*/ 0 w 21"/>
                    <a:gd name="T9" fmla="*/ 1 h 30"/>
                    <a:gd name="T10" fmla="*/ 0 w 21"/>
                    <a:gd name="T11" fmla="*/ 1 h 30"/>
                    <a:gd name="T12" fmla="*/ 1 w 21"/>
                    <a:gd name="T13" fmla="*/ 1 h 30"/>
                    <a:gd name="T14" fmla="*/ 0 60000 65536"/>
                    <a:gd name="T15" fmla="*/ 0 60000 65536"/>
                    <a:gd name="T16" fmla="*/ 0 60000 65536"/>
                    <a:gd name="T17" fmla="*/ 0 60000 65536"/>
                    <a:gd name="T18" fmla="*/ 0 60000 65536"/>
                    <a:gd name="T19" fmla="*/ 0 60000 65536"/>
                    <a:gd name="T20" fmla="*/ 0 60000 65536"/>
                    <a:gd name="T21" fmla="*/ 0 w 21"/>
                    <a:gd name="T22" fmla="*/ 0 h 30"/>
                    <a:gd name="T23" fmla="*/ 21 w 21"/>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 h="30">
                      <a:moveTo>
                        <a:pt x="11" y="30"/>
                      </a:moveTo>
                      <a:lnTo>
                        <a:pt x="11" y="30"/>
                      </a:lnTo>
                      <a:lnTo>
                        <a:pt x="21" y="25"/>
                      </a:lnTo>
                      <a:lnTo>
                        <a:pt x="10" y="0"/>
                      </a:lnTo>
                      <a:lnTo>
                        <a:pt x="0" y="5"/>
                      </a:lnTo>
                      <a:lnTo>
                        <a:pt x="11" y="3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52" name="Freeform 147"/>
                <p:cNvSpPr>
                  <a:spLocks/>
                </p:cNvSpPr>
                <p:nvPr/>
              </p:nvSpPr>
              <p:spPr bwMode="auto">
                <a:xfrm>
                  <a:off x="2851" y="1275"/>
                  <a:ext cx="11" cy="15"/>
                </a:xfrm>
                <a:custGeom>
                  <a:avLst/>
                  <a:gdLst>
                    <a:gd name="T0" fmla="*/ 1 w 22"/>
                    <a:gd name="T1" fmla="*/ 1 h 30"/>
                    <a:gd name="T2" fmla="*/ 1 w 22"/>
                    <a:gd name="T3" fmla="*/ 1 h 30"/>
                    <a:gd name="T4" fmla="*/ 1 w 22"/>
                    <a:gd name="T5" fmla="*/ 1 h 30"/>
                    <a:gd name="T6" fmla="*/ 1 w 22"/>
                    <a:gd name="T7" fmla="*/ 0 h 30"/>
                    <a:gd name="T8" fmla="*/ 0 w 22"/>
                    <a:gd name="T9" fmla="*/ 1 h 30"/>
                    <a:gd name="T10" fmla="*/ 1 w 22"/>
                    <a:gd name="T11" fmla="*/ 1 h 30"/>
                    <a:gd name="T12" fmla="*/ 1 w 22"/>
                    <a:gd name="T13" fmla="*/ 1 h 30"/>
                    <a:gd name="T14" fmla="*/ 0 60000 65536"/>
                    <a:gd name="T15" fmla="*/ 0 60000 65536"/>
                    <a:gd name="T16" fmla="*/ 0 60000 65536"/>
                    <a:gd name="T17" fmla="*/ 0 60000 65536"/>
                    <a:gd name="T18" fmla="*/ 0 60000 65536"/>
                    <a:gd name="T19" fmla="*/ 0 60000 65536"/>
                    <a:gd name="T20" fmla="*/ 0 60000 65536"/>
                    <a:gd name="T21" fmla="*/ 0 w 22"/>
                    <a:gd name="T22" fmla="*/ 0 h 30"/>
                    <a:gd name="T23" fmla="*/ 22 w 22"/>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 h="30">
                      <a:moveTo>
                        <a:pt x="11" y="30"/>
                      </a:moveTo>
                      <a:lnTo>
                        <a:pt x="12" y="30"/>
                      </a:lnTo>
                      <a:lnTo>
                        <a:pt x="22" y="25"/>
                      </a:lnTo>
                      <a:lnTo>
                        <a:pt x="11" y="0"/>
                      </a:lnTo>
                      <a:lnTo>
                        <a:pt x="0" y="4"/>
                      </a:lnTo>
                      <a:lnTo>
                        <a:pt x="1" y="4"/>
                      </a:lnTo>
                      <a:lnTo>
                        <a:pt x="11" y="3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53" name="Freeform 148"/>
                <p:cNvSpPr>
                  <a:spLocks/>
                </p:cNvSpPr>
                <p:nvPr/>
              </p:nvSpPr>
              <p:spPr bwMode="auto">
                <a:xfrm>
                  <a:off x="2847" y="1278"/>
                  <a:ext cx="9" cy="14"/>
                </a:xfrm>
                <a:custGeom>
                  <a:avLst/>
                  <a:gdLst>
                    <a:gd name="T0" fmla="*/ 0 w 19"/>
                    <a:gd name="T1" fmla="*/ 0 h 29"/>
                    <a:gd name="T2" fmla="*/ 0 w 19"/>
                    <a:gd name="T3" fmla="*/ 0 h 29"/>
                    <a:gd name="T4" fmla="*/ 0 w 19"/>
                    <a:gd name="T5" fmla="*/ 0 h 29"/>
                    <a:gd name="T6" fmla="*/ 0 w 19"/>
                    <a:gd name="T7" fmla="*/ 0 h 29"/>
                    <a:gd name="T8" fmla="*/ 0 w 19"/>
                    <a:gd name="T9" fmla="*/ 0 h 29"/>
                    <a:gd name="T10" fmla="*/ 0 w 19"/>
                    <a:gd name="T11" fmla="*/ 0 h 29"/>
                    <a:gd name="T12" fmla="*/ 0 w 19"/>
                    <a:gd name="T13" fmla="*/ 0 h 29"/>
                    <a:gd name="T14" fmla="*/ 0 60000 65536"/>
                    <a:gd name="T15" fmla="*/ 0 60000 65536"/>
                    <a:gd name="T16" fmla="*/ 0 60000 65536"/>
                    <a:gd name="T17" fmla="*/ 0 60000 65536"/>
                    <a:gd name="T18" fmla="*/ 0 60000 65536"/>
                    <a:gd name="T19" fmla="*/ 0 60000 65536"/>
                    <a:gd name="T20" fmla="*/ 0 60000 65536"/>
                    <a:gd name="T21" fmla="*/ 0 w 19"/>
                    <a:gd name="T22" fmla="*/ 0 h 29"/>
                    <a:gd name="T23" fmla="*/ 19 w 19"/>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29">
                      <a:moveTo>
                        <a:pt x="12" y="29"/>
                      </a:moveTo>
                      <a:lnTo>
                        <a:pt x="11" y="29"/>
                      </a:lnTo>
                      <a:lnTo>
                        <a:pt x="19" y="26"/>
                      </a:lnTo>
                      <a:lnTo>
                        <a:pt x="9" y="0"/>
                      </a:lnTo>
                      <a:lnTo>
                        <a:pt x="1" y="4"/>
                      </a:lnTo>
                      <a:lnTo>
                        <a:pt x="0" y="4"/>
                      </a:lnTo>
                      <a:lnTo>
                        <a:pt x="12" y="2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54" name="Freeform 149"/>
                <p:cNvSpPr>
                  <a:spLocks/>
                </p:cNvSpPr>
                <p:nvPr/>
              </p:nvSpPr>
              <p:spPr bwMode="auto">
                <a:xfrm>
                  <a:off x="2842" y="1279"/>
                  <a:ext cx="11" cy="15"/>
                </a:xfrm>
                <a:custGeom>
                  <a:avLst/>
                  <a:gdLst>
                    <a:gd name="T0" fmla="*/ 1 w 21"/>
                    <a:gd name="T1" fmla="*/ 1 h 30"/>
                    <a:gd name="T2" fmla="*/ 1 w 21"/>
                    <a:gd name="T3" fmla="*/ 1 h 30"/>
                    <a:gd name="T4" fmla="*/ 1 w 21"/>
                    <a:gd name="T5" fmla="*/ 1 h 30"/>
                    <a:gd name="T6" fmla="*/ 1 w 21"/>
                    <a:gd name="T7" fmla="*/ 0 h 30"/>
                    <a:gd name="T8" fmla="*/ 0 w 21"/>
                    <a:gd name="T9" fmla="*/ 1 h 30"/>
                    <a:gd name="T10" fmla="*/ 0 w 21"/>
                    <a:gd name="T11" fmla="*/ 1 h 30"/>
                    <a:gd name="T12" fmla="*/ 1 w 21"/>
                    <a:gd name="T13" fmla="*/ 1 h 30"/>
                    <a:gd name="T14" fmla="*/ 0 60000 65536"/>
                    <a:gd name="T15" fmla="*/ 0 60000 65536"/>
                    <a:gd name="T16" fmla="*/ 0 60000 65536"/>
                    <a:gd name="T17" fmla="*/ 0 60000 65536"/>
                    <a:gd name="T18" fmla="*/ 0 60000 65536"/>
                    <a:gd name="T19" fmla="*/ 0 60000 65536"/>
                    <a:gd name="T20" fmla="*/ 0 60000 65536"/>
                    <a:gd name="T21" fmla="*/ 0 w 21"/>
                    <a:gd name="T22" fmla="*/ 0 h 30"/>
                    <a:gd name="T23" fmla="*/ 21 w 21"/>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 h="30">
                      <a:moveTo>
                        <a:pt x="11" y="30"/>
                      </a:moveTo>
                      <a:lnTo>
                        <a:pt x="11" y="30"/>
                      </a:lnTo>
                      <a:lnTo>
                        <a:pt x="21" y="25"/>
                      </a:lnTo>
                      <a:lnTo>
                        <a:pt x="9" y="0"/>
                      </a:lnTo>
                      <a:lnTo>
                        <a:pt x="0" y="4"/>
                      </a:lnTo>
                      <a:lnTo>
                        <a:pt x="11" y="3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55" name="Freeform 150"/>
                <p:cNvSpPr>
                  <a:spLocks/>
                </p:cNvSpPr>
                <p:nvPr/>
              </p:nvSpPr>
              <p:spPr bwMode="auto">
                <a:xfrm>
                  <a:off x="2839" y="1282"/>
                  <a:ext cx="9" cy="14"/>
                </a:xfrm>
                <a:custGeom>
                  <a:avLst/>
                  <a:gdLst>
                    <a:gd name="T0" fmla="*/ 1 w 18"/>
                    <a:gd name="T1" fmla="*/ 0 h 29"/>
                    <a:gd name="T2" fmla="*/ 1 w 18"/>
                    <a:gd name="T3" fmla="*/ 0 h 29"/>
                    <a:gd name="T4" fmla="*/ 1 w 18"/>
                    <a:gd name="T5" fmla="*/ 0 h 29"/>
                    <a:gd name="T6" fmla="*/ 1 w 18"/>
                    <a:gd name="T7" fmla="*/ 0 h 29"/>
                    <a:gd name="T8" fmla="*/ 0 w 18"/>
                    <a:gd name="T9" fmla="*/ 0 h 29"/>
                    <a:gd name="T10" fmla="*/ 1 w 18"/>
                    <a:gd name="T11" fmla="*/ 0 h 29"/>
                    <a:gd name="T12" fmla="*/ 1 w 18"/>
                    <a:gd name="T13" fmla="*/ 0 h 29"/>
                    <a:gd name="T14" fmla="*/ 0 60000 65536"/>
                    <a:gd name="T15" fmla="*/ 0 60000 65536"/>
                    <a:gd name="T16" fmla="*/ 0 60000 65536"/>
                    <a:gd name="T17" fmla="*/ 0 60000 65536"/>
                    <a:gd name="T18" fmla="*/ 0 60000 65536"/>
                    <a:gd name="T19" fmla="*/ 0 60000 65536"/>
                    <a:gd name="T20" fmla="*/ 0 60000 65536"/>
                    <a:gd name="T21" fmla="*/ 0 w 18"/>
                    <a:gd name="T22" fmla="*/ 0 h 29"/>
                    <a:gd name="T23" fmla="*/ 18 w 18"/>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29">
                      <a:moveTo>
                        <a:pt x="9" y="29"/>
                      </a:moveTo>
                      <a:lnTo>
                        <a:pt x="12" y="29"/>
                      </a:lnTo>
                      <a:lnTo>
                        <a:pt x="18" y="26"/>
                      </a:lnTo>
                      <a:lnTo>
                        <a:pt x="7" y="0"/>
                      </a:lnTo>
                      <a:lnTo>
                        <a:pt x="0" y="4"/>
                      </a:lnTo>
                      <a:lnTo>
                        <a:pt x="2" y="4"/>
                      </a:lnTo>
                      <a:lnTo>
                        <a:pt x="9" y="2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56" name="Freeform 151"/>
                <p:cNvSpPr>
                  <a:spLocks/>
                </p:cNvSpPr>
                <p:nvPr/>
              </p:nvSpPr>
              <p:spPr bwMode="auto">
                <a:xfrm>
                  <a:off x="2835" y="1283"/>
                  <a:ext cx="9" cy="14"/>
                </a:xfrm>
                <a:custGeom>
                  <a:avLst/>
                  <a:gdLst>
                    <a:gd name="T0" fmla="*/ 1 w 17"/>
                    <a:gd name="T1" fmla="*/ 1 h 27"/>
                    <a:gd name="T2" fmla="*/ 1 w 17"/>
                    <a:gd name="T3" fmla="*/ 1 h 27"/>
                    <a:gd name="T4" fmla="*/ 1 w 17"/>
                    <a:gd name="T5" fmla="*/ 1 h 27"/>
                    <a:gd name="T6" fmla="*/ 1 w 17"/>
                    <a:gd name="T7" fmla="*/ 0 h 27"/>
                    <a:gd name="T8" fmla="*/ 1 w 17"/>
                    <a:gd name="T9" fmla="*/ 1 h 27"/>
                    <a:gd name="T10" fmla="*/ 0 w 17"/>
                    <a:gd name="T11" fmla="*/ 1 h 27"/>
                    <a:gd name="T12" fmla="*/ 1 w 17"/>
                    <a:gd name="T13" fmla="*/ 1 h 27"/>
                    <a:gd name="T14" fmla="*/ 1 w 17"/>
                    <a:gd name="T15" fmla="*/ 1 h 27"/>
                    <a:gd name="T16" fmla="*/ 0 w 17"/>
                    <a:gd name="T17" fmla="*/ 1 h 27"/>
                    <a:gd name="T18" fmla="*/ 1 w 17"/>
                    <a:gd name="T19" fmla="*/ 1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27"/>
                    <a:gd name="T32" fmla="*/ 17 w 17"/>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27">
                      <a:moveTo>
                        <a:pt x="14" y="26"/>
                      </a:moveTo>
                      <a:lnTo>
                        <a:pt x="10" y="27"/>
                      </a:lnTo>
                      <a:lnTo>
                        <a:pt x="17" y="25"/>
                      </a:lnTo>
                      <a:lnTo>
                        <a:pt x="10" y="0"/>
                      </a:lnTo>
                      <a:lnTo>
                        <a:pt x="3" y="2"/>
                      </a:lnTo>
                      <a:lnTo>
                        <a:pt x="0" y="3"/>
                      </a:lnTo>
                      <a:lnTo>
                        <a:pt x="3" y="2"/>
                      </a:lnTo>
                      <a:lnTo>
                        <a:pt x="1" y="2"/>
                      </a:lnTo>
                      <a:lnTo>
                        <a:pt x="0" y="3"/>
                      </a:lnTo>
                      <a:lnTo>
                        <a:pt x="14"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57" name="Freeform 152"/>
                <p:cNvSpPr>
                  <a:spLocks/>
                </p:cNvSpPr>
                <p:nvPr/>
              </p:nvSpPr>
              <p:spPr bwMode="auto">
                <a:xfrm>
                  <a:off x="2833" y="1285"/>
                  <a:ext cx="9" cy="13"/>
                </a:xfrm>
                <a:custGeom>
                  <a:avLst/>
                  <a:gdLst>
                    <a:gd name="T0" fmla="*/ 1 w 17"/>
                    <a:gd name="T1" fmla="*/ 0 h 27"/>
                    <a:gd name="T2" fmla="*/ 1 w 17"/>
                    <a:gd name="T3" fmla="*/ 0 h 27"/>
                    <a:gd name="T4" fmla="*/ 1 w 17"/>
                    <a:gd name="T5" fmla="*/ 0 h 27"/>
                    <a:gd name="T6" fmla="*/ 1 w 17"/>
                    <a:gd name="T7" fmla="*/ 0 h 27"/>
                    <a:gd name="T8" fmla="*/ 0 w 17"/>
                    <a:gd name="T9" fmla="*/ 0 h 27"/>
                    <a:gd name="T10" fmla="*/ 1 w 17"/>
                    <a:gd name="T11" fmla="*/ 0 h 27"/>
                    <a:gd name="T12" fmla="*/ 1 w 17"/>
                    <a:gd name="T13" fmla="*/ 0 h 27"/>
                    <a:gd name="T14" fmla="*/ 1 w 17"/>
                    <a:gd name="T15" fmla="*/ 0 h 27"/>
                    <a:gd name="T16" fmla="*/ 1 w 17"/>
                    <a:gd name="T17" fmla="*/ 0 h 27"/>
                    <a:gd name="T18" fmla="*/ 1 w 17"/>
                    <a:gd name="T19" fmla="*/ 0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27"/>
                    <a:gd name="T32" fmla="*/ 17 w 17"/>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27">
                      <a:moveTo>
                        <a:pt x="11" y="27"/>
                      </a:moveTo>
                      <a:lnTo>
                        <a:pt x="13" y="25"/>
                      </a:lnTo>
                      <a:lnTo>
                        <a:pt x="17" y="23"/>
                      </a:lnTo>
                      <a:lnTo>
                        <a:pt x="3" y="0"/>
                      </a:lnTo>
                      <a:lnTo>
                        <a:pt x="0" y="2"/>
                      </a:lnTo>
                      <a:lnTo>
                        <a:pt x="2" y="1"/>
                      </a:lnTo>
                      <a:lnTo>
                        <a:pt x="11" y="27"/>
                      </a:lnTo>
                      <a:lnTo>
                        <a:pt x="12" y="27"/>
                      </a:lnTo>
                      <a:lnTo>
                        <a:pt x="13" y="25"/>
                      </a:lnTo>
                      <a:lnTo>
                        <a:pt x="11"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58" name="Freeform 153"/>
                <p:cNvSpPr>
                  <a:spLocks/>
                </p:cNvSpPr>
                <p:nvPr/>
              </p:nvSpPr>
              <p:spPr bwMode="auto">
                <a:xfrm>
                  <a:off x="2830" y="1286"/>
                  <a:ext cx="9" cy="15"/>
                </a:xfrm>
                <a:custGeom>
                  <a:avLst/>
                  <a:gdLst>
                    <a:gd name="T0" fmla="*/ 1 w 17"/>
                    <a:gd name="T1" fmla="*/ 1 h 30"/>
                    <a:gd name="T2" fmla="*/ 1 w 17"/>
                    <a:gd name="T3" fmla="*/ 1 h 30"/>
                    <a:gd name="T4" fmla="*/ 1 w 17"/>
                    <a:gd name="T5" fmla="*/ 1 h 30"/>
                    <a:gd name="T6" fmla="*/ 1 w 17"/>
                    <a:gd name="T7" fmla="*/ 0 h 30"/>
                    <a:gd name="T8" fmla="*/ 0 w 17"/>
                    <a:gd name="T9" fmla="*/ 1 h 30"/>
                    <a:gd name="T10" fmla="*/ 1 w 17"/>
                    <a:gd name="T11" fmla="*/ 1 h 30"/>
                    <a:gd name="T12" fmla="*/ 1 w 17"/>
                    <a:gd name="T13" fmla="*/ 1 h 30"/>
                    <a:gd name="T14" fmla="*/ 1 w 17"/>
                    <a:gd name="T15" fmla="*/ 1 h 30"/>
                    <a:gd name="T16" fmla="*/ 1 w 17"/>
                    <a:gd name="T17" fmla="*/ 1 h 30"/>
                    <a:gd name="T18" fmla="*/ 1 w 17"/>
                    <a:gd name="T19" fmla="*/ 1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30"/>
                    <a:gd name="T32" fmla="*/ 17 w 17"/>
                    <a:gd name="T33" fmla="*/ 30 h 3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30">
                      <a:moveTo>
                        <a:pt x="4" y="30"/>
                      </a:moveTo>
                      <a:lnTo>
                        <a:pt x="9" y="29"/>
                      </a:lnTo>
                      <a:lnTo>
                        <a:pt x="17" y="26"/>
                      </a:lnTo>
                      <a:lnTo>
                        <a:pt x="8" y="0"/>
                      </a:lnTo>
                      <a:lnTo>
                        <a:pt x="0" y="4"/>
                      </a:lnTo>
                      <a:lnTo>
                        <a:pt x="4" y="3"/>
                      </a:lnTo>
                      <a:lnTo>
                        <a:pt x="4" y="30"/>
                      </a:lnTo>
                      <a:lnTo>
                        <a:pt x="7" y="30"/>
                      </a:lnTo>
                      <a:lnTo>
                        <a:pt x="9" y="29"/>
                      </a:lnTo>
                      <a:lnTo>
                        <a:pt x="4" y="3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59" name="Freeform 154"/>
                <p:cNvSpPr>
                  <a:spLocks/>
                </p:cNvSpPr>
                <p:nvPr/>
              </p:nvSpPr>
              <p:spPr bwMode="auto">
                <a:xfrm>
                  <a:off x="2832" y="1287"/>
                  <a:ext cx="1" cy="14"/>
                </a:xfrm>
                <a:custGeom>
                  <a:avLst/>
                  <a:gdLst>
                    <a:gd name="T0" fmla="*/ 0 w 1"/>
                    <a:gd name="T1" fmla="*/ 1 h 27"/>
                    <a:gd name="T2" fmla="*/ 0 w 1"/>
                    <a:gd name="T3" fmla="*/ 1 h 27"/>
                    <a:gd name="T4" fmla="*/ 1 w 1"/>
                    <a:gd name="T5" fmla="*/ 1 h 27"/>
                    <a:gd name="T6" fmla="*/ 1 w 1"/>
                    <a:gd name="T7" fmla="*/ 0 h 27"/>
                    <a:gd name="T8" fmla="*/ 0 w 1"/>
                    <a:gd name="T9" fmla="*/ 0 h 27"/>
                    <a:gd name="T10" fmla="*/ 0 w 1"/>
                    <a:gd name="T11" fmla="*/ 0 h 27"/>
                    <a:gd name="T12" fmla="*/ 0 w 1"/>
                    <a:gd name="T13" fmla="*/ 1 h 27"/>
                    <a:gd name="T14" fmla="*/ 0 60000 65536"/>
                    <a:gd name="T15" fmla="*/ 0 60000 65536"/>
                    <a:gd name="T16" fmla="*/ 0 60000 65536"/>
                    <a:gd name="T17" fmla="*/ 0 60000 65536"/>
                    <a:gd name="T18" fmla="*/ 0 60000 65536"/>
                    <a:gd name="T19" fmla="*/ 0 60000 65536"/>
                    <a:gd name="T20" fmla="*/ 0 60000 65536"/>
                    <a:gd name="T21" fmla="*/ 0 w 1"/>
                    <a:gd name="T22" fmla="*/ 0 h 27"/>
                    <a:gd name="T23" fmla="*/ 1 w 1"/>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 h="27">
                      <a:moveTo>
                        <a:pt x="0" y="27"/>
                      </a:moveTo>
                      <a:lnTo>
                        <a:pt x="0" y="27"/>
                      </a:lnTo>
                      <a:lnTo>
                        <a:pt x="1" y="27"/>
                      </a:lnTo>
                      <a:lnTo>
                        <a:pt x="1" y="0"/>
                      </a:lnTo>
                      <a:lnTo>
                        <a:pt x="0" y="0"/>
                      </a:lnTo>
                      <a:lnTo>
                        <a:pt x="0"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60" name="Freeform 155"/>
                <p:cNvSpPr>
                  <a:spLocks/>
                </p:cNvSpPr>
                <p:nvPr/>
              </p:nvSpPr>
              <p:spPr bwMode="auto">
                <a:xfrm>
                  <a:off x="2827" y="1287"/>
                  <a:ext cx="6" cy="14"/>
                </a:xfrm>
                <a:custGeom>
                  <a:avLst/>
                  <a:gdLst>
                    <a:gd name="T0" fmla="*/ 0 w 12"/>
                    <a:gd name="T1" fmla="*/ 1 h 27"/>
                    <a:gd name="T2" fmla="*/ 1 w 12"/>
                    <a:gd name="T3" fmla="*/ 1 h 27"/>
                    <a:gd name="T4" fmla="*/ 1 w 12"/>
                    <a:gd name="T5" fmla="*/ 1 h 27"/>
                    <a:gd name="T6" fmla="*/ 1 w 12"/>
                    <a:gd name="T7" fmla="*/ 0 h 27"/>
                    <a:gd name="T8" fmla="*/ 1 w 12"/>
                    <a:gd name="T9" fmla="*/ 0 h 27"/>
                    <a:gd name="T10" fmla="*/ 1 w 12"/>
                    <a:gd name="T11" fmla="*/ 1 h 27"/>
                    <a:gd name="T12" fmla="*/ 0 w 12"/>
                    <a:gd name="T13" fmla="*/ 1 h 27"/>
                    <a:gd name="T14" fmla="*/ 1 w 12"/>
                    <a:gd name="T15" fmla="*/ 1 h 27"/>
                    <a:gd name="T16" fmla="*/ 1 w 12"/>
                    <a:gd name="T17" fmla="*/ 1 h 27"/>
                    <a:gd name="T18" fmla="*/ 0 w 12"/>
                    <a:gd name="T19" fmla="*/ 1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27"/>
                    <a:gd name="T32" fmla="*/ 12 w 12"/>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27">
                      <a:moveTo>
                        <a:pt x="0" y="26"/>
                      </a:moveTo>
                      <a:lnTo>
                        <a:pt x="6" y="27"/>
                      </a:lnTo>
                      <a:lnTo>
                        <a:pt x="9" y="27"/>
                      </a:lnTo>
                      <a:lnTo>
                        <a:pt x="9" y="0"/>
                      </a:lnTo>
                      <a:lnTo>
                        <a:pt x="6" y="0"/>
                      </a:lnTo>
                      <a:lnTo>
                        <a:pt x="12" y="1"/>
                      </a:lnTo>
                      <a:lnTo>
                        <a:pt x="0" y="26"/>
                      </a:lnTo>
                      <a:lnTo>
                        <a:pt x="3" y="27"/>
                      </a:lnTo>
                      <a:lnTo>
                        <a:pt x="6" y="27"/>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61" name="Freeform 156"/>
                <p:cNvSpPr>
                  <a:spLocks/>
                </p:cNvSpPr>
                <p:nvPr/>
              </p:nvSpPr>
              <p:spPr bwMode="auto">
                <a:xfrm>
                  <a:off x="2823" y="1285"/>
                  <a:ext cx="10" cy="15"/>
                </a:xfrm>
                <a:custGeom>
                  <a:avLst/>
                  <a:gdLst>
                    <a:gd name="T0" fmla="*/ 0 w 21"/>
                    <a:gd name="T1" fmla="*/ 0 h 31"/>
                    <a:gd name="T2" fmla="*/ 0 w 21"/>
                    <a:gd name="T3" fmla="*/ 0 h 31"/>
                    <a:gd name="T4" fmla="*/ 0 w 21"/>
                    <a:gd name="T5" fmla="*/ 0 h 31"/>
                    <a:gd name="T6" fmla="*/ 0 w 21"/>
                    <a:gd name="T7" fmla="*/ 0 h 31"/>
                    <a:gd name="T8" fmla="*/ 0 w 21"/>
                    <a:gd name="T9" fmla="*/ 0 h 31"/>
                    <a:gd name="T10" fmla="*/ 0 w 21"/>
                    <a:gd name="T11" fmla="*/ 0 h 31"/>
                    <a:gd name="T12" fmla="*/ 0 w 21"/>
                    <a:gd name="T13" fmla="*/ 0 h 31"/>
                    <a:gd name="T14" fmla="*/ 0 w 21"/>
                    <a:gd name="T15" fmla="*/ 0 h 31"/>
                    <a:gd name="T16" fmla="*/ 0 w 21"/>
                    <a:gd name="T17" fmla="*/ 0 h 31"/>
                    <a:gd name="T18" fmla="*/ 0 w 21"/>
                    <a:gd name="T19" fmla="*/ 0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31"/>
                    <a:gd name="T32" fmla="*/ 21 w 21"/>
                    <a:gd name="T33" fmla="*/ 31 h 3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31">
                      <a:moveTo>
                        <a:pt x="2" y="28"/>
                      </a:moveTo>
                      <a:lnTo>
                        <a:pt x="0" y="26"/>
                      </a:lnTo>
                      <a:lnTo>
                        <a:pt x="9" y="31"/>
                      </a:lnTo>
                      <a:lnTo>
                        <a:pt x="21" y="6"/>
                      </a:lnTo>
                      <a:lnTo>
                        <a:pt x="11" y="1"/>
                      </a:lnTo>
                      <a:lnTo>
                        <a:pt x="9" y="0"/>
                      </a:lnTo>
                      <a:lnTo>
                        <a:pt x="11" y="1"/>
                      </a:lnTo>
                      <a:lnTo>
                        <a:pt x="10" y="1"/>
                      </a:lnTo>
                      <a:lnTo>
                        <a:pt x="9" y="0"/>
                      </a:lnTo>
                      <a:lnTo>
                        <a:pt x="2"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62" name="Freeform 157"/>
                <p:cNvSpPr>
                  <a:spLocks/>
                </p:cNvSpPr>
                <p:nvPr/>
              </p:nvSpPr>
              <p:spPr bwMode="auto">
                <a:xfrm>
                  <a:off x="2819" y="1283"/>
                  <a:ext cx="8" cy="15"/>
                </a:xfrm>
                <a:custGeom>
                  <a:avLst/>
                  <a:gdLst>
                    <a:gd name="T0" fmla="*/ 0 w 17"/>
                    <a:gd name="T1" fmla="*/ 1 h 30"/>
                    <a:gd name="T2" fmla="*/ 0 w 17"/>
                    <a:gd name="T3" fmla="*/ 1 h 30"/>
                    <a:gd name="T4" fmla="*/ 0 w 17"/>
                    <a:gd name="T5" fmla="*/ 1 h 30"/>
                    <a:gd name="T6" fmla="*/ 0 w 17"/>
                    <a:gd name="T7" fmla="*/ 1 h 30"/>
                    <a:gd name="T8" fmla="*/ 0 w 17"/>
                    <a:gd name="T9" fmla="*/ 0 h 30"/>
                    <a:gd name="T10" fmla="*/ 0 w 17"/>
                    <a:gd name="T11" fmla="*/ 1 h 30"/>
                    <a:gd name="T12" fmla="*/ 0 w 17"/>
                    <a:gd name="T13" fmla="*/ 1 h 30"/>
                    <a:gd name="T14" fmla="*/ 0 w 17"/>
                    <a:gd name="T15" fmla="*/ 1 h 30"/>
                    <a:gd name="T16" fmla="*/ 0 w 17"/>
                    <a:gd name="T17" fmla="*/ 1 h 30"/>
                    <a:gd name="T18" fmla="*/ 0 w 17"/>
                    <a:gd name="T19" fmla="*/ 1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30"/>
                    <a:gd name="T32" fmla="*/ 17 w 17"/>
                    <a:gd name="T33" fmla="*/ 30 h 3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30">
                      <a:moveTo>
                        <a:pt x="0" y="26"/>
                      </a:moveTo>
                      <a:lnTo>
                        <a:pt x="2" y="27"/>
                      </a:lnTo>
                      <a:lnTo>
                        <a:pt x="10" y="30"/>
                      </a:lnTo>
                      <a:lnTo>
                        <a:pt x="17" y="2"/>
                      </a:lnTo>
                      <a:lnTo>
                        <a:pt x="9" y="0"/>
                      </a:lnTo>
                      <a:lnTo>
                        <a:pt x="11" y="1"/>
                      </a:lnTo>
                      <a:lnTo>
                        <a:pt x="0" y="26"/>
                      </a:lnTo>
                      <a:lnTo>
                        <a:pt x="1" y="26"/>
                      </a:lnTo>
                      <a:lnTo>
                        <a:pt x="2" y="27"/>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63" name="Freeform 158"/>
                <p:cNvSpPr>
                  <a:spLocks/>
                </p:cNvSpPr>
                <p:nvPr/>
              </p:nvSpPr>
              <p:spPr bwMode="auto">
                <a:xfrm>
                  <a:off x="2815" y="1282"/>
                  <a:ext cx="10" cy="15"/>
                </a:xfrm>
                <a:custGeom>
                  <a:avLst/>
                  <a:gdLst>
                    <a:gd name="T0" fmla="*/ 0 w 18"/>
                    <a:gd name="T1" fmla="*/ 1 h 29"/>
                    <a:gd name="T2" fmla="*/ 0 w 18"/>
                    <a:gd name="T3" fmla="*/ 1 h 29"/>
                    <a:gd name="T4" fmla="*/ 1 w 18"/>
                    <a:gd name="T5" fmla="*/ 1 h 29"/>
                    <a:gd name="T6" fmla="*/ 1 w 18"/>
                    <a:gd name="T7" fmla="*/ 1 h 29"/>
                    <a:gd name="T8" fmla="*/ 1 w 18"/>
                    <a:gd name="T9" fmla="*/ 0 h 29"/>
                    <a:gd name="T10" fmla="*/ 1 w 18"/>
                    <a:gd name="T11" fmla="*/ 0 h 29"/>
                    <a:gd name="T12" fmla="*/ 0 w 18"/>
                    <a:gd name="T13" fmla="*/ 1 h 29"/>
                    <a:gd name="T14" fmla="*/ 0 60000 65536"/>
                    <a:gd name="T15" fmla="*/ 0 60000 65536"/>
                    <a:gd name="T16" fmla="*/ 0 60000 65536"/>
                    <a:gd name="T17" fmla="*/ 0 60000 65536"/>
                    <a:gd name="T18" fmla="*/ 0 60000 65536"/>
                    <a:gd name="T19" fmla="*/ 0 60000 65536"/>
                    <a:gd name="T20" fmla="*/ 0 60000 65536"/>
                    <a:gd name="T21" fmla="*/ 0 w 18"/>
                    <a:gd name="T22" fmla="*/ 0 h 29"/>
                    <a:gd name="T23" fmla="*/ 18 w 18"/>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29">
                      <a:moveTo>
                        <a:pt x="0" y="26"/>
                      </a:moveTo>
                      <a:lnTo>
                        <a:pt x="0" y="26"/>
                      </a:lnTo>
                      <a:lnTo>
                        <a:pt x="7" y="29"/>
                      </a:lnTo>
                      <a:lnTo>
                        <a:pt x="18" y="4"/>
                      </a:lnTo>
                      <a:lnTo>
                        <a:pt x="11" y="0"/>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64" name="Freeform 159"/>
                <p:cNvSpPr>
                  <a:spLocks/>
                </p:cNvSpPr>
                <p:nvPr/>
              </p:nvSpPr>
              <p:spPr bwMode="auto">
                <a:xfrm>
                  <a:off x="2810" y="1280"/>
                  <a:ext cx="11" cy="15"/>
                </a:xfrm>
                <a:custGeom>
                  <a:avLst/>
                  <a:gdLst>
                    <a:gd name="T0" fmla="*/ 0 w 23"/>
                    <a:gd name="T1" fmla="*/ 1 h 30"/>
                    <a:gd name="T2" fmla="*/ 0 w 23"/>
                    <a:gd name="T3" fmla="*/ 1 h 30"/>
                    <a:gd name="T4" fmla="*/ 0 w 23"/>
                    <a:gd name="T5" fmla="*/ 1 h 30"/>
                    <a:gd name="T6" fmla="*/ 0 w 23"/>
                    <a:gd name="T7" fmla="*/ 1 h 30"/>
                    <a:gd name="T8" fmla="*/ 0 w 23"/>
                    <a:gd name="T9" fmla="*/ 0 h 30"/>
                    <a:gd name="T10" fmla="*/ 0 w 23"/>
                    <a:gd name="T11" fmla="*/ 1 h 30"/>
                    <a:gd name="T12" fmla="*/ 0 w 23"/>
                    <a:gd name="T13" fmla="*/ 1 h 30"/>
                    <a:gd name="T14" fmla="*/ 0 60000 65536"/>
                    <a:gd name="T15" fmla="*/ 0 60000 65536"/>
                    <a:gd name="T16" fmla="*/ 0 60000 65536"/>
                    <a:gd name="T17" fmla="*/ 0 60000 65536"/>
                    <a:gd name="T18" fmla="*/ 0 60000 65536"/>
                    <a:gd name="T19" fmla="*/ 0 60000 65536"/>
                    <a:gd name="T20" fmla="*/ 0 60000 65536"/>
                    <a:gd name="T21" fmla="*/ 0 w 23"/>
                    <a:gd name="T22" fmla="*/ 0 h 30"/>
                    <a:gd name="T23" fmla="*/ 23 w 23"/>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30">
                      <a:moveTo>
                        <a:pt x="0" y="24"/>
                      </a:moveTo>
                      <a:lnTo>
                        <a:pt x="1" y="25"/>
                      </a:lnTo>
                      <a:lnTo>
                        <a:pt x="12" y="30"/>
                      </a:lnTo>
                      <a:lnTo>
                        <a:pt x="23" y="4"/>
                      </a:lnTo>
                      <a:lnTo>
                        <a:pt x="13" y="0"/>
                      </a:lnTo>
                      <a:lnTo>
                        <a:pt x="14" y="1"/>
                      </a:lnTo>
                      <a:lnTo>
                        <a:pt x="0" y="2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65" name="Freeform 160"/>
                <p:cNvSpPr>
                  <a:spLocks/>
                </p:cNvSpPr>
                <p:nvPr/>
              </p:nvSpPr>
              <p:spPr bwMode="auto">
                <a:xfrm>
                  <a:off x="2805" y="1277"/>
                  <a:ext cx="12" cy="15"/>
                </a:xfrm>
                <a:custGeom>
                  <a:avLst/>
                  <a:gdLst>
                    <a:gd name="T0" fmla="*/ 1 w 23"/>
                    <a:gd name="T1" fmla="*/ 1 h 30"/>
                    <a:gd name="T2" fmla="*/ 0 w 23"/>
                    <a:gd name="T3" fmla="*/ 1 h 30"/>
                    <a:gd name="T4" fmla="*/ 1 w 23"/>
                    <a:gd name="T5" fmla="*/ 1 h 30"/>
                    <a:gd name="T6" fmla="*/ 1 w 23"/>
                    <a:gd name="T7" fmla="*/ 1 h 30"/>
                    <a:gd name="T8" fmla="*/ 1 w 23"/>
                    <a:gd name="T9" fmla="*/ 1 h 30"/>
                    <a:gd name="T10" fmla="*/ 1 w 23"/>
                    <a:gd name="T11" fmla="*/ 0 h 30"/>
                    <a:gd name="T12" fmla="*/ 1 w 23"/>
                    <a:gd name="T13" fmla="*/ 1 h 30"/>
                    <a:gd name="T14" fmla="*/ 1 w 23"/>
                    <a:gd name="T15" fmla="*/ 0 h 30"/>
                    <a:gd name="T16" fmla="*/ 1 w 23"/>
                    <a:gd name="T17" fmla="*/ 0 h 30"/>
                    <a:gd name="T18" fmla="*/ 1 w 23"/>
                    <a:gd name="T19" fmla="*/ 1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
                    <a:gd name="T31" fmla="*/ 0 h 30"/>
                    <a:gd name="T32" fmla="*/ 23 w 23"/>
                    <a:gd name="T33" fmla="*/ 30 h 3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 h="30">
                      <a:moveTo>
                        <a:pt x="3" y="25"/>
                      </a:moveTo>
                      <a:lnTo>
                        <a:pt x="0" y="24"/>
                      </a:lnTo>
                      <a:lnTo>
                        <a:pt x="9" y="30"/>
                      </a:lnTo>
                      <a:lnTo>
                        <a:pt x="23" y="7"/>
                      </a:lnTo>
                      <a:lnTo>
                        <a:pt x="14" y="1"/>
                      </a:lnTo>
                      <a:lnTo>
                        <a:pt x="10" y="0"/>
                      </a:lnTo>
                      <a:lnTo>
                        <a:pt x="14" y="1"/>
                      </a:lnTo>
                      <a:lnTo>
                        <a:pt x="13" y="0"/>
                      </a:lnTo>
                      <a:lnTo>
                        <a:pt x="10" y="0"/>
                      </a:lnTo>
                      <a:lnTo>
                        <a:pt x="3"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66" name="Freeform 161"/>
                <p:cNvSpPr>
                  <a:spLocks/>
                </p:cNvSpPr>
                <p:nvPr/>
              </p:nvSpPr>
              <p:spPr bwMode="auto">
                <a:xfrm>
                  <a:off x="2799" y="1275"/>
                  <a:ext cx="11" cy="15"/>
                </a:xfrm>
                <a:custGeom>
                  <a:avLst/>
                  <a:gdLst>
                    <a:gd name="T0" fmla="*/ 0 w 23"/>
                    <a:gd name="T1" fmla="*/ 1 h 30"/>
                    <a:gd name="T2" fmla="*/ 0 w 23"/>
                    <a:gd name="T3" fmla="*/ 1 h 30"/>
                    <a:gd name="T4" fmla="*/ 0 w 23"/>
                    <a:gd name="T5" fmla="*/ 1 h 30"/>
                    <a:gd name="T6" fmla="*/ 0 w 23"/>
                    <a:gd name="T7" fmla="*/ 1 h 30"/>
                    <a:gd name="T8" fmla="*/ 0 w 23"/>
                    <a:gd name="T9" fmla="*/ 0 h 30"/>
                    <a:gd name="T10" fmla="*/ 0 w 23"/>
                    <a:gd name="T11" fmla="*/ 0 h 30"/>
                    <a:gd name="T12" fmla="*/ 0 w 23"/>
                    <a:gd name="T13" fmla="*/ 1 h 30"/>
                    <a:gd name="T14" fmla="*/ 0 60000 65536"/>
                    <a:gd name="T15" fmla="*/ 0 60000 65536"/>
                    <a:gd name="T16" fmla="*/ 0 60000 65536"/>
                    <a:gd name="T17" fmla="*/ 0 60000 65536"/>
                    <a:gd name="T18" fmla="*/ 0 60000 65536"/>
                    <a:gd name="T19" fmla="*/ 0 60000 65536"/>
                    <a:gd name="T20" fmla="*/ 0 60000 65536"/>
                    <a:gd name="T21" fmla="*/ 0 w 23"/>
                    <a:gd name="T22" fmla="*/ 0 h 30"/>
                    <a:gd name="T23" fmla="*/ 23 w 23"/>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30">
                      <a:moveTo>
                        <a:pt x="0" y="26"/>
                      </a:moveTo>
                      <a:lnTo>
                        <a:pt x="3" y="26"/>
                      </a:lnTo>
                      <a:lnTo>
                        <a:pt x="16" y="30"/>
                      </a:lnTo>
                      <a:lnTo>
                        <a:pt x="23" y="5"/>
                      </a:lnTo>
                      <a:lnTo>
                        <a:pt x="10" y="0"/>
                      </a:lnTo>
                      <a:lnTo>
                        <a:pt x="12" y="0"/>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67" name="Freeform 162"/>
                <p:cNvSpPr>
                  <a:spLocks/>
                </p:cNvSpPr>
                <p:nvPr/>
              </p:nvSpPr>
              <p:spPr bwMode="auto">
                <a:xfrm>
                  <a:off x="2792" y="1272"/>
                  <a:ext cx="12" cy="15"/>
                </a:xfrm>
                <a:custGeom>
                  <a:avLst/>
                  <a:gdLst>
                    <a:gd name="T0" fmla="*/ 0 w 24"/>
                    <a:gd name="T1" fmla="*/ 0 h 31"/>
                    <a:gd name="T2" fmla="*/ 0 w 24"/>
                    <a:gd name="T3" fmla="*/ 0 h 31"/>
                    <a:gd name="T4" fmla="*/ 1 w 24"/>
                    <a:gd name="T5" fmla="*/ 0 h 31"/>
                    <a:gd name="T6" fmla="*/ 1 w 24"/>
                    <a:gd name="T7" fmla="*/ 0 h 31"/>
                    <a:gd name="T8" fmla="*/ 1 w 24"/>
                    <a:gd name="T9" fmla="*/ 0 h 31"/>
                    <a:gd name="T10" fmla="*/ 1 w 24"/>
                    <a:gd name="T11" fmla="*/ 0 h 31"/>
                    <a:gd name="T12" fmla="*/ 0 w 24"/>
                    <a:gd name="T13" fmla="*/ 0 h 31"/>
                    <a:gd name="T14" fmla="*/ 0 60000 65536"/>
                    <a:gd name="T15" fmla="*/ 0 60000 65536"/>
                    <a:gd name="T16" fmla="*/ 0 60000 65536"/>
                    <a:gd name="T17" fmla="*/ 0 60000 65536"/>
                    <a:gd name="T18" fmla="*/ 0 60000 65536"/>
                    <a:gd name="T19" fmla="*/ 0 60000 65536"/>
                    <a:gd name="T20" fmla="*/ 0 60000 65536"/>
                    <a:gd name="T21" fmla="*/ 0 w 24"/>
                    <a:gd name="T22" fmla="*/ 0 h 31"/>
                    <a:gd name="T23" fmla="*/ 24 w 24"/>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31">
                      <a:moveTo>
                        <a:pt x="0" y="25"/>
                      </a:moveTo>
                      <a:lnTo>
                        <a:pt x="0" y="25"/>
                      </a:lnTo>
                      <a:lnTo>
                        <a:pt x="12" y="31"/>
                      </a:lnTo>
                      <a:lnTo>
                        <a:pt x="24" y="5"/>
                      </a:lnTo>
                      <a:lnTo>
                        <a:pt x="11"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68" name="Freeform 163"/>
                <p:cNvSpPr>
                  <a:spLocks/>
                </p:cNvSpPr>
                <p:nvPr/>
              </p:nvSpPr>
              <p:spPr bwMode="auto">
                <a:xfrm>
                  <a:off x="2785" y="1268"/>
                  <a:ext cx="13" cy="17"/>
                </a:xfrm>
                <a:custGeom>
                  <a:avLst/>
                  <a:gdLst>
                    <a:gd name="T0" fmla="*/ 0 w 26"/>
                    <a:gd name="T1" fmla="*/ 1 h 32"/>
                    <a:gd name="T2" fmla="*/ 0 w 26"/>
                    <a:gd name="T3" fmla="*/ 1 h 32"/>
                    <a:gd name="T4" fmla="*/ 1 w 26"/>
                    <a:gd name="T5" fmla="*/ 1 h 32"/>
                    <a:gd name="T6" fmla="*/ 1 w 26"/>
                    <a:gd name="T7" fmla="*/ 1 h 32"/>
                    <a:gd name="T8" fmla="*/ 1 w 26"/>
                    <a:gd name="T9" fmla="*/ 0 h 32"/>
                    <a:gd name="T10" fmla="*/ 1 w 26"/>
                    <a:gd name="T11" fmla="*/ 0 h 32"/>
                    <a:gd name="T12" fmla="*/ 0 w 26"/>
                    <a:gd name="T13" fmla="*/ 1 h 32"/>
                    <a:gd name="T14" fmla="*/ 0 60000 65536"/>
                    <a:gd name="T15" fmla="*/ 0 60000 65536"/>
                    <a:gd name="T16" fmla="*/ 0 60000 65536"/>
                    <a:gd name="T17" fmla="*/ 0 60000 65536"/>
                    <a:gd name="T18" fmla="*/ 0 60000 65536"/>
                    <a:gd name="T19" fmla="*/ 0 60000 65536"/>
                    <a:gd name="T20" fmla="*/ 0 60000 65536"/>
                    <a:gd name="T21" fmla="*/ 0 w 26"/>
                    <a:gd name="T22" fmla="*/ 0 h 32"/>
                    <a:gd name="T23" fmla="*/ 26 w 26"/>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 h="32">
                      <a:moveTo>
                        <a:pt x="0" y="25"/>
                      </a:moveTo>
                      <a:lnTo>
                        <a:pt x="0" y="25"/>
                      </a:lnTo>
                      <a:lnTo>
                        <a:pt x="15" y="32"/>
                      </a:lnTo>
                      <a:lnTo>
                        <a:pt x="26" y="7"/>
                      </a:lnTo>
                      <a:lnTo>
                        <a:pt x="11"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69" name="Freeform 164"/>
                <p:cNvSpPr>
                  <a:spLocks/>
                </p:cNvSpPr>
                <p:nvPr/>
              </p:nvSpPr>
              <p:spPr bwMode="auto">
                <a:xfrm>
                  <a:off x="2777" y="1265"/>
                  <a:ext cx="14" cy="16"/>
                </a:xfrm>
                <a:custGeom>
                  <a:avLst/>
                  <a:gdLst>
                    <a:gd name="T0" fmla="*/ 1 w 26"/>
                    <a:gd name="T1" fmla="*/ 1 h 32"/>
                    <a:gd name="T2" fmla="*/ 0 w 26"/>
                    <a:gd name="T3" fmla="*/ 1 h 32"/>
                    <a:gd name="T4" fmla="*/ 1 w 26"/>
                    <a:gd name="T5" fmla="*/ 1 h 32"/>
                    <a:gd name="T6" fmla="*/ 1 w 26"/>
                    <a:gd name="T7" fmla="*/ 1 h 32"/>
                    <a:gd name="T8" fmla="*/ 1 w 26"/>
                    <a:gd name="T9" fmla="*/ 0 h 32"/>
                    <a:gd name="T10" fmla="*/ 1 w 26"/>
                    <a:gd name="T11" fmla="*/ 0 h 32"/>
                    <a:gd name="T12" fmla="*/ 1 w 26"/>
                    <a:gd name="T13" fmla="*/ 1 h 32"/>
                    <a:gd name="T14" fmla="*/ 0 60000 65536"/>
                    <a:gd name="T15" fmla="*/ 0 60000 65536"/>
                    <a:gd name="T16" fmla="*/ 0 60000 65536"/>
                    <a:gd name="T17" fmla="*/ 0 60000 65536"/>
                    <a:gd name="T18" fmla="*/ 0 60000 65536"/>
                    <a:gd name="T19" fmla="*/ 0 60000 65536"/>
                    <a:gd name="T20" fmla="*/ 0 60000 65536"/>
                    <a:gd name="T21" fmla="*/ 0 w 26"/>
                    <a:gd name="T22" fmla="*/ 0 h 32"/>
                    <a:gd name="T23" fmla="*/ 26 w 26"/>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 h="32">
                      <a:moveTo>
                        <a:pt x="1" y="25"/>
                      </a:moveTo>
                      <a:lnTo>
                        <a:pt x="0" y="25"/>
                      </a:lnTo>
                      <a:lnTo>
                        <a:pt x="15" y="32"/>
                      </a:lnTo>
                      <a:lnTo>
                        <a:pt x="26" y="7"/>
                      </a:lnTo>
                      <a:lnTo>
                        <a:pt x="11" y="0"/>
                      </a:lnTo>
                      <a:lnTo>
                        <a:pt x="10" y="0"/>
                      </a:lnTo>
                      <a:lnTo>
                        <a:pt x="1"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70" name="Freeform 165"/>
                <p:cNvSpPr>
                  <a:spLocks/>
                </p:cNvSpPr>
                <p:nvPr/>
              </p:nvSpPr>
              <p:spPr bwMode="auto">
                <a:xfrm>
                  <a:off x="2768" y="1261"/>
                  <a:ext cx="15" cy="17"/>
                </a:xfrm>
                <a:custGeom>
                  <a:avLst/>
                  <a:gdLst>
                    <a:gd name="T0" fmla="*/ 0 w 29"/>
                    <a:gd name="T1" fmla="*/ 1 h 32"/>
                    <a:gd name="T2" fmla="*/ 1 w 29"/>
                    <a:gd name="T3" fmla="*/ 1 h 32"/>
                    <a:gd name="T4" fmla="*/ 1 w 29"/>
                    <a:gd name="T5" fmla="*/ 1 h 32"/>
                    <a:gd name="T6" fmla="*/ 1 w 29"/>
                    <a:gd name="T7" fmla="*/ 1 h 32"/>
                    <a:gd name="T8" fmla="*/ 1 w 29"/>
                    <a:gd name="T9" fmla="*/ 0 h 32"/>
                    <a:gd name="T10" fmla="*/ 1 w 29"/>
                    <a:gd name="T11" fmla="*/ 0 h 32"/>
                    <a:gd name="T12" fmla="*/ 0 w 29"/>
                    <a:gd name="T13" fmla="*/ 1 h 32"/>
                    <a:gd name="T14" fmla="*/ 0 60000 65536"/>
                    <a:gd name="T15" fmla="*/ 0 60000 65536"/>
                    <a:gd name="T16" fmla="*/ 0 60000 65536"/>
                    <a:gd name="T17" fmla="*/ 0 60000 65536"/>
                    <a:gd name="T18" fmla="*/ 0 60000 65536"/>
                    <a:gd name="T19" fmla="*/ 0 60000 65536"/>
                    <a:gd name="T20" fmla="*/ 0 60000 65536"/>
                    <a:gd name="T21" fmla="*/ 0 w 29"/>
                    <a:gd name="T22" fmla="*/ 0 h 32"/>
                    <a:gd name="T23" fmla="*/ 29 w 29"/>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2">
                      <a:moveTo>
                        <a:pt x="0" y="25"/>
                      </a:moveTo>
                      <a:lnTo>
                        <a:pt x="1" y="25"/>
                      </a:lnTo>
                      <a:lnTo>
                        <a:pt x="20" y="32"/>
                      </a:lnTo>
                      <a:lnTo>
                        <a:pt x="29" y="7"/>
                      </a:lnTo>
                      <a:lnTo>
                        <a:pt x="11" y="0"/>
                      </a:lnTo>
                      <a:lnTo>
                        <a:pt x="12"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71" name="Freeform 166"/>
                <p:cNvSpPr>
                  <a:spLocks/>
                </p:cNvSpPr>
                <p:nvPr/>
              </p:nvSpPr>
              <p:spPr bwMode="auto">
                <a:xfrm>
                  <a:off x="2760" y="1257"/>
                  <a:ext cx="14" cy="17"/>
                </a:xfrm>
                <a:custGeom>
                  <a:avLst/>
                  <a:gdLst>
                    <a:gd name="T0" fmla="*/ 0 w 29"/>
                    <a:gd name="T1" fmla="*/ 1 h 33"/>
                    <a:gd name="T2" fmla="*/ 0 w 29"/>
                    <a:gd name="T3" fmla="*/ 1 h 33"/>
                    <a:gd name="T4" fmla="*/ 0 w 29"/>
                    <a:gd name="T5" fmla="*/ 1 h 33"/>
                    <a:gd name="T6" fmla="*/ 0 w 29"/>
                    <a:gd name="T7" fmla="*/ 1 h 33"/>
                    <a:gd name="T8" fmla="*/ 0 w 29"/>
                    <a:gd name="T9" fmla="*/ 0 h 33"/>
                    <a:gd name="T10" fmla="*/ 0 w 29"/>
                    <a:gd name="T11" fmla="*/ 0 h 33"/>
                    <a:gd name="T12" fmla="*/ 0 w 29"/>
                    <a:gd name="T13" fmla="*/ 1 h 33"/>
                    <a:gd name="T14" fmla="*/ 0 60000 65536"/>
                    <a:gd name="T15" fmla="*/ 0 60000 65536"/>
                    <a:gd name="T16" fmla="*/ 0 60000 65536"/>
                    <a:gd name="T17" fmla="*/ 0 60000 65536"/>
                    <a:gd name="T18" fmla="*/ 0 60000 65536"/>
                    <a:gd name="T19" fmla="*/ 0 60000 65536"/>
                    <a:gd name="T20" fmla="*/ 0 60000 65536"/>
                    <a:gd name="T21" fmla="*/ 0 w 29"/>
                    <a:gd name="T22" fmla="*/ 0 h 33"/>
                    <a:gd name="T23" fmla="*/ 29 w 29"/>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3">
                      <a:moveTo>
                        <a:pt x="1" y="25"/>
                      </a:moveTo>
                      <a:lnTo>
                        <a:pt x="0" y="25"/>
                      </a:lnTo>
                      <a:lnTo>
                        <a:pt x="17" y="33"/>
                      </a:lnTo>
                      <a:lnTo>
                        <a:pt x="29" y="8"/>
                      </a:lnTo>
                      <a:lnTo>
                        <a:pt x="12" y="0"/>
                      </a:lnTo>
                      <a:lnTo>
                        <a:pt x="10" y="0"/>
                      </a:lnTo>
                      <a:lnTo>
                        <a:pt x="1"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72" name="Freeform 167"/>
                <p:cNvSpPr>
                  <a:spLocks/>
                </p:cNvSpPr>
                <p:nvPr/>
              </p:nvSpPr>
              <p:spPr bwMode="auto">
                <a:xfrm>
                  <a:off x="2750" y="1253"/>
                  <a:ext cx="15" cy="17"/>
                </a:xfrm>
                <a:custGeom>
                  <a:avLst/>
                  <a:gdLst>
                    <a:gd name="T0" fmla="*/ 0 w 28"/>
                    <a:gd name="T1" fmla="*/ 1 h 33"/>
                    <a:gd name="T2" fmla="*/ 1 w 28"/>
                    <a:gd name="T3" fmla="*/ 1 h 33"/>
                    <a:gd name="T4" fmla="*/ 1 w 28"/>
                    <a:gd name="T5" fmla="*/ 1 h 33"/>
                    <a:gd name="T6" fmla="*/ 1 w 28"/>
                    <a:gd name="T7" fmla="*/ 1 h 33"/>
                    <a:gd name="T8" fmla="*/ 1 w 28"/>
                    <a:gd name="T9" fmla="*/ 0 h 33"/>
                    <a:gd name="T10" fmla="*/ 1 w 28"/>
                    <a:gd name="T11" fmla="*/ 0 h 33"/>
                    <a:gd name="T12" fmla="*/ 0 w 28"/>
                    <a:gd name="T13" fmla="*/ 1 h 33"/>
                    <a:gd name="T14" fmla="*/ 0 60000 65536"/>
                    <a:gd name="T15" fmla="*/ 0 60000 65536"/>
                    <a:gd name="T16" fmla="*/ 0 60000 65536"/>
                    <a:gd name="T17" fmla="*/ 0 60000 65536"/>
                    <a:gd name="T18" fmla="*/ 0 60000 65536"/>
                    <a:gd name="T19" fmla="*/ 0 60000 65536"/>
                    <a:gd name="T20" fmla="*/ 0 60000 65536"/>
                    <a:gd name="T21" fmla="*/ 0 w 28"/>
                    <a:gd name="T22" fmla="*/ 0 h 33"/>
                    <a:gd name="T23" fmla="*/ 28 w 28"/>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33">
                      <a:moveTo>
                        <a:pt x="0" y="25"/>
                      </a:moveTo>
                      <a:lnTo>
                        <a:pt x="1" y="25"/>
                      </a:lnTo>
                      <a:lnTo>
                        <a:pt x="19" y="33"/>
                      </a:lnTo>
                      <a:lnTo>
                        <a:pt x="28" y="8"/>
                      </a:lnTo>
                      <a:lnTo>
                        <a:pt x="10" y="0"/>
                      </a:lnTo>
                      <a:lnTo>
                        <a:pt x="11"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73" name="Freeform 168"/>
                <p:cNvSpPr>
                  <a:spLocks/>
                </p:cNvSpPr>
                <p:nvPr/>
              </p:nvSpPr>
              <p:spPr bwMode="auto">
                <a:xfrm>
                  <a:off x="2740" y="1249"/>
                  <a:ext cx="16" cy="17"/>
                </a:xfrm>
                <a:custGeom>
                  <a:avLst/>
                  <a:gdLst>
                    <a:gd name="T0" fmla="*/ 1 w 31"/>
                    <a:gd name="T1" fmla="*/ 1 h 34"/>
                    <a:gd name="T2" fmla="*/ 0 w 31"/>
                    <a:gd name="T3" fmla="*/ 1 h 34"/>
                    <a:gd name="T4" fmla="*/ 1 w 31"/>
                    <a:gd name="T5" fmla="*/ 1 h 34"/>
                    <a:gd name="T6" fmla="*/ 1 w 31"/>
                    <a:gd name="T7" fmla="*/ 1 h 34"/>
                    <a:gd name="T8" fmla="*/ 1 w 31"/>
                    <a:gd name="T9" fmla="*/ 0 h 34"/>
                    <a:gd name="T10" fmla="*/ 1 w 31"/>
                    <a:gd name="T11" fmla="*/ 0 h 34"/>
                    <a:gd name="T12" fmla="*/ 1 w 31"/>
                    <a:gd name="T13" fmla="*/ 1 h 34"/>
                    <a:gd name="T14" fmla="*/ 0 60000 65536"/>
                    <a:gd name="T15" fmla="*/ 0 60000 65536"/>
                    <a:gd name="T16" fmla="*/ 0 60000 65536"/>
                    <a:gd name="T17" fmla="*/ 0 60000 65536"/>
                    <a:gd name="T18" fmla="*/ 0 60000 65536"/>
                    <a:gd name="T19" fmla="*/ 0 60000 65536"/>
                    <a:gd name="T20" fmla="*/ 0 60000 65536"/>
                    <a:gd name="T21" fmla="*/ 0 w 31"/>
                    <a:gd name="T22" fmla="*/ 0 h 34"/>
                    <a:gd name="T23" fmla="*/ 31 w 31"/>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34">
                      <a:moveTo>
                        <a:pt x="1" y="25"/>
                      </a:moveTo>
                      <a:lnTo>
                        <a:pt x="0" y="25"/>
                      </a:lnTo>
                      <a:lnTo>
                        <a:pt x="20" y="34"/>
                      </a:lnTo>
                      <a:lnTo>
                        <a:pt x="31" y="9"/>
                      </a:lnTo>
                      <a:lnTo>
                        <a:pt x="12" y="0"/>
                      </a:lnTo>
                      <a:lnTo>
                        <a:pt x="10" y="0"/>
                      </a:lnTo>
                      <a:lnTo>
                        <a:pt x="1"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74" name="Freeform 169"/>
                <p:cNvSpPr>
                  <a:spLocks/>
                </p:cNvSpPr>
                <p:nvPr/>
              </p:nvSpPr>
              <p:spPr bwMode="auto">
                <a:xfrm>
                  <a:off x="2730" y="1245"/>
                  <a:ext cx="16" cy="16"/>
                </a:xfrm>
                <a:custGeom>
                  <a:avLst/>
                  <a:gdLst>
                    <a:gd name="T0" fmla="*/ 0 w 31"/>
                    <a:gd name="T1" fmla="*/ 0 h 33"/>
                    <a:gd name="T2" fmla="*/ 0 w 31"/>
                    <a:gd name="T3" fmla="*/ 0 h 33"/>
                    <a:gd name="T4" fmla="*/ 1 w 31"/>
                    <a:gd name="T5" fmla="*/ 0 h 33"/>
                    <a:gd name="T6" fmla="*/ 1 w 31"/>
                    <a:gd name="T7" fmla="*/ 0 h 33"/>
                    <a:gd name="T8" fmla="*/ 1 w 31"/>
                    <a:gd name="T9" fmla="*/ 0 h 33"/>
                    <a:gd name="T10" fmla="*/ 1 w 31"/>
                    <a:gd name="T11" fmla="*/ 0 h 33"/>
                    <a:gd name="T12" fmla="*/ 0 w 31"/>
                    <a:gd name="T13" fmla="*/ 0 h 33"/>
                    <a:gd name="T14" fmla="*/ 0 60000 65536"/>
                    <a:gd name="T15" fmla="*/ 0 60000 65536"/>
                    <a:gd name="T16" fmla="*/ 0 60000 65536"/>
                    <a:gd name="T17" fmla="*/ 0 60000 65536"/>
                    <a:gd name="T18" fmla="*/ 0 60000 65536"/>
                    <a:gd name="T19" fmla="*/ 0 60000 65536"/>
                    <a:gd name="T20" fmla="*/ 0 60000 65536"/>
                    <a:gd name="T21" fmla="*/ 0 w 31"/>
                    <a:gd name="T22" fmla="*/ 0 h 33"/>
                    <a:gd name="T23" fmla="*/ 31 w 31"/>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33">
                      <a:moveTo>
                        <a:pt x="0" y="25"/>
                      </a:moveTo>
                      <a:lnTo>
                        <a:pt x="0" y="25"/>
                      </a:lnTo>
                      <a:lnTo>
                        <a:pt x="22" y="33"/>
                      </a:lnTo>
                      <a:lnTo>
                        <a:pt x="31" y="8"/>
                      </a:lnTo>
                      <a:lnTo>
                        <a:pt x="9"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75" name="Freeform 170"/>
                <p:cNvSpPr>
                  <a:spLocks/>
                </p:cNvSpPr>
                <p:nvPr/>
              </p:nvSpPr>
              <p:spPr bwMode="auto">
                <a:xfrm>
                  <a:off x="2719" y="1240"/>
                  <a:ext cx="16" cy="17"/>
                </a:xfrm>
                <a:custGeom>
                  <a:avLst/>
                  <a:gdLst>
                    <a:gd name="T0" fmla="*/ 0 w 31"/>
                    <a:gd name="T1" fmla="*/ 0 h 35"/>
                    <a:gd name="T2" fmla="*/ 0 w 31"/>
                    <a:gd name="T3" fmla="*/ 0 h 35"/>
                    <a:gd name="T4" fmla="*/ 1 w 31"/>
                    <a:gd name="T5" fmla="*/ 0 h 35"/>
                    <a:gd name="T6" fmla="*/ 1 w 31"/>
                    <a:gd name="T7" fmla="*/ 0 h 35"/>
                    <a:gd name="T8" fmla="*/ 1 w 31"/>
                    <a:gd name="T9" fmla="*/ 0 h 35"/>
                    <a:gd name="T10" fmla="*/ 1 w 31"/>
                    <a:gd name="T11" fmla="*/ 0 h 35"/>
                    <a:gd name="T12" fmla="*/ 0 w 31"/>
                    <a:gd name="T13" fmla="*/ 0 h 35"/>
                    <a:gd name="T14" fmla="*/ 0 60000 65536"/>
                    <a:gd name="T15" fmla="*/ 0 60000 65536"/>
                    <a:gd name="T16" fmla="*/ 0 60000 65536"/>
                    <a:gd name="T17" fmla="*/ 0 60000 65536"/>
                    <a:gd name="T18" fmla="*/ 0 60000 65536"/>
                    <a:gd name="T19" fmla="*/ 0 60000 65536"/>
                    <a:gd name="T20" fmla="*/ 0 60000 65536"/>
                    <a:gd name="T21" fmla="*/ 0 w 31"/>
                    <a:gd name="T22" fmla="*/ 0 h 35"/>
                    <a:gd name="T23" fmla="*/ 31 w 31"/>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35">
                      <a:moveTo>
                        <a:pt x="0" y="26"/>
                      </a:moveTo>
                      <a:lnTo>
                        <a:pt x="0" y="26"/>
                      </a:lnTo>
                      <a:lnTo>
                        <a:pt x="22" y="35"/>
                      </a:lnTo>
                      <a:lnTo>
                        <a:pt x="31" y="10"/>
                      </a:lnTo>
                      <a:lnTo>
                        <a:pt x="10" y="0"/>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76" name="Freeform 171"/>
                <p:cNvSpPr>
                  <a:spLocks/>
                </p:cNvSpPr>
                <p:nvPr/>
              </p:nvSpPr>
              <p:spPr bwMode="auto">
                <a:xfrm>
                  <a:off x="2706" y="1236"/>
                  <a:ext cx="18" cy="17"/>
                </a:xfrm>
                <a:custGeom>
                  <a:avLst/>
                  <a:gdLst>
                    <a:gd name="T0" fmla="*/ 0 w 35"/>
                    <a:gd name="T1" fmla="*/ 0 h 35"/>
                    <a:gd name="T2" fmla="*/ 1 w 35"/>
                    <a:gd name="T3" fmla="*/ 0 h 35"/>
                    <a:gd name="T4" fmla="*/ 1 w 35"/>
                    <a:gd name="T5" fmla="*/ 0 h 35"/>
                    <a:gd name="T6" fmla="*/ 1 w 35"/>
                    <a:gd name="T7" fmla="*/ 0 h 35"/>
                    <a:gd name="T8" fmla="*/ 1 w 35"/>
                    <a:gd name="T9" fmla="*/ 0 h 35"/>
                    <a:gd name="T10" fmla="*/ 1 w 35"/>
                    <a:gd name="T11" fmla="*/ 0 h 35"/>
                    <a:gd name="T12" fmla="*/ 0 w 35"/>
                    <a:gd name="T13" fmla="*/ 0 h 35"/>
                    <a:gd name="T14" fmla="*/ 0 60000 65536"/>
                    <a:gd name="T15" fmla="*/ 0 60000 65536"/>
                    <a:gd name="T16" fmla="*/ 0 60000 65536"/>
                    <a:gd name="T17" fmla="*/ 0 60000 65536"/>
                    <a:gd name="T18" fmla="*/ 0 60000 65536"/>
                    <a:gd name="T19" fmla="*/ 0 60000 65536"/>
                    <a:gd name="T20" fmla="*/ 0 60000 65536"/>
                    <a:gd name="T21" fmla="*/ 0 w 35"/>
                    <a:gd name="T22" fmla="*/ 0 h 35"/>
                    <a:gd name="T23" fmla="*/ 35 w 35"/>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5">
                      <a:moveTo>
                        <a:pt x="0" y="25"/>
                      </a:moveTo>
                      <a:lnTo>
                        <a:pt x="1" y="25"/>
                      </a:lnTo>
                      <a:lnTo>
                        <a:pt x="25" y="35"/>
                      </a:lnTo>
                      <a:lnTo>
                        <a:pt x="35" y="9"/>
                      </a:lnTo>
                      <a:lnTo>
                        <a:pt x="10" y="0"/>
                      </a:lnTo>
                      <a:lnTo>
                        <a:pt x="12"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77" name="Freeform 172"/>
                <p:cNvSpPr>
                  <a:spLocks/>
                </p:cNvSpPr>
                <p:nvPr/>
              </p:nvSpPr>
              <p:spPr bwMode="auto">
                <a:xfrm>
                  <a:off x="2695" y="1230"/>
                  <a:ext cx="17" cy="18"/>
                </a:xfrm>
                <a:custGeom>
                  <a:avLst/>
                  <a:gdLst>
                    <a:gd name="T0" fmla="*/ 0 w 35"/>
                    <a:gd name="T1" fmla="*/ 1 h 35"/>
                    <a:gd name="T2" fmla="*/ 0 w 35"/>
                    <a:gd name="T3" fmla="*/ 1 h 35"/>
                    <a:gd name="T4" fmla="*/ 0 w 35"/>
                    <a:gd name="T5" fmla="*/ 1 h 35"/>
                    <a:gd name="T6" fmla="*/ 0 w 35"/>
                    <a:gd name="T7" fmla="*/ 1 h 35"/>
                    <a:gd name="T8" fmla="*/ 0 w 35"/>
                    <a:gd name="T9" fmla="*/ 0 h 35"/>
                    <a:gd name="T10" fmla="*/ 0 w 35"/>
                    <a:gd name="T11" fmla="*/ 0 h 35"/>
                    <a:gd name="T12" fmla="*/ 0 w 35"/>
                    <a:gd name="T13" fmla="*/ 1 h 35"/>
                    <a:gd name="T14" fmla="*/ 0 60000 65536"/>
                    <a:gd name="T15" fmla="*/ 0 60000 65536"/>
                    <a:gd name="T16" fmla="*/ 0 60000 65536"/>
                    <a:gd name="T17" fmla="*/ 0 60000 65536"/>
                    <a:gd name="T18" fmla="*/ 0 60000 65536"/>
                    <a:gd name="T19" fmla="*/ 0 60000 65536"/>
                    <a:gd name="T20" fmla="*/ 0 60000 65536"/>
                    <a:gd name="T21" fmla="*/ 0 w 35"/>
                    <a:gd name="T22" fmla="*/ 0 h 35"/>
                    <a:gd name="T23" fmla="*/ 35 w 35"/>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5">
                      <a:moveTo>
                        <a:pt x="1" y="25"/>
                      </a:moveTo>
                      <a:lnTo>
                        <a:pt x="0" y="25"/>
                      </a:lnTo>
                      <a:lnTo>
                        <a:pt x="23" y="35"/>
                      </a:lnTo>
                      <a:lnTo>
                        <a:pt x="35" y="10"/>
                      </a:lnTo>
                      <a:lnTo>
                        <a:pt x="11" y="0"/>
                      </a:lnTo>
                      <a:lnTo>
                        <a:pt x="10" y="0"/>
                      </a:lnTo>
                      <a:lnTo>
                        <a:pt x="1"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78" name="Freeform 173"/>
                <p:cNvSpPr>
                  <a:spLocks/>
                </p:cNvSpPr>
                <p:nvPr/>
              </p:nvSpPr>
              <p:spPr bwMode="auto">
                <a:xfrm>
                  <a:off x="2683" y="1225"/>
                  <a:ext cx="17" cy="18"/>
                </a:xfrm>
                <a:custGeom>
                  <a:avLst/>
                  <a:gdLst>
                    <a:gd name="T0" fmla="*/ 0 w 34"/>
                    <a:gd name="T1" fmla="*/ 1 h 36"/>
                    <a:gd name="T2" fmla="*/ 0 w 34"/>
                    <a:gd name="T3" fmla="*/ 1 h 36"/>
                    <a:gd name="T4" fmla="*/ 1 w 34"/>
                    <a:gd name="T5" fmla="*/ 1 h 36"/>
                    <a:gd name="T6" fmla="*/ 1 w 34"/>
                    <a:gd name="T7" fmla="*/ 1 h 36"/>
                    <a:gd name="T8" fmla="*/ 1 w 34"/>
                    <a:gd name="T9" fmla="*/ 0 h 36"/>
                    <a:gd name="T10" fmla="*/ 1 w 34"/>
                    <a:gd name="T11" fmla="*/ 0 h 36"/>
                    <a:gd name="T12" fmla="*/ 0 w 34"/>
                    <a:gd name="T13" fmla="*/ 1 h 36"/>
                    <a:gd name="T14" fmla="*/ 0 60000 65536"/>
                    <a:gd name="T15" fmla="*/ 0 60000 65536"/>
                    <a:gd name="T16" fmla="*/ 0 60000 65536"/>
                    <a:gd name="T17" fmla="*/ 0 60000 65536"/>
                    <a:gd name="T18" fmla="*/ 0 60000 65536"/>
                    <a:gd name="T19" fmla="*/ 0 60000 65536"/>
                    <a:gd name="T20" fmla="*/ 0 60000 65536"/>
                    <a:gd name="T21" fmla="*/ 0 w 34"/>
                    <a:gd name="T22" fmla="*/ 0 h 36"/>
                    <a:gd name="T23" fmla="*/ 34 w 34"/>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6">
                      <a:moveTo>
                        <a:pt x="0" y="26"/>
                      </a:moveTo>
                      <a:lnTo>
                        <a:pt x="0" y="26"/>
                      </a:lnTo>
                      <a:lnTo>
                        <a:pt x="25" y="36"/>
                      </a:lnTo>
                      <a:lnTo>
                        <a:pt x="34" y="11"/>
                      </a:lnTo>
                      <a:lnTo>
                        <a:pt x="9" y="0"/>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79" name="Freeform 174"/>
                <p:cNvSpPr>
                  <a:spLocks/>
                </p:cNvSpPr>
                <p:nvPr/>
              </p:nvSpPr>
              <p:spPr bwMode="auto">
                <a:xfrm>
                  <a:off x="2670" y="1220"/>
                  <a:ext cx="17" cy="18"/>
                </a:xfrm>
                <a:custGeom>
                  <a:avLst/>
                  <a:gdLst>
                    <a:gd name="T0" fmla="*/ 0 w 35"/>
                    <a:gd name="T1" fmla="*/ 1 h 36"/>
                    <a:gd name="T2" fmla="*/ 0 w 35"/>
                    <a:gd name="T3" fmla="*/ 1 h 36"/>
                    <a:gd name="T4" fmla="*/ 0 w 35"/>
                    <a:gd name="T5" fmla="*/ 1 h 36"/>
                    <a:gd name="T6" fmla="*/ 0 w 35"/>
                    <a:gd name="T7" fmla="*/ 1 h 36"/>
                    <a:gd name="T8" fmla="*/ 0 w 35"/>
                    <a:gd name="T9" fmla="*/ 0 h 36"/>
                    <a:gd name="T10" fmla="*/ 0 w 35"/>
                    <a:gd name="T11" fmla="*/ 0 h 36"/>
                    <a:gd name="T12" fmla="*/ 0 w 35"/>
                    <a:gd name="T13" fmla="*/ 1 h 36"/>
                    <a:gd name="T14" fmla="*/ 0 60000 65536"/>
                    <a:gd name="T15" fmla="*/ 0 60000 65536"/>
                    <a:gd name="T16" fmla="*/ 0 60000 65536"/>
                    <a:gd name="T17" fmla="*/ 0 60000 65536"/>
                    <a:gd name="T18" fmla="*/ 0 60000 65536"/>
                    <a:gd name="T19" fmla="*/ 0 60000 65536"/>
                    <a:gd name="T20" fmla="*/ 0 60000 65536"/>
                    <a:gd name="T21" fmla="*/ 0 w 35"/>
                    <a:gd name="T22" fmla="*/ 0 h 36"/>
                    <a:gd name="T23" fmla="*/ 35 w 35"/>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6">
                      <a:moveTo>
                        <a:pt x="0" y="25"/>
                      </a:moveTo>
                      <a:lnTo>
                        <a:pt x="0" y="25"/>
                      </a:lnTo>
                      <a:lnTo>
                        <a:pt x="26" y="36"/>
                      </a:lnTo>
                      <a:lnTo>
                        <a:pt x="35" y="10"/>
                      </a:lnTo>
                      <a:lnTo>
                        <a:pt x="10"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80" name="Freeform 175"/>
                <p:cNvSpPr>
                  <a:spLocks/>
                </p:cNvSpPr>
                <p:nvPr/>
              </p:nvSpPr>
              <p:spPr bwMode="auto">
                <a:xfrm>
                  <a:off x="2656" y="1215"/>
                  <a:ext cx="19" cy="18"/>
                </a:xfrm>
                <a:custGeom>
                  <a:avLst/>
                  <a:gdLst>
                    <a:gd name="T0" fmla="*/ 0 w 37"/>
                    <a:gd name="T1" fmla="*/ 1 h 35"/>
                    <a:gd name="T2" fmla="*/ 0 w 37"/>
                    <a:gd name="T3" fmla="*/ 1 h 35"/>
                    <a:gd name="T4" fmla="*/ 1 w 37"/>
                    <a:gd name="T5" fmla="*/ 1 h 35"/>
                    <a:gd name="T6" fmla="*/ 1 w 37"/>
                    <a:gd name="T7" fmla="*/ 1 h 35"/>
                    <a:gd name="T8" fmla="*/ 1 w 37"/>
                    <a:gd name="T9" fmla="*/ 0 h 35"/>
                    <a:gd name="T10" fmla="*/ 1 w 37"/>
                    <a:gd name="T11" fmla="*/ 0 h 35"/>
                    <a:gd name="T12" fmla="*/ 0 w 37"/>
                    <a:gd name="T13" fmla="*/ 1 h 35"/>
                    <a:gd name="T14" fmla="*/ 0 60000 65536"/>
                    <a:gd name="T15" fmla="*/ 0 60000 65536"/>
                    <a:gd name="T16" fmla="*/ 0 60000 65536"/>
                    <a:gd name="T17" fmla="*/ 0 60000 65536"/>
                    <a:gd name="T18" fmla="*/ 0 60000 65536"/>
                    <a:gd name="T19" fmla="*/ 0 60000 65536"/>
                    <a:gd name="T20" fmla="*/ 0 60000 65536"/>
                    <a:gd name="T21" fmla="*/ 0 w 37"/>
                    <a:gd name="T22" fmla="*/ 0 h 35"/>
                    <a:gd name="T23" fmla="*/ 37 w 37"/>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35">
                      <a:moveTo>
                        <a:pt x="0" y="25"/>
                      </a:moveTo>
                      <a:lnTo>
                        <a:pt x="0" y="25"/>
                      </a:lnTo>
                      <a:lnTo>
                        <a:pt x="27" y="35"/>
                      </a:lnTo>
                      <a:lnTo>
                        <a:pt x="37" y="10"/>
                      </a:lnTo>
                      <a:lnTo>
                        <a:pt x="9"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81" name="Freeform 176"/>
                <p:cNvSpPr>
                  <a:spLocks/>
                </p:cNvSpPr>
                <p:nvPr/>
              </p:nvSpPr>
              <p:spPr bwMode="auto">
                <a:xfrm>
                  <a:off x="2643" y="1210"/>
                  <a:ext cx="18" cy="17"/>
                </a:xfrm>
                <a:custGeom>
                  <a:avLst/>
                  <a:gdLst>
                    <a:gd name="T0" fmla="*/ 0 w 36"/>
                    <a:gd name="T1" fmla="*/ 0 h 36"/>
                    <a:gd name="T2" fmla="*/ 0 w 36"/>
                    <a:gd name="T3" fmla="*/ 0 h 36"/>
                    <a:gd name="T4" fmla="*/ 1 w 36"/>
                    <a:gd name="T5" fmla="*/ 0 h 36"/>
                    <a:gd name="T6" fmla="*/ 1 w 36"/>
                    <a:gd name="T7" fmla="*/ 0 h 36"/>
                    <a:gd name="T8" fmla="*/ 1 w 36"/>
                    <a:gd name="T9" fmla="*/ 0 h 36"/>
                    <a:gd name="T10" fmla="*/ 1 w 36"/>
                    <a:gd name="T11" fmla="*/ 0 h 36"/>
                    <a:gd name="T12" fmla="*/ 0 w 36"/>
                    <a:gd name="T13" fmla="*/ 0 h 36"/>
                    <a:gd name="T14" fmla="*/ 0 60000 65536"/>
                    <a:gd name="T15" fmla="*/ 0 60000 65536"/>
                    <a:gd name="T16" fmla="*/ 0 60000 65536"/>
                    <a:gd name="T17" fmla="*/ 0 60000 65536"/>
                    <a:gd name="T18" fmla="*/ 0 60000 65536"/>
                    <a:gd name="T19" fmla="*/ 0 60000 65536"/>
                    <a:gd name="T20" fmla="*/ 0 60000 65536"/>
                    <a:gd name="T21" fmla="*/ 0 w 36"/>
                    <a:gd name="T22" fmla="*/ 0 h 36"/>
                    <a:gd name="T23" fmla="*/ 36 w 36"/>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6">
                      <a:moveTo>
                        <a:pt x="0" y="26"/>
                      </a:moveTo>
                      <a:lnTo>
                        <a:pt x="0" y="26"/>
                      </a:lnTo>
                      <a:lnTo>
                        <a:pt x="27" y="36"/>
                      </a:lnTo>
                      <a:lnTo>
                        <a:pt x="36" y="11"/>
                      </a:lnTo>
                      <a:lnTo>
                        <a:pt x="9" y="0"/>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82" name="Freeform 177"/>
                <p:cNvSpPr>
                  <a:spLocks/>
                </p:cNvSpPr>
                <p:nvPr/>
              </p:nvSpPr>
              <p:spPr bwMode="auto">
                <a:xfrm>
                  <a:off x="2629" y="1204"/>
                  <a:ext cx="19" cy="18"/>
                </a:xfrm>
                <a:custGeom>
                  <a:avLst/>
                  <a:gdLst>
                    <a:gd name="T0" fmla="*/ 0 w 38"/>
                    <a:gd name="T1" fmla="*/ 1 h 36"/>
                    <a:gd name="T2" fmla="*/ 0 w 38"/>
                    <a:gd name="T3" fmla="*/ 1 h 36"/>
                    <a:gd name="T4" fmla="*/ 1 w 38"/>
                    <a:gd name="T5" fmla="*/ 1 h 36"/>
                    <a:gd name="T6" fmla="*/ 1 w 38"/>
                    <a:gd name="T7" fmla="*/ 1 h 36"/>
                    <a:gd name="T8" fmla="*/ 1 w 38"/>
                    <a:gd name="T9" fmla="*/ 0 h 36"/>
                    <a:gd name="T10" fmla="*/ 1 w 38"/>
                    <a:gd name="T11" fmla="*/ 0 h 36"/>
                    <a:gd name="T12" fmla="*/ 0 w 38"/>
                    <a:gd name="T13" fmla="*/ 1 h 36"/>
                    <a:gd name="T14" fmla="*/ 0 60000 65536"/>
                    <a:gd name="T15" fmla="*/ 0 60000 65536"/>
                    <a:gd name="T16" fmla="*/ 0 60000 65536"/>
                    <a:gd name="T17" fmla="*/ 0 60000 65536"/>
                    <a:gd name="T18" fmla="*/ 0 60000 65536"/>
                    <a:gd name="T19" fmla="*/ 0 60000 65536"/>
                    <a:gd name="T20" fmla="*/ 0 60000 65536"/>
                    <a:gd name="T21" fmla="*/ 0 w 38"/>
                    <a:gd name="T22" fmla="*/ 0 h 36"/>
                    <a:gd name="T23" fmla="*/ 38 w 38"/>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36">
                      <a:moveTo>
                        <a:pt x="0" y="25"/>
                      </a:moveTo>
                      <a:lnTo>
                        <a:pt x="0" y="25"/>
                      </a:lnTo>
                      <a:lnTo>
                        <a:pt x="29" y="36"/>
                      </a:lnTo>
                      <a:lnTo>
                        <a:pt x="38" y="10"/>
                      </a:lnTo>
                      <a:lnTo>
                        <a:pt x="10"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83" name="Freeform 178"/>
                <p:cNvSpPr>
                  <a:spLocks/>
                </p:cNvSpPr>
                <p:nvPr/>
              </p:nvSpPr>
              <p:spPr bwMode="auto">
                <a:xfrm>
                  <a:off x="2614" y="1199"/>
                  <a:ext cx="19" cy="18"/>
                </a:xfrm>
                <a:custGeom>
                  <a:avLst/>
                  <a:gdLst>
                    <a:gd name="T0" fmla="*/ 0 w 38"/>
                    <a:gd name="T1" fmla="*/ 1 h 35"/>
                    <a:gd name="T2" fmla="*/ 0 w 38"/>
                    <a:gd name="T3" fmla="*/ 1 h 35"/>
                    <a:gd name="T4" fmla="*/ 1 w 38"/>
                    <a:gd name="T5" fmla="*/ 1 h 35"/>
                    <a:gd name="T6" fmla="*/ 1 w 38"/>
                    <a:gd name="T7" fmla="*/ 1 h 35"/>
                    <a:gd name="T8" fmla="*/ 1 w 38"/>
                    <a:gd name="T9" fmla="*/ 0 h 35"/>
                    <a:gd name="T10" fmla="*/ 1 w 38"/>
                    <a:gd name="T11" fmla="*/ 0 h 35"/>
                    <a:gd name="T12" fmla="*/ 0 w 38"/>
                    <a:gd name="T13" fmla="*/ 1 h 35"/>
                    <a:gd name="T14" fmla="*/ 0 60000 65536"/>
                    <a:gd name="T15" fmla="*/ 0 60000 65536"/>
                    <a:gd name="T16" fmla="*/ 0 60000 65536"/>
                    <a:gd name="T17" fmla="*/ 0 60000 65536"/>
                    <a:gd name="T18" fmla="*/ 0 60000 65536"/>
                    <a:gd name="T19" fmla="*/ 0 60000 65536"/>
                    <a:gd name="T20" fmla="*/ 0 60000 65536"/>
                    <a:gd name="T21" fmla="*/ 0 w 38"/>
                    <a:gd name="T22" fmla="*/ 0 h 35"/>
                    <a:gd name="T23" fmla="*/ 38 w 38"/>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35">
                      <a:moveTo>
                        <a:pt x="0" y="25"/>
                      </a:moveTo>
                      <a:lnTo>
                        <a:pt x="0" y="25"/>
                      </a:lnTo>
                      <a:lnTo>
                        <a:pt x="28" y="35"/>
                      </a:lnTo>
                      <a:lnTo>
                        <a:pt x="38" y="10"/>
                      </a:lnTo>
                      <a:lnTo>
                        <a:pt x="9"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84" name="Freeform 179"/>
                <p:cNvSpPr>
                  <a:spLocks/>
                </p:cNvSpPr>
                <p:nvPr/>
              </p:nvSpPr>
              <p:spPr bwMode="auto">
                <a:xfrm>
                  <a:off x="2599" y="1193"/>
                  <a:ext cx="20" cy="19"/>
                </a:xfrm>
                <a:custGeom>
                  <a:avLst/>
                  <a:gdLst>
                    <a:gd name="T0" fmla="*/ 0 w 39"/>
                    <a:gd name="T1" fmla="*/ 1 h 37"/>
                    <a:gd name="T2" fmla="*/ 0 w 39"/>
                    <a:gd name="T3" fmla="*/ 1 h 37"/>
                    <a:gd name="T4" fmla="*/ 1 w 39"/>
                    <a:gd name="T5" fmla="*/ 1 h 37"/>
                    <a:gd name="T6" fmla="*/ 1 w 39"/>
                    <a:gd name="T7" fmla="*/ 1 h 37"/>
                    <a:gd name="T8" fmla="*/ 1 w 39"/>
                    <a:gd name="T9" fmla="*/ 0 h 37"/>
                    <a:gd name="T10" fmla="*/ 1 w 39"/>
                    <a:gd name="T11" fmla="*/ 0 h 37"/>
                    <a:gd name="T12" fmla="*/ 0 w 39"/>
                    <a:gd name="T13" fmla="*/ 1 h 37"/>
                    <a:gd name="T14" fmla="*/ 0 60000 65536"/>
                    <a:gd name="T15" fmla="*/ 0 60000 65536"/>
                    <a:gd name="T16" fmla="*/ 0 60000 65536"/>
                    <a:gd name="T17" fmla="*/ 0 60000 65536"/>
                    <a:gd name="T18" fmla="*/ 0 60000 65536"/>
                    <a:gd name="T19" fmla="*/ 0 60000 65536"/>
                    <a:gd name="T20" fmla="*/ 0 60000 65536"/>
                    <a:gd name="T21" fmla="*/ 0 w 39"/>
                    <a:gd name="T22" fmla="*/ 0 h 37"/>
                    <a:gd name="T23" fmla="*/ 39 w 39"/>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37">
                      <a:moveTo>
                        <a:pt x="0" y="25"/>
                      </a:moveTo>
                      <a:lnTo>
                        <a:pt x="0" y="25"/>
                      </a:lnTo>
                      <a:lnTo>
                        <a:pt x="30" y="37"/>
                      </a:lnTo>
                      <a:lnTo>
                        <a:pt x="39" y="12"/>
                      </a:lnTo>
                      <a:lnTo>
                        <a:pt x="9"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85" name="Freeform 180"/>
                <p:cNvSpPr>
                  <a:spLocks/>
                </p:cNvSpPr>
                <p:nvPr/>
              </p:nvSpPr>
              <p:spPr bwMode="auto">
                <a:xfrm>
                  <a:off x="2584" y="1188"/>
                  <a:ext cx="20" cy="18"/>
                </a:xfrm>
                <a:custGeom>
                  <a:avLst/>
                  <a:gdLst>
                    <a:gd name="T0" fmla="*/ 1 w 39"/>
                    <a:gd name="T1" fmla="*/ 0 h 37"/>
                    <a:gd name="T2" fmla="*/ 0 w 39"/>
                    <a:gd name="T3" fmla="*/ 0 h 37"/>
                    <a:gd name="T4" fmla="*/ 1 w 39"/>
                    <a:gd name="T5" fmla="*/ 0 h 37"/>
                    <a:gd name="T6" fmla="*/ 1 w 39"/>
                    <a:gd name="T7" fmla="*/ 0 h 37"/>
                    <a:gd name="T8" fmla="*/ 1 w 39"/>
                    <a:gd name="T9" fmla="*/ 0 h 37"/>
                    <a:gd name="T10" fmla="*/ 1 w 39"/>
                    <a:gd name="T11" fmla="*/ 0 h 37"/>
                    <a:gd name="T12" fmla="*/ 1 w 39"/>
                    <a:gd name="T13" fmla="*/ 0 h 37"/>
                    <a:gd name="T14" fmla="*/ 0 60000 65536"/>
                    <a:gd name="T15" fmla="*/ 0 60000 65536"/>
                    <a:gd name="T16" fmla="*/ 0 60000 65536"/>
                    <a:gd name="T17" fmla="*/ 0 60000 65536"/>
                    <a:gd name="T18" fmla="*/ 0 60000 65536"/>
                    <a:gd name="T19" fmla="*/ 0 60000 65536"/>
                    <a:gd name="T20" fmla="*/ 0 60000 65536"/>
                    <a:gd name="T21" fmla="*/ 0 w 39"/>
                    <a:gd name="T22" fmla="*/ 0 h 37"/>
                    <a:gd name="T23" fmla="*/ 39 w 39"/>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37">
                      <a:moveTo>
                        <a:pt x="1" y="26"/>
                      </a:moveTo>
                      <a:lnTo>
                        <a:pt x="0" y="26"/>
                      </a:lnTo>
                      <a:lnTo>
                        <a:pt x="30" y="37"/>
                      </a:lnTo>
                      <a:lnTo>
                        <a:pt x="39" y="12"/>
                      </a:lnTo>
                      <a:lnTo>
                        <a:pt x="9" y="0"/>
                      </a:lnTo>
                      <a:lnTo>
                        <a:pt x="8" y="0"/>
                      </a:lnTo>
                      <a:lnTo>
                        <a:pt x="1"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86" name="Freeform 181"/>
                <p:cNvSpPr>
                  <a:spLocks/>
                </p:cNvSpPr>
                <p:nvPr/>
              </p:nvSpPr>
              <p:spPr bwMode="auto">
                <a:xfrm>
                  <a:off x="2569" y="1183"/>
                  <a:ext cx="19" cy="17"/>
                </a:xfrm>
                <a:custGeom>
                  <a:avLst/>
                  <a:gdLst>
                    <a:gd name="T0" fmla="*/ 0 w 39"/>
                    <a:gd name="T1" fmla="*/ 0 h 36"/>
                    <a:gd name="T2" fmla="*/ 0 w 39"/>
                    <a:gd name="T3" fmla="*/ 0 h 36"/>
                    <a:gd name="T4" fmla="*/ 0 w 39"/>
                    <a:gd name="T5" fmla="*/ 0 h 36"/>
                    <a:gd name="T6" fmla="*/ 0 w 39"/>
                    <a:gd name="T7" fmla="*/ 0 h 36"/>
                    <a:gd name="T8" fmla="*/ 0 w 39"/>
                    <a:gd name="T9" fmla="*/ 0 h 36"/>
                    <a:gd name="T10" fmla="*/ 0 w 39"/>
                    <a:gd name="T11" fmla="*/ 0 h 36"/>
                    <a:gd name="T12" fmla="*/ 0 w 39"/>
                    <a:gd name="T13" fmla="*/ 0 h 36"/>
                    <a:gd name="T14" fmla="*/ 0 60000 65536"/>
                    <a:gd name="T15" fmla="*/ 0 60000 65536"/>
                    <a:gd name="T16" fmla="*/ 0 60000 65536"/>
                    <a:gd name="T17" fmla="*/ 0 60000 65536"/>
                    <a:gd name="T18" fmla="*/ 0 60000 65536"/>
                    <a:gd name="T19" fmla="*/ 0 60000 65536"/>
                    <a:gd name="T20" fmla="*/ 0 60000 65536"/>
                    <a:gd name="T21" fmla="*/ 0 w 39"/>
                    <a:gd name="T22" fmla="*/ 0 h 36"/>
                    <a:gd name="T23" fmla="*/ 39 w 39"/>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36">
                      <a:moveTo>
                        <a:pt x="0" y="25"/>
                      </a:moveTo>
                      <a:lnTo>
                        <a:pt x="1" y="25"/>
                      </a:lnTo>
                      <a:lnTo>
                        <a:pt x="32" y="36"/>
                      </a:lnTo>
                      <a:lnTo>
                        <a:pt x="39" y="10"/>
                      </a:lnTo>
                      <a:lnTo>
                        <a:pt x="8" y="0"/>
                      </a:lnTo>
                      <a:lnTo>
                        <a:pt x="9"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87" name="Freeform 182"/>
                <p:cNvSpPr>
                  <a:spLocks/>
                </p:cNvSpPr>
                <p:nvPr/>
              </p:nvSpPr>
              <p:spPr bwMode="auto">
                <a:xfrm>
                  <a:off x="2553" y="1176"/>
                  <a:ext cx="20" cy="19"/>
                </a:xfrm>
                <a:custGeom>
                  <a:avLst/>
                  <a:gdLst>
                    <a:gd name="T0" fmla="*/ 0 w 41"/>
                    <a:gd name="T1" fmla="*/ 1 h 38"/>
                    <a:gd name="T2" fmla="*/ 0 w 41"/>
                    <a:gd name="T3" fmla="*/ 1 h 38"/>
                    <a:gd name="T4" fmla="*/ 0 w 41"/>
                    <a:gd name="T5" fmla="*/ 1 h 38"/>
                    <a:gd name="T6" fmla="*/ 0 w 41"/>
                    <a:gd name="T7" fmla="*/ 1 h 38"/>
                    <a:gd name="T8" fmla="*/ 0 w 41"/>
                    <a:gd name="T9" fmla="*/ 0 h 38"/>
                    <a:gd name="T10" fmla="*/ 0 w 41"/>
                    <a:gd name="T11" fmla="*/ 0 h 38"/>
                    <a:gd name="T12" fmla="*/ 0 w 41"/>
                    <a:gd name="T13" fmla="*/ 1 h 38"/>
                    <a:gd name="T14" fmla="*/ 0 60000 65536"/>
                    <a:gd name="T15" fmla="*/ 0 60000 65536"/>
                    <a:gd name="T16" fmla="*/ 0 60000 65536"/>
                    <a:gd name="T17" fmla="*/ 0 60000 65536"/>
                    <a:gd name="T18" fmla="*/ 0 60000 65536"/>
                    <a:gd name="T19" fmla="*/ 0 60000 65536"/>
                    <a:gd name="T20" fmla="*/ 0 60000 65536"/>
                    <a:gd name="T21" fmla="*/ 0 w 41"/>
                    <a:gd name="T22" fmla="*/ 0 h 38"/>
                    <a:gd name="T23" fmla="*/ 41 w 41"/>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38">
                      <a:moveTo>
                        <a:pt x="2" y="26"/>
                      </a:moveTo>
                      <a:lnTo>
                        <a:pt x="0" y="26"/>
                      </a:lnTo>
                      <a:lnTo>
                        <a:pt x="32" y="38"/>
                      </a:lnTo>
                      <a:lnTo>
                        <a:pt x="41" y="13"/>
                      </a:lnTo>
                      <a:lnTo>
                        <a:pt x="10" y="0"/>
                      </a:lnTo>
                      <a:lnTo>
                        <a:pt x="9" y="0"/>
                      </a:lnTo>
                      <a:lnTo>
                        <a:pt x="2"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88" name="Freeform 183"/>
                <p:cNvSpPr>
                  <a:spLocks/>
                </p:cNvSpPr>
                <p:nvPr/>
              </p:nvSpPr>
              <p:spPr bwMode="auto">
                <a:xfrm>
                  <a:off x="2537" y="1171"/>
                  <a:ext cx="20" cy="18"/>
                </a:xfrm>
                <a:custGeom>
                  <a:avLst/>
                  <a:gdLst>
                    <a:gd name="T0" fmla="*/ 0 w 41"/>
                    <a:gd name="T1" fmla="*/ 1 h 36"/>
                    <a:gd name="T2" fmla="*/ 0 w 41"/>
                    <a:gd name="T3" fmla="*/ 1 h 36"/>
                    <a:gd name="T4" fmla="*/ 0 w 41"/>
                    <a:gd name="T5" fmla="*/ 1 h 36"/>
                    <a:gd name="T6" fmla="*/ 0 w 41"/>
                    <a:gd name="T7" fmla="*/ 1 h 36"/>
                    <a:gd name="T8" fmla="*/ 0 w 41"/>
                    <a:gd name="T9" fmla="*/ 0 h 36"/>
                    <a:gd name="T10" fmla="*/ 0 w 41"/>
                    <a:gd name="T11" fmla="*/ 0 h 36"/>
                    <a:gd name="T12" fmla="*/ 0 w 41"/>
                    <a:gd name="T13" fmla="*/ 1 h 36"/>
                    <a:gd name="T14" fmla="*/ 0 60000 65536"/>
                    <a:gd name="T15" fmla="*/ 0 60000 65536"/>
                    <a:gd name="T16" fmla="*/ 0 60000 65536"/>
                    <a:gd name="T17" fmla="*/ 0 60000 65536"/>
                    <a:gd name="T18" fmla="*/ 0 60000 65536"/>
                    <a:gd name="T19" fmla="*/ 0 60000 65536"/>
                    <a:gd name="T20" fmla="*/ 0 60000 65536"/>
                    <a:gd name="T21" fmla="*/ 0 w 41"/>
                    <a:gd name="T22" fmla="*/ 0 h 36"/>
                    <a:gd name="T23" fmla="*/ 41 w 41"/>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36">
                      <a:moveTo>
                        <a:pt x="0" y="25"/>
                      </a:moveTo>
                      <a:lnTo>
                        <a:pt x="1" y="25"/>
                      </a:lnTo>
                      <a:lnTo>
                        <a:pt x="34" y="36"/>
                      </a:lnTo>
                      <a:lnTo>
                        <a:pt x="41" y="10"/>
                      </a:lnTo>
                      <a:lnTo>
                        <a:pt x="8" y="0"/>
                      </a:lnTo>
                      <a:lnTo>
                        <a:pt x="9"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89" name="Freeform 184"/>
                <p:cNvSpPr>
                  <a:spLocks/>
                </p:cNvSpPr>
                <p:nvPr/>
              </p:nvSpPr>
              <p:spPr bwMode="auto">
                <a:xfrm>
                  <a:off x="2521" y="1165"/>
                  <a:ext cx="21" cy="19"/>
                </a:xfrm>
                <a:custGeom>
                  <a:avLst/>
                  <a:gdLst>
                    <a:gd name="T0" fmla="*/ 1 w 41"/>
                    <a:gd name="T1" fmla="*/ 1 h 38"/>
                    <a:gd name="T2" fmla="*/ 0 w 41"/>
                    <a:gd name="T3" fmla="*/ 1 h 38"/>
                    <a:gd name="T4" fmla="*/ 1 w 41"/>
                    <a:gd name="T5" fmla="*/ 1 h 38"/>
                    <a:gd name="T6" fmla="*/ 1 w 41"/>
                    <a:gd name="T7" fmla="*/ 1 h 38"/>
                    <a:gd name="T8" fmla="*/ 1 w 41"/>
                    <a:gd name="T9" fmla="*/ 0 h 38"/>
                    <a:gd name="T10" fmla="*/ 1 w 41"/>
                    <a:gd name="T11" fmla="*/ 0 h 38"/>
                    <a:gd name="T12" fmla="*/ 1 w 41"/>
                    <a:gd name="T13" fmla="*/ 1 h 38"/>
                    <a:gd name="T14" fmla="*/ 0 60000 65536"/>
                    <a:gd name="T15" fmla="*/ 0 60000 65536"/>
                    <a:gd name="T16" fmla="*/ 0 60000 65536"/>
                    <a:gd name="T17" fmla="*/ 0 60000 65536"/>
                    <a:gd name="T18" fmla="*/ 0 60000 65536"/>
                    <a:gd name="T19" fmla="*/ 0 60000 65536"/>
                    <a:gd name="T20" fmla="*/ 0 60000 65536"/>
                    <a:gd name="T21" fmla="*/ 0 w 41"/>
                    <a:gd name="T22" fmla="*/ 0 h 38"/>
                    <a:gd name="T23" fmla="*/ 41 w 41"/>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38">
                      <a:moveTo>
                        <a:pt x="1" y="26"/>
                      </a:moveTo>
                      <a:lnTo>
                        <a:pt x="0" y="26"/>
                      </a:lnTo>
                      <a:lnTo>
                        <a:pt x="32" y="38"/>
                      </a:lnTo>
                      <a:lnTo>
                        <a:pt x="41" y="13"/>
                      </a:lnTo>
                      <a:lnTo>
                        <a:pt x="9" y="0"/>
                      </a:lnTo>
                      <a:lnTo>
                        <a:pt x="8" y="0"/>
                      </a:lnTo>
                      <a:lnTo>
                        <a:pt x="1"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90" name="Freeform 185"/>
                <p:cNvSpPr>
                  <a:spLocks/>
                </p:cNvSpPr>
                <p:nvPr/>
              </p:nvSpPr>
              <p:spPr bwMode="auto">
                <a:xfrm>
                  <a:off x="2504" y="1160"/>
                  <a:ext cx="21" cy="17"/>
                </a:xfrm>
                <a:custGeom>
                  <a:avLst/>
                  <a:gdLst>
                    <a:gd name="T0" fmla="*/ 0 w 41"/>
                    <a:gd name="T1" fmla="*/ 0 h 36"/>
                    <a:gd name="T2" fmla="*/ 0 w 41"/>
                    <a:gd name="T3" fmla="*/ 0 h 36"/>
                    <a:gd name="T4" fmla="*/ 1 w 41"/>
                    <a:gd name="T5" fmla="*/ 0 h 36"/>
                    <a:gd name="T6" fmla="*/ 1 w 41"/>
                    <a:gd name="T7" fmla="*/ 0 h 36"/>
                    <a:gd name="T8" fmla="*/ 1 w 41"/>
                    <a:gd name="T9" fmla="*/ 0 h 36"/>
                    <a:gd name="T10" fmla="*/ 1 w 41"/>
                    <a:gd name="T11" fmla="*/ 0 h 36"/>
                    <a:gd name="T12" fmla="*/ 0 w 41"/>
                    <a:gd name="T13" fmla="*/ 0 h 36"/>
                    <a:gd name="T14" fmla="*/ 0 60000 65536"/>
                    <a:gd name="T15" fmla="*/ 0 60000 65536"/>
                    <a:gd name="T16" fmla="*/ 0 60000 65536"/>
                    <a:gd name="T17" fmla="*/ 0 60000 65536"/>
                    <a:gd name="T18" fmla="*/ 0 60000 65536"/>
                    <a:gd name="T19" fmla="*/ 0 60000 65536"/>
                    <a:gd name="T20" fmla="*/ 0 60000 65536"/>
                    <a:gd name="T21" fmla="*/ 0 w 41"/>
                    <a:gd name="T22" fmla="*/ 0 h 36"/>
                    <a:gd name="T23" fmla="*/ 41 w 41"/>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36">
                      <a:moveTo>
                        <a:pt x="0" y="25"/>
                      </a:moveTo>
                      <a:lnTo>
                        <a:pt x="0" y="25"/>
                      </a:lnTo>
                      <a:lnTo>
                        <a:pt x="34" y="36"/>
                      </a:lnTo>
                      <a:lnTo>
                        <a:pt x="41" y="10"/>
                      </a:lnTo>
                      <a:lnTo>
                        <a:pt x="6"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91" name="Freeform 186"/>
                <p:cNvSpPr>
                  <a:spLocks/>
                </p:cNvSpPr>
                <p:nvPr/>
              </p:nvSpPr>
              <p:spPr bwMode="auto">
                <a:xfrm>
                  <a:off x="2488" y="1154"/>
                  <a:ext cx="20" cy="18"/>
                </a:xfrm>
                <a:custGeom>
                  <a:avLst/>
                  <a:gdLst>
                    <a:gd name="T0" fmla="*/ 0 w 40"/>
                    <a:gd name="T1" fmla="*/ 1 h 35"/>
                    <a:gd name="T2" fmla="*/ 0 w 40"/>
                    <a:gd name="T3" fmla="*/ 1 h 35"/>
                    <a:gd name="T4" fmla="*/ 1 w 40"/>
                    <a:gd name="T5" fmla="*/ 1 h 35"/>
                    <a:gd name="T6" fmla="*/ 1 w 40"/>
                    <a:gd name="T7" fmla="*/ 1 h 35"/>
                    <a:gd name="T8" fmla="*/ 1 w 40"/>
                    <a:gd name="T9" fmla="*/ 0 h 35"/>
                    <a:gd name="T10" fmla="*/ 1 w 40"/>
                    <a:gd name="T11" fmla="*/ 0 h 35"/>
                    <a:gd name="T12" fmla="*/ 0 w 40"/>
                    <a:gd name="T13" fmla="*/ 1 h 35"/>
                    <a:gd name="T14" fmla="*/ 0 60000 65536"/>
                    <a:gd name="T15" fmla="*/ 0 60000 65536"/>
                    <a:gd name="T16" fmla="*/ 0 60000 65536"/>
                    <a:gd name="T17" fmla="*/ 0 60000 65536"/>
                    <a:gd name="T18" fmla="*/ 0 60000 65536"/>
                    <a:gd name="T19" fmla="*/ 0 60000 65536"/>
                    <a:gd name="T20" fmla="*/ 0 60000 65536"/>
                    <a:gd name="T21" fmla="*/ 0 w 40"/>
                    <a:gd name="T22" fmla="*/ 0 h 35"/>
                    <a:gd name="T23" fmla="*/ 40 w 40"/>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35">
                      <a:moveTo>
                        <a:pt x="0" y="25"/>
                      </a:moveTo>
                      <a:lnTo>
                        <a:pt x="0" y="25"/>
                      </a:lnTo>
                      <a:lnTo>
                        <a:pt x="34" y="35"/>
                      </a:lnTo>
                      <a:lnTo>
                        <a:pt x="40" y="10"/>
                      </a:lnTo>
                      <a:lnTo>
                        <a:pt x="7"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92" name="Freeform 187"/>
                <p:cNvSpPr>
                  <a:spLocks/>
                </p:cNvSpPr>
                <p:nvPr/>
              </p:nvSpPr>
              <p:spPr bwMode="auto">
                <a:xfrm>
                  <a:off x="2470" y="1149"/>
                  <a:ext cx="21" cy="18"/>
                </a:xfrm>
                <a:custGeom>
                  <a:avLst/>
                  <a:gdLst>
                    <a:gd name="T0" fmla="*/ 0 w 41"/>
                    <a:gd name="T1" fmla="*/ 1 h 36"/>
                    <a:gd name="T2" fmla="*/ 0 w 41"/>
                    <a:gd name="T3" fmla="*/ 1 h 36"/>
                    <a:gd name="T4" fmla="*/ 1 w 41"/>
                    <a:gd name="T5" fmla="*/ 1 h 36"/>
                    <a:gd name="T6" fmla="*/ 1 w 41"/>
                    <a:gd name="T7" fmla="*/ 1 h 36"/>
                    <a:gd name="T8" fmla="*/ 1 w 41"/>
                    <a:gd name="T9" fmla="*/ 0 h 36"/>
                    <a:gd name="T10" fmla="*/ 1 w 41"/>
                    <a:gd name="T11" fmla="*/ 0 h 36"/>
                    <a:gd name="T12" fmla="*/ 0 w 41"/>
                    <a:gd name="T13" fmla="*/ 1 h 36"/>
                    <a:gd name="T14" fmla="*/ 0 60000 65536"/>
                    <a:gd name="T15" fmla="*/ 0 60000 65536"/>
                    <a:gd name="T16" fmla="*/ 0 60000 65536"/>
                    <a:gd name="T17" fmla="*/ 0 60000 65536"/>
                    <a:gd name="T18" fmla="*/ 0 60000 65536"/>
                    <a:gd name="T19" fmla="*/ 0 60000 65536"/>
                    <a:gd name="T20" fmla="*/ 0 60000 65536"/>
                    <a:gd name="T21" fmla="*/ 0 w 41"/>
                    <a:gd name="T22" fmla="*/ 0 h 36"/>
                    <a:gd name="T23" fmla="*/ 41 w 41"/>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36">
                      <a:moveTo>
                        <a:pt x="0" y="26"/>
                      </a:moveTo>
                      <a:lnTo>
                        <a:pt x="0" y="26"/>
                      </a:lnTo>
                      <a:lnTo>
                        <a:pt x="34" y="36"/>
                      </a:lnTo>
                      <a:lnTo>
                        <a:pt x="41" y="11"/>
                      </a:lnTo>
                      <a:lnTo>
                        <a:pt x="6" y="0"/>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93" name="Freeform 188"/>
                <p:cNvSpPr>
                  <a:spLocks/>
                </p:cNvSpPr>
                <p:nvPr/>
              </p:nvSpPr>
              <p:spPr bwMode="auto">
                <a:xfrm>
                  <a:off x="2453" y="1143"/>
                  <a:ext cx="21" cy="19"/>
                </a:xfrm>
                <a:custGeom>
                  <a:avLst/>
                  <a:gdLst>
                    <a:gd name="T0" fmla="*/ 0 w 41"/>
                    <a:gd name="T1" fmla="*/ 1 h 37"/>
                    <a:gd name="T2" fmla="*/ 0 w 41"/>
                    <a:gd name="T3" fmla="*/ 1 h 37"/>
                    <a:gd name="T4" fmla="*/ 1 w 41"/>
                    <a:gd name="T5" fmla="*/ 1 h 37"/>
                    <a:gd name="T6" fmla="*/ 1 w 41"/>
                    <a:gd name="T7" fmla="*/ 1 h 37"/>
                    <a:gd name="T8" fmla="*/ 1 w 41"/>
                    <a:gd name="T9" fmla="*/ 0 h 37"/>
                    <a:gd name="T10" fmla="*/ 1 w 41"/>
                    <a:gd name="T11" fmla="*/ 0 h 37"/>
                    <a:gd name="T12" fmla="*/ 0 w 41"/>
                    <a:gd name="T13" fmla="*/ 1 h 37"/>
                    <a:gd name="T14" fmla="*/ 0 60000 65536"/>
                    <a:gd name="T15" fmla="*/ 0 60000 65536"/>
                    <a:gd name="T16" fmla="*/ 0 60000 65536"/>
                    <a:gd name="T17" fmla="*/ 0 60000 65536"/>
                    <a:gd name="T18" fmla="*/ 0 60000 65536"/>
                    <a:gd name="T19" fmla="*/ 0 60000 65536"/>
                    <a:gd name="T20" fmla="*/ 0 60000 65536"/>
                    <a:gd name="T21" fmla="*/ 0 w 41"/>
                    <a:gd name="T22" fmla="*/ 0 h 37"/>
                    <a:gd name="T23" fmla="*/ 41 w 41"/>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37">
                      <a:moveTo>
                        <a:pt x="0" y="25"/>
                      </a:moveTo>
                      <a:lnTo>
                        <a:pt x="0" y="25"/>
                      </a:lnTo>
                      <a:lnTo>
                        <a:pt x="35" y="37"/>
                      </a:lnTo>
                      <a:lnTo>
                        <a:pt x="41" y="11"/>
                      </a:lnTo>
                      <a:lnTo>
                        <a:pt x="7"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94" name="Freeform 189"/>
                <p:cNvSpPr>
                  <a:spLocks/>
                </p:cNvSpPr>
                <p:nvPr/>
              </p:nvSpPr>
              <p:spPr bwMode="auto">
                <a:xfrm>
                  <a:off x="2435" y="1138"/>
                  <a:ext cx="21" cy="18"/>
                </a:xfrm>
                <a:custGeom>
                  <a:avLst/>
                  <a:gdLst>
                    <a:gd name="T0" fmla="*/ 0 w 43"/>
                    <a:gd name="T1" fmla="*/ 1 h 36"/>
                    <a:gd name="T2" fmla="*/ 0 w 43"/>
                    <a:gd name="T3" fmla="*/ 1 h 36"/>
                    <a:gd name="T4" fmla="*/ 0 w 43"/>
                    <a:gd name="T5" fmla="*/ 1 h 36"/>
                    <a:gd name="T6" fmla="*/ 0 w 43"/>
                    <a:gd name="T7" fmla="*/ 1 h 36"/>
                    <a:gd name="T8" fmla="*/ 0 w 43"/>
                    <a:gd name="T9" fmla="*/ 0 h 36"/>
                    <a:gd name="T10" fmla="*/ 0 w 43"/>
                    <a:gd name="T11" fmla="*/ 0 h 36"/>
                    <a:gd name="T12" fmla="*/ 0 w 43"/>
                    <a:gd name="T13" fmla="*/ 1 h 36"/>
                    <a:gd name="T14" fmla="*/ 0 60000 65536"/>
                    <a:gd name="T15" fmla="*/ 0 60000 65536"/>
                    <a:gd name="T16" fmla="*/ 0 60000 65536"/>
                    <a:gd name="T17" fmla="*/ 0 60000 65536"/>
                    <a:gd name="T18" fmla="*/ 0 60000 65536"/>
                    <a:gd name="T19" fmla="*/ 0 60000 65536"/>
                    <a:gd name="T20" fmla="*/ 0 60000 65536"/>
                    <a:gd name="T21" fmla="*/ 0 w 43"/>
                    <a:gd name="T22" fmla="*/ 0 h 36"/>
                    <a:gd name="T23" fmla="*/ 43 w 43"/>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36">
                      <a:moveTo>
                        <a:pt x="0" y="26"/>
                      </a:moveTo>
                      <a:lnTo>
                        <a:pt x="0" y="26"/>
                      </a:lnTo>
                      <a:lnTo>
                        <a:pt x="36" y="36"/>
                      </a:lnTo>
                      <a:lnTo>
                        <a:pt x="43" y="11"/>
                      </a:lnTo>
                      <a:lnTo>
                        <a:pt x="7" y="0"/>
                      </a:lnTo>
                      <a:lnTo>
                        <a:pt x="0"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95" name="Freeform 190"/>
                <p:cNvSpPr>
                  <a:spLocks/>
                </p:cNvSpPr>
                <p:nvPr/>
              </p:nvSpPr>
              <p:spPr bwMode="auto">
                <a:xfrm>
                  <a:off x="2418" y="1133"/>
                  <a:ext cx="21" cy="18"/>
                </a:xfrm>
                <a:custGeom>
                  <a:avLst/>
                  <a:gdLst>
                    <a:gd name="T0" fmla="*/ 0 w 41"/>
                    <a:gd name="T1" fmla="*/ 1 h 36"/>
                    <a:gd name="T2" fmla="*/ 0 w 41"/>
                    <a:gd name="T3" fmla="*/ 1 h 36"/>
                    <a:gd name="T4" fmla="*/ 1 w 41"/>
                    <a:gd name="T5" fmla="*/ 1 h 36"/>
                    <a:gd name="T6" fmla="*/ 1 w 41"/>
                    <a:gd name="T7" fmla="*/ 1 h 36"/>
                    <a:gd name="T8" fmla="*/ 1 w 41"/>
                    <a:gd name="T9" fmla="*/ 0 h 36"/>
                    <a:gd name="T10" fmla="*/ 1 w 41"/>
                    <a:gd name="T11" fmla="*/ 0 h 36"/>
                    <a:gd name="T12" fmla="*/ 0 w 41"/>
                    <a:gd name="T13" fmla="*/ 1 h 36"/>
                    <a:gd name="T14" fmla="*/ 0 60000 65536"/>
                    <a:gd name="T15" fmla="*/ 0 60000 65536"/>
                    <a:gd name="T16" fmla="*/ 0 60000 65536"/>
                    <a:gd name="T17" fmla="*/ 0 60000 65536"/>
                    <a:gd name="T18" fmla="*/ 0 60000 65536"/>
                    <a:gd name="T19" fmla="*/ 0 60000 65536"/>
                    <a:gd name="T20" fmla="*/ 0 60000 65536"/>
                    <a:gd name="T21" fmla="*/ 0 w 41"/>
                    <a:gd name="T22" fmla="*/ 0 h 36"/>
                    <a:gd name="T23" fmla="*/ 41 w 41"/>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36">
                      <a:moveTo>
                        <a:pt x="0" y="25"/>
                      </a:moveTo>
                      <a:lnTo>
                        <a:pt x="0" y="25"/>
                      </a:lnTo>
                      <a:lnTo>
                        <a:pt x="34" y="36"/>
                      </a:lnTo>
                      <a:lnTo>
                        <a:pt x="41" y="10"/>
                      </a:lnTo>
                      <a:lnTo>
                        <a:pt x="7"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96" name="Freeform 191"/>
                <p:cNvSpPr>
                  <a:spLocks/>
                </p:cNvSpPr>
                <p:nvPr/>
              </p:nvSpPr>
              <p:spPr bwMode="auto">
                <a:xfrm>
                  <a:off x="2400" y="1128"/>
                  <a:ext cx="21" cy="18"/>
                </a:xfrm>
                <a:custGeom>
                  <a:avLst/>
                  <a:gdLst>
                    <a:gd name="T0" fmla="*/ 0 w 43"/>
                    <a:gd name="T1" fmla="*/ 1 h 35"/>
                    <a:gd name="T2" fmla="*/ 0 w 43"/>
                    <a:gd name="T3" fmla="*/ 1 h 35"/>
                    <a:gd name="T4" fmla="*/ 0 w 43"/>
                    <a:gd name="T5" fmla="*/ 1 h 35"/>
                    <a:gd name="T6" fmla="*/ 0 w 43"/>
                    <a:gd name="T7" fmla="*/ 1 h 35"/>
                    <a:gd name="T8" fmla="*/ 0 w 43"/>
                    <a:gd name="T9" fmla="*/ 0 h 35"/>
                    <a:gd name="T10" fmla="*/ 0 w 43"/>
                    <a:gd name="T11" fmla="*/ 0 h 35"/>
                    <a:gd name="T12" fmla="*/ 0 w 43"/>
                    <a:gd name="T13" fmla="*/ 1 h 35"/>
                    <a:gd name="T14" fmla="*/ 0 60000 65536"/>
                    <a:gd name="T15" fmla="*/ 0 60000 65536"/>
                    <a:gd name="T16" fmla="*/ 0 60000 65536"/>
                    <a:gd name="T17" fmla="*/ 0 60000 65536"/>
                    <a:gd name="T18" fmla="*/ 0 60000 65536"/>
                    <a:gd name="T19" fmla="*/ 0 60000 65536"/>
                    <a:gd name="T20" fmla="*/ 0 60000 65536"/>
                    <a:gd name="T21" fmla="*/ 0 w 43"/>
                    <a:gd name="T22" fmla="*/ 0 h 35"/>
                    <a:gd name="T23" fmla="*/ 43 w 4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35">
                      <a:moveTo>
                        <a:pt x="0" y="25"/>
                      </a:moveTo>
                      <a:lnTo>
                        <a:pt x="0" y="25"/>
                      </a:lnTo>
                      <a:lnTo>
                        <a:pt x="36" y="35"/>
                      </a:lnTo>
                      <a:lnTo>
                        <a:pt x="43" y="10"/>
                      </a:lnTo>
                      <a:lnTo>
                        <a:pt x="7" y="0"/>
                      </a:lnTo>
                      <a:lnTo>
                        <a:pt x="0"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97" name="Freeform 192"/>
                <p:cNvSpPr>
                  <a:spLocks/>
                </p:cNvSpPr>
                <p:nvPr/>
              </p:nvSpPr>
              <p:spPr bwMode="auto">
                <a:xfrm>
                  <a:off x="2382" y="1122"/>
                  <a:ext cx="21" cy="19"/>
                </a:xfrm>
                <a:custGeom>
                  <a:avLst/>
                  <a:gdLst>
                    <a:gd name="T0" fmla="*/ 0 w 43"/>
                    <a:gd name="T1" fmla="*/ 1 h 37"/>
                    <a:gd name="T2" fmla="*/ 0 w 43"/>
                    <a:gd name="T3" fmla="*/ 1 h 37"/>
                    <a:gd name="T4" fmla="*/ 0 w 43"/>
                    <a:gd name="T5" fmla="*/ 1 h 37"/>
                    <a:gd name="T6" fmla="*/ 0 w 43"/>
                    <a:gd name="T7" fmla="*/ 1 h 37"/>
                    <a:gd name="T8" fmla="*/ 0 w 43"/>
                    <a:gd name="T9" fmla="*/ 1 h 37"/>
                    <a:gd name="T10" fmla="*/ 0 w 43"/>
                    <a:gd name="T11" fmla="*/ 0 h 37"/>
                    <a:gd name="T12" fmla="*/ 0 w 43"/>
                    <a:gd name="T13" fmla="*/ 1 h 37"/>
                    <a:gd name="T14" fmla="*/ 0 60000 65536"/>
                    <a:gd name="T15" fmla="*/ 0 60000 65536"/>
                    <a:gd name="T16" fmla="*/ 0 60000 65536"/>
                    <a:gd name="T17" fmla="*/ 0 60000 65536"/>
                    <a:gd name="T18" fmla="*/ 0 60000 65536"/>
                    <a:gd name="T19" fmla="*/ 0 60000 65536"/>
                    <a:gd name="T20" fmla="*/ 0 60000 65536"/>
                    <a:gd name="T21" fmla="*/ 0 w 43"/>
                    <a:gd name="T22" fmla="*/ 0 h 37"/>
                    <a:gd name="T23" fmla="*/ 43 w 43"/>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37">
                      <a:moveTo>
                        <a:pt x="0" y="28"/>
                      </a:moveTo>
                      <a:lnTo>
                        <a:pt x="0" y="27"/>
                      </a:lnTo>
                      <a:lnTo>
                        <a:pt x="36" y="37"/>
                      </a:lnTo>
                      <a:lnTo>
                        <a:pt x="43" y="12"/>
                      </a:lnTo>
                      <a:lnTo>
                        <a:pt x="7" y="1"/>
                      </a:lnTo>
                      <a:lnTo>
                        <a:pt x="7" y="0"/>
                      </a:lnTo>
                      <a:lnTo>
                        <a:pt x="0"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98" name="Freeform 193"/>
                <p:cNvSpPr>
                  <a:spLocks/>
                </p:cNvSpPr>
                <p:nvPr/>
              </p:nvSpPr>
              <p:spPr bwMode="auto">
                <a:xfrm>
                  <a:off x="2364" y="1117"/>
                  <a:ext cx="22" cy="19"/>
                </a:xfrm>
                <a:custGeom>
                  <a:avLst/>
                  <a:gdLst>
                    <a:gd name="T0" fmla="*/ 0 w 44"/>
                    <a:gd name="T1" fmla="*/ 1 h 37"/>
                    <a:gd name="T2" fmla="*/ 0 w 44"/>
                    <a:gd name="T3" fmla="*/ 1 h 37"/>
                    <a:gd name="T4" fmla="*/ 1 w 44"/>
                    <a:gd name="T5" fmla="*/ 1 h 37"/>
                    <a:gd name="T6" fmla="*/ 1 w 44"/>
                    <a:gd name="T7" fmla="*/ 1 h 37"/>
                    <a:gd name="T8" fmla="*/ 1 w 44"/>
                    <a:gd name="T9" fmla="*/ 0 h 37"/>
                    <a:gd name="T10" fmla="*/ 1 w 44"/>
                    <a:gd name="T11" fmla="*/ 0 h 37"/>
                    <a:gd name="T12" fmla="*/ 0 w 44"/>
                    <a:gd name="T13" fmla="*/ 1 h 37"/>
                    <a:gd name="T14" fmla="*/ 0 60000 65536"/>
                    <a:gd name="T15" fmla="*/ 0 60000 65536"/>
                    <a:gd name="T16" fmla="*/ 0 60000 65536"/>
                    <a:gd name="T17" fmla="*/ 0 60000 65536"/>
                    <a:gd name="T18" fmla="*/ 0 60000 65536"/>
                    <a:gd name="T19" fmla="*/ 0 60000 65536"/>
                    <a:gd name="T20" fmla="*/ 0 60000 65536"/>
                    <a:gd name="T21" fmla="*/ 0 w 44"/>
                    <a:gd name="T22" fmla="*/ 0 h 37"/>
                    <a:gd name="T23" fmla="*/ 44 w 44"/>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37">
                      <a:moveTo>
                        <a:pt x="0" y="28"/>
                      </a:moveTo>
                      <a:lnTo>
                        <a:pt x="0" y="28"/>
                      </a:lnTo>
                      <a:lnTo>
                        <a:pt x="37" y="37"/>
                      </a:lnTo>
                      <a:lnTo>
                        <a:pt x="44" y="9"/>
                      </a:lnTo>
                      <a:lnTo>
                        <a:pt x="7" y="0"/>
                      </a:lnTo>
                      <a:lnTo>
                        <a:pt x="0"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99" name="Freeform 194"/>
                <p:cNvSpPr>
                  <a:spLocks/>
                </p:cNvSpPr>
                <p:nvPr/>
              </p:nvSpPr>
              <p:spPr bwMode="auto">
                <a:xfrm>
                  <a:off x="2345" y="1113"/>
                  <a:ext cx="22" cy="18"/>
                </a:xfrm>
                <a:custGeom>
                  <a:avLst/>
                  <a:gdLst>
                    <a:gd name="T0" fmla="*/ 0 w 44"/>
                    <a:gd name="T1" fmla="*/ 0 h 37"/>
                    <a:gd name="T2" fmla="*/ 0 w 44"/>
                    <a:gd name="T3" fmla="*/ 0 h 37"/>
                    <a:gd name="T4" fmla="*/ 1 w 44"/>
                    <a:gd name="T5" fmla="*/ 0 h 37"/>
                    <a:gd name="T6" fmla="*/ 1 w 44"/>
                    <a:gd name="T7" fmla="*/ 0 h 37"/>
                    <a:gd name="T8" fmla="*/ 1 w 44"/>
                    <a:gd name="T9" fmla="*/ 0 h 37"/>
                    <a:gd name="T10" fmla="*/ 1 w 44"/>
                    <a:gd name="T11" fmla="*/ 0 h 37"/>
                    <a:gd name="T12" fmla="*/ 0 w 44"/>
                    <a:gd name="T13" fmla="*/ 0 h 37"/>
                    <a:gd name="T14" fmla="*/ 0 60000 65536"/>
                    <a:gd name="T15" fmla="*/ 0 60000 65536"/>
                    <a:gd name="T16" fmla="*/ 0 60000 65536"/>
                    <a:gd name="T17" fmla="*/ 0 60000 65536"/>
                    <a:gd name="T18" fmla="*/ 0 60000 65536"/>
                    <a:gd name="T19" fmla="*/ 0 60000 65536"/>
                    <a:gd name="T20" fmla="*/ 0 60000 65536"/>
                    <a:gd name="T21" fmla="*/ 0 w 44"/>
                    <a:gd name="T22" fmla="*/ 0 h 37"/>
                    <a:gd name="T23" fmla="*/ 44 w 44"/>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37">
                      <a:moveTo>
                        <a:pt x="0" y="27"/>
                      </a:moveTo>
                      <a:lnTo>
                        <a:pt x="0" y="27"/>
                      </a:lnTo>
                      <a:lnTo>
                        <a:pt x="37" y="37"/>
                      </a:lnTo>
                      <a:lnTo>
                        <a:pt x="44" y="9"/>
                      </a:lnTo>
                      <a:lnTo>
                        <a:pt x="7" y="0"/>
                      </a:lnTo>
                      <a:lnTo>
                        <a:pt x="0"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00" name="Freeform 195"/>
                <p:cNvSpPr>
                  <a:spLocks/>
                </p:cNvSpPr>
                <p:nvPr/>
              </p:nvSpPr>
              <p:spPr bwMode="auto">
                <a:xfrm>
                  <a:off x="2327" y="1108"/>
                  <a:ext cx="22" cy="19"/>
                </a:xfrm>
                <a:custGeom>
                  <a:avLst/>
                  <a:gdLst>
                    <a:gd name="T0" fmla="*/ 0 w 43"/>
                    <a:gd name="T1" fmla="*/ 1 h 37"/>
                    <a:gd name="T2" fmla="*/ 0 w 43"/>
                    <a:gd name="T3" fmla="*/ 1 h 37"/>
                    <a:gd name="T4" fmla="*/ 1 w 43"/>
                    <a:gd name="T5" fmla="*/ 1 h 37"/>
                    <a:gd name="T6" fmla="*/ 1 w 43"/>
                    <a:gd name="T7" fmla="*/ 1 h 37"/>
                    <a:gd name="T8" fmla="*/ 1 w 43"/>
                    <a:gd name="T9" fmla="*/ 0 h 37"/>
                    <a:gd name="T10" fmla="*/ 1 w 43"/>
                    <a:gd name="T11" fmla="*/ 0 h 37"/>
                    <a:gd name="T12" fmla="*/ 0 w 43"/>
                    <a:gd name="T13" fmla="*/ 1 h 37"/>
                    <a:gd name="T14" fmla="*/ 0 60000 65536"/>
                    <a:gd name="T15" fmla="*/ 0 60000 65536"/>
                    <a:gd name="T16" fmla="*/ 0 60000 65536"/>
                    <a:gd name="T17" fmla="*/ 0 60000 65536"/>
                    <a:gd name="T18" fmla="*/ 0 60000 65536"/>
                    <a:gd name="T19" fmla="*/ 0 60000 65536"/>
                    <a:gd name="T20" fmla="*/ 0 60000 65536"/>
                    <a:gd name="T21" fmla="*/ 0 w 43"/>
                    <a:gd name="T22" fmla="*/ 0 h 37"/>
                    <a:gd name="T23" fmla="*/ 43 w 43"/>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37">
                      <a:moveTo>
                        <a:pt x="0" y="28"/>
                      </a:moveTo>
                      <a:lnTo>
                        <a:pt x="0" y="28"/>
                      </a:lnTo>
                      <a:lnTo>
                        <a:pt x="36" y="37"/>
                      </a:lnTo>
                      <a:lnTo>
                        <a:pt x="43" y="10"/>
                      </a:lnTo>
                      <a:lnTo>
                        <a:pt x="7" y="0"/>
                      </a:lnTo>
                      <a:lnTo>
                        <a:pt x="0"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01" name="Freeform 196"/>
                <p:cNvSpPr>
                  <a:spLocks/>
                </p:cNvSpPr>
                <p:nvPr/>
              </p:nvSpPr>
              <p:spPr bwMode="auto">
                <a:xfrm>
                  <a:off x="2309" y="1104"/>
                  <a:ext cx="21" cy="18"/>
                </a:xfrm>
                <a:custGeom>
                  <a:avLst/>
                  <a:gdLst>
                    <a:gd name="T0" fmla="*/ 0 w 43"/>
                    <a:gd name="T1" fmla="*/ 0 h 37"/>
                    <a:gd name="T2" fmla="*/ 0 w 43"/>
                    <a:gd name="T3" fmla="*/ 0 h 37"/>
                    <a:gd name="T4" fmla="*/ 0 w 43"/>
                    <a:gd name="T5" fmla="*/ 0 h 37"/>
                    <a:gd name="T6" fmla="*/ 0 w 43"/>
                    <a:gd name="T7" fmla="*/ 0 h 37"/>
                    <a:gd name="T8" fmla="*/ 0 w 43"/>
                    <a:gd name="T9" fmla="*/ 0 h 37"/>
                    <a:gd name="T10" fmla="*/ 0 w 43"/>
                    <a:gd name="T11" fmla="*/ 0 h 37"/>
                    <a:gd name="T12" fmla="*/ 0 w 43"/>
                    <a:gd name="T13" fmla="*/ 0 h 37"/>
                    <a:gd name="T14" fmla="*/ 0 60000 65536"/>
                    <a:gd name="T15" fmla="*/ 0 60000 65536"/>
                    <a:gd name="T16" fmla="*/ 0 60000 65536"/>
                    <a:gd name="T17" fmla="*/ 0 60000 65536"/>
                    <a:gd name="T18" fmla="*/ 0 60000 65536"/>
                    <a:gd name="T19" fmla="*/ 0 60000 65536"/>
                    <a:gd name="T20" fmla="*/ 0 60000 65536"/>
                    <a:gd name="T21" fmla="*/ 0 w 43"/>
                    <a:gd name="T22" fmla="*/ 0 h 37"/>
                    <a:gd name="T23" fmla="*/ 43 w 43"/>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37">
                      <a:moveTo>
                        <a:pt x="1" y="28"/>
                      </a:moveTo>
                      <a:lnTo>
                        <a:pt x="0" y="28"/>
                      </a:lnTo>
                      <a:lnTo>
                        <a:pt x="36" y="37"/>
                      </a:lnTo>
                      <a:lnTo>
                        <a:pt x="43" y="9"/>
                      </a:lnTo>
                      <a:lnTo>
                        <a:pt x="7" y="0"/>
                      </a:lnTo>
                      <a:lnTo>
                        <a:pt x="6" y="0"/>
                      </a:lnTo>
                      <a:lnTo>
                        <a:pt x="1"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02" name="Freeform 197"/>
                <p:cNvSpPr>
                  <a:spLocks/>
                </p:cNvSpPr>
                <p:nvPr/>
              </p:nvSpPr>
              <p:spPr bwMode="auto">
                <a:xfrm>
                  <a:off x="2291" y="1100"/>
                  <a:ext cx="21" cy="17"/>
                </a:xfrm>
                <a:custGeom>
                  <a:avLst/>
                  <a:gdLst>
                    <a:gd name="T0" fmla="*/ 0 w 42"/>
                    <a:gd name="T1" fmla="*/ 0 h 36"/>
                    <a:gd name="T2" fmla="*/ 0 w 42"/>
                    <a:gd name="T3" fmla="*/ 0 h 36"/>
                    <a:gd name="T4" fmla="*/ 1 w 42"/>
                    <a:gd name="T5" fmla="*/ 0 h 36"/>
                    <a:gd name="T6" fmla="*/ 1 w 42"/>
                    <a:gd name="T7" fmla="*/ 0 h 36"/>
                    <a:gd name="T8" fmla="*/ 1 w 42"/>
                    <a:gd name="T9" fmla="*/ 0 h 36"/>
                    <a:gd name="T10" fmla="*/ 1 w 42"/>
                    <a:gd name="T11" fmla="*/ 0 h 36"/>
                    <a:gd name="T12" fmla="*/ 0 w 42"/>
                    <a:gd name="T13" fmla="*/ 0 h 36"/>
                    <a:gd name="T14" fmla="*/ 0 60000 65536"/>
                    <a:gd name="T15" fmla="*/ 0 60000 65536"/>
                    <a:gd name="T16" fmla="*/ 0 60000 65536"/>
                    <a:gd name="T17" fmla="*/ 0 60000 65536"/>
                    <a:gd name="T18" fmla="*/ 0 60000 65536"/>
                    <a:gd name="T19" fmla="*/ 0 60000 65536"/>
                    <a:gd name="T20" fmla="*/ 0 60000 65536"/>
                    <a:gd name="T21" fmla="*/ 0 w 42"/>
                    <a:gd name="T22" fmla="*/ 0 h 36"/>
                    <a:gd name="T23" fmla="*/ 42 w 42"/>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36">
                      <a:moveTo>
                        <a:pt x="0" y="28"/>
                      </a:moveTo>
                      <a:lnTo>
                        <a:pt x="0" y="28"/>
                      </a:lnTo>
                      <a:lnTo>
                        <a:pt x="37" y="36"/>
                      </a:lnTo>
                      <a:lnTo>
                        <a:pt x="42" y="8"/>
                      </a:lnTo>
                      <a:lnTo>
                        <a:pt x="5" y="0"/>
                      </a:lnTo>
                      <a:lnTo>
                        <a:pt x="0"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03" name="Freeform 198"/>
                <p:cNvSpPr>
                  <a:spLocks/>
                </p:cNvSpPr>
                <p:nvPr/>
              </p:nvSpPr>
              <p:spPr bwMode="auto">
                <a:xfrm>
                  <a:off x="2273" y="1096"/>
                  <a:ext cx="20" cy="17"/>
                </a:xfrm>
                <a:custGeom>
                  <a:avLst/>
                  <a:gdLst>
                    <a:gd name="T0" fmla="*/ 0 w 42"/>
                    <a:gd name="T1" fmla="*/ 0 h 36"/>
                    <a:gd name="T2" fmla="*/ 0 w 42"/>
                    <a:gd name="T3" fmla="*/ 0 h 36"/>
                    <a:gd name="T4" fmla="*/ 0 w 42"/>
                    <a:gd name="T5" fmla="*/ 0 h 36"/>
                    <a:gd name="T6" fmla="*/ 0 w 42"/>
                    <a:gd name="T7" fmla="*/ 0 h 36"/>
                    <a:gd name="T8" fmla="*/ 0 w 42"/>
                    <a:gd name="T9" fmla="*/ 0 h 36"/>
                    <a:gd name="T10" fmla="*/ 0 w 42"/>
                    <a:gd name="T11" fmla="*/ 0 h 36"/>
                    <a:gd name="T12" fmla="*/ 0 w 42"/>
                    <a:gd name="T13" fmla="*/ 0 h 36"/>
                    <a:gd name="T14" fmla="*/ 0 60000 65536"/>
                    <a:gd name="T15" fmla="*/ 0 60000 65536"/>
                    <a:gd name="T16" fmla="*/ 0 60000 65536"/>
                    <a:gd name="T17" fmla="*/ 0 60000 65536"/>
                    <a:gd name="T18" fmla="*/ 0 60000 65536"/>
                    <a:gd name="T19" fmla="*/ 0 60000 65536"/>
                    <a:gd name="T20" fmla="*/ 0 60000 65536"/>
                    <a:gd name="T21" fmla="*/ 0 w 42"/>
                    <a:gd name="T22" fmla="*/ 0 h 36"/>
                    <a:gd name="T23" fmla="*/ 42 w 42"/>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36">
                      <a:moveTo>
                        <a:pt x="0" y="28"/>
                      </a:moveTo>
                      <a:lnTo>
                        <a:pt x="0" y="28"/>
                      </a:lnTo>
                      <a:lnTo>
                        <a:pt x="37" y="36"/>
                      </a:lnTo>
                      <a:lnTo>
                        <a:pt x="42" y="8"/>
                      </a:lnTo>
                      <a:lnTo>
                        <a:pt x="5" y="0"/>
                      </a:lnTo>
                      <a:lnTo>
                        <a:pt x="0"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04" name="Freeform 199"/>
                <p:cNvSpPr>
                  <a:spLocks/>
                </p:cNvSpPr>
                <p:nvPr/>
              </p:nvSpPr>
              <p:spPr bwMode="auto">
                <a:xfrm>
                  <a:off x="2254" y="1092"/>
                  <a:ext cx="21" cy="17"/>
                </a:xfrm>
                <a:custGeom>
                  <a:avLst/>
                  <a:gdLst>
                    <a:gd name="T0" fmla="*/ 0 w 42"/>
                    <a:gd name="T1" fmla="*/ 0 h 36"/>
                    <a:gd name="T2" fmla="*/ 0 w 42"/>
                    <a:gd name="T3" fmla="*/ 0 h 36"/>
                    <a:gd name="T4" fmla="*/ 1 w 42"/>
                    <a:gd name="T5" fmla="*/ 0 h 36"/>
                    <a:gd name="T6" fmla="*/ 1 w 42"/>
                    <a:gd name="T7" fmla="*/ 0 h 36"/>
                    <a:gd name="T8" fmla="*/ 1 w 42"/>
                    <a:gd name="T9" fmla="*/ 0 h 36"/>
                    <a:gd name="T10" fmla="*/ 1 w 42"/>
                    <a:gd name="T11" fmla="*/ 0 h 36"/>
                    <a:gd name="T12" fmla="*/ 0 w 42"/>
                    <a:gd name="T13" fmla="*/ 0 h 36"/>
                    <a:gd name="T14" fmla="*/ 0 60000 65536"/>
                    <a:gd name="T15" fmla="*/ 0 60000 65536"/>
                    <a:gd name="T16" fmla="*/ 0 60000 65536"/>
                    <a:gd name="T17" fmla="*/ 0 60000 65536"/>
                    <a:gd name="T18" fmla="*/ 0 60000 65536"/>
                    <a:gd name="T19" fmla="*/ 0 60000 65536"/>
                    <a:gd name="T20" fmla="*/ 0 60000 65536"/>
                    <a:gd name="T21" fmla="*/ 0 w 42"/>
                    <a:gd name="T22" fmla="*/ 0 h 36"/>
                    <a:gd name="T23" fmla="*/ 42 w 42"/>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36">
                      <a:moveTo>
                        <a:pt x="0" y="28"/>
                      </a:moveTo>
                      <a:lnTo>
                        <a:pt x="0" y="28"/>
                      </a:lnTo>
                      <a:lnTo>
                        <a:pt x="37" y="36"/>
                      </a:lnTo>
                      <a:lnTo>
                        <a:pt x="42" y="8"/>
                      </a:lnTo>
                      <a:lnTo>
                        <a:pt x="5" y="0"/>
                      </a:lnTo>
                      <a:lnTo>
                        <a:pt x="0"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05" name="Freeform 200"/>
                <p:cNvSpPr>
                  <a:spLocks/>
                </p:cNvSpPr>
                <p:nvPr/>
              </p:nvSpPr>
              <p:spPr bwMode="auto">
                <a:xfrm>
                  <a:off x="2236" y="1088"/>
                  <a:ext cx="21" cy="17"/>
                </a:xfrm>
                <a:custGeom>
                  <a:avLst/>
                  <a:gdLst>
                    <a:gd name="T0" fmla="*/ 1 w 41"/>
                    <a:gd name="T1" fmla="*/ 0 h 36"/>
                    <a:gd name="T2" fmla="*/ 0 w 41"/>
                    <a:gd name="T3" fmla="*/ 0 h 36"/>
                    <a:gd name="T4" fmla="*/ 1 w 41"/>
                    <a:gd name="T5" fmla="*/ 0 h 36"/>
                    <a:gd name="T6" fmla="*/ 1 w 41"/>
                    <a:gd name="T7" fmla="*/ 0 h 36"/>
                    <a:gd name="T8" fmla="*/ 1 w 41"/>
                    <a:gd name="T9" fmla="*/ 0 h 36"/>
                    <a:gd name="T10" fmla="*/ 1 w 41"/>
                    <a:gd name="T11" fmla="*/ 0 h 36"/>
                    <a:gd name="T12" fmla="*/ 1 w 41"/>
                    <a:gd name="T13" fmla="*/ 0 h 36"/>
                    <a:gd name="T14" fmla="*/ 0 60000 65536"/>
                    <a:gd name="T15" fmla="*/ 0 60000 65536"/>
                    <a:gd name="T16" fmla="*/ 0 60000 65536"/>
                    <a:gd name="T17" fmla="*/ 0 60000 65536"/>
                    <a:gd name="T18" fmla="*/ 0 60000 65536"/>
                    <a:gd name="T19" fmla="*/ 0 60000 65536"/>
                    <a:gd name="T20" fmla="*/ 0 60000 65536"/>
                    <a:gd name="T21" fmla="*/ 0 w 41"/>
                    <a:gd name="T22" fmla="*/ 0 h 36"/>
                    <a:gd name="T23" fmla="*/ 41 w 41"/>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36">
                      <a:moveTo>
                        <a:pt x="1" y="28"/>
                      </a:moveTo>
                      <a:lnTo>
                        <a:pt x="0" y="28"/>
                      </a:lnTo>
                      <a:lnTo>
                        <a:pt x="36" y="36"/>
                      </a:lnTo>
                      <a:lnTo>
                        <a:pt x="41" y="8"/>
                      </a:lnTo>
                      <a:lnTo>
                        <a:pt x="4" y="0"/>
                      </a:lnTo>
                      <a:lnTo>
                        <a:pt x="3" y="0"/>
                      </a:lnTo>
                      <a:lnTo>
                        <a:pt x="1"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06" name="Freeform 201"/>
                <p:cNvSpPr>
                  <a:spLocks/>
                </p:cNvSpPr>
                <p:nvPr/>
              </p:nvSpPr>
              <p:spPr bwMode="auto">
                <a:xfrm>
                  <a:off x="2217" y="1085"/>
                  <a:ext cx="20" cy="16"/>
                </a:xfrm>
                <a:custGeom>
                  <a:avLst/>
                  <a:gdLst>
                    <a:gd name="T0" fmla="*/ 0 w 42"/>
                    <a:gd name="T1" fmla="*/ 0 h 34"/>
                    <a:gd name="T2" fmla="*/ 0 w 42"/>
                    <a:gd name="T3" fmla="*/ 0 h 34"/>
                    <a:gd name="T4" fmla="*/ 0 w 42"/>
                    <a:gd name="T5" fmla="*/ 0 h 34"/>
                    <a:gd name="T6" fmla="*/ 0 w 42"/>
                    <a:gd name="T7" fmla="*/ 0 h 34"/>
                    <a:gd name="T8" fmla="*/ 0 w 42"/>
                    <a:gd name="T9" fmla="*/ 0 h 34"/>
                    <a:gd name="T10" fmla="*/ 0 w 42"/>
                    <a:gd name="T11" fmla="*/ 0 h 34"/>
                    <a:gd name="T12" fmla="*/ 0 w 42"/>
                    <a:gd name="T13" fmla="*/ 0 h 34"/>
                    <a:gd name="T14" fmla="*/ 0 60000 65536"/>
                    <a:gd name="T15" fmla="*/ 0 60000 65536"/>
                    <a:gd name="T16" fmla="*/ 0 60000 65536"/>
                    <a:gd name="T17" fmla="*/ 0 60000 65536"/>
                    <a:gd name="T18" fmla="*/ 0 60000 65536"/>
                    <a:gd name="T19" fmla="*/ 0 60000 65536"/>
                    <a:gd name="T20" fmla="*/ 0 60000 65536"/>
                    <a:gd name="T21" fmla="*/ 0 w 42"/>
                    <a:gd name="T22" fmla="*/ 0 h 34"/>
                    <a:gd name="T23" fmla="*/ 42 w 42"/>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34">
                      <a:moveTo>
                        <a:pt x="0" y="28"/>
                      </a:moveTo>
                      <a:lnTo>
                        <a:pt x="2" y="28"/>
                      </a:lnTo>
                      <a:lnTo>
                        <a:pt x="40" y="34"/>
                      </a:lnTo>
                      <a:lnTo>
                        <a:pt x="42" y="6"/>
                      </a:lnTo>
                      <a:lnTo>
                        <a:pt x="4" y="0"/>
                      </a:lnTo>
                      <a:lnTo>
                        <a:pt x="5" y="0"/>
                      </a:lnTo>
                      <a:lnTo>
                        <a:pt x="0"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07" name="Freeform 202"/>
                <p:cNvSpPr>
                  <a:spLocks/>
                </p:cNvSpPr>
                <p:nvPr/>
              </p:nvSpPr>
              <p:spPr bwMode="auto">
                <a:xfrm>
                  <a:off x="2198" y="1081"/>
                  <a:ext cx="21" cy="17"/>
                </a:xfrm>
                <a:custGeom>
                  <a:avLst/>
                  <a:gdLst>
                    <a:gd name="T0" fmla="*/ 1 w 41"/>
                    <a:gd name="T1" fmla="*/ 0 h 35"/>
                    <a:gd name="T2" fmla="*/ 0 w 41"/>
                    <a:gd name="T3" fmla="*/ 0 h 35"/>
                    <a:gd name="T4" fmla="*/ 1 w 41"/>
                    <a:gd name="T5" fmla="*/ 0 h 35"/>
                    <a:gd name="T6" fmla="*/ 1 w 41"/>
                    <a:gd name="T7" fmla="*/ 0 h 35"/>
                    <a:gd name="T8" fmla="*/ 1 w 41"/>
                    <a:gd name="T9" fmla="*/ 0 h 35"/>
                    <a:gd name="T10" fmla="*/ 1 w 41"/>
                    <a:gd name="T11" fmla="*/ 0 h 35"/>
                    <a:gd name="T12" fmla="*/ 1 w 41"/>
                    <a:gd name="T13" fmla="*/ 0 h 35"/>
                    <a:gd name="T14" fmla="*/ 0 60000 65536"/>
                    <a:gd name="T15" fmla="*/ 0 60000 65536"/>
                    <a:gd name="T16" fmla="*/ 0 60000 65536"/>
                    <a:gd name="T17" fmla="*/ 0 60000 65536"/>
                    <a:gd name="T18" fmla="*/ 0 60000 65536"/>
                    <a:gd name="T19" fmla="*/ 0 60000 65536"/>
                    <a:gd name="T20" fmla="*/ 0 60000 65536"/>
                    <a:gd name="T21" fmla="*/ 0 w 41"/>
                    <a:gd name="T22" fmla="*/ 0 h 35"/>
                    <a:gd name="T23" fmla="*/ 41 w 41"/>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35">
                      <a:moveTo>
                        <a:pt x="1" y="28"/>
                      </a:moveTo>
                      <a:lnTo>
                        <a:pt x="0" y="28"/>
                      </a:lnTo>
                      <a:lnTo>
                        <a:pt x="36" y="35"/>
                      </a:lnTo>
                      <a:lnTo>
                        <a:pt x="41" y="7"/>
                      </a:lnTo>
                      <a:lnTo>
                        <a:pt x="4" y="0"/>
                      </a:lnTo>
                      <a:lnTo>
                        <a:pt x="3" y="0"/>
                      </a:lnTo>
                      <a:lnTo>
                        <a:pt x="1"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08" name="Freeform 203"/>
                <p:cNvSpPr>
                  <a:spLocks/>
                </p:cNvSpPr>
                <p:nvPr/>
              </p:nvSpPr>
              <p:spPr bwMode="auto">
                <a:xfrm>
                  <a:off x="2180" y="1078"/>
                  <a:ext cx="20" cy="17"/>
                </a:xfrm>
                <a:custGeom>
                  <a:avLst/>
                  <a:gdLst>
                    <a:gd name="T0" fmla="*/ 0 w 39"/>
                    <a:gd name="T1" fmla="*/ 1 h 33"/>
                    <a:gd name="T2" fmla="*/ 0 w 39"/>
                    <a:gd name="T3" fmla="*/ 1 h 33"/>
                    <a:gd name="T4" fmla="*/ 1 w 39"/>
                    <a:gd name="T5" fmla="*/ 1 h 33"/>
                    <a:gd name="T6" fmla="*/ 1 w 39"/>
                    <a:gd name="T7" fmla="*/ 1 h 33"/>
                    <a:gd name="T8" fmla="*/ 1 w 39"/>
                    <a:gd name="T9" fmla="*/ 0 h 33"/>
                    <a:gd name="T10" fmla="*/ 1 w 39"/>
                    <a:gd name="T11" fmla="*/ 0 h 33"/>
                    <a:gd name="T12" fmla="*/ 0 w 39"/>
                    <a:gd name="T13" fmla="*/ 1 h 33"/>
                    <a:gd name="T14" fmla="*/ 0 60000 65536"/>
                    <a:gd name="T15" fmla="*/ 0 60000 65536"/>
                    <a:gd name="T16" fmla="*/ 0 60000 65536"/>
                    <a:gd name="T17" fmla="*/ 0 60000 65536"/>
                    <a:gd name="T18" fmla="*/ 0 60000 65536"/>
                    <a:gd name="T19" fmla="*/ 0 60000 65536"/>
                    <a:gd name="T20" fmla="*/ 0 60000 65536"/>
                    <a:gd name="T21" fmla="*/ 0 w 39"/>
                    <a:gd name="T22" fmla="*/ 0 h 33"/>
                    <a:gd name="T23" fmla="*/ 39 w 39"/>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33">
                      <a:moveTo>
                        <a:pt x="0" y="27"/>
                      </a:moveTo>
                      <a:lnTo>
                        <a:pt x="0" y="27"/>
                      </a:lnTo>
                      <a:lnTo>
                        <a:pt x="37" y="33"/>
                      </a:lnTo>
                      <a:lnTo>
                        <a:pt x="39" y="5"/>
                      </a:lnTo>
                      <a:lnTo>
                        <a:pt x="2" y="0"/>
                      </a:lnTo>
                      <a:lnTo>
                        <a:pt x="0"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09" name="Freeform 204"/>
                <p:cNvSpPr>
                  <a:spLocks/>
                </p:cNvSpPr>
                <p:nvPr/>
              </p:nvSpPr>
              <p:spPr bwMode="auto">
                <a:xfrm>
                  <a:off x="2162" y="1075"/>
                  <a:ext cx="20" cy="17"/>
                </a:xfrm>
                <a:custGeom>
                  <a:avLst/>
                  <a:gdLst>
                    <a:gd name="T0" fmla="*/ 0 w 39"/>
                    <a:gd name="T1" fmla="*/ 1 h 33"/>
                    <a:gd name="T2" fmla="*/ 0 w 39"/>
                    <a:gd name="T3" fmla="*/ 1 h 33"/>
                    <a:gd name="T4" fmla="*/ 1 w 39"/>
                    <a:gd name="T5" fmla="*/ 1 h 33"/>
                    <a:gd name="T6" fmla="*/ 1 w 39"/>
                    <a:gd name="T7" fmla="*/ 1 h 33"/>
                    <a:gd name="T8" fmla="*/ 1 w 39"/>
                    <a:gd name="T9" fmla="*/ 0 h 33"/>
                    <a:gd name="T10" fmla="*/ 1 w 39"/>
                    <a:gd name="T11" fmla="*/ 0 h 33"/>
                    <a:gd name="T12" fmla="*/ 0 w 39"/>
                    <a:gd name="T13" fmla="*/ 1 h 33"/>
                    <a:gd name="T14" fmla="*/ 0 60000 65536"/>
                    <a:gd name="T15" fmla="*/ 0 60000 65536"/>
                    <a:gd name="T16" fmla="*/ 0 60000 65536"/>
                    <a:gd name="T17" fmla="*/ 0 60000 65536"/>
                    <a:gd name="T18" fmla="*/ 0 60000 65536"/>
                    <a:gd name="T19" fmla="*/ 0 60000 65536"/>
                    <a:gd name="T20" fmla="*/ 0 60000 65536"/>
                    <a:gd name="T21" fmla="*/ 0 w 39"/>
                    <a:gd name="T22" fmla="*/ 0 h 33"/>
                    <a:gd name="T23" fmla="*/ 39 w 39"/>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33">
                      <a:moveTo>
                        <a:pt x="0" y="27"/>
                      </a:moveTo>
                      <a:lnTo>
                        <a:pt x="0" y="27"/>
                      </a:lnTo>
                      <a:lnTo>
                        <a:pt x="37" y="33"/>
                      </a:lnTo>
                      <a:lnTo>
                        <a:pt x="39" y="6"/>
                      </a:lnTo>
                      <a:lnTo>
                        <a:pt x="2" y="0"/>
                      </a:lnTo>
                      <a:lnTo>
                        <a:pt x="0"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10" name="Freeform 205"/>
                <p:cNvSpPr>
                  <a:spLocks/>
                </p:cNvSpPr>
                <p:nvPr/>
              </p:nvSpPr>
              <p:spPr bwMode="auto">
                <a:xfrm>
                  <a:off x="2143" y="1073"/>
                  <a:ext cx="20" cy="16"/>
                </a:xfrm>
                <a:custGeom>
                  <a:avLst/>
                  <a:gdLst>
                    <a:gd name="T0" fmla="*/ 0 w 40"/>
                    <a:gd name="T1" fmla="*/ 1 h 32"/>
                    <a:gd name="T2" fmla="*/ 0 w 40"/>
                    <a:gd name="T3" fmla="*/ 1 h 32"/>
                    <a:gd name="T4" fmla="*/ 1 w 40"/>
                    <a:gd name="T5" fmla="*/ 1 h 32"/>
                    <a:gd name="T6" fmla="*/ 1 w 40"/>
                    <a:gd name="T7" fmla="*/ 1 h 32"/>
                    <a:gd name="T8" fmla="*/ 1 w 40"/>
                    <a:gd name="T9" fmla="*/ 0 h 32"/>
                    <a:gd name="T10" fmla="*/ 1 w 40"/>
                    <a:gd name="T11" fmla="*/ 0 h 32"/>
                    <a:gd name="T12" fmla="*/ 0 w 40"/>
                    <a:gd name="T13" fmla="*/ 1 h 32"/>
                    <a:gd name="T14" fmla="*/ 0 60000 65536"/>
                    <a:gd name="T15" fmla="*/ 0 60000 65536"/>
                    <a:gd name="T16" fmla="*/ 0 60000 65536"/>
                    <a:gd name="T17" fmla="*/ 0 60000 65536"/>
                    <a:gd name="T18" fmla="*/ 0 60000 65536"/>
                    <a:gd name="T19" fmla="*/ 0 60000 65536"/>
                    <a:gd name="T20" fmla="*/ 0 60000 65536"/>
                    <a:gd name="T21" fmla="*/ 0 w 40"/>
                    <a:gd name="T22" fmla="*/ 0 h 32"/>
                    <a:gd name="T23" fmla="*/ 40 w 40"/>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32">
                      <a:moveTo>
                        <a:pt x="0" y="28"/>
                      </a:moveTo>
                      <a:lnTo>
                        <a:pt x="0" y="28"/>
                      </a:lnTo>
                      <a:lnTo>
                        <a:pt x="38" y="32"/>
                      </a:lnTo>
                      <a:lnTo>
                        <a:pt x="40" y="5"/>
                      </a:lnTo>
                      <a:lnTo>
                        <a:pt x="2" y="0"/>
                      </a:lnTo>
                      <a:lnTo>
                        <a:pt x="0"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11" name="Freeform 206"/>
                <p:cNvSpPr>
                  <a:spLocks/>
                </p:cNvSpPr>
                <p:nvPr/>
              </p:nvSpPr>
              <p:spPr bwMode="auto">
                <a:xfrm>
                  <a:off x="2125" y="1071"/>
                  <a:ext cx="19" cy="16"/>
                </a:xfrm>
                <a:custGeom>
                  <a:avLst/>
                  <a:gdLst>
                    <a:gd name="T0" fmla="*/ 0 w 38"/>
                    <a:gd name="T1" fmla="*/ 1 h 32"/>
                    <a:gd name="T2" fmla="*/ 0 w 38"/>
                    <a:gd name="T3" fmla="*/ 1 h 32"/>
                    <a:gd name="T4" fmla="*/ 1 w 38"/>
                    <a:gd name="T5" fmla="*/ 1 h 32"/>
                    <a:gd name="T6" fmla="*/ 1 w 38"/>
                    <a:gd name="T7" fmla="*/ 1 h 32"/>
                    <a:gd name="T8" fmla="*/ 1 w 38"/>
                    <a:gd name="T9" fmla="*/ 0 h 32"/>
                    <a:gd name="T10" fmla="*/ 1 w 38"/>
                    <a:gd name="T11" fmla="*/ 0 h 32"/>
                    <a:gd name="T12" fmla="*/ 0 w 38"/>
                    <a:gd name="T13" fmla="*/ 1 h 32"/>
                    <a:gd name="T14" fmla="*/ 0 60000 65536"/>
                    <a:gd name="T15" fmla="*/ 0 60000 65536"/>
                    <a:gd name="T16" fmla="*/ 0 60000 65536"/>
                    <a:gd name="T17" fmla="*/ 0 60000 65536"/>
                    <a:gd name="T18" fmla="*/ 0 60000 65536"/>
                    <a:gd name="T19" fmla="*/ 0 60000 65536"/>
                    <a:gd name="T20" fmla="*/ 0 60000 65536"/>
                    <a:gd name="T21" fmla="*/ 0 w 38"/>
                    <a:gd name="T22" fmla="*/ 0 h 32"/>
                    <a:gd name="T23" fmla="*/ 38 w 38"/>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32">
                      <a:moveTo>
                        <a:pt x="0" y="27"/>
                      </a:moveTo>
                      <a:lnTo>
                        <a:pt x="0" y="27"/>
                      </a:lnTo>
                      <a:lnTo>
                        <a:pt x="36" y="32"/>
                      </a:lnTo>
                      <a:lnTo>
                        <a:pt x="38" y="4"/>
                      </a:lnTo>
                      <a:lnTo>
                        <a:pt x="3" y="0"/>
                      </a:lnTo>
                      <a:lnTo>
                        <a:pt x="0"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12" name="Freeform 207"/>
                <p:cNvSpPr>
                  <a:spLocks/>
                </p:cNvSpPr>
                <p:nvPr/>
              </p:nvSpPr>
              <p:spPr bwMode="auto">
                <a:xfrm>
                  <a:off x="2107" y="1069"/>
                  <a:ext cx="19" cy="16"/>
                </a:xfrm>
                <a:custGeom>
                  <a:avLst/>
                  <a:gdLst>
                    <a:gd name="T0" fmla="*/ 0 w 40"/>
                    <a:gd name="T1" fmla="*/ 1 h 31"/>
                    <a:gd name="T2" fmla="*/ 0 w 40"/>
                    <a:gd name="T3" fmla="*/ 1 h 31"/>
                    <a:gd name="T4" fmla="*/ 0 w 40"/>
                    <a:gd name="T5" fmla="*/ 1 h 31"/>
                    <a:gd name="T6" fmla="*/ 0 w 40"/>
                    <a:gd name="T7" fmla="*/ 1 h 31"/>
                    <a:gd name="T8" fmla="*/ 0 w 40"/>
                    <a:gd name="T9" fmla="*/ 0 h 31"/>
                    <a:gd name="T10" fmla="*/ 0 w 40"/>
                    <a:gd name="T11" fmla="*/ 0 h 31"/>
                    <a:gd name="T12" fmla="*/ 0 w 40"/>
                    <a:gd name="T13" fmla="*/ 1 h 31"/>
                    <a:gd name="T14" fmla="*/ 0 60000 65536"/>
                    <a:gd name="T15" fmla="*/ 0 60000 65536"/>
                    <a:gd name="T16" fmla="*/ 0 60000 65536"/>
                    <a:gd name="T17" fmla="*/ 0 60000 65536"/>
                    <a:gd name="T18" fmla="*/ 0 60000 65536"/>
                    <a:gd name="T19" fmla="*/ 0 60000 65536"/>
                    <a:gd name="T20" fmla="*/ 0 60000 65536"/>
                    <a:gd name="T21" fmla="*/ 0 w 40"/>
                    <a:gd name="T22" fmla="*/ 0 h 31"/>
                    <a:gd name="T23" fmla="*/ 40 w 40"/>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31">
                      <a:moveTo>
                        <a:pt x="0" y="28"/>
                      </a:moveTo>
                      <a:lnTo>
                        <a:pt x="0" y="28"/>
                      </a:lnTo>
                      <a:lnTo>
                        <a:pt x="37" y="31"/>
                      </a:lnTo>
                      <a:lnTo>
                        <a:pt x="40" y="4"/>
                      </a:lnTo>
                      <a:lnTo>
                        <a:pt x="3" y="0"/>
                      </a:lnTo>
                      <a:lnTo>
                        <a:pt x="0"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13" name="Freeform 208"/>
                <p:cNvSpPr>
                  <a:spLocks/>
                </p:cNvSpPr>
                <p:nvPr/>
              </p:nvSpPr>
              <p:spPr bwMode="auto">
                <a:xfrm>
                  <a:off x="2089" y="1067"/>
                  <a:ext cx="19" cy="16"/>
                </a:xfrm>
                <a:custGeom>
                  <a:avLst/>
                  <a:gdLst>
                    <a:gd name="T0" fmla="*/ 1 w 38"/>
                    <a:gd name="T1" fmla="*/ 1 h 31"/>
                    <a:gd name="T2" fmla="*/ 0 w 38"/>
                    <a:gd name="T3" fmla="*/ 1 h 31"/>
                    <a:gd name="T4" fmla="*/ 1 w 38"/>
                    <a:gd name="T5" fmla="*/ 1 h 31"/>
                    <a:gd name="T6" fmla="*/ 1 w 38"/>
                    <a:gd name="T7" fmla="*/ 1 h 31"/>
                    <a:gd name="T8" fmla="*/ 1 w 38"/>
                    <a:gd name="T9" fmla="*/ 0 h 31"/>
                    <a:gd name="T10" fmla="*/ 1 w 38"/>
                    <a:gd name="T11" fmla="*/ 0 h 31"/>
                    <a:gd name="T12" fmla="*/ 1 w 38"/>
                    <a:gd name="T13" fmla="*/ 1 h 31"/>
                    <a:gd name="T14" fmla="*/ 0 60000 65536"/>
                    <a:gd name="T15" fmla="*/ 0 60000 65536"/>
                    <a:gd name="T16" fmla="*/ 0 60000 65536"/>
                    <a:gd name="T17" fmla="*/ 0 60000 65536"/>
                    <a:gd name="T18" fmla="*/ 0 60000 65536"/>
                    <a:gd name="T19" fmla="*/ 0 60000 65536"/>
                    <a:gd name="T20" fmla="*/ 0 60000 65536"/>
                    <a:gd name="T21" fmla="*/ 0 w 38"/>
                    <a:gd name="T22" fmla="*/ 0 h 31"/>
                    <a:gd name="T23" fmla="*/ 38 w 38"/>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31">
                      <a:moveTo>
                        <a:pt x="1" y="27"/>
                      </a:moveTo>
                      <a:lnTo>
                        <a:pt x="0" y="27"/>
                      </a:lnTo>
                      <a:lnTo>
                        <a:pt x="35" y="31"/>
                      </a:lnTo>
                      <a:lnTo>
                        <a:pt x="38" y="3"/>
                      </a:lnTo>
                      <a:lnTo>
                        <a:pt x="2" y="0"/>
                      </a:lnTo>
                      <a:lnTo>
                        <a:pt x="1" y="0"/>
                      </a:lnTo>
                      <a:lnTo>
                        <a:pt x="1"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14" name="Freeform 209"/>
                <p:cNvSpPr>
                  <a:spLocks/>
                </p:cNvSpPr>
                <p:nvPr/>
              </p:nvSpPr>
              <p:spPr bwMode="auto">
                <a:xfrm>
                  <a:off x="2071" y="1067"/>
                  <a:ext cx="18" cy="14"/>
                </a:xfrm>
                <a:custGeom>
                  <a:avLst/>
                  <a:gdLst>
                    <a:gd name="T0" fmla="*/ 0 w 37"/>
                    <a:gd name="T1" fmla="*/ 1 h 28"/>
                    <a:gd name="T2" fmla="*/ 0 w 37"/>
                    <a:gd name="T3" fmla="*/ 1 h 28"/>
                    <a:gd name="T4" fmla="*/ 0 w 37"/>
                    <a:gd name="T5" fmla="*/ 1 h 28"/>
                    <a:gd name="T6" fmla="*/ 0 w 37"/>
                    <a:gd name="T7" fmla="*/ 1 h 28"/>
                    <a:gd name="T8" fmla="*/ 0 w 37"/>
                    <a:gd name="T9" fmla="*/ 0 h 28"/>
                    <a:gd name="T10" fmla="*/ 0 w 37"/>
                    <a:gd name="T11" fmla="*/ 0 h 28"/>
                    <a:gd name="T12" fmla="*/ 0 w 37"/>
                    <a:gd name="T13" fmla="*/ 1 h 28"/>
                    <a:gd name="T14" fmla="*/ 0 60000 65536"/>
                    <a:gd name="T15" fmla="*/ 0 60000 65536"/>
                    <a:gd name="T16" fmla="*/ 0 60000 65536"/>
                    <a:gd name="T17" fmla="*/ 0 60000 65536"/>
                    <a:gd name="T18" fmla="*/ 0 60000 65536"/>
                    <a:gd name="T19" fmla="*/ 0 60000 65536"/>
                    <a:gd name="T20" fmla="*/ 0 60000 65536"/>
                    <a:gd name="T21" fmla="*/ 0 w 37"/>
                    <a:gd name="T22" fmla="*/ 0 h 28"/>
                    <a:gd name="T23" fmla="*/ 37 w 37"/>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28">
                      <a:moveTo>
                        <a:pt x="0" y="27"/>
                      </a:moveTo>
                      <a:lnTo>
                        <a:pt x="0" y="27"/>
                      </a:lnTo>
                      <a:lnTo>
                        <a:pt x="37" y="28"/>
                      </a:lnTo>
                      <a:lnTo>
                        <a:pt x="37" y="1"/>
                      </a:lnTo>
                      <a:lnTo>
                        <a:pt x="0" y="0"/>
                      </a:lnTo>
                      <a:lnTo>
                        <a:pt x="0"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grpSp>
          <p:grpSp>
            <p:nvGrpSpPr>
              <p:cNvPr id="13" name="Group 210"/>
              <p:cNvGrpSpPr>
                <a:grpSpLocks/>
              </p:cNvGrpSpPr>
              <p:nvPr/>
            </p:nvGrpSpPr>
            <p:grpSpPr bwMode="auto">
              <a:xfrm>
                <a:off x="1096" y="935"/>
                <a:ext cx="3542" cy="2219"/>
                <a:chOff x="1096" y="935"/>
                <a:chExt cx="3542" cy="2219"/>
              </a:xfrm>
            </p:grpSpPr>
            <p:sp>
              <p:nvSpPr>
                <p:cNvPr id="15" name="Freeform 211"/>
                <p:cNvSpPr>
                  <a:spLocks/>
                </p:cNvSpPr>
                <p:nvPr/>
              </p:nvSpPr>
              <p:spPr bwMode="auto">
                <a:xfrm>
                  <a:off x="2053" y="1066"/>
                  <a:ext cx="18" cy="15"/>
                </a:xfrm>
                <a:custGeom>
                  <a:avLst/>
                  <a:gdLst>
                    <a:gd name="T0" fmla="*/ 0 w 36"/>
                    <a:gd name="T1" fmla="*/ 1 h 30"/>
                    <a:gd name="T2" fmla="*/ 0 w 36"/>
                    <a:gd name="T3" fmla="*/ 1 h 30"/>
                    <a:gd name="T4" fmla="*/ 1 w 36"/>
                    <a:gd name="T5" fmla="*/ 1 h 30"/>
                    <a:gd name="T6" fmla="*/ 1 w 36"/>
                    <a:gd name="T7" fmla="*/ 1 h 30"/>
                    <a:gd name="T8" fmla="*/ 0 w 36"/>
                    <a:gd name="T9" fmla="*/ 0 h 30"/>
                    <a:gd name="T10" fmla="*/ 0 w 36"/>
                    <a:gd name="T11" fmla="*/ 0 h 30"/>
                    <a:gd name="T12" fmla="*/ 0 w 36"/>
                    <a:gd name="T13" fmla="*/ 1 h 30"/>
                    <a:gd name="T14" fmla="*/ 0 60000 65536"/>
                    <a:gd name="T15" fmla="*/ 0 60000 65536"/>
                    <a:gd name="T16" fmla="*/ 0 60000 65536"/>
                    <a:gd name="T17" fmla="*/ 0 60000 65536"/>
                    <a:gd name="T18" fmla="*/ 0 60000 65536"/>
                    <a:gd name="T19" fmla="*/ 0 60000 65536"/>
                    <a:gd name="T20" fmla="*/ 0 60000 65536"/>
                    <a:gd name="T21" fmla="*/ 0 w 36"/>
                    <a:gd name="T22" fmla="*/ 0 h 30"/>
                    <a:gd name="T23" fmla="*/ 36 w 36"/>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0">
                      <a:moveTo>
                        <a:pt x="0" y="28"/>
                      </a:moveTo>
                      <a:lnTo>
                        <a:pt x="0" y="28"/>
                      </a:lnTo>
                      <a:lnTo>
                        <a:pt x="36" y="30"/>
                      </a:lnTo>
                      <a:lnTo>
                        <a:pt x="36" y="3"/>
                      </a:lnTo>
                      <a:lnTo>
                        <a:pt x="0" y="0"/>
                      </a:lnTo>
                      <a:lnTo>
                        <a:pt x="0"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6" name="Freeform 212"/>
                <p:cNvSpPr>
                  <a:spLocks/>
                </p:cNvSpPr>
                <p:nvPr/>
              </p:nvSpPr>
              <p:spPr bwMode="auto">
                <a:xfrm>
                  <a:off x="2035" y="1065"/>
                  <a:ext cx="18" cy="14"/>
                </a:xfrm>
                <a:custGeom>
                  <a:avLst/>
                  <a:gdLst>
                    <a:gd name="T0" fmla="*/ 0 w 35"/>
                    <a:gd name="T1" fmla="*/ 0 h 29"/>
                    <a:gd name="T2" fmla="*/ 0 w 35"/>
                    <a:gd name="T3" fmla="*/ 0 h 29"/>
                    <a:gd name="T4" fmla="*/ 1 w 35"/>
                    <a:gd name="T5" fmla="*/ 0 h 29"/>
                    <a:gd name="T6" fmla="*/ 1 w 35"/>
                    <a:gd name="T7" fmla="*/ 0 h 29"/>
                    <a:gd name="T8" fmla="*/ 0 w 35"/>
                    <a:gd name="T9" fmla="*/ 0 h 29"/>
                    <a:gd name="T10" fmla="*/ 0 w 35"/>
                    <a:gd name="T11" fmla="*/ 0 h 29"/>
                    <a:gd name="T12" fmla="*/ 0 w 35"/>
                    <a:gd name="T13" fmla="*/ 0 h 29"/>
                    <a:gd name="T14" fmla="*/ 0 60000 65536"/>
                    <a:gd name="T15" fmla="*/ 0 60000 65536"/>
                    <a:gd name="T16" fmla="*/ 0 60000 65536"/>
                    <a:gd name="T17" fmla="*/ 0 60000 65536"/>
                    <a:gd name="T18" fmla="*/ 0 60000 65536"/>
                    <a:gd name="T19" fmla="*/ 0 60000 65536"/>
                    <a:gd name="T20" fmla="*/ 0 60000 65536"/>
                    <a:gd name="T21" fmla="*/ 0 w 35"/>
                    <a:gd name="T22" fmla="*/ 0 h 29"/>
                    <a:gd name="T23" fmla="*/ 35 w 35"/>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29">
                      <a:moveTo>
                        <a:pt x="0" y="28"/>
                      </a:moveTo>
                      <a:lnTo>
                        <a:pt x="0" y="28"/>
                      </a:lnTo>
                      <a:lnTo>
                        <a:pt x="35" y="29"/>
                      </a:lnTo>
                      <a:lnTo>
                        <a:pt x="35" y="1"/>
                      </a:lnTo>
                      <a:lnTo>
                        <a:pt x="0" y="0"/>
                      </a:lnTo>
                      <a:lnTo>
                        <a:pt x="0"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7" name="Freeform 213"/>
                <p:cNvSpPr>
                  <a:spLocks/>
                </p:cNvSpPr>
                <p:nvPr/>
              </p:nvSpPr>
              <p:spPr bwMode="auto">
                <a:xfrm>
                  <a:off x="2018" y="1064"/>
                  <a:ext cx="17" cy="15"/>
                </a:xfrm>
                <a:custGeom>
                  <a:avLst/>
                  <a:gdLst>
                    <a:gd name="T0" fmla="*/ 0 w 35"/>
                    <a:gd name="T1" fmla="*/ 1 h 29"/>
                    <a:gd name="T2" fmla="*/ 0 w 35"/>
                    <a:gd name="T3" fmla="*/ 1 h 29"/>
                    <a:gd name="T4" fmla="*/ 0 w 35"/>
                    <a:gd name="T5" fmla="*/ 1 h 29"/>
                    <a:gd name="T6" fmla="*/ 0 w 35"/>
                    <a:gd name="T7" fmla="*/ 1 h 29"/>
                    <a:gd name="T8" fmla="*/ 0 w 35"/>
                    <a:gd name="T9" fmla="*/ 0 h 29"/>
                    <a:gd name="T10" fmla="*/ 0 w 35"/>
                    <a:gd name="T11" fmla="*/ 0 h 29"/>
                    <a:gd name="T12" fmla="*/ 0 w 35"/>
                    <a:gd name="T13" fmla="*/ 1 h 29"/>
                    <a:gd name="T14" fmla="*/ 0 60000 65536"/>
                    <a:gd name="T15" fmla="*/ 0 60000 65536"/>
                    <a:gd name="T16" fmla="*/ 0 60000 65536"/>
                    <a:gd name="T17" fmla="*/ 0 60000 65536"/>
                    <a:gd name="T18" fmla="*/ 0 60000 65536"/>
                    <a:gd name="T19" fmla="*/ 0 60000 65536"/>
                    <a:gd name="T20" fmla="*/ 0 60000 65536"/>
                    <a:gd name="T21" fmla="*/ 0 w 35"/>
                    <a:gd name="T22" fmla="*/ 0 h 29"/>
                    <a:gd name="T23" fmla="*/ 35 w 35"/>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29">
                      <a:moveTo>
                        <a:pt x="0" y="28"/>
                      </a:moveTo>
                      <a:lnTo>
                        <a:pt x="0" y="28"/>
                      </a:lnTo>
                      <a:lnTo>
                        <a:pt x="35" y="29"/>
                      </a:lnTo>
                      <a:lnTo>
                        <a:pt x="35" y="1"/>
                      </a:lnTo>
                      <a:lnTo>
                        <a:pt x="0" y="0"/>
                      </a:lnTo>
                      <a:lnTo>
                        <a:pt x="0"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8" name="Freeform 214"/>
                <p:cNvSpPr>
                  <a:spLocks/>
                </p:cNvSpPr>
                <p:nvPr/>
              </p:nvSpPr>
              <p:spPr bwMode="auto">
                <a:xfrm>
                  <a:off x="2001" y="1064"/>
                  <a:ext cx="17" cy="15"/>
                </a:xfrm>
                <a:custGeom>
                  <a:avLst/>
                  <a:gdLst>
                    <a:gd name="T0" fmla="*/ 0 w 35"/>
                    <a:gd name="T1" fmla="*/ 1 h 29"/>
                    <a:gd name="T2" fmla="*/ 0 w 35"/>
                    <a:gd name="T3" fmla="*/ 1 h 29"/>
                    <a:gd name="T4" fmla="*/ 0 w 35"/>
                    <a:gd name="T5" fmla="*/ 1 h 29"/>
                    <a:gd name="T6" fmla="*/ 0 w 35"/>
                    <a:gd name="T7" fmla="*/ 0 h 29"/>
                    <a:gd name="T8" fmla="*/ 0 w 35"/>
                    <a:gd name="T9" fmla="*/ 1 h 29"/>
                    <a:gd name="T10" fmla="*/ 0 w 35"/>
                    <a:gd name="T11" fmla="*/ 1 h 29"/>
                    <a:gd name="T12" fmla="*/ 0 w 35"/>
                    <a:gd name="T13" fmla="*/ 1 h 29"/>
                    <a:gd name="T14" fmla="*/ 0 60000 65536"/>
                    <a:gd name="T15" fmla="*/ 0 60000 65536"/>
                    <a:gd name="T16" fmla="*/ 0 60000 65536"/>
                    <a:gd name="T17" fmla="*/ 0 60000 65536"/>
                    <a:gd name="T18" fmla="*/ 0 60000 65536"/>
                    <a:gd name="T19" fmla="*/ 0 60000 65536"/>
                    <a:gd name="T20" fmla="*/ 0 60000 65536"/>
                    <a:gd name="T21" fmla="*/ 0 w 35"/>
                    <a:gd name="T22" fmla="*/ 0 h 29"/>
                    <a:gd name="T23" fmla="*/ 35 w 35"/>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29">
                      <a:moveTo>
                        <a:pt x="0" y="29"/>
                      </a:moveTo>
                      <a:lnTo>
                        <a:pt x="0" y="29"/>
                      </a:lnTo>
                      <a:lnTo>
                        <a:pt x="35" y="28"/>
                      </a:lnTo>
                      <a:lnTo>
                        <a:pt x="35" y="0"/>
                      </a:lnTo>
                      <a:lnTo>
                        <a:pt x="0" y="1"/>
                      </a:lnTo>
                      <a:lnTo>
                        <a:pt x="0" y="2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9" name="Freeform 215"/>
                <p:cNvSpPr>
                  <a:spLocks/>
                </p:cNvSpPr>
                <p:nvPr/>
              </p:nvSpPr>
              <p:spPr bwMode="auto">
                <a:xfrm>
                  <a:off x="1983" y="1065"/>
                  <a:ext cx="18" cy="14"/>
                </a:xfrm>
                <a:custGeom>
                  <a:avLst/>
                  <a:gdLst>
                    <a:gd name="T0" fmla="*/ 0 w 34"/>
                    <a:gd name="T1" fmla="*/ 0 h 29"/>
                    <a:gd name="T2" fmla="*/ 0 w 34"/>
                    <a:gd name="T3" fmla="*/ 0 h 29"/>
                    <a:gd name="T4" fmla="*/ 1 w 34"/>
                    <a:gd name="T5" fmla="*/ 0 h 29"/>
                    <a:gd name="T6" fmla="*/ 1 w 34"/>
                    <a:gd name="T7" fmla="*/ 0 h 29"/>
                    <a:gd name="T8" fmla="*/ 0 w 34"/>
                    <a:gd name="T9" fmla="*/ 0 h 29"/>
                    <a:gd name="T10" fmla="*/ 0 w 34"/>
                    <a:gd name="T11" fmla="*/ 0 h 29"/>
                    <a:gd name="T12" fmla="*/ 0 w 34"/>
                    <a:gd name="T13" fmla="*/ 0 h 29"/>
                    <a:gd name="T14" fmla="*/ 0 60000 65536"/>
                    <a:gd name="T15" fmla="*/ 0 60000 65536"/>
                    <a:gd name="T16" fmla="*/ 0 60000 65536"/>
                    <a:gd name="T17" fmla="*/ 0 60000 65536"/>
                    <a:gd name="T18" fmla="*/ 0 60000 65536"/>
                    <a:gd name="T19" fmla="*/ 0 60000 65536"/>
                    <a:gd name="T20" fmla="*/ 0 60000 65536"/>
                    <a:gd name="T21" fmla="*/ 0 w 34"/>
                    <a:gd name="T22" fmla="*/ 0 h 29"/>
                    <a:gd name="T23" fmla="*/ 34 w 34"/>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29">
                      <a:moveTo>
                        <a:pt x="0" y="29"/>
                      </a:moveTo>
                      <a:lnTo>
                        <a:pt x="0" y="29"/>
                      </a:lnTo>
                      <a:lnTo>
                        <a:pt x="34" y="28"/>
                      </a:lnTo>
                      <a:lnTo>
                        <a:pt x="34" y="0"/>
                      </a:lnTo>
                      <a:lnTo>
                        <a:pt x="0" y="1"/>
                      </a:lnTo>
                      <a:lnTo>
                        <a:pt x="0" y="2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0" name="Freeform 216"/>
                <p:cNvSpPr>
                  <a:spLocks/>
                </p:cNvSpPr>
                <p:nvPr/>
              </p:nvSpPr>
              <p:spPr bwMode="auto">
                <a:xfrm>
                  <a:off x="1967" y="1066"/>
                  <a:ext cx="16" cy="15"/>
                </a:xfrm>
                <a:custGeom>
                  <a:avLst/>
                  <a:gdLst>
                    <a:gd name="T0" fmla="*/ 0 w 34"/>
                    <a:gd name="T1" fmla="*/ 1 h 30"/>
                    <a:gd name="T2" fmla="*/ 0 w 34"/>
                    <a:gd name="T3" fmla="*/ 1 h 30"/>
                    <a:gd name="T4" fmla="*/ 0 w 34"/>
                    <a:gd name="T5" fmla="*/ 1 h 30"/>
                    <a:gd name="T6" fmla="*/ 0 w 34"/>
                    <a:gd name="T7" fmla="*/ 0 h 30"/>
                    <a:gd name="T8" fmla="*/ 0 w 34"/>
                    <a:gd name="T9" fmla="*/ 1 h 30"/>
                    <a:gd name="T10" fmla="*/ 0 w 34"/>
                    <a:gd name="T11" fmla="*/ 1 h 30"/>
                    <a:gd name="T12" fmla="*/ 0 w 34"/>
                    <a:gd name="T13" fmla="*/ 1 h 30"/>
                    <a:gd name="T14" fmla="*/ 0 60000 65536"/>
                    <a:gd name="T15" fmla="*/ 0 60000 65536"/>
                    <a:gd name="T16" fmla="*/ 0 60000 65536"/>
                    <a:gd name="T17" fmla="*/ 0 60000 65536"/>
                    <a:gd name="T18" fmla="*/ 0 60000 65536"/>
                    <a:gd name="T19" fmla="*/ 0 60000 65536"/>
                    <a:gd name="T20" fmla="*/ 0 60000 65536"/>
                    <a:gd name="T21" fmla="*/ 0 w 34"/>
                    <a:gd name="T22" fmla="*/ 0 h 30"/>
                    <a:gd name="T23" fmla="*/ 34 w 34"/>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0">
                      <a:moveTo>
                        <a:pt x="0" y="30"/>
                      </a:moveTo>
                      <a:lnTo>
                        <a:pt x="0" y="30"/>
                      </a:lnTo>
                      <a:lnTo>
                        <a:pt x="34" y="28"/>
                      </a:lnTo>
                      <a:lnTo>
                        <a:pt x="34" y="0"/>
                      </a:lnTo>
                      <a:lnTo>
                        <a:pt x="0" y="3"/>
                      </a:lnTo>
                      <a:lnTo>
                        <a:pt x="0" y="3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1" name="Freeform 217"/>
                <p:cNvSpPr>
                  <a:spLocks/>
                </p:cNvSpPr>
                <p:nvPr/>
              </p:nvSpPr>
              <p:spPr bwMode="auto">
                <a:xfrm>
                  <a:off x="1950" y="1067"/>
                  <a:ext cx="17" cy="14"/>
                </a:xfrm>
                <a:custGeom>
                  <a:avLst/>
                  <a:gdLst>
                    <a:gd name="T0" fmla="*/ 1 w 33"/>
                    <a:gd name="T1" fmla="*/ 1 h 28"/>
                    <a:gd name="T2" fmla="*/ 1 w 33"/>
                    <a:gd name="T3" fmla="*/ 1 h 28"/>
                    <a:gd name="T4" fmla="*/ 1 w 33"/>
                    <a:gd name="T5" fmla="*/ 1 h 28"/>
                    <a:gd name="T6" fmla="*/ 1 w 33"/>
                    <a:gd name="T7" fmla="*/ 0 h 28"/>
                    <a:gd name="T8" fmla="*/ 1 w 33"/>
                    <a:gd name="T9" fmla="*/ 1 h 28"/>
                    <a:gd name="T10" fmla="*/ 0 w 33"/>
                    <a:gd name="T11" fmla="*/ 1 h 28"/>
                    <a:gd name="T12" fmla="*/ 1 w 33"/>
                    <a:gd name="T13" fmla="*/ 1 h 28"/>
                    <a:gd name="T14" fmla="*/ 0 60000 65536"/>
                    <a:gd name="T15" fmla="*/ 0 60000 65536"/>
                    <a:gd name="T16" fmla="*/ 0 60000 65536"/>
                    <a:gd name="T17" fmla="*/ 0 60000 65536"/>
                    <a:gd name="T18" fmla="*/ 0 60000 65536"/>
                    <a:gd name="T19" fmla="*/ 0 60000 65536"/>
                    <a:gd name="T20" fmla="*/ 0 60000 65536"/>
                    <a:gd name="T21" fmla="*/ 0 w 33"/>
                    <a:gd name="T22" fmla="*/ 0 h 28"/>
                    <a:gd name="T23" fmla="*/ 33 w 33"/>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28">
                      <a:moveTo>
                        <a:pt x="2" y="28"/>
                      </a:moveTo>
                      <a:lnTo>
                        <a:pt x="1" y="28"/>
                      </a:lnTo>
                      <a:lnTo>
                        <a:pt x="33" y="27"/>
                      </a:lnTo>
                      <a:lnTo>
                        <a:pt x="33" y="0"/>
                      </a:lnTo>
                      <a:lnTo>
                        <a:pt x="1" y="1"/>
                      </a:lnTo>
                      <a:lnTo>
                        <a:pt x="0" y="1"/>
                      </a:lnTo>
                      <a:lnTo>
                        <a:pt x="2"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2" name="Freeform 218"/>
                <p:cNvSpPr>
                  <a:spLocks/>
                </p:cNvSpPr>
                <p:nvPr/>
              </p:nvSpPr>
              <p:spPr bwMode="auto">
                <a:xfrm>
                  <a:off x="1934" y="1067"/>
                  <a:ext cx="17" cy="16"/>
                </a:xfrm>
                <a:custGeom>
                  <a:avLst/>
                  <a:gdLst>
                    <a:gd name="T0" fmla="*/ 1 w 34"/>
                    <a:gd name="T1" fmla="*/ 1 h 32"/>
                    <a:gd name="T2" fmla="*/ 1 w 34"/>
                    <a:gd name="T3" fmla="*/ 1 h 32"/>
                    <a:gd name="T4" fmla="*/ 1 w 34"/>
                    <a:gd name="T5" fmla="*/ 1 h 32"/>
                    <a:gd name="T6" fmla="*/ 1 w 34"/>
                    <a:gd name="T7" fmla="*/ 0 h 32"/>
                    <a:gd name="T8" fmla="*/ 0 w 34"/>
                    <a:gd name="T9" fmla="*/ 1 h 32"/>
                    <a:gd name="T10" fmla="*/ 0 w 34"/>
                    <a:gd name="T11" fmla="*/ 1 h 32"/>
                    <a:gd name="T12" fmla="*/ 1 w 34"/>
                    <a:gd name="T13" fmla="*/ 1 h 32"/>
                    <a:gd name="T14" fmla="*/ 0 60000 65536"/>
                    <a:gd name="T15" fmla="*/ 0 60000 65536"/>
                    <a:gd name="T16" fmla="*/ 0 60000 65536"/>
                    <a:gd name="T17" fmla="*/ 0 60000 65536"/>
                    <a:gd name="T18" fmla="*/ 0 60000 65536"/>
                    <a:gd name="T19" fmla="*/ 0 60000 65536"/>
                    <a:gd name="T20" fmla="*/ 0 60000 65536"/>
                    <a:gd name="T21" fmla="*/ 0 w 34"/>
                    <a:gd name="T22" fmla="*/ 0 h 32"/>
                    <a:gd name="T23" fmla="*/ 34 w 34"/>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2">
                      <a:moveTo>
                        <a:pt x="2" y="32"/>
                      </a:moveTo>
                      <a:lnTo>
                        <a:pt x="2" y="32"/>
                      </a:lnTo>
                      <a:lnTo>
                        <a:pt x="34" y="27"/>
                      </a:lnTo>
                      <a:lnTo>
                        <a:pt x="32" y="0"/>
                      </a:lnTo>
                      <a:lnTo>
                        <a:pt x="0" y="4"/>
                      </a:lnTo>
                      <a:lnTo>
                        <a:pt x="2"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3" name="Freeform 219"/>
                <p:cNvSpPr>
                  <a:spLocks/>
                </p:cNvSpPr>
                <p:nvPr/>
              </p:nvSpPr>
              <p:spPr bwMode="auto">
                <a:xfrm>
                  <a:off x="1918" y="1070"/>
                  <a:ext cx="17" cy="15"/>
                </a:xfrm>
                <a:custGeom>
                  <a:avLst/>
                  <a:gdLst>
                    <a:gd name="T0" fmla="*/ 0 w 35"/>
                    <a:gd name="T1" fmla="*/ 0 h 31"/>
                    <a:gd name="T2" fmla="*/ 0 w 35"/>
                    <a:gd name="T3" fmla="*/ 0 h 31"/>
                    <a:gd name="T4" fmla="*/ 0 w 35"/>
                    <a:gd name="T5" fmla="*/ 0 h 31"/>
                    <a:gd name="T6" fmla="*/ 0 w 35"/>
                    <a:gd name="T7" fmla="*/ 0 h 31"/>
                    <a:gd name="T8" fmla="*/ 0 w 35"/>
                    <a:gd name="T9" fmla="*/ 0 h 31"/>
                    <a:gd name="T10" fmla="*/ 0 w 35"/>
                    <a:gd name="T11" fmla="*/ 0 h 31"/>
                    <a:gd name="T12" fmla="*/ 0 w 35"/>
                    <a:gd name="T13" fmla="*/ 0 h 31"/>
                    <a:gd name="T14" fmla="*/ 0 60000 65536"/>
                    <a:gd name="T15" fmla="*/ 0 60000 65536"/>
                    <a:gd name="T16" fmla="*/ 0 60000 65536"/>
                    <a:gd name="T17" fmla="*/ 0 60000 65536"/>
                    <a:gd name="T18" fmla="*/ 0 60000 65536"/>
                    <a:gd name="T19" fmla="*/ 0 60000 65536"/>
                    <a:gd name="T20" fmla="*/ 0 60000 65536"/>
                    <a:gd name="T21" fmla="*/ 0 w 35"/>
                    <a:gd name="T22" fmla="*/ 0 h 31"/>
                    <a:gd name="T23" fmla="*/ 35 w 35"/>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1">
                      <a:moveTo>
                        <a:pt x="5" y="31"/>
                      </a:moveTo>
                      <a:lnTo>
                        <a:pt x="4" y="31"/>
                      </a:lnTo>
                      <a:lnTo>
                        <a:pt x="35" y="28"/>
                      </a:lnTo>
                      <a:lnTo>
                        <a:pt x="33" y="0"/>
                      </a:lnTo>
                      <a:lnTo>
                        <a:pt x="2" y="4"/>
                      </a:lnTo>
                      <a:lnTo>
                        <a:pt x="0" y="4"/>
                      </a:lnTo>
                      <a:lnTo>
                        <a:pt x="5" y="3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4" name="Freeform 220"/>
                <p:cNvSpPr>
                  <a:spLocks/>
                </p:cNvSpPr>
                <p:nvPr/>
              </p:nvSpPr>
              <p:spPr bwMode="auto">
                <a:xfrm>
                  <a:off x="1902" y="1071"/>
                  <a:ext cx="18" cy="17"/>
                </a:xfrm>
                <a:custGeom>
                  <a:avLst/>
                  <a:gdLst>
                    <a:gd name="T0" fmla="*/ 1 w 36"/>
                    <a:gd name="T1" fmla="*/ 1 h 33"/>
                    <a:gd name="T2" fmla="*/ 1 w 36"/>
                    <a:gd name="T3" fmla="*/ 1 h 33"/>
                    <a:gd name="T4" fmla="*/ 1 w 36"/>
                    <a:gd name="T5" fmla="*/ 1 h 33"/>
                    <a:gd name="T6" fmla="*/ 1 w 36"/>
                    <a:gd name="T7" fmla="*/ 0 h 33"/>
                    <a:gd name="T8" fmla="*/ 0 w 36"/>
                    <a:gd name="T9" fmla="*/ 1 h 33"/>
                    <a:gd name="T10" fmla="*/ 0 w 36"/>
                    <a:gd name="T11" fmla="*/ 1 h 33"/>
                    <a:gd name="T12" fmla="*/ 1 w 36"/>
                    <a:gd name="T13" fmla="*/ 1 h 33"/>
                    <a:gd name="T14" fmla="*/ 0 60000 65536"/>
                    <a:gd name="T15" fmla="*/ 0 60000 65536"/>
                    <a:gd name="T16" fmla="*/ 0 60000 65536"/>
                    <a:gd name="T17" fmla="*/ 0 60000 65536"/>
                    <a:gd name="T18" fmla="*/ 0 60000 65536"/>
                    <a:gd name="T19" fmla="*/ 0 60000 65536"/>
                    <a:gd name="T20" fmla="*/ 0 60000 65536"/>
                    <a:gd name="T21" fmla="*/ 0 w 36"/>
                    <a:gd name="T22" fmla="*/ 0 h 33"/>
                    <a:gd name="T23" fmla="*/ 36 w 36"/>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3">
                      <a:moveTo>
                        <a:pt x="5" y="33"/>
                      </a:moveTo>
                      <a:lnTo>
                        <a:pt x="5" y="33"/>
                      </a:lnTo>
                      <a:lnTo>
                        <a:pt x="36" y="27"/>
                      </a:lnTo>
                      <a:lnTo>
                        <a:pt x="31" y="0"/>
                      </a:lnTo>
                      <a:lnTo>
                        <a:pt x="0" y="6"/>
                      </a:lnTo>
                      <a:lnTo>
                        <a:pt x="5"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5" name="Freeform 221"/>
                <p:cNvSpPr>
                  <a:spLocks/>
                </p:cNvSpPr>
                <p:nvPr/>
              </p:nvSpPr>
              <p:spPr bwMode="auto">
                <a:xfrm>
                  <a:off x="1887" y="1074"/>
                  <a:ext cx="17" cy="17"/>
                </a:xfrm>
                <a:custGeom>
                  <a:avLst/>
                  <a:gdLst>
                    <a:gd name="T0" fmla="*/ 0 w 36"/>
                    <a:gd name="T1" fmla="*/ 1 h 33"/>
                    <a:gd name="T2" fmla="*/ 0 w 36"/>
                    <a:gd name="T3" fmla="*/ 1 h 33"/>
                    <a:gd name="T4" fmla="*/ 0 w 36"/>
                    <a:gd name="T5" fmla="*/ 1 h 33"/>
                    <a:gd name="T6" fmla="*/ 0 w 36"/>
                    <a:gd name="T7" fmla="*/ 0 h 33"/>
                    <a:gd name="T8" fmla="*/ 0 w 36"/>
                    <a:gd name="T9" fmla="*/ 1 h 33"/>
                    <a:gd name="T10" fmla="*/ 0 w 36"/>
                    <a:gd name="T11" fmla="*/ 1 h 33"/>
                    <a:gd name="T12" fmla="*/ 0 w 36"/>
                    <a:gd name="T13" fmla="*/ 1 h 33"/>
                    <a:gd name="T14" fmla="*/ 0 60000 65536"/>
                    <a:gd name="T15" fmla="*/ 0 60000 65536"/>
                    <a:gd name="T16" fmla="*/ 0 60000 65536"/>
                    <a:gd name="T17" fmla="*/ 0 60000 65536"/>
                    <a:gd name="T18" fmla="*/ 0 60000 65536"/>
                    <a:gd name="T19" fmla="*/ 0 60000 65536"/>
                    <a:gd name="T20" fmla="*/ 0 60000 65536"/>
                    <a:gd name="T21" fmla="*/ 0 w 36"/>
                    <a:gd name="T22" fmla="*/ 0 h 33"/>
                    <a:gd name="T23" fmla="*/ 36 w 36"/>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3">
                      <a:moveTo>
                        <a:pt x="5" y="33"/>
                      </a:moveTo>
                      <a:lnTo>
                        <a:pt x="5" y="33"/>
                      </a:lnTo>
                      <a:lnTo>
                        <a:pt x="36" y="27"/>
                      </a:lnTo>
                      <a:lnTo>
                        <a:pt x="31" y="0"/>
                      </a:lnTo>
                      <a:lnTo>
                        <a:pt x="0" y="5"/>
                      </a:lnTo>
                      <a:lnTo>
                        <a:pt x="5"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6" name="Freeform 222"/>
                <p:cNvSpPr>
                  <a:spLocks/>
                </p:cNvSpPr>
                <p:nvPr/>
              </p:nvSpPr>
              <p:spPr bwMode="auto">
                <a:xfrm>
                  <a:off x="1870" y="1077"/>
                  <a:ext cx="19" cy="17"/>
                </a:xfrm>
                <a:custGeom>
                  <a:avLst/>
                  <a:gdLst>
                    <a:gd name="T0" fmla="*/ 1 w 37"/>
                    <a:gd name="T1" fmla="*/ 0 h 35"/>
                    <a:gd name="T2" fmla="*/ 1 w 37"/>
                    <a:gd name="T3" fmla="*/ 0 h 35"/>
                    <a:gd name="T4" fmla="*/ 1 w 37"/>
                    <a:gd name="T5" fmla="*/ 0 h 35"/>
                    <a:gd name="T6" fmla="*/ 1 w 37"/>
                    <a:gd name="T7" fmla="*/ 0 h 35"/>
                    <a:gd name="T8" fmla="*/ 0 w 37"/>
                    <a:gd name="T9" fmla="*/ 0 h 35"/>
                    <a:gd name="T10" fmla="*/ 0 w 37"/>
                    <a:gd name="T11" fmla="*/ 0 h 35"/>
                    <a:gd name="T12" fmla="*/ 1 w 37"/>
                    <a:gd name="T13" fmla="*/ 0 h 35"/>
                    <a:gd name="T14" fmla="*/ 0 60000 65536"/>
                    <a:gd name="T15" fmla="*/ 0 60000 65536"/>
                    <a:gd name="T16" fmla="*/ 0 60000 65536"/>
                    <a:gd name="T17" fmla="*/ 0 60000 65536"/>
                    <a:gd name="T18" fmla="*/ 0 60000 65536"/>
                    <a:gd name="T19" fmla="*/ 0 60000 65536"/>
                    <a:gd name="T20" fmla="*/ 0 60000 65536"/>
                    <a:gd name="T21" fmla="*/ 0 w 37"/>
                    <a:gd name="T22" fmla="*/ 0 h 35"/>
                    <a:gd name="T23" fmla="*/ 37 w 37"/>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35">
                      <a:moveTo>
                        <a:pt x="5" y="35"/>
                      </a:moveTo>
                      <a:lnTo>
                        <a:pt x="5" y="35"/>
                      </a:lnTo>
                      <a:lnTo>
                        <a:pt x="37" y="28"/>
                      </a:lnTo>
                      <a:lnTo>
                        <a:pt x="32" y="0"/>
                      </a:lnTo>
                      <a:lnTo>
                        <a:pt x="0" y="7"/>
                      </a:lnTo>
                      <a:lnTo>
                        <a:pt x="5"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7" name="Freeform 223"/>
                <p:cNvSpPr>
                  <a:spLocks/>
                </p:cNvSpPr>
                <p:nvPr/>
              </p:nvSpPr>
              <p:spPr bwMode="auto">
                <a:xfrm>
                  <a:off x="1854" y="1081"/>
                  <a:ext cx="19" cy="17"/>
                </a:xfrm>
                <a:custGeom>
                  <a:avLst/>
                  <a:gdLst>
                    <a:gd name="T0" fmla="*/ 1 w 38"/>
                    <a:gd name="T1" fmla="*/ 0 h 35"/>
                    <a:gd name="T2" fmla="*/ 1 w 38"/>
                    <a:gd name="T3" fmla="*/ 0 h 35"/>
                    <a:gd name="T4" fmla="*/ 1 w 38"/>
                    <a:gd name="T5" fmla="*/ 0 h 35"/>
                    <a:gd name="T6" fmla="*/ 1 w 38"/>
                    <a:gd name="T7" fmla="*/ 0 h 35"/>
                    <a:gd name="T8" fmla="*/ 1 w 38"/>
                    <a:gd name="T9" fmla="*/ 0 h 35"/>
                    <a:gd name="T10" fmla="*/ 0 w 38"/>
                    <a:gd name="T11" fmla="*/ 0 h 35"/>
                    <a:gd name="T12" fmla="*/ 1 w 38"/>
                    <a:gd name="T13" fmla="*/ 0 h 35"/>
                    <a:gd name="T14" fmla="*/ 0 60000 65536"/>
                    <a:gd name="T15" fmla="*/ 0 60000 65536"/>
                    <a:gd name="T16" fmla="*/ 0 60000 65536"/>
                    <a:gd name="T17" fmla="*/ 0 60000 65536"/>
                    <a:gd name="T18" fmla="*/ 0 60000 65536"/>
                    <a:gd name="T19" fmla="*/ 0 60000 65536"/>
                    <a:gd name="T20" fmla="*/ 0 60000 65536"/>
                    <a:gd name="T21" fmla="*/ 0 w 38"/>
                    <a:gd name="T22" fmla="*/ 0 h 35"/>
                    <a:gd name="T23" fmla="*/ 38 w 38"/>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35">
                      <a:moveTo>
                        <a:pt x="6" y="35"/>
                      </a:moveTo>
                      <a:lnTo>
                        <a:pt x="5" y="35"/>
                      </a:lnTo>
                      <a:lnTo>
                        <a:pt x="38" y="28"/>
                      </a:lnTo>
                      <a:lnTo>
                        <a:pt x="33" y="0"/>
                      </a:lnTo>
                      <a:lnTo>
                        <a:pt x="1" y="7"/>
                      </a:lnTo>
                      <a:lnTo>
                        <a:pt x="0" y="7"/>
                      </a:lnTo>
                      <a:lnTo>
                        <a:pt x="6"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8" name="Freeform 224"/>
                <p:cNvSpPr>
                  <a:spLocks/>
                </p:cNvSpPr>
                <p:nvPr/>
              </p:nvSpPr>
              <p:spPr bwMode="auto">
                <a:xfrm>
                  <a:off x="1838" y="1084"/>
                  <a:ext cx="19" cy="18"/>
                </a:xfrm>
                <a:custGeom>
                  <a:avLst/>
                  <a:gdLst>
                    <a:gd name="T0" fmla="*/ 0 w 39"/>
                    <a:gd name="T1" fmla="*/ 1 h 36"/>
                    <a:gd name="T2" fmla="*/ 0 w 39"/>
                    <a:gd name="T3" fmla="*/ 1 h 36"/>
                    <a:gd name="T4" fmla="*/ 0 w 39"/>
                    <a:gd name="T5" fmla="*/ 1 h 36"/>
                    <a:gd name="T6" fmla="*/ 0 w 39"/>
                    <a:gd name="T7" fmla="*/ 0 h 36"/>
                    <a:gd name="T8" fmla="*/ 0 w 39"/>
                    <a:gd name="T9" fmla="*/ 1 h 36"/>
                    <a:gd name="T10" fmla="*/ 0 w 39"/>
                    <a:gd name="T11" fmla="*/ 1 h 36"/>
                    <a:gd name="T12" fmla="*/ 0 w 39"/>
                    <a:gd name="T13" fmla="*/ 1 h 36"/>
                    <a:gd name="T14" fmla="*/ 0 60000 65536"/>
                    <a:gd name="T15" fmla="*/ 0 60000 65536"/>
                    <a:gd name="T16" fmla="*/ 0 60000 65536"/>
                    <a:gd name="T17" fmla="*/ 0 60000 65536"/>
                    <a:gd name="T18" fmla="*/ 0 60000 65536"/>
                    <a:gd name="T19" fmla="*/ 0 60000 65536"/>
                    <a:gd name="T20" fmla="*/ 0 60000 65536"/>
                    <a:gd name="T21" fmla="*/ 0 w 39"/>
                    <a:gd name="T22" fmla="*/ 0 h 36"/>
                    <a:gd name="T23" fmla="*/ 39 w 39"/>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36">
                      <a:moveTo>
                        <a:pt x="6" y="36"/>
                      </a:moveTo>
                      <a:lnTo>
                        <a:pt x="7" y="36"/>
                      </a:lnTo>
                      <a:lnTo>
                        <a:pt x="39" y="28"/>
                      </a:lnTo>
                      <a:lnTo>
                        <a:pt x="33" y="0"/>
                      </a:lnTo>
                      <a:lnTo>
                        <a:pt x="0" y="8"/>
                      </a:lnTo>
                      <a:lnTo>
                        <a:pt x="1" y="8"/>
                      </a:lnTo>
                      <a:lnTo>
                        <a:pt x="6" y="3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9" name="Freeform 225"/>
                <p:cNvSpPr>
                  <a:spLocks/>
                </p:cNvSpPr>
                <p:nvPr/>
              </p:nvSpPr>
              <p:spPr bwMode="auto">
                <a:xfrm>
                  <a:off x="1821" y="1088"/>
                  <a:ext cx="20" cy="17"/>
                </a:xfrm>
                <a:custGeom>
                  <a:avLst/>
                  <a:gdLst>
                    <a:gd name="T0" fmla="*/ 1 w 38"/>
                    <a:gd name="T1" fmla="*/ 0 h 35"/>
                    <a:gd name="T2" fmla="*/ 1 w 38"/>
                    <a:gd name="T3" fmla="*/ 0 h 35"/>
                    <a:gd name="T4" fmla="*/ 1 w 38"/>
                    <a:gd name="T5" fmla="*/ 0 h 35"/>
                    <a:gd name="T6" fmla="*/ 1 w 38"/>
                    <a:gd name="T7" fmla="*/ 0 h 35"/>
                    <a:gd name="T8" fmla="*/ 1 w 38"/>
                    <a:gd name="T9" fmla="*/ 0 h 35"/>
                    <a:gd name="T10" fmla="*/ 0 w 38"/>
                    <a:gd name="T11" fmla="*/ 0 h 35"/>
                    <a:gd name="T12" fmla="*/ 1 w 38"/>
                    <a:gd name="T13" fmla="*/ 0 h 35"/>
                    <a:gd name="T14" fmla="*/ 0 60000 65536"/>
                    <a:gd name="T15" fmla="*/ 0 60000 65536"/>
                    <a:gd name="T16" fmla="*/ 0 60000 65536"/>
                    <a:gd name="T17" fmla="*/ 0 60000 65536"/>
                    <a:gd name="T18" fmla="*/ 0 60000 65536"/>
                    <a:gd name="T19" fmla="*/ 0 60000 65536"/>
                    <a:gd name="T20" fmla="*/ 0 60000 65536"/>
                    <a:gd name="T21" fmla="*/ 0 w 38"/>
                    <a:gd name="T22" fmla="*/ 0 h 35"/>
                    <a:gd name="T23" fmla="*/ 38 w 38"/>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35">
                      <a:moveTo>
                        <a:pt x="7" y="34"/>
                      </a:moveTo>
                      <a:lnTo>
                        <a:pt x="6" y="35"/>
                      </a:lnTo>
                      <a:lnTo>
                        <a:pt x="38" y="28"/>
                      </a:lnTo>
                      <a:lnTo>
                        <a:pt x="33" y="0"/>
                      </a:lnTo>
                      <a:lnTo>
                        <a:pt x="1" y="7"/>
                      </a:lnTo>
                      <a:lnTo>
                        <a:pt x="0" y="8"/>
                      </a:lnTo>
                      <a:lnTo>
                        <a:pt x="7"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0" name="Freeform 226"/>
                <p:cNvSpPr>
                  <a:spLocks/>
                </p:cNvSpPr>
                <p:nvPr/>
              </p:nvSpPr>
              <p:spPr bwMode="auto">
                <a:xfrm>
                  <a:off x="1805" y="1092"/>
                  <a:ext cx="20" cy="19"/>
                </a:xfrm>
                <a:custGeom>
                  <a:avLst/>
                  <a:gdLst>
                    <a:gd name="T0" fmla="*/ 1 w 40"/>
                    <a:gd name="T1" fmla="*/ 1 h 37"/>
                    <a:gd name="T2" fmla="*/ 1 w 40"/>
                    <a:gd name="T3" fmla="*/ 1 h 37"/>
                    <a:gd name="T4" fmla="*/ 1 w 40"/>
                    <a:gd name="T5" fmla="*/ 1 h 37"/>
                    <a:gd name="T6" fmla="*/ 1 w 40"/>
                    <a:gd name="T7" fmla="*/ 0 h 37"/>
                    <a:gd name="T8" fmla="*/ 0 w 40"/>
                    <a:gd name="T9" fmla="*/ 1 h 37"/>
                    <a:gd name="T10" fmla="*/ 0 w 40"/>
                    <a:gd name="T11" fmla="*/ 1 h 37"/>
                    <a:gd name="T12" fmla="*/ 1 w 40"/>
                    <a:gd name="T13" fmla="*/ 1 h 37"/>
                    <a:gd name="T14" fmla="*/ 0 60000 65536"/>
                    <a:gd name="T15" fmla="*/ 0 60000 65536"/>
                    <a:gd name="T16" fmla="*/ 0 60000 65536"/>
                    <a:gd name="T17" fmla="*/ 0 60000 65536"/>
                    <a:gd name="T18" fmla="*/ 0 60000 65536"/>
                    <a:gd name="T19" fmla="*/ 0 60000 65536"/>
                    <a:gd name="T20" fmla="*/ 0 60000 65536"/>
                    <a:gd name="T21" fmla="*/ 0 w 40"/>
                    <a:gd name="T22" fmla="*/ 0 h 37"/>
                    <a:gd name="T23" fmla="*/ 40 w 40"/>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37">
                      <a:moveTo>
                        <a:pt x="6" y="37"/>
                      </a:moveTo>
                      <a:lnTo>
                        <a:pt x="6" y="36"/>
                      </a:lnTo>
                      <a:lnTo>
                        <a:pt x="40" y="26"/>
                      </a:lnTo>
                      <a:lnTo>
                        <a:pt x="33" y="0"/>
                      </a:lnTo>
                      <a:lnTo>
                        <a:pt x="0" y="11"/>
                      </a:lnTo>
                      <a:lnTo>
                        <a:pt x="0" y="9"/>
                      </a:lnTo>
                      <a:lnTo>
                        <a:pt x="6" y="3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1" name="Freeform 227"/>
                <p:cNvSpPr>
                  <a:spLocks/>
                </p:cNvSpPr>
                <p:nvPr/>
              </p:nvSpPr>
              <p:spPr bwMode="auto">
                <a:xfrm>
                  <a:off x="1789" y="1097"/>
                  <a:ext cx="19" cy="18"/>
                </a:xfrm>
                <a:custGeom>
                  <a:avLst/>
                  <a:gdLst>
                    <a:gd name="T0" fmla="*/ 0 w 39"/>
                    <a:gd name="T1" fmla="*/ 0 h 37"/>
                    <a:gd name="T2" fmla="*/ 0 w 39"/>
                    <a:gd name="T3" fmla="*/ 0 h 37"/>
                    <a:gd name="T4" fmla="*/ 0 w 39"/>
                    <a:gd name="T5" fmla="*/ 0 h 37"/>
                    <a:gd name="T6" fmla="*/ 0 w 39"/>
                    <a:gd name="T7" fmla="*/ 0 h 37"/>
                    <a:gd name="T8" fmla="*/ 0 w 39"/>
                    <a:gd name="T9" fmla="*/ 0 h 37"/>
                    <a:gd name="T10" fmla="*/ 0 w 39"/>
                    <a:gd name="T11" fmla="*/ 0 h 37"/>
                    <a:gd name="T12" fmla="*/ 0 w 39"/>
                    <a:gd name="T13" fmla="*/ 0 h 37"/>
                    <a:gd name="T14" fmla="*/ 0 60000 65536"/>
                    <a:gd name="T15" fmla="*/ 0 60000 65536"/>
                    <a:gd name="T16" fmla="*/ 0 60000 65536"/>
                    <a:gd name="T17" fmla="*/ 0 60000 65536"/>
                    <a:gd name="T18" fmla="*/ 0 60000 65536"/>
                    <a:gd name="T19" fmla="*/ 0 60000 65536"/>
                    <a:gd name="T20" fmla="*/ 0 60000 65536"/>
                    <a:gd name="T21" fmla="*/ 0 w 39"/>
                    <a:gd name="T22" fmla="*/ 0 h 37"/>
                    <a:gd name="T23" fmla="*/ 39 w 39"/>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37">
                      <a:moveTo>
                        <a:pt x="7" y="36"/>
                      </a:moveTo>
                      <a:lnTo>
                        <a:pt x="7" y="37"/>
                      </a:lnTo>
                      <a:lnTo>
                        <a:pt x="39" y="28"/>
                      </a:lnTo>
                      <a:lnTo>
                        <a:pt x="33" y="0"/>
                      </a:lnTo>
                      <a:lnTo>
                        <a:pt x="0" y="10"/>
                      </a:lnTo>
                      <a:lnTo>
                        <a:pt x="0" y="11"/>
                      </a:lnTo>
                      <a:lnTo>
                        <a:pt x="7" y="3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2" name="Freeform 228"/>
                <p:cNvSpPr>
                  <a:spLocks/>
                </p:cNvSpPr>
                <p:nvPr/>
              </p:nvSpPr>
              <p:spPr bwMode="auto">
                <a:xfrm>
                  <a:off x="1772" y="1102"/>
                  <a:ext cx="20" cy="18"/>
                </a:xfrm>
                <a:custGeom>
                  <a:avLst/>
                  <a:gdLst>
                    <a:gd name="T0" fmla="*/ 1 w 40"/>
                    <a:gd name="T1" fmla="*/ 1 h 36"/>
                    <a:gd name="T2" fmla="*/ 1 w 40"/>
                    <a:gd name="T3" fmla="*/ 1 h 36"/>
                    <a:gd name="T4" fmla="*/ 1 w 40"/>
                    <a:gd name="T5" fmla="*/ 1 h 36"/>
                    <a:gd name="T6" fmla="*/ 1 w 40"/>
                    <a:gd name="T7" fmla="*/ 0 h 36"/>
                    <a:gd name="T8" fmla="*/ 0 w 40"/>
                    <a:gd name="T9" fmla="*/ 1 h 36"/>
                    <a:gd name="T10" fmla="*/ 0 w 40"/>
                    <a:gd name="T11" fmla="*/ 1 h 36"/>
                    <a:gd name="T12" fmla="*/ 1 w 40"/>
                    <a:gd name="T13" fmla="*/ 1 h 36"/>
                    <a:gd name="T14" fmla="*/ 0 60000 65536"/>
                    <a:gd name="T15" fmla="*/ 0 60000 65536"/>
                    <a:gd name="T16" fmla="*/ 0 60000 65536"/>
                    <a:gd name="T17" fmla="*/ 0 60000 65536"/>
                    <a:gd name="T18" fmla="*/ 0 60000 65536"/>
                    <a:gd name="T19" fmla="*/ 0 60000 65536"/>
                    <a:gd name="T20" fmla="*/ 0 60000 65536"/>
                    <a:gd name="T21" fmla="*/ 0 w 40"/>
                    <a:gd name="T22" fmla="*/ 0 h 36"/>
                    <a:gd name="T23" fmla="*/ 40 w 40"/>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36">
                      <a:moveTo>
                        <a:pt x="7" y="36"/>
                      </a:moveTo>
                      <a:lnTo>
                        <a:pt x="7" y="36"/>
                      </a:lnTo>
                      <a:lnTo>
                        <a:pt x="40" y="25"/>
                      </a:lnTo>
                      <a:lnTo>
                        <a:pt x="33" y="0"/>
                      </a:lnTo>
                      <a:lnTo>
                        <a:pt x="0" y="10"/>
                      </a:lnTo>
                      <a:lnTo>
                        <a:pt x="7" y="3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3" name="Freeform 229"/>
                <p:cNvSpPr>
                  <a:spLocks/>
                </p:cNvSpPr>
                <p:nvPr/>
              </p:nvSpPr>
              <p:spPr bwMode="auto">
                <a:xfrm>
                  <a:off x="1756" y="1107"/>
                  <a:ext cx="19" cy="18"/>
                </a:xfrm>
                <a:custGeom>
                  <a:avLst/>
                  <a:gdLst>
                    <a:gd name="T0" fmla="*/ 0 w 39"/>
                    <a:gd name="T1" fmla="*/ 1 h 36"/>
                    <a:gd name="T2" fmla="*/ 0 w 39"/>
                    <a:gd name="T3" fmla="*/ 1 h 36"/>
                    <a:gd name="T4" fmla="*/ 0 w 39"/>
                    <a:gd name="T5" fmla="*/ 1 h 36"/>
                    <a:gd name="T6" fmla="*/ 0 w 39"/>
                    <a:gd name="T7" fmla="*/ 0 h 36"/>
                    <a:gd name="T8" fmla="*/ 0 w 39"/>
                    <a:gd name="T9" fmla="*/ 1 h 36"/>
                    <a:gd name="T10" fmla="*/ 0 w 39"/>
                    <a:gd name="T11" fmla="*/ 1 h 36"/>
                    <a:gd name="T12" fmla="*/ 0 w 39"/>
                    <a:gd name="T13" fmla="*/ 1 h 36"/>
                    <a:gd name="T14" fmla="*/ 0 60000 65536"/>
                    <a:gd name="T15" fmla="*/ 0 60000 65536"/>
                    <a:gd name="T16" fmla="*/ 0 60000 65536"/>
                    <a:gd name="T17" fmla="*/ 0 60000 65536"/>
                    <a:gd name="T18" fmla="*/ 0 60000 65536"/>
                    <a:gd name="T19" fmla="*/ 0 60000 65536"/>
                    <a:gd name="T20" fmla="*/ 0 60000 65536"/>
                    <a:gd name="T21" fmla="*/ 0 w 39"/>
                    <a:gd name="T22" fmla="*/ 0 h 36"/>
                    <a:gd name="T23" fmla="*/ 39 w 39"/>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36">
                      <a:moveTo>
                        <a:pt x="9" y="36"/>
                      </a:moveTo>
                      <a:lnTo>
                        <a:pt x="8" y="36"/>
                      </a:lnTo>
                      <a:lnTo>
                        <a:pt x="39" y="26"/>
                      </a:lnTo>
                      <a:lnTo>
                        <a:pt x="32" y="0"/>
                      </a:lnTo>
                      <a:lnTo>
                        <a:pt x="1" y="11"/>
                      </a:lnTo>
                      <a:lnTo>
                        <a:pt x="0" y="11"/>
                      </a:lnTo>
                      <a:lnTo>
                        <a:pt x="9" y="3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4" name="Freeform 230"/>
                <p:cNvSpPr>
                  <a:spLocks/>
                </p:cNvSpPr>
                <p:nvPr/>
              </p:nvSpPr>
              <p:spPr bwMode="auto">
                <a:xfrm>
                  <a:off x="1739" y="1112"/>
                  <a:ext cx="21" cy="19"/>
                </a:xfrm>
                <a:custGeom>
                  <a:avLst/>
                  <a:gdLst>
                    <a:gd name="T0" fmla="*/ 0 w 43"/>
                    <a:gd name="T1" fmla="*/ 1 h 36"/>
                    <a:gd name="T2" fmla="*/ 0 w 43"/>
                    <a:gd name="T3" fmla="*/ 1 h 36"/>
                    <a:gd name="T4" fmla="*/ 0 w 43"/>
                    <a:gd name="T5" fmla="*/ 1 h 36"/>
                    <a:gd name="T6" fmla="*/ 0 w 43"/>
                    <a:gd name="T7" fmla="*/ 0 h 36"/>
                    <a:gd name="T8" fmla="*/ 0 w 43"/>
                    <a:gd name="T9" fmla="*/ 1 h 36"/>
                    <a:gd name="T10" fmla="*/ 0 w 43"/>
                    <a:gd name="T11" fmla="*/ 1 h 36"/>
                    <a:gd name="T12" fmla="*/ 0 w 43"/>
                    <a:gd name="T13" fmla="*/ 1 h 36"/>
                    <a:gd name="T14" fmla="*/ 0 60000 65536"/>
                    <a:gd name="T15" fmla="*/ 0 60000 65536"/>
                    <a:gd name="T16" fmla="*/ 0 60000 65536"/>
                    <a:gd name="T17" fmla="*/ 0 60000 65536"/>
                    <a:gd name="T18" fmla="*/ 0 60000 65536"/>
                    <a:gd name="T19" fmla="*/ 0 60000 65536"/>
                    <a:gd name="T20" fmla="*/ 0 60000 65536"/>
                    <a:gd name="T21" fmla="*/ 0 w 43"/>
                    <a:gd name="T22" fmla="*/ 0 h 36"/>
                    <a:gd name="T23" fmla="*/ 43 w 43"/>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36">
                      <a:moveTo>
                        <a:pt x="9" y="36"/>
                      </a:moveTo>
                      <a:lnTo>
                        <a:pt x="9" y="36"/>
                      </a:lnTo>
                      <a:lnTo>
                        <a:pt x="43" y="25"/>
                      </a:lnTo>
                      <a:lnTo>
                        <a:pt x="34" y="0"/>
                      </a:lnTo>
                      <a:lnTo>
                        <a:pt x="0" y="11"/>
                      </a:lnTo>
                      <a:lnTo>
                        <a:pt x="9" y="3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5" name="Freeform 231"/>
                <p:cNvSpPr>
                  <a:spLocks/>
                </p:cNvSpPr>
                <p:nvPr/>
              </p:nvSpPr>
              <p:spPr bwMode="auto">
                <a:xfrm>
                  <a:off x="1723" y="1118"/>
                  <a:ext cx="21" cy="18"/>
                </a:xfrm>
                <a:custGeom>
                  <a:avLst/>
                  <a:gdLst>
                    <a:gd name="T0" fmla="*/ 1 w 41"/>
                    <a:gd name="T1" fmla="*/ 0 h 37"/>
                    <a:gd name="T2" fmla="*/ 1 w 41"/>
                    <a:gd name="T3" fmla="*/ 0 h 37"/>
                    <a:gd name="T4" fmla="*/ 1 w 41"/>
                    <a:gd name="T5" fmla="*/ 0 h 37"/>
                    <a:gd name="T6" fmla="*/ 1 w 41"/>
                    <a:gd name="T7" fmla="*/ 0 h 37"/>
                    <a:gd name="T8" fmla="*/ 0 w 41"/>
                    <a:gd name="T9" fmla="*/ 0 h 37"/>
                    <a:gd name="T10" fmla="*/ 0 w 41"/>
                    <a:gd name="T11" fmla="*/ 0 h 37"/>
                    <a:gd name="T12" fmla="*/ 1 w 41"/>
                    <a:gd name="T13" fmla="*/ 0 h 37"/>
                    <a:gd name="T14" fmla="*/ 0 60000 65536"/>
                    <a:gd name="T15" fmla="*/ 0 60000 65536"/>
                    <a:gd name="T16" fmla="*/ 0 60000 65536"/>
                    <a:gd name="T17" fmla="*/ 0 60000 65536"/>
                    <a:gd name="T18" fmla="*/ 0 60000 65536"/>
                    <a:gd name="T19" fmla="*/ 0 60000 65536"/>
                    <a:gd name="T20" fmla="*/ 0 60000 65536"/>
                    <a:gd name="T21" fmla="*/ 0 w 41"/>
                    <a:gd name="T22" fmla="*/ 0 h 37"/>
                    <a:gd name="T23" fmla="*/ 41 w 41"/>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37">
                      <a:moveTo>
                        <a:pt x="9" y="37"/>
                      </a:moveTo>
                      <a:lnTo>
                        <a:pt x="9" y="37"/>
                      </a:lnTo>
                      <a:lnTo>
                        <a:pt x="41" y="25"/>
                      </a:lnTo>
                      <a:lnTo>
                        <a:pt x="32" y="0"/>
                      </a:lnTo>
                      <a:lnTo>
                        <a:pt x="0" y="12"/>
                      </a:lnTo>
                      <a:lnTo>
                        <a:pt x="9" y="3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6" name="Freeform 232"/>
                <p:cNvSpPr>
                  <a:spLocks/>
                </p:cNvSpPr>
                <p:nvPr/>
              </p:nvSpPr>
              <p:spPr bwMode="auto">
                <a:xfrm>
                  <a:off x="1706" y="1124"/>
                  <a:ext cx="22" cy="18"/>
                </a:xfrm>
                <a:custGeom>
                  <a:avLst/>
                  <a:gdLst>
                    <a:gd name="T0" fmla="*/ 1 w 42"/>
                    <a:gd name="T1" fmla="*/ 1 h 36"/>
                    <a:gd name="T2" fmla="*/ 1 w 42"/>
                    <a:gd name="T3" fmla="*/ 1 h 36"/>
                    <a:gd name="T4" fmla="*/ 1 w 42"/>
                    <a:gd name="T5" fmla="*/ 1 h 36"/>
                    <a:gd name="T6" fmla="*/ 1 w 42"/>
                    <a:gd name="T7" fmla="*/ 0 h 36"/>
                    <a:gd name="T8" fmla="*/ 0 w 42"/>
                    <a:gd name="T9" fmla="*/ 1 h 36"/>
                    <a:gd name="T10" fmla="*/ 0 w 42"/>
                    <a:gd name="T11" fmla="*/ 1 h 36"/>
                    <a:gd name="T12" fmla="*/ 1 w 42"/>
                    <a:gd name="T13" fmla="*/ 1 h 36"/>
                    <a:gd name="T14" fmla="*/ 0 60000 65536"/>
                    <a:gd name="T15" fmla="*/ 0 60000 65536"/>
                    <a:gd name="T16" fmla="*/ 0 60000 65536"/>
                    <a:gd name="T17" fmla="*/ 0 60000 65536"/>
                    <a:gd name="T18" fmla="*/ 0 60000 65536"/>
                    <a:gd name="T19" fmla="*/ 0 60000 65536"/>
                    <a:gd name="T20" fmla="*/ 0 60000 65536"/>
                    <a:gd name="T21" fmla="*/ 0 w 42"/>
                    <a:gd name="T22" fmla="*/ 0 h 36"/>
                    <a:gd name="T23" fmla="*/ 42 w 42"/>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36">
                      <a:moveTo>
                        <a:pt x="9" y="36"/>
                      </a:moveTo>
                      <a:lnTo>
                        <a:pt x="9" y="36"/>
                      </a:lnTo>
                      <a:lnTo>
                        <a:pt x="42" y="25"/>
                      </a:lnTo>
                      <a:lnTo>
                        <a:pt x="33" y="0"/>
                      </a:lnTo>
                      <a:lnTo>
                        <a:pt x="0" y="11"/>
                      </a:lnTo>
                      <a:lnTo>
                        <a:pt x="9" y="3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7" name="Freeform 233"/>
                <p:cNvSpPr>
                  <a:spLocks/>
                </p:cNvSpPr>
                <p:nvPr/>
              </p:nvSpPr>
              <p:spPr bwMode="auto">
                <a:xfrm>
                  <a:off x="1691" y="1130"/>
                  <a:ext cx="20" cy="18"/>
                </a:xfrm>
                <a:custGeom>
                  <a:avLst/>
                  <a:gdLst>
                    <a:gd name="T0" fmla="*/ 0 w 41"/>
                    <a:gd name="T1" fmla="*/ 0 h 37"/>
                    <a:gd name="T2" fmla="*/ 0 w 41"/>
                    <a:gd name="T3" fmla="*/ 0 h 37"/>
                    <a:gd name="T4" fmla="*/ 0 w 41"/>
                    <a:gd name="T5" fmla="*/ 0 h 37"/>
                    <a:gd name="T6" fmla="*/ 0 w 41"/>
                    <a:gd name="T7" fmla="*/ 0 h 37"/>
                    <a:gd name="T8" fmla="*/ 0 w 41"/>
                    <a:gd name="T9" fmla="*/ 0 h 37"/>
                    <a:gd name="T10" fmla="*/ 0 w 41"/>
                    <a:gd name="T11" fmla="*/ 0 h 37"/>
                    <a:gd name="T12" fmla="*/ 0 w 41"/>
                    <a:gd name="T13" fmla="*/ 0 h 37"/>
                    <a:gd name="T14" fmla="*/ 0 60000 65536"/>
                    <a:gd name="T15" fmla="*/ 0 60000 65536"/>
                    <a:gd name="T16" fmla="*/ 0 60000 65536"/>
                    <a:gd name="T17" fmla="*/ 0 60000 65536"/>
                    <a:gd name="T18" fmla="*/ 0 60000 65536"/>
                    <a:gd name="T19" fmla="*/ 0 60000 65536"/>
                    <a:gd name="T20" fmla="*/ 0 60000 65536"/>
                    <a:gd name="T21" fmla="*/ 0 w 41"/>
                    <a:gd name="T22" fmla="*/ 0 h 37"/>
                    <a:gd name="T23" fmla="*/ 41 w 41"/>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37">
                      <a:moveTo>
                        <a:pt x="10" y="37"/>
                      </a:moveTo>
                      <a:lnTo>
                        <a:pt x="10" y="37"/>
                      </a:lnTo>
                      <a:lnTo>
                        <a:pt x="41" y="25"/>
                      </a:lnTo>
                      <a:lnTo>
                        <a:pt x="32" y="0"/>
                      </a:lnTo>
                      <a:lnTo>
                        <a:pt x="0" y="12"/>
                      </a:lnTo>
                      <a:lnTo>
                        <a:pt x="10" y="3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8" name="Freeform 234"/>
                <p:cNvSpPr>
                  <a:spLocks/>
                </p:cNvSpPr>
                <p:nvPr/>
              </p:nvSpPr>
              <p:spPr bwMode="auto">
                <a:xfrm>
                  <a:off x="1674" y="1135"/>
                  <a:ext cx="21" cy="20"/>
                </a:xfrm>
                <a:custGeom>
                  <a:avLst/>
                  <a:gdLst>
                    <a:gd name="T0" fmla="*/ 0 w 43"/>
                    <a:gd name="T1" fmla="*/ 1 h 39"/>
                    <a:gd name="T2" fmla="*/ 0 w 43"/>
                    <a:gd name="T3" fmla="*/ 1 h 39"/>
                    <a:gd name="T4" fmla="*/ 0 w 43"/>
                    <a:gd name="T5" fmla="*/ 1 h 39"/>
                    <a:gd name="T6" fmla="*/ 0 w 43"/>
                    <a:gd name="T7" fmla="*/ 0 h 39"/>
                    <a:gd name="T8" fmla="*/ 0 w 43"/>
                    <a:gd name="T9" fmla="*/ 1 h 39"/>
                    <a:gd name="T10" fmla="*/ 0 w 43"/>
                    <a:gd name="T11" fmla="*/ 1 h 39"/>
                    <a:gd name="T12" fmla="*/ 0 w 43"/>
                    <a:gd name="T13" fmla="*/ 1 h 39"/>
                    <a:gd name="T14" fmla="*/ 0 60000 65536"/>
                    <a:gd name="T15" fmla="*/ 0 60000 65536"/>
                    <a:gd name="T16" fmla="*/ 0 60000 65536"/>
                    <a:gd name="T17" fmla="*/ 0 60000 65536"/>
                    <a:gd name="T18" fmla="*/ 0 60000 65536"/>
                    <a:gd name="T19" fmla="*/ 0 60000 65536"/>
                    <a:gd name="T20" fmla="*/ 0 60000 65536"/>
                    <a:gd name="T21" fmla="*/ 0 w 43"/>
                    <a:gd name="T22" fmla="*/ 0 h 39"/>
                    <a:gd name="T23" fmla="*/ 43 w 43"/>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39">
                      <a:moveTo>
                        <a:pt x="9" y="39"/>
                      </a:moveTo>
                      <a:lnTo>
                        <a:pt x="9" y="39"/>
                      </a:lnTo>
                      <a:lnTo>
                        <a:pt x="43" y="25"/>
                      </a:lnTo>
                      <a:lnTo>
                        <a:pt x="33" y="0"/>
                      </a:lnTo>
                      <a:lnTo>
                        <a:pt x="0" y="13"/>
                      </a:lnTo>
                      <a:lnTo>
                        <a:pt x="9" y="3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39" name="Freeform 235"/>
                <p:cNvSpPr>
                  <a:spLocks/>
                </p:cNvSpPr>
                <p:nvPr/>
              </p:nvSpPr>
              <p:spPr bwMode="auto">
                <a:xfrm>
                  <a:off x="1658" y="1142"/>
                  <a:ext cx="21" cy="19"/>
                </a:xfrm>
                <a:custGeom>
                  <a:avLst/>
                  <a:gdLst>
                    <a:gd name="T0" fmla="*/ 1 w 41"/>
                    <a:gd name="T1" fmla="*/ 1 h 38"/>
                    <a:gd name="T2" fmla="*/ 1 w 41"/>
                    <a:gd name="T3" fmla="*/ 1 h 38"/>
                    <a:gd name="T4" fmla="*/ 1 w 41"/>
                    <a:gd name="T5" fmla="*/ 1 h 38"/>
                    <a:gd name="T6" fmla="*/ 1 w 41"/>
                    <a:gd name="T7" fmla="*/ 0 h 38"/>
                    <a:gd name="T8" fmla="*/ 0 w 41"/>
                    <a:gd name="T9" fmla="*/ 1 h 38"/>
                    <a:gd name="T10" fmla="*/ 0 w 41"/>
                    <a:gd name="T11" fmla="*/ 1 h 38"/>
                    <a:gd name="T12" fmla="*/ 1 w 41"/>
                    <a:gd name="T13" fmla="*/ 1 h 38"/>
                    <a:gd name="T14" fmla="*/ 0 60000 65536"/>
                    <a:gd name="T15" fmla="*/ 0 60000 65536"/>
                    <a:gd name="T16" fmla="*/ 0 60000 65536"/>
                    <a:gd name="T17" fmla="*/ 0 60000 65536"/>
                    <a:gd name="T18" fmla="*/ 0 60000 65536"/>
                    <a:gd name="T19" fmla="*/ 0 60000 65536"/>
                    <a:gd name="T20" fmla="*/ 0 60000 65536"/>
                    <a:gd name="T21" fmla="*/ 0 w 41"/>
                    <a:gd name="T22" fmla="*/ 0 h 38"/>
                    <a:gd name="T23" fmla="*/ 41 w 41"/>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38">
                      <a:moveTo>
                        <a:pt x="9" y="38"/>
                      </a:moveTo>
                      <a:lnTo>
                        <a:pt x="9" y="38"/>
                      </a:lnTo>
                      <a:lnTo>
                        <a:pt x="41" y="26"/>
                      </a:lnTo>
                      <a:lnTo>
                        <a:pt x="32" y="0"/>
                      </a:lnTo>
                      <a:lnTo>
                        <a:pt x="0" y="13"/>
                      </a:lnTo>
                      <a:lnTo>
                        <a:pt x="9" y="3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0" name="Freeform 236"/>
                <p:cNvSpPr>
                  <a:spLocks/>
                </p:cNvSpPr>
                <p:nvPr/>
              </p:nvSpPr>
              <p:spPr bwMode="auto">
                <a:xfrm>
                  <a:off x="1641" y="1149"/>
                  <a:ext cx="21" cy="19"/>
                </a:xfrm>
                <a:custGeom>
                  <a:avLst/>
                  <a:gdLst>
                    <a:gd name="T0" fmla="*/ 0 w 44"/>
                    <a:gd name="T1" fmla="*/ 0 h 39"/>
                    <a:gd name="T2" fmla="*/ 0 w 44"/>
                    <a:gd name="T3" fmla="*/ 0 h 39"/>
                    <a:gd name="T4" fmla="*/ 0 w 44"/>
                    <a:gd name="T5" fmla="*/ 0 h 39"/>
                    <a:gd name="T6" fmla="*/ 0 w 44"/>
                    <a:gd name="T7" fmla="*/ 0 h 39"/>
                    <a:gd name="T8" fmla="*/ 0 w 44"/>
                    <a:gd name="T9" fmla="*/ 0 h 39"/>
                    <a:gd name="T10" fmla="*/ 0 w 44"/>
                    <a:gd name="T11" fmla="*/ 0 h 39"/>
                    <a:gd name="T12" fmla="*/ 0 w 44"/>
                    <a:gd name="T13" fmla="*/ 0 h 39"/>
                    <a:gd name="T14" fmla="*/ 0 60000 65536"/>
                    <a:gd name="T15" fmla="*/ 0 60000 65536"/>
                    <a:gd name="T16" fmla="*/ 0 60000 65536"/>
                    <a:gd name="T17" fmla="*/ 0 60000 65536"/>
                    <a:gd name="T18" fmla="*/ 0 60000 65536"/>
                    <a:gd name="T19" fmla="*/ 0 60000 65536"/>
                    <a:gd name="T20" fmla="*/ 0 60000 65536"/>
                    <a:gd name="T21" fmla="*/ 0 w 44"/>
                    <a:gd name="T22" fmla="*/ 0 h 39"/>
                    <a:gd name="T23" fmla="*/ 44 w 44"/>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39">
                      <a:moveTo>
                        <a:pt x="12" y="39"/>
                      </a:moveTo>
                      <a:lnTo>
                        <a:pt x="11" y="39"/>
                      </a:lnTo>
                      <a:lnTo>
                        <a:pt x="44" y="25"/>
                      </a:lnTo>
                      <a:lnTo>
                        <a:pt x="35" y="0"/>
                      </a:lnTo>
                      <a:lnTo>
                        <a:pt x="1" y="14"/>
                      </a:lnTo>
                      <a:lnTo>
                        <a:pt x="0" y="14"/>
                      </a:lnTo>
                      <a:lnTo>
                        <a:pt x="12" y="3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1" name="Freeform 237"/>
                <p:cNvSpPr>
                  <a:spLocks/>
                </p:cNvSpPr>
                <p:nvPr/>
              </p:nvSpPr>
              <p:spPr bwMode="auto">
                <a:xfrm>
                  <a:off x="1625" y="1155"/>
                  <a:ext cx="21" cy="20"/>
                </a:xfrm>
                <a:custGeom>
                  <a:avLst/>
                  <a:gdLst>
                    <a:gd name="T0" fmla="*/ 0 w 43"/>
                    <a:gd name="T1" fmla="*/ 1 h 39"/>
                    <a:gd name="T2" fmla="*/ 0 w 43"/>
                    <a:gd name="T3" fmla="*/ 1 h 39"/>
                    <a:gd name="T4" fmla="*/ 0 w 43"/>
                    <a:gd name="T5" fmla="*/ 1 h 39"/>
                    <a:gd name="T6" fmla="*/ 0 w 43"/>
                    <a:gd name="T7" fmla="*/ 0 h 39"/>
                    <a:gd name="T8" fmla="*/ 0 w 43"/>
                    <a:gd name="T9" fmla="*/ 1 h 39"/>
                    <a:gd name="T10" fmla="*/ 0 w 43"/>
                    <a:gd name="T11" fmla="*/ 1 h 39"/>
                    <a:gd name="T12" fmla="*/ 0 w 43"/>
                    <a:gd name="T13" fmla="*/ 1 h 39"/>
                    <a:gd name="T14" fmla="*/ 0 60000 65536"/>
                    <a:gd name="T15" fmla="*/ 0 60000 65536"/>
                    <a:gd name="T16" fmla="*/ 0 60000 65536"/>
                    <a:gd name="T17" fmla="*/ 0 60000 65536"/>
                    <a:gd name="T18" fmla="*/ 0 60000 65536"/>
                    <a:gd name="T19" fmla="*/ 0 60000 65536"/>
                    <a:gd name="T20" fmla="*/ 0 60000 65536"/>
                    <a:gd name="T21" fmla="*/ 0 w 43"/>
                    <a:gd name="T22" fmla="*/ 0 h 39"/>
                    <a:gd name="T23" fmla="*/ 43 w 43"/>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39">
                      <a:moveTo>
                        <a:pt x="12" y="39"/>
                      </a:moveTo>
                      <a:lnTo>
                        <a:pt x="12" y="39"/>
                      </a:lnTo>
                      <a:lnTo>
                        <a:pt x="43" y="25"/>
                      </a:lnTo>
                      <a:lnTo>
                        <a:pt x="31" y="0"/>
                      </a:lnTo>
                      <a:lnTo>
                        <a:pt x="0" y="14"/>
                      </a:lnTo>
                      <a:lnTo>
                        <a:pt x="12" y="3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2" name="Freeform 238"/>
                <p:cNvSpPr>
                  <a:spLocks/>
                </p:cNvSpPr>
                <p:nvPr/>
              </p:nvSpPr>
              <p:spPr bwMode="auto">
                <a:xfrm>
                  <a:off x="1608" y="1162"/>
                  <a:ext cx="23" cy="21"/>
                </a:xfrm>
                <a:custGeom>
                  <a:avLst/>
                  <a:gdLst>
                    <a:gd name="T0" fmla="*/ 1 w 45"/>
                    <a:gd name="T1" fmla="*/ 1 h 40"/>
                    <a:gd name="T2" fmla="*/ 1 w 45"/>
                    <a:gd name="T3" fmla="*/ 1 h 40"/>
                    <a:gd name="T4" fmla="*/ 1 w 45"/>
                    <a:gd name="T5" fmla="*/ 1 h 40"/>
                    <a:gd name="T6" fmla="*/ 1 w 45"/>
                    <a:gd name="T7" fmla="*/ 0 h 40"/>
                    <a:gd name="T8" fmla="*/ 0 w 45"/>
                    <a:gd name="T9" fmla="*/ 1 h 40"/>
                    <a:gd name="T10" fmla="*/ 0 w 45"/>
                    <a:gd name="T11" fmla="*/ 1 h 40"/>
                    <a:gd name="T12" fmla="*/ 1 w 45"/>
                    <a:gd name="T13" fmla="*/ 1 h 40"/>
                    <a:gd name="T14" fmla="*/ 0 60000 65536"/>
                    <a:gd name="T15" fmla="*/ 0 60000 65536"/>
                    <a:gd name="T16" fmla="*/ 0 60000 65536"/>
                    <a:gd name="T17" fmla="*/ 0 60000 65536"/>
                    <a:gd name="T18" fmla="*/ 0 60000 65536"/>
                    <a:gd name="T19" fmla="*/ 0 60000 65536"/>
                    <a:gd name="T20" fmla="*/ 0 60000 65536"/>
                    <a:gd name="T21" fmla="*/ 0 w 45"/>
                    <a:gd name="T22" fmla="*/ 0 h 40"/>
                    <a:gd name="T23" fmla="*/ 45 w 45"/>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 h="40">
                      <a:moveTo>
                        <a:pt x="11" y="40"/>
                      </a:moveTo>
                      <a:lnTo>
                        <a:pt x="11" y="40"/>
                      </a:lnTo>
                      <a:lnTo>
                        <a:pt x="45" y="25"/>
                      </a:lnTo>
                      <a:lnTo>
                        <a:pt x="33" y="0"/>
                      </a:lnTo>
                      <a:lnTo>
                        <a:pt x="0" y="15"/>
                      </a:lnTo>
                      <a:lnTo>
                        <a:pt x="11" y="4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3" name="Freeform 239"/>
                <p:cNvSpPr>
                  <a:spLocks/>
                </p:cNvSpPr>
                <p:nvPr/>
              </p:nvSpPr>
              <p:spPr bwMode="auto">
                <a:xfrm>
                  <a:off x="1593" y="1170"/>
                  <a:ext cx="21" cy="19"/>
                </a:xfrm>
                <a:custGeom>
                  <a:avLst/>
                  <a:gdLst>
                    <a:gd name="T0" fmla="*/ 0 w 43"/>
                    <a:gd name="T1" fmla="*/ 0 h 39"/>
                    <a:gd name="T2" fmla="*/ 0 w 43"/>
                    <a:gd name="T3" fmla="*/ 0 h 39"/>
                    <a:gd name="T4" fmla="*/ 0 w 43"/>
                    <a:gd name="T5" fmla="*/ 0 h 39"/>
                    <a:gd name="T6" fmla="*/ 0 w 43"/>
                    <a:gd name="T7" fmla="*/ 0 h 39"/>
                    <a:gd name="T8" fmla="*/ 0 w 43"/>
                    <a:gd name="T9" fmla="*/ 0 h 39"/>
                    <a:gd name="T10" fmla="*/ 0 w 43"/>
                    <a:gd name="T11" fmla="*/ 0 h 39"/>
                    <a:gd name="T12" fmla="*/ 0 w 43"/>
                    <a:gd name="T13" fmla="*/ 0 h 39"/>
                    <a:gd name="T14" fmla="*/ 0 60000 65536"/>
                    <a:gd name="T15" fmla="*/ 0 60000 65536"/>
                    <a:gd name="T16" fmla="*/ 0 60000 65536"/>
                    <a:gd name="T17" fmla="*/ 0 60000 65536"/>
                    <a:gd name="T18" fmla="*/ 0 60000 65536"/>
                    <a:gd name="T19" fmla="*/ 0 60000 65536"/>
                    <a:gd name="T20" fmla="*/ 0 60000 65536"/>
                    <a:gd name="T21" fmla="*/ 0 w 43"/>
                    <a:gd name="T22" fmla="*/ 0 h 39"/>
                    <a:gd name="T23" fmla="*/ 43 w 43"/>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39">
                      <a:moveTo>
                        <a:pt x="12" y="39"/>
                      </a:moveTo>
                      <a:lnTo>
                        <a:pt x="12" y="39"/>
                      </a:lnTo>
                      <a:lnTo>
                        <a:pt x="43" y="25"/>
                      </a:lnTo>
                      <a:lnTo>
                        <a:pt x="32" y="0"/>
                      </a:lnTo>
                      <a:lnTo>
                        <a:pt x="0" y="14"/>
                      </a:lnTo>
                      <a:lnTo>
                        <a:pt x="12" y="3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4" name="Freeform 240"/>
                <p:cNvSpPr>
                  <a:spLocks/>
                </p:cNvSpPr>
                <p:nvPr/>
              </p:nvSpPr>
              <p:spPr bwMode="auto">
                <a:xfrm>
                  <a:off x="1577" y="1177"/>
                  <a:ext cx="22" cy="19"/>
                </a:xfrm>
                <a:custGeom>
                  <a:avLst/>
                  <a:gdLst>
                    <a:gd name="T0" fmla="*/ 1 w 43"/>
                    <a:gd name="T1" fmla="*/ 0 h 39"/>
                    <a:gd name="T2" fmla="*/ 1 w 43"/>
                    <a:gd name="T3" fmla="*/ 0 h 39"/>
                    <a:gd name="T4" fmla="*/ 1 w 43"/>
                    <a:gd name="T5" fmla="*/ 0 h 39"/>
                    <a:gd name="T6" fmla="*/ 1 w 43"/>
                    <a:gd name="T7" fmla="*/ 0 h 39"/>
                    <a:gd name="T8" fmla="*/ 0 w 43"/>
                    <a:gd name="T9" fmla="*/ 0 h 39"/>
                    <a:gd name="T10" fmla="*/ 0 w 43"/>
                    <a:gd name="T11" fmla="*/ 0 h 39"/>
                    <a:gd name="T12" fmla="*/ 1 w 43"/>
                    <a:gd name="T13" fmla="*/ 0 h 39"/>
                    <a:gd name="T14" fmla="*/ 0 60000 65536"/>
                    <a:gd name="T15" fmla="*/ 0 60000 65536"/>
                    <a:gd name="T16" fmla="*/ 0 60000 65536"/>
                    <a:gd name="T17" fmla="*/ 0 60000 65536"/>
                    <a:gd name="T18" fmla="*/ 0 60000 65536"/>
                    <a:gd name="T19" fmla="*/ 0 60000 65536"/>
                    <a:gd name="T20" fmla="*/ 0 60000 65536"/>
                    <a:gd name="T21" fmla="*/ 0 w 43"/>
                    <a:gd name="T22" fmla="*/ 0 h 39"/>
                    <a:gd name="T23" fmla="*/ 43 w 43"/>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39">
                      <a:moveTo>
                        <a:pt x="12" y="39"/>
                      </a:moveTo>
                      <a:lnTo>
                        <a:pt x="12" y="39"/>
                      </a:lnTo>
                      <a:lnTo>
                        <a:pt x="43" y="25"/>
                      </a:lnTo>
                      <a:lnTo>
                        <a:pt x="31" y="0"/>
                      </a:lnTo>
                      <a:lnTo>
                        <a:pt x="0" y="13"/>
                      </a:lnTo>
                      <a:lnTo>
                        <a:pt x="12" y="3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5" name="Freeform 241"/>
                <p:cNvSpPr>
                  <a:spLocks/>
                </p:cNvSpPr>
                <p:nvPr/>
              </p:nvSpPr>
              <p:spPr bwMode="auto">
                <a:xfrm>
                  <a:off x="1562" y="1184"/>
                  <a:ext cx="21" cy="19"/>
                </a:xfrm>
                <a:custGeom>
                  <a:avLst/>
                  <a:gdLst>
                    <a:gd name="T0" fmla="*/ 0 w 43"/>
                    <a:gd name="T1" fmla="*/ 0 h 40"/>
                    <a:gd name="T2" fmla="*/ 0 w 43"/>
                    <a:gd name="T3" fmla="*/ 0 h 40"/>
                    <a:gd name="T4" fmla="*/ 0 w 43"/>
                    <a:gd name="T5" fmla="*/ 0 h 40"/>
                    <a:gd name="T6" fmla="*/ 0 w 43"/>
                    <a:gd name="T7" fmla="*/ 0 h 40"/>
                    <a:gd name="T8" fmla="*/ 0 w 43"/>
                    <a:gd name="T9" fmla="*/ 0 h 40"/>
                    <a:gd name="T10" fmla="*/ 0 w 43"/>
                    <a:gd name="T11" fmla="*/ 0 h 40"/>
                    <a:gd name="T12" fmla="*/ 0 w 43"/>
                    <a:gd name="T13" fmla="*/ 0 h 40"/>
                    <a:gd name="T14" fmla="*/ 0 60000 65536"/>
                    <a:gd name="T15" fmla="*/ 0 60000 65536"/>
                    <a:gd name="T16" fmla="*/ 0 60000 65536"/>
                    <a:gd name="T17" fmla="*/ 0 60000 65536"/>
                    <a:gd name="T18" fmla="*/ 0 60000 65536"/>
                    <a:gd name="T19" fmla="*/ 0 60000 65536"/>
                    <a:gd name="T20" fmla="*/ 0 60000 65536"/>
                    <a:gd name="T21" fmla="*/ 0 w 43"/>
                    <a:gd name="T22" fmla="*/ 0 h 40"/>
                    <a:gd name="T23" fmla="*/ 43 w 43"/>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40">
                      <a:moveTo>
                        <a:pt x="12" y="40"/>
                      </a:moveTo>
                      <a:lnTo>
                        <a:pt x="12" y="40"/>
                      </a:lnTo>
                      <a:lnTo>
                        <a:pt x="43" y="26"/>
                      </a:lnTo>
                      <a:lnTo>
                        <a:pt x="31" y="0"/>
                      </a:lnTo>
                      <a:lnTo>
                        <a:pt x="0" y="14"/>
                      </a:lnTo>
                      <a:lnTo>
                        <a:pt x="12" y="4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6" name="Freeform 242"/>
                <p:cNvSpPr>
                  <a:spLocks/>
                </p:cNvSpPr>
                <p:nvPr/>
              </p:nvSpPr>
              <p:spPr bwMode="auto">
                <a:xfrm>
                  <a:off x="1546" y="1191"/>
                  <a:ext cx="21" cy="20"/>
                </a:xfrm>
                <a:custGeom>
                  <a:avLst/>
                  <a:gdLst>
                    <a:gd name="T0" fmla="*/ 0 w 44"/>
                    <a:gd name="T1" fmla="*/ 0 h 42"/>
                    <a:gd name="T2" fmla="*/ 0 w 44"/>
                    <a:gd name="T3" fmla="*/ 0 h 42"/>
                    <a:gd name="T4" fmla="*/ 0 w 44"/>
                    <a:gd name="T5" fmla="*/ 0 h 42"/>
                    <a:gd name="T6" fmla="*/ 0 w 44"/>
                    <a:gd name="T7" fmla="*/ 0 h 42"/>
                    <a:gd name="T8" fmla="*/ 0 w 44"/>
                    <a:gd name="T9" fmla="*/ 0 h 42"/>
                    <a:gd name="T10" fmla="*/ 0 w 44"/>
                    <a:gd name="T11" fmla="*/ 0 h 42"/>
                    <a:gd name="T12" fmla="*/ 0 w 44"/>
                    <a:gd name="T13" fmla="*/ 0 h 42"/>
                    <a:gd name="T14" fmla="*/ 0 60000 65536"/>
                    <a:gd name="T15" fmla="*/ 0 60000 65536"/>
                    <a:gd name="T16" fmla="*/ 0 60000 65536"/>
                    <a:gd name="T17" fmla="*/ 0 60000 65536"/>
                    <a:gd name="T18" fmla="*/ 0 60000 65536"/>
                    <a:gd name="T19" fmla="*/ 0 60000 65536"/>
                    <a:gd name="T20" fmla="*/ 0 60000 65536"/>
                    <a:gd name="T21" fmla="*/ 0 w 44"/>
                    <a:gd name="T22" fmla="*/ 0 h 42"/>
                    <a:gd name="T23" fmla="*/ 44 w 44"/>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42">
                      <a:moveTo>
                        <a:pt x="12" y="42"/>
                      </a:moveTo>
                      <a:lnTo>
                        <a:pt x="12" y="42"/>
                      </a:lnTo>
                      <a:lnTo>
                        <a:pt x="44" y="26"/>
                      </a:lnTo>
                      <a:lnTo>
                        <a:pt x="32" y="0"/>
                      </a:lnTo>
                      <a:lnTo>
                        <a:pt x="0" y="16"/>
                      </a:lnTo>
                      <a:lnTo>
                        <a:pt x="12" y="4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7" name="Freeform 243"/>
                <p:cNvSpPr>
                  <a:spLocks/>
                </p:cNvSpPr>
                <p:nvPr/>
              </p:nvSpPr>
              <p:spPr bwMode="auto">
                <a:xfrm>
                  <a:off x="1530" y="1199"/>
                  <a:ext cx="21" cy="19"/>
                </a:xfrm>
                <a:custGeom>
                  <a:avLst/>
                  <a:gdLst>
                    <a:gd name="T0" fmla="*/ 0 w 43"/>
                    <a:gd name="T1" fmla="*/ 0 h 40"/>
                    <a:gd name="T2" fmla="*/ 0 w 43"/>
                    <a:gd name="T3" fmla="*/ 0 h 40"/>
                    <a:gd name="T4" fmla="*/ 0 w 43"/>
                    <a:gd name="T5" fmla="*/ 0 h 40"/>
                    <a:gd name="T6" fmla="*/ 0 w 43"/>
                    <a:gd name="T7" fmla="*/ 0 h 40"/>
                    <a:gd name="T8" fmla="*/ 0 w 43"/>
                    <a:gd name="T9" fmla="*/ 0 h 40"/>
                    <a:gd name="T10" fmla="*/ 0 w 43"/>
                    <a:gd name="T11" fmla="*/ 0 h 40"/>
                    <a:gd name="T12" fmla="*/ 0 w 43"/>
                    <a:gd name="T13" fmla="*/ 0 h 40"/>
                    <a:gd name="T14" fmla="*/ 0 60000 65536"/>
                    <a:gd name="T15" fmla="*/ 0 60000 65536"/>
                    <a:gd name="T16" fmla="*/ 0 60000 65536"/>
                    <a:gd name="T17" fmla="*/ 0 60000 65536"/>
                    <a:gd name="T18" fmla="*/ 0 60000 65536"/>
                    <a:gd name="T19" fmla="*/ 0 60000 65536"/>
                    <a:gd name="T20" fmla="*/ 0 60000 65536"/>
                    <a:gd name="T21" fmla="*/ 0 w 43"/>
                    <a:gd name="T22" fmla="*/ 0 h 40"/>
                    <a:gd name="T23" fmla="*/ 43 w 43"/>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40">
                      <a:moveTo>
                        <a:pt x="11" y="38"/>
                      </a:moveTo>
                      <a:lnTo>
                        <a:pt x="11" y="40"/>
                      </a:lnTo>
                      <a:lnTo>
                        <a:pt x="43" y="26"/>
                      </a:lnTo>
                      <a:lnTo>
                        <a:pt x="31" y="0"/>
                      </a:lnTo>
                      <a:lnTo>
                        <a:pt x="0" y="14"/>
                      </a:lnTo>
                      <a:lnTo>
                        <a:pt x="0" y="15"/>
                      </a:lnTo>
                      <a:lnTo>
                        <a:pt x="11" y="3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8" name="Freeform 244"/>
                <p:cNvSpPr>
                  <a:spLocks/>
                </p:cNvSpPr>
                <p:nvPr/>
              </p:nvSpPr>
              <p:spPr bwMode="auto">
                <a:xfrm>
                  <a:off x="1515" y="1206"/>
                  <a:ext cx="21" cy="20"/>
                </a:xfrm>
                <a:custGeom>
                  <a:avLst/>
                  <a:gdLst>
                    <a:gd name="T0" fmla="*/ 1 w 41"/>
                    <a:gd name="T1" fmla="*/ 0 h 41"/>
                    <a:gd name="T2" fmla="*/ 1 w 41"/>
                    <a:gd name="T3" fmla="*/ 0 h 41"/>
                    <a:gd name="T4" fmla="*/ 1 w 41"/>
                    <a:gd name="T5" fmla="*/ 0 h 41"/>
                    <a:gd name="T6" fmla="*/ 1 w 41"/>
                    <a:gd name="T7" fmla="*/ 0 h 41"/>
                    <a:gd name="T8" fmla="*/ 0 w 41"/>
                    <a:gd name="T9" fmla="*/ 0 h 41"/>
                    <a:gd name="T10" fmla="*/ 0 w 41"/>
                    <a:gd name="T11" fmla="*/ 0 h 41"/>
                    <a:gd name="T12" fmla="*/ 1 w 41"/>
                    <a:gd name="T13" fmla="*/ 0 h 41"/>
                    <a:gd name="T14" fmla="*/ 0 60000 65536"/>
                    <a:gd name="T15" fmla="*/ 0 60000 65536"/>
                    <a:gd name="T16" fmla="*/ 0 60000 65536"/>
                    <a:gd name="T17" fmla="*/ 0 60000 65536"/>
                    <a:gd name="T18" fmla="*/ 0 60000 65536"/>
                    <a:gd name="T19" fmla="*/ 0 60000 65536"/>
                    <a:gd name="T20" fmla="*/ 0 60000 65536"/>
                    <a:gd name="T21" fmla="*/ 0 w 41"/>
                    <a:gd name="T22" fmla="*/ 0 h 41"/>
                    <a:gd name="T23" fmla="*/ 41 w 41"/>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41">
                      <a:moveTo>
                        <a:pt x="11" y="41"/>
                      </a:moveTo>
                      <a:lnTo>
                        <a:pt x="11" y="39"/>
                      </a:lnTo>
                      <a:lnTo>
                        <a:pt x="41" y="23"/>
                      </a:lnTo>
                      <a:lnTo>
                        <a:pt x="30" y="0"/>
                      </a:lnTo>
                      <a:lnTo>
                        <a:pt x="0" y="16"/>
                      </a:lnTo>
                      <a:lnTo>
                        <a:pt x="0" y="15"/>
                      </a:lnTo>
                      <a:lnTo>
                        <a:pt x="11" y="4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49" name="Freeform 245"/>
                <p:cNvSpPr>
                  <a:spLocks/>
                </p:cNvSpPr>
                <p:nvPr/>
              </p:nvSpPr>
              <p:spPr bwMode="auto">
                <a:xfrm>
                  <a:off x="1500" y="1214"/>
                  <a:ext cx="21" cy="19"/>
                </a:xfrm>
                <a:custGeom>
                  <a:avLst/>
                  <a:gdLst>
                    <a:gd name="T0" fmla="*/ 1 w 41"/>
                    <a:gd name="T1" fmla="*/ 0 h 39"/>
                    <a:gd name="T2" fmla="*/ 1 w 41"/>
                    <a:gd name="T3" fmla="*/ 0 h 39"/>
                    <a:gd name="T4" fmla="*/ 1 w 41"/>
                    <a:gd name="T5" fmla="*/ 0 h 39"/>
                    <a:gd name="T6" fmla="*/ 1 w 41"/>
                    <a:gd name="T7" fmla="*/ 0 h 39"/>
                    <a:gd name="T8" fmla="*/ 0 w 41"/>
                    <a:gd name="T9" fmla="*/ 0 h 39"/>
                    <a:gd name="T10" fmla="*/ 0 w 41"/>
                    <a:gd name="T11" fmla="*/ 0 h 39"/>
                    <a:gd name="T12" fmla="*/ 1 w 41"/>
                    <a:gd name="T13" fmla="*/ 0 h 39"/>
                    <a:gd name="T14" fmla="*/ 0 60000 65536"/>
                    <a:gd name="T15" fmla="*/ 0 60000 65536"/>
                    <a:gd name="T16" fmla="*/ 0 60000 65536"/>
                    <a:gd name="T17" fmla="*/ 0 60000 65536"/>
                    <a:gd name="T18" fmla="*/ 0 60000 65536"/>
                    <a:gd name="T19" fmla="*/ 0 60000 65536"/>
                    <a:gd name="T20" fmla="*/ 0 60000 65536"/>
                    <a:gd name="T21" fmla="*/ 0 w 41"/>
                    <a:gd name="T22" fmla="*/ 0 h 39"/>
                    <a:gd name="T23" fmla="*/ 41 w 41"/>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39">
                      <a:moveTo>
                        <a:pt x="11" y="38"/>
                      </a:moveTo>
                      <a:lnTo>
                        <a:pt x="11" y="39"/>
                      </a:lnTo>
                      <a:lnTo>
                        <a:pt x="41" y="26"/>
                      </a:lnTo>
                      <a:lnTo>
                        <a:pt x="30" y="0"/>
                      </a:lnTo>
                      <a:lnTo>
                        <a:pt x="0" y="14"/>
                      </a:lnTo>
                      <a:lnTo>
                        <a:pt x="0" y="15"/>
                      </a:lnTo>
                      <a:lnTo>
                        <a:pt x="11" y="3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50" name="Freeform 246"/>
                <p:cNvSpPr>
                  <a:spLocks/>
                </p:cNvSpPr>
                <p:nvPr/>
              </p:nvSpPr>
              <p:spPr bwMode="auto">
                <a:xfrm>
                  <a:off x="1485" y="1221"/>
                  <a:ext cx="21" cy="20"/>
                </a:xfrm>
                <a:custGeom>
                  <a:avLst/>
                  <a:gdLst>
                    <a:gd name="T0" fmla="*/ 1 w 41"/>
                    <a:gd name="T1" fmla="*/ 0 h 41"/>
                    <a:gd name="T2" fmla="*/ 1 w 41"/>
                    <a:gd name="T3" fmla="*/ 0 h 41"/>
                    <a:gd name="T4" fmla="*/ 1 w 41"/>
                    <a:gd name="T5" fmla="*/ 0 h 41"/>
                    <a:gd name="T6" fmla="*/ 1 w 41"/>
                    <a:gd name="T7" fmla="*/ 0 h 41"/>
                    <a:gd name="T8" fmla="*/ 0 w 41"/>
                    <a:gd name="T9" fmla="*/ 0 h 41"/>
                    <a:gd name="T10" fmla="*/ 0 w 41"/>
                    <a:gd name="T11" fmla="*/ 0 h 41"/>
                    <a:gd name="T12" fmla="*/ 1 w 41"/>
                    <a:gd name="T13" fmla="*/ 0 h 41"/>
                    <a:gd name="T14" fmla="*/ 0 60000 65536"/>
                    <a:gd name="T15" fmla="*/ 0 60000 65536"/>
                    <a:gd name="T16" fmla="*/ 0 60000 65536"/>
                    <a:gd name="T17" fmla="*/ 0 60000 65536"/>
                    <a:gd name="T18" fmla="*/ 0 60000 65536"/>
                    <a:gd name="T19" fmla="*/ 0 60000 65536"/>
                    <a:gd name="T20" fmla="*/ 0 60000 65536"/>
                    <a:gd name="T21" fmla="*/ 0 w 41"/>
                    <a:gd name="T22" fmla="*/ 0 h 41"/>
                    <a:gd name="T23" fmla="*/ 41 w 41"/>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41">
                      <a:moveTo>
                        <a:pt x="12" y="41"/>
                      </a:moveTo>
                      <a:lnTo>
                        <a:pt x="12" y="39"/>
                      </a:lnTo>
                      <a:lnTo>
                        <a:pt x="41" y="23"/>
                      </a:lnTo>
                      <a:lnTo>
                        <a:pt x="30" y="0"/>
                      </a:lnTo>
                      <a:lnTo>
                        <a:pt x="0" y="16"/>
                      </a:lnTo>
                      <a:lnTo>
                        <a:pt x="0" y="15"/>
                      </a:lnTo>
                      <a:lnTo>
                        <a:pt x="12" y="4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51" name="Freeform 247"/>
                <p:cNvSpPr>
                  <a:spLocks/>
                </p:cNvSpPr>
                <p:nvPr/>
              </p:nvSpPr>
              <p:spPr bwMode="auto">
                <a:xfrm>
                  <a:off x="1470" y="1229"/>
                  <a:ext cx="21" cy="19"/>
                </a:xfrm>
                <a:custGeom>
                  <a:avLst/>
                  <a:gdLst>
                    <a:gd name="T0" fmla="*/ 1 w 42"/>
                    <a:gd name="T1" fmla="*/ 0 h 39"/>
                    <a:gd name="T2" fmla="*/ 1 w 42"/>
                    <a:gd name="T3" fmla="*/ 0 h 39"/>
                    <a:gd name="T4" fmla="*/ 1 w 42"/>
                    <a:gd name="T5" fmla="*/ 0 h 39"/>
                    <a:gd name="T6" fmla="*/ 1 w 42"/>
                    <a:gd name="T7" fmla="*/ 0 h 39"/>
                    <a:gd name="T8" fmla="*/ 1 w 42"/>
                    <a:gd name="T9" fmla="*/ 0 h 39"/>
                    <a:gd name="T10" fmla="*/ 0 w 42"/>
                    <a:gd name="T11" fmla="*/ 0 h 39"/>
                    <a:gd name="T12" fmla="*/ 1 w 42"/>
                    <a:gd name="T13" fmla="*/ 0 h 39"/>
                    <a:gd name="T14" fmla="*/ 0 60000 65536"/>
                    <a:gd name="T15" fmla="*/ 0 60000 65536"/>
                    <a:gd name="T16" fmla="*/ 0 60000 65536"/>
                    <a:gd name="T17" fmla="*/ 0 60000 65536"/>
                    <a:gd name="T18" fmla="*/ 0 60000 65536"/>
                    <a:gd name="T19" fmla="*/ 0 60000 65536"/>
                    <a:gd name="T20" fmla="*/ 0 60000 65536"/>
                    <a:gd name="T21" fmla="*/ 0 w 42"/>
                    <a:gd name="T22" fmla="*/ 0 h 39"/>
                    <a:gd name="T23" fmla="*/ 42 w 42"/>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39">
                      <a:moveTo>
                        <a:pt x="14" y="38"/>
                      </a:moveTo>
                      <a:lnTo>
                        <a:pt x="13" y="39"/>
                      </a:lnTo>
                      <a:lnTo>
                        <a:pt x="42" y="26"/>
                      </a:lnTo>
                      <a:lnTo>
                        <a:pt x="30" y="0"/>
                      </a:lnTo>
                      <a:lnTo>
                        <a:pt x="1" y="14"/>
                      </a:lnTo>
                      <a:lnTo>
                        <a:pt x="0" y="15"/>
                      </a:lnTo>
                      <a:lnTo>
                        <a:pt x="14" y="3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52" name="Freeform 248"/>
                <p:cNvSpPr>
                  <a:spLocks/>
                </p:cNvSpPr>
                <p:nvPr/>
              </p:nvSpPr>
              <p:spPr bwMode="auto">
                <a:xfrm>
                  <a:off x="1456" y="1236"/>
                  <a:ext cx="21" cy="20"/>
                </a:xfrm>
                <a:custGeom>
                  <a:avLst/>
                  <a:gdLst>
                    <a:gd name="T0" fmla="*/ 0 w 43"/>
                    <a:gd name="T1" fmla="*/ 0 h 41"/>
                    <a:gd name="T2" fmla="*/ 0 w 43"/>
                    <a:gd name="T3" fmla="*/ 0 h 41"/>
                    <a:gd name="T4" fmla="*/ 0 w 43"/>
                    <a:gd name="T5" fmla="*/ 0 h 41"/>
                    <a:gd name="T6" fmla="*/ 0 w 43"/>
                    <a:gd name="T7" fmla="*/ 0 h 41"/>
                    <a:gd name="T8" fmla="*/ 0 w 43"/>
                    <a:gd name="T9" fmla="*/ 0 h 41"/>
                    <a:gd name="T10" fmla="*/ 0 w 43"/>
                    <a:gd name="T11" fmla="*/ 0 h 41"/>
                    <a:gd name="T12" fmla="*/ 0 w 43"/>
                    <a:gd name="T13" fmla="*/ 0 h 41"/>
                    <a:gd name="T14" fmla="*/ 0 60000 65536"/>
                    <a:gd name="T15" fmla="*/ 0 60000 65536"/>
                    <a:gd name="T16" fmla="*/ 0 60000 65536"/>
                    <a:gd name="T17" fmla="*/ 0 60000 65536"/>
                    <a:gd name="T18" fmla="*/ 0 60000 65536"/>
                    <a:gd name="T19" fmla="*/ 0 60000 65536"/>
                    <a:gd name="T20" fmla="*/ 0 60000 65536"/>
                    <a:gd name="T21" fmla="*/ 0 w 43"/>
                    <a:gd name="T22" fmla="*/ 0 h 41"/>
                    <a:gd name="T23" fmla="*/ 43 w 43"/>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41">
                      <a:moveTo>
                        <a:pt x="13" y="41"/>
                      </a:moveTo>
                      <a:lnTo>
                        <a:pt x="14" y="39"/>
                      </a:lnTo>
                      <a:lnTo>
                        <a:pt x="43" y="23"/>
                      </a:lnTo>
                      <a:lnTo>
                        <a:pt x="29" y="0"/>
                      </a:lnTo>
                      <a:lnTo>
                        <a:pt x="0" y="16"/>
                      </a:lnTo>
                      <a:lnTo>
                        <a:pt x="1" y="15"/>
                      </a:lnTo>
                      <a:lnTo>
                        <a:pt x="13" y="4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53" name="Freeform 249"/>
                <p:cNvSpPr>
                  <a:spLocks/>
                </p:cNvSpPr>
                <p:nvPr/>
              </p:nvSpPr>
              <p:spPr bwMode="auto">
                <a:xfrm>
                  <a:off x="1442" y="1244"/>
                  <a:ext cx="20" cy="19"/>
                </a:xfrm>
                <a:custGeom>
                  <a:avLst/>
                  <a:gdLst>
                    <a:gd name="T0" fmla="*/ 1 w 40"/>
                    <a:gd name="T1" fmla="*/ 0 h 39"/>
                    <a:gd name="T2" fmla="*/ 1 w 40"/>
                    <a:gd name="T3" fmla="*/ 0 h 39"/>
                    <a:gd name="T4" fmla="*/ 1 w 40"/>
                    <a:gd name="T5" fmla="*/ 0 h 39"/>
                    <a:gd name="T6" fmla="*/ 1 w 40"/>
                    <a:gd name="T7" fmla="*/ 0 h 39"/>
                    <a:gd name="T8" fmla="*/ 1 w 40"/>
                    <a:gd name="T9" fmla="*/ 0 h 39"/>
                    <a:gd name="T10" fmla="*/ 0 w 40"/>
                    <a:gd name="T11" fmla="*/ 0 h 39"/>
                    <a:gd name="T12" fmla="*/ 1 w 40"/>
                    <a:gd name="T13" fmla="*/ 0 h 39"/>
                    <a:gd name="T14" fmla="*/ 0 60000 65536"/>
                    <a:gd name="T15" fmla="*/ 0 60000 65536"/>
                    <a:gd name="T16" fmla="*/ 0 60000 65536"/>
                    <a:gd name="T17" fmla="*/ 0 60000 65536"/>
                    <a:gd name="T18" fmla="*/ 0 60000 65536"/>
                    <a:gd name="T19" fmla="*/ 0 60000 65536"/>
                    <a:gd name="T20" fmla="*/ 0 60000 65536"/>
                    <a:gd name="T21" fmla="*/ 0 w 40"/>
                    <a:gd name="T22" fmla="*/ 0 h 39"/>
                    <a:gd name="T23" fmla="*/ 40 w 40"/>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39">
                      <a:moveTo>
                        <a:pt x="13" y="38"/>
                      </a:moveTo>
                      <a:lnTo>
                        <a:pt x="12" y="39"/>
                      </a:lnTo>
                      <a:lnTo>
                        <a:pt x="40" y="26"/>
                      </a:lnTo>
                      <a:lnTo>
                        <a:pt x="28" y="0"/>
                      </a:lnTo>
                      <a:lnTo>
                        <a:pt x="1" y="14"/>
                      </a:lnTo>
                      <a:lnTo>
                        <a:pt x="0" y="15"/>
                      </a:lnTo>
                      <a:lnTo>
                        <a:pt x="13" y="3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54" name="Freeform 250"/>
                <p:cNvSpPr>
                  <a:spLocks/>
                </p:cNvSpPr>
                <p:nvPr/>
              </p:nvSpPr>
              <p:spPr bwMode="auto">
                <a:xfrm>
                  <a:off x="1427" y="1251"/>
                  <a:ext cx="22" cy="20"/>
                </a:xfrm>
                <a:custGeom>
                  <a:avLst/>
                  <a:gdLst>
                    <a:gd name="T0" fmla="*/ 1 w 42"/>
                    <a:gd name="T1" fmla="*/ 1 h 39"/>
                    <a:gd name="T2" fmla="*/ 1 w 42"/>
                    <a:gd name="T3" fmla="*/ 1 h 39"/>
                    <a:gd name="T4" fmla="*/ 1 w 42"/>
                    <a:gd name="T5" fmla="*/ 1 h 39"/>
                    <a:gd name="T6" fmla="*/ 1 w 42"/>
                    <a:gd name="T7" fmla="*/ 0 h 39"/>
                    <a:gd name="T8" fmla="*/ 0 w 42"/>
                    <a:gd name="T9" fmla="*/ 1 h 39"/>
                    <a:gd name="T10" fmla="*/ 1 w 42"/>
                    <a:gd name="T11" fmla="*/ 1 h 39"/>
                    <a:gd name="T12" fmla="*/ 1 w 42"/>
                    <a:gd name="T13" fmla="*/ 1 h 39"/>
                    <a:gd name="T14" fmla="*/ 0 60000 65536"/>
                    <a:gd name="T15" fmla="*/ 0 60000 65536"/>
                    <a:gd name="T16" fmla="*/ 0 60000 65536"/>
                    <a:gd name="T17" fmla="*/ 0 60000 65536"/>
                    <a:gd name="T18" fmla="*/ 0 60000 65536"/>
                    <a:gd name="T19" fmla="*/ 0 60000 65536"/>
                    <a:gd name="T20" fmla="*/ 0 60000 65536"/>
                    <a:gd name="T21" fmla="*/ 0 w 42"/>
                    <a:gd name="T22" fmla="*/ 0 h 39"/>
                    <a:gd name="T23" fmla="*/ 42 w 42"/>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39">
                      <a:moveTo>
                        <a:pt x="12" y="39"/>
                      </a:moveTo>
                      <a:lnTo>
                        <a:pt x="14" y="39"/>
                      </a:lnTo>
                      <a:lnTo>
                        <a:pt x="42" y="23"/>
                      </a:lnTo>
                      <a:lnTo>
                        <a:pt x="29" y="0"/>
                      </a:lnTo>
                      <a:lnTo>
                        <a:pt x="0" y="16"/>
                      </a:lnTo>
                      <a:lnTo>
                        <a:pt x="1" y="16"/>
                      </a:lnTo>
                      <a:lnTo>
                        <a:pt x="12" y="3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55" name="Freeform 251"/>
                <p:cNvSpPr>
                  <a:spLocks/>
                </p:cNvSpPr>
                <p:nvPr/>
              </p:nvSpPr>
              <p:spPr bwMode="auto">
                <a:xfrm>
                  <a:off x="1414" y="1259"/>
                  <a:ext cx="20" cy="19"/>
                </a:xfrm>
                <a:custGeom>
                  <a:avLst/>
                  <a:gdLst>
                    <a:gd name="T0" fmla="*/ 1 w 40"/>
                    <a:gd name="T1" fmla="*/ 1 h 38"/>
                    <a:gd name="T2" fmla="*/ 1 w 40"/>
                    <a:gd name="T3" fmla="*/ 1 h 38"/>
                    <a:gd name="T4" fmla="*/ 1 w 40"/>
                    <a:gd name="T5" fmla="*/ 1 h 38"/>
                    <a:gd name="T6" fmla="*/ 1 w 40"/>
                    <a:gd name="T7" fmla="*/ 0 h 38"/>
                    <a:gd name="T8" fmla="*/ 1 w 40"/>
                    <a:gd name="T9" fmla="*/ 1 h 38"/>
                    <a:gd name="T10" fmla="*/ 0 w 40"/>
                    <a:gd name="T11" fmla="*/ 1 h 38"/>
                    <a:gd name="T12" fmla="*/ 1 w 40"/>
                    <a:gd name="T13" fmla="*/ 1 h 38"/>
                    <a:gd name="T14" fmla="*/ 0 60000 65536"/>
                    <a:gd name="T15" fmla="*/ 0 60000 65536"/>
                    <a:gd name="T16" fmla="*/ 0 60000 65536"/>
                    <a:gd name="T17" fmla="*/ 0 60000 65536"/>
                    <a:gd name="T18" fmla="*/ 0 60000 65536"/>
                    <a:gd name="T19" fmla="*/ 0 60000 65536"/>
                    <a:gd name="T20" fmla="*/ 0 60000 65536"/>
                    <a:gd name="T21" fmla="*/ 0 w 40"/>
                    <a:gd name="T22" fmla="*/ 0 h 38"/>
                    <a:gd name="T23" fmla="*/ 40 w 40"/>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38">
                      <a:moveTo>
                        <a:pt x="14" y="38"/>
                      </a:moveTo>
                      <a:lnTo>
                        <a:pt x="13" y="38"/>
                      </a:lnTo>
                      <a:lnTo>
                        <a:pt x="40" y="23"/>
                      </a:lnTo>
                      <a:lnTo>
                        <a:pt x="29" y="0"/>
                      </a:lnTo>
                      <a:lnTo>
                        <a:pt x="1" y="15"/>
                      </a:lnTo>
                      <a:lnTo>
                        <a:pt x="0" y="15"/>
                      </a:lnTo>
                      <a:lnTo>
                        <a:pt x="14" y="3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56" name="Freeform 252"/>
                <p:cNvSpPr>
                  <a:spLocks/>
                </p:cNvSpPr>
                <p:nvPr/>
              </p:nvSpPr>
              <p:spPr bwMode="auto">
                <a:xfrm>
                  <a:off x="1400" y="1267"/>
                  <a:ext cx="20" cy="20"/>
                </a:xfrm>
                <a:custGeom>
                  <a:avLst/>
                  <a:gdLst>
                    <a:gd name="T0" fmla="*/ 0 w 42"/>
                    <a:gd name="T1" fmla="*/ 0 h 41"/>
                    <a:gd name="T2" fmla="*/ 0 w 42"/>
                    <a:gd name="T3" fmla="*/ 0 h 41"/>
                    <a:gd name="T4" fmla="*/ 0 w 42"/>
                    <a:gd name="T5" fmla="*/ 0 h 41"/>
                    <a:gd name="T6" fmla="*/ 0 w 42"/>
                    <a:gd name="T7" fmla="*/ 0 h 41"/>
                    <a:gd name="T8" fmla="*/ 0 w 42"/>
                    <a:gd name="T9" fmla="*/ 0 h 41"/>
                    <a:gd name="T10" fmla="*/ 0 w 42"/>
                    <a:gd name="T11" fmla="*/ 0 h 41"/>
                    <a:gd name="T12" fmla="*/ 0 w 42"/>
                    <a:gd name="T13" fmla="*/ 0 h 41"/>
                    <a:gd name="T14" fmla="*/ 0 60000 65536"/>
                    <a:gd name="T15" fmla="*/ 0 60000 65536"/>
                    <a:gd name="T16" fmla="*/ 0 60000 65536"/>
                    <a:gd name="T17" fmla="*/ 0 60000 65536"/>
                    <a:gd name="T18" fmla="*/ 0 60000 65536"/>
                    <a:gd name="T19" fmla="*/ 0 60000 65536"/>
                    <a:gd name="T20" fmla="*/ 0 60000 65536"/>
                    <a:gd name="T21" fmla="*/ 0 w 42"/>
                    <a:gd name="T22" fmla="*/ 0 h 41"/>
                    <a:gd name="T23" fmla="*/ 42 w 42"/>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41">
                      <a:moveTo>
                        <a:pt x="13" y="41"/>
                      </a:moveTo>
                      <a:lnTo>
                        <a:pt x="14" y="39"/>
                      </a:lnTo>
                      <a:lnTo>
                        <a:pt x="42" y="23"/>
                      </a:lnTo>
                      <a:lnTo>
                        <a:pt x="28" y="0"/>
                      </a:lnTo>
                      <a:lnTo>
                        <a:pt x="0" y="16"/>
                      </a:lnTo>
                      <a:lnTo>
                        <a:pt x="2" y="15"/>
                      </a:lnTo>
                      <a:lnTo>
                        <a:pt x="13" y="4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57" name="Freeform 253"/>
                <p:cNvSpPr>
                  <a:spLocks/>
                </p:cNvSpPr>
                <p:nvPr/>
              </p:nvSpPr>
              <p:spPr bwMode="auto">
                <a:xfrm>
                  <a:off x="1386" y="1274"/>
                  <a:ext cx="20" cy="20"/>
                </a:xfrm>
                <a:custGeom>
                  <a:avLst/>
                  <a:gdLst>
                    <a:gd name="T0" fmla="*/ 1 w 39"/>
                    <a:gd name="T1" fmla="*/ 1 h 39"/>
                    <a:gd name="T2" fmla="*/ 1 w 39"/>
                    <a:gd name="T3" fmla="*/ 1 h 39"/>
                    <a:gd name="T4" fmla="*/ 1 w 39"/>
                    <a:gd name="T5" fmla="*/ 1 h 39"/>
                    <a:gd name="T6" fmla="*/ 1 w 39"/>
                    <a:gd name="T7" fmla="*/ 0 h 39"/>
                    <a:gd name="T8" fmla="*/ 1 w 39"/>
                    <a:gd name="T9" fmla="*/ 1 h 39"/>
                    <a:gd name="T10" fmla="*/ 0 w 39"/>
                    <a:gd name="T11" fmla="*/ 1 h 39"/>
                    <a:gd name="T12" fmla="*/ 1 w 39"/>
                    <a:gd name="T13" fmla="*/ 1 h 39"/>
                    <a:gd name="T14" fmla="*/ 0 60000 65536"/>
                    <a:gd name="T15" fmla="*/ 0 60000 65536"/>
                    <a:gd name="T16" fmla="*/ 0 60000 65536"/>
                    <a:gd name="T17" fmla="*/ 0 60000 65536"/>
                    <a:gd name="T18" fmla="*/ 0 60000 65536"/>
                    <a:gd name="T19" fmla="*/ 0 60000 65536"/>
                    <a:gd name="T20" fmla="*/ 0 60000 65536"/>
                    <a:gd name="T21" fmla="*/ 0 w 39"/>
                    <a:gd name="T22" fmla="*/ 0 h 39"/>
                    <a:gd name="T23" fmla="*/ 39 w 39"/>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39">
                      <a:moveTo>
                        <a:pt x="14" y="38"/>
                      </a:moveTo>
                      <a:lnTo>
                        <a:pt x="13" y="39"/>
                      </a:lnTo>
                      <a:lnTo>
                        <a:pt x="39" y="26"/>
                      </a:lnTo>
                      <a:lnTo>
                        <a:pt x="28" y="0"/>
                      </a:lnTo>
                      <a:lnTo>
                        <a:pt x="1" y="14"/>
                      </a:lnTo>
                      <a:lnTo>
                        <a:pt x="0" y="15"/>
                      </a:lnTo>
                      <a:lnTo>
                        <a:pt x="14" y="3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58" name="Freeform 254"/>
                <p:cNvSpPr>
                  <a:spLocks/>
                </p:cNvSpPr>
                <p:nvPr/>
              </p:nvSpPr>
              <p:spPr bwMode="auto">
                <a:xfrm>
                  <a:off x="1373" y="1282"/>
                  <a:ext cx="20" cy="19"/>
                </a:xfrm>
                <a:custGeom>
                  <a:avLst/>
                  <a:gdLst>
                    <a:gd name="T0" fmla="*/ 0 w 41"/>
                    <a:gd name="T1" fmla="*/ 0 h 39"/>
                    <a:gd name="T2" fmla="*/ 0 w 41"/>
                    <a:gd name="T3" fmla="*/ 0 h 39"/>
                    <a:gd name="T4" fmla="*/ 0 w 41"/>
                    <a:gd name="T5" fmla="*/ 0 h 39"/>
                    <a:gd name="T6" fmla="*/ 0 w 41"/>
                    <a:gd name="T7" fmla="*/ 0 h 39"/>
                    <a:gd name="T8" fmla="*/ 0 w 41"/>
                    <a:gd name="T9" fmla="*/ 0 h 39"/>
                    <a:gd name="T10" fmla="*/ 0 w 41"/>
                    <a:gd name="T11" fmla="*/ 0 h 39"/>
                    <a:gd name="T12" fmla="*/ 0 w 41"/>
                    <a:gd name="T13" fmla="*/ 0 h 39"/>
                    <a:gd name="T14" fmla="*/ 0 60000 65536"/>
                    <a:gd name="T15" fmla="*/ 0 60000 65536"/>
                    <a:gd name="T16" fmla="*/ 0 60000 65536"/>
                    <a:gd name="T17" fmla="*/ 0 60000 65536"/>
                    <a:gd name="T18" fmla="*/ 0 60000 65536"/>
                    <a:gd name="T19" fmla="*/ 0 60000 65536"/>
                    <a:gd name="T20" fmla="*/ 0 60000 65536"/>
                    <a:gd name="T21" fmla="*/ 0 w 41"/>
                    <a:gd name="T22" fmla="*/ 0 h 39"/>
                    <a:gd name="T23" fmla="*/ 41 w 41"/>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39">
                      <a:moveTo>
                        <a:pt x="13" y="39"/>
                      </a:moveTo>
                      <a:lnTo>
                        <a:pt x="14" y="39"/>
                      </a:lnTo>
                      <a:lnTo>
                        <a:pt x="41" y="23"/>
                      </a:lnTo>
                      <a:lnTo>
                        <a:pt x="27" y="0"/>
                      </a:lnTo>
                      <a:lnTo>
                        <a:pt x="0" y="16"/>
                      </a:lnTo>
                      <a:lnTo>
                        <a:pt x="2" y="16"/>
                      </a:lnTo>
                      <a:lnTo>
                        <a:pt x="13" y="3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59" name="Freeform 255"/>
                <p:cNvSpPr>
                  <a:spLocks/>
                </p:cNvSpPr>
                <p:nvPr/>
              </p:nvSpPr>
              <p:spPr bwMode="auto">
                <a:xfrm>
                  <a:off x="1361" y="1290"/>
                  <a:ext cx="19" cy="18"/>
                </a:xfrm>
                <a:custGeom>
                  <a:avLst/>
                  <a:gdLst>
                    <a:gd name="T0" fmla="*/ 1 w 38"/>
                    <a:gd name="T1" fmla="*/ 0 h 37"/>
                    <a:gd name="T2" fmla="*/ 1 w 38"/>
                    <a:gd name="T3" fmla="*/ 0 h 37"/>
                    <a:gd name="T4" fmla="*/ 1 w 38"/>
                    <a:gd name="T5" fmla="*/ 0 h 37"/>
                    <a:gd name="T6" fmla="*/ 1 w 38"/>
                    <a:gd name="T7" fmla="*/ 0 h 37"/>
                    <a:gd name="T8" fmla="*/ 1 w 38"/>
                    <a:gd name="T9" fmla="*/ 0 h 37"/>
                    <a:gd name="T10" fmla="*/ 0 w 38"/>
                    <a:gd name="T11" fmla="*/ 0 h 37"/>
                    <a:gd name="T12" fmla="*/ 1 w 38"/>
                    <a:gd name="T13" fmla="*/ 0 h 37"/>
                    <a:gd name="T14" fmla="*/ 0 60000 65536"/>
                    <a:gd name="T15" fmla="*/ 0 60000 65536"/>
                    <a:gd name="T16" fmla="*/ 0 60000 65536"/>
                    <a:gd name="T17" fmla="*/ 0 60000 65536"/>
                    <a:gd name="T18" fmla="*/ 0 60000 65536"/>
                    <a:gd name="T19" fmla="*/ 0 60000 65536"/>
                    <a:gd name="T20" fmla="*/ 0 60000 65536"/>
                    <a:gd name="T21" fmla="*/ 0 w 38"/>
                    <a:gd name="T22" fmla="*/ 0 h 37"/>
                    <a:gd name="T23" fmla="*/ 38 w 38"/>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37">
                      <a:moveTo>
                        <a:pt x="14" y="37"/>
                      </a:moveTo>
                      <a:lnTo>
                        <a:pt x="13" y="37"/>
                      </a:lnTo>
                      <a:lnTo>
                        <a:pt x="38" y="23"/>
                      </a:lnTo>
                      <a:lnTo>
                        <a:pt x="27" y="0"/>
                      </a:lnTo>
                      <a:lnTo>
                        <a:pt x="1" y="14"/>
                      </a:lnTo>
                      <a:lnTo>
                        <a:pt x="0" y="14"/>
                      </a:lnTo>
                      <a:lnTo>
                        <a:pt x="14" y="3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60" name="Freeform 256"/>
                <p:cNvSpPr>
                  <a:spLocks/>
                </p:cNvSpPr>
                <p:nvPr/>
              </p:nvSpPr>
              <p:spPr bwMode="auto">
                <a:xfrm>
                  <a:off x="1348" y="1297"/>
                  <a:ext cx="19" cy="18"/>
                </a:xfrm>
                <a:custGeom>
                  <a:avLst/>
                  <a:gdLst>
                    <a:gd name="T0" fmla="*/ 1 w 38"/>
                    <a:gd name="T1" fmla="*/ 0 h 37"/>
                    <a:gd name="T2" fmla="*/ 1 w 38"/>
                    <a:gd name="T3" fmla="*/ 0 h 37"/>
                    <a:gd name="T4" fmla="*/ 1 w 38"/>
                    <a:gd name="T5" fmla="*/ 0 h 37"/>
                    <a:gd name="T6" fmla="*/ 1 w 38"/>
                    <a:gd name="T7" fmla="*/ 0 h 37"/>
                    <a:gd name="T8" fmla="*/ 0 w 38"/>
                    <a:gd name="T9" fmla="*/ 0 h 37"/>
                    <a:gd name="T10" fmla="*/ 0 w 38"/>
                    <a:gd name="T11" fmla="*/ 0 h 37"/>
                    <a:gd name="T12" fmla="*/ 1 w 38"/>
                    <a:gd name="T13" fmla="*/ 0 h 37"/>
                    <a:gd name="T14" fmla="*/ 0 60000 65536"/>
                    <a:gd name="T15" fmla="*/ 0 60000 65536"/>
                    <a:gd name="T16" fmla="*/ 0 60000 65536"/>
                    <a:gd name="T17" fmla="*/ 0 60000 65536"/>
                    <a:gd name="T18" fmla="*/ 0 60000 65536"/>
                    <a:gd name="T19" fmla="*/ 0 60000 65536"/>
                    <a:gd name="T20" fmla="*/ 0 60000 65536"/>
                    <a:gd name="T21" fmla="*/ 0 w 38"/>
                    <a:gd name="T22" fmla="*/ 0 h 37"/>
                    <a:gd name="T23" fmla="*/ 38 w 38"/>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37">
                      <a:moveTo>
                        <a:pt x="14" y="37"/>
                      </a:moveTo>
                      <a:lnTo>
                        <a:pt x="14" y="37"/>
                      </a:lnTo>
                      <a:lnTo>
                        <a:pt x="38" y="23"/>
                      </a:lnTo>
                      <a:lnTo>
                        <a:pt x="24" y="0"/>
                      </a:lnTo>
                      <a:lnTo>
                        <a:pt x="0" y="14"/>
                      </a:lnTo>
                      <a:lnTo>
                        <a:pt x="14" y="3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61" name="Freeform 257"/>
                <p:cNvSpPr>
                  <a:spLocks/>
                </p:cNvSpPr>
                <p:nvPr/>
              </p:nvSpPr>
              <p:spPr bwMode="auto">
                <a:xfrm>
                  <a:off x="1337" y="1304"/>
                  <a:ext cx="18" cy="18"/>
                </a:xfrm>
                <a:custGeom>
                  <a:avLst/>
                  <a:gdLst>
                    <a:gd name="T0" fmla="*/ 0 w 37"/>
                    <a:gd name="T1" fmla="*/ 0 h 37"/>
                    <a:gd name="T2" fmla="*/ 0 w 37"/>
                    <a:gd name="T3" fmla="*/ 0 h 37"/>
                    <a:gd name="T4" fmla="*/ 0 w 37"/>
                    <a:gd name="T5" fmla="*/ 0 h 37"/>
                    <a:gd name="T6" fmla="*/ 0 w 37"/>
                    <a:gd name="T7" fmla="*/ 0 h 37"/>
                    <a:gd name="T8" fmla="*/ 0 w 37"/>
                    <a:gd name="T9" fmla="*/ 0 h 37"/>
                    <a:gd name="T10" fmla="*/ 0 w 37"/>
                    <a:gd name="T11" fmla="*/ 0 h 37"/>
                    <a:gd name="T12" fmla="*/ 0 w 37"/>
                    <a:gd name="T13" fmla="*/ 0 h 37"/>
                    <a:gd name="T14" fmla="*/ 0 60000 65536"/>
                    <a:gd name="T15" fmla="*/ 0 60000 65536"/>
                    <a:gd name="T16" fmla="*/ 0 60000 65536"/>
                    <a:gd name="T17" fmla="*/ 0 60000 65536"/>
                    <a:gd name="T18" fmla="*/ 0 60000 65536"/>
                    <a:gd name="T19" fmla="*/ 0 60000 65536"/>
                    <a:gd name="T20" fmla="*/ 0 60000 65536"/>
                    <a:gd name="T21" fmla="*/ 0 w 37"/>
                    <a:gd name="T22" fmla="*/ 0 h 37"/>
                    <a:gd name="T23" fmla="*/ 37 w 37"/>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37">
                      <a:moveTo>
                        <a:pt x="14" y="37"/>
                      </a:moveTo>
                      <a:lnTo>
                        <a:pt x="14" y="37"/>
                      </a:lnTo>
                      <a:lnTo>
                        <a:pt x="37" y="23"/>
                      </a:lnTo>
                      <a:lnTo>
                        <a:pt x="23" y="0"/>
                      </a:lnTo>
                      <a:lnTo>
                        <a:pt x="0" y="14"/>
                      </a:lnTo>
                      <a:lnTo>
                        <a:pt x="14" y="3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62" name="Freeform 258"/>
                <p:cNvSpPr>
                  <a:spLocks/>
                </p:cNvSpPr>
                <p:nvPr/>
              </p:nvSpPr>
              <p:spPr bwMode="auto">
                <a:xfrm>
                  <a:off x="1325" y="1310"/>
                  <a:ext cx="19" cy="19"/>
                </a:xfrm>
                <a:custGeom>
                  <a:avLst/>
                  <a:gdLst>
                    <a:gd name="T0" fmla="*/ 1 w 38"/>
                    <a:gd name="T1" fmla="*/ 1 h 38"/>
                    <a:gd name="T2" fmla="*/ 1 w 38"/>
                    <a:gd name="T3" fmla="*/ 1 h 38"/>
                    <a:gd name="T4" fmla="*/ 1 w 38"/>
                    <a:gd name="T5" fmla="*/ 1 h 38"/>
                    <a:gd name="T6" fmla="*/ 1 w 38"/>
                    <a:gd name="T7" fmla="*/ 0 h 38"/>
                    <a:gd name="T8" fmla="*/ 0 w 38"/>
                    <a:gd name="T9" fmla="*/ 1 h 38"/>
                    <a:gd name="T10" fmla="*/ 0 w 38"/>
                    <a:gd name="T11" fmla="*/ 1 h 38"/>
                    <a:gd name="T12" fmla="*/ 1 w 38"/>
                    <a:gd name="T13" fmla="*/ 1 h 38"/>
                    <a:gd name="T14" fmla="*/ 0 60000 65536"/>
                    <a:gd name="T15" fmla="*/ 0 60000 65536"/>
                    <a:gd name="T16" fmla="*/ 0 60000 65536"/>
                    <a:gd name="T17" fmla="*/ 0 60000 65536"/>
                    <a:gd name="T18" fmla="*/ 0 60000 65536"/>
                    <a:gd name="T19" fmla="*/ 0 60000 65536"/>
                    <a:gd name="T20" fmla="*/ 0 60000 65536"/>
                    <a:gd name="T21" fmla="*/ 0 w 38"/>
                    <a:gd name="T22" fmla="*/ 0 h 38"/>
                    <a:gd name="T23" fmla="*/ 38 w 38"/>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38">
                      <a:moveTo>
                        <a:pt x="13" y="38"/>
                      </a:moveTo>
                      <a:lnTo>
                        <a:pt x="13" y="38"/>
                      </a:lnTo>
                      <a:lnTo>
                        <a:pt x="38" y="23"/>
                      </a:lnTo>
                      <a:lnTo>
                        <a:pt x="24" y="0"/>
                      </a:lnTo>
                      <a:lnTo>
                        <a:pt x="0" y="15"/>
                      </a:lnTo>
                      <a:lnTo>
                        <a:pt x="13" y="3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63" name="Freeform 259"/>
                <p:cNvSpPr>
                  <a:spLocks/>
                </p:cNvSpPr>
                <p:nvPr/>
              </p:nvSpPr>
              <p:spPr bwMode="auto">
                <a:xfrm>
                  <a:off x="1314" y="1318"/>
                  <a:ext cx="18" cy="18"/>
                </a:xfrm>
                <a:custGeom>
                  <a:avLst/>
                  <a:gdLst>
                    <a:gd name="T0" fmla="*/ 1 w 35"/>
                    <a:gd name="T1" fmla="*/ 0 h 37"/>
                    <a:gd name="T2" fmla="*/ 1 w 35"/>
                    <a:gd name="T3" fmla="*/ 0 h 37"/>
                    <a:gd name="T4" fmla="*/ 1 w 35"/>
                    <a:gd name="T5" fmla="*/ 0 h 37"/>
                    <a:gd name="T6" fmla="*/ 1 w 35"/>
                    <a:gd name="T7" fmla="*/ 0 h 37"/>
                    <a:gd name="T8" fmla="*/ 0 w 35"/>
                    <a:gd name="T9" fmla="*/ 0 h 37"/>
                    <a:gd name="T10" fmla="*/ 0 w 35"/>
                    <a:gd name="T11" fmla="*/ 0 h 37"/>
                    <a:gd name="T12" fmla="*/ 1 w 35"/>
                    <a:gd name="T13" fmla="*/ 0 h 37"/>
                    <a:gd name="T14" fmla="*/ 0 60000 65536"/>
                    <a:gd name="T15" fmla="*/ 0 60000 65536"/>
                    <a:gd name="T16" fmla="*/ 0 60000 65536"/>
                    <a:gd name="T17" fmla="*/ 0 60000 65536"/>
                    <a:gd name="T18" fmla="*/ 0 60000 65536"/>
                    <a:gd name="T19" fmla="*/ 0 60000 65536"/>
                    <a:gd name="T20" fmla="*/ 0 60000 65536"/>
                    <a:gd name="T21" fmla="*/ 0 w 35"/>
                    <a:gd name="T22" fmla="*/ 0 h 37"/>
                    <a:gd name="T23" fmla="*/ 35 w 35"/>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7">
                      <a:moveTo>
                        <a:pt x="14" y="37"/>
                      </a:moveTo>
                      <a:lnTo>
                        <a:pt x="14" y="37"/>
                      </a:lnTo>
                      <a:lnTo>
                        <a:pt x="35" y="23"/>
                      </a:lnTo>
                      <a:lnTo>
                        <a:pt x="22" y="0"/>
                      </a:lnTo>
                      <a:lnTo>
                        <a:pt x="0" y="14"/>
                      </a:lnTo>
                      <a:lnTo>
                        <a:pt x="14" y="3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64" name="Freeform 260"/>
                <p:cNvSpPr>
                  <a:spLocks/>
                </p:cNvSpPr>
                <p:nvPr/>
              </p:nvSpPr>
              <p:spPr bwMode="auto">
                <a:xfrm>
                  <a:off x="1303" y="1325"/>
                  <a:ext cx="18" cy="18"/>
                </a:xfrm>
                <a:custGeom>
                  <a:avLst/>
                  <a:gdLst>
                    <a:gd name="T0" fmla="*/ 1 w 36"/>
                    <a:gd name="T1" fmla="*/ 0 h 37"/>
                    <a:gd name="T2" fmla="*/ 1 w 36"/>
                    <a:gd name="T3" fmla="*/ 0 h 37"/>
                    <a:gd name="T4" fmla="*/ 1 w 36"/>
                    <a:gd name="T5" fmla="*/ 0 h 37"/>
                    <a:gd name="T6" fmla="*/ 1 w 36"/>
                    <a:gd name="T7" fmla="*/ 0 h 37"/>
                    <a:gd name="T8" fmla="*/ 0 w 36"/>
                    <a:gd name="T9" fmla="*/ 0 h 37"/>
                    <a:gd name="T10" fmla="*/ 0 w 36"/>
                    <a:gd name="T11" fmla="*/ 0 h 37"/>
                    <a:gd name="T12" fmla="*/ 1 w 36"/>
                    <a:gd name="T13" fmla="*/ 0 h 37"/>
                    <a:gd name="T14" fmla="*/ 0 60000 65536"/>
                    <a:gd name="T15" fmla="*/ 0 60000 65536"/>
                    <a:gd name="T16" fmla="*/ 0 60000 65536"/>
                    <a:gd name="T17" fmla="*/ 0 60000 65536"/>
                    <a:gd name="T18" fmla="*/ 0 60000 65536"/>
                    <a:gd name="T19" fmla="*/ 0 60000 65536"/>
                    <a:gd name="T20" fmla="*/ 0 60000 65536"/>
                    <a:gd name="T21" fmla="*/ 0 w 36"/>
                    <a:gd name="T22" fmla="*/ 0 h 37"/>
                    <a:gd name="T23" fmla="*/ 36 w 36"/>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7">
                      <a:moveTo>
                        <a:pt x="14" y="37"/>
                      </a:moveTo>
                      <a:lnTo>
                        <a:pt x="14" y="37"/>
                      </a:lnTo>
                      <a:lnTo>
                        <a:pt x="36" y="23"/>
                      </a:lnTo>
                      <a:lnTo>
                        <a:pt x="22" y="0"/>
                      </a:lnTo>
                      <a:lnTo>
                        <a:pt x="0" y="13"/>
                      </a:lnTo>
                      <a:lnTo>
                        <a:pt x="14" y="3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65" name="Freeform 261"/>
                <p:cNvSpPr>
                  <a:spLocks/>
                </p:cNvSpPr>
                <p:nvPr/>
              </p:nvSpPr>
              <p:spPr bwMode="auto">
                <a:xfrm>
                  <a:off x="1293" y="1332"/>
                  <a:ext cx="17" cy="17"/>
                </a:xfrm>
                <a:custGeom>
                  <a:avLst/>
                  <a:gdLst>
                    <a:gd name="T0" fmla="*/ 0 w 35"/>
                    <a:gd name="T1" fmla="*/ 0 h 35"/>
                    <a:gd name="T2" fmla="*/ 0 w 35"/>
                    <a:gd name="T3" fmla="*/ 0 h 35"/>
                    <a:gd name="T4" fmla="*/ 0 w 35"/>
                    <a:gd name="T5" fmla="*/ 0 h 35"/>
                    <a:gd name="T6" fmla="*/ 0 w 35"/>
                    <a:gd name="T7" fmla="*/ 0 h 35"/>
                    <a:gd name="T8" fmla="*/ 0 w 35"/>
                    <a:gd name="T9" fmla="*/ 0 h 35"/>
                    <a:gd name="T10" fmla="*/ 0 w 35"/>
                    <a:gd name="T11" fmla="*/ 0 h 35"/>
                    <a:gd name="T12" fmla="*/ 0 w 35"/>
                    <a:gd name="T13" fmla="*/ 0 h 35"/>
                    <a:gd name="T14" fmla="*/ 0 60000 65536"/>
                    <a:gd name="T15" fmla="*/ 0 60000 65536"/>
                    <a:gd name="T16" fmla="*/ 0 60000 65536"/>
                    <a:gd name="T17" fmla="*/ 0 60000 65536"/>
                    <a:gd name="T18" fmla="*/ 0 60000 65536"/>
                    <a:gd name="T19" fmla="*/ 0 60000 65536"/>
                    <a:gd name="T20" fmla="*/ 0 60000 65536"/>
                    <a:gd name="T21" fmla="*/ 0 w 35"/>
                    <a:gd name="T22" fmla="*/ 0 h 35"/>
                    <a:gd name="T23" fmla="*/ 35 w 35"/>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5">
                      <a:moveTo>
                        <a:pt x="14" y="35"/>
                      </a:moveTo>
                      <a:lnTo>
                        <a:pt x="14" y="35"/>
                      </a:lnTo>
                      <a:lnTo>
                        <a:pt x="35" y="24"/>
                      </a:lnTo>
                      <a:lnTo>
                        <a:pt x="21" y="0"/>
                      </a:lnTo>
                      <a:lnTo>
                        <a:pt x="0" y="12"/>
                      </a:lnTo>
                      <a:lnTo>
                        <a:pt x="14"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66" name="Freeform 262"/>
                <p:cNvSpPr>
                  <a:spLocks/>
                </p:cNvSpPr>
                <p:nvPr/>
              </p:nvSpPr>
              <p:spPr bwMode="auto">
                <a:xfrm>
                  <a:off x="1282" y="1337"/>
                  <a:ext cx="17" cy="19"/>
                </a:xfrm>
                <a:custGeom>
                  <a:avLst/>
                  <a:gdLst>
                    <a:gd name="T0" fmla="*/ 0 w 35"/>
                    <a:gd name="T1" fmla="*/ 1 h 37"/>
                    <a:gd name="T2" fmla="*/ 0 w 35"/>
                    <a:gd name="T3" fmla="*/ 1 h 37"/>
                    <a:gd name="T4" fmla="*/ 0 w 35"/>
                    <a:gd name="T5" fmla="*/ 1 h 37"/>
                    <a:gd name="T6" fmla="*/ 0 w 35"/>
                    <a:gd name="T7" fmla="*/ 0 h 37"/>
                    <a:gd name="T8" fmla="*/ 0 w 35"/>
                    <a:gd name="T9" fmla="*/ 1 h 37"/>
                    <a:gd name="T10" fmla="*/ 0 w 35"/>
                    <a:gd name="T11" fmla="*/ 1 h 37"/>
                    <a:gd name="T12" fmla="*/ 0 w 35"/>
                    <a:gd name="T13" fmla="*/ 1 h 37"/>
                    <a:gd name="T14" fmla="*/ 0 60000 65536"/>
                    <a:gd name="T15" fmla="*/ 0 60000 65536"/>
                    <a:gd name="T16" fmla="*/ 0 60000 65536"/>
                    <a:gd name="T17" fmla="*/ 0 60000 65536"/>
                    <a:gd name="T18" fmla="*/ 0 60000 65536"/>
                    <a:gd name="T19" fmla="*/ 0 60000 65536"/>
                    <a:gd name="T20" fmla="*/ 0 60000 65536"/>
                    <a:gd name="T21" fmla="*/ 0 w 35"/>
                    <a:gd name="T22" fmla="*/ 0 h 37"/>
                    <a:gd name="T23" fmla="*/ 35 w 35"/>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7">
                      <a:moveTo>
                        <a:pt x="14" y="37"/>
                      </a:moveTo>
                      <a:lnTo>
                        <a:pt x="14" y="37"/>
                      </a:lnTo>
                      <a:lnTo>
                        <a:pt x="35" y="23"/>
                      </a:lnTo>
                      <a:lnTo>
                        <a:pt x="21" y="0"/>
                      </a:lnTo>
                      <a:lnTo>
                        <a:pt x="0" y="14"/>
                      </a:lnTo>
                      <a:lnTo>
                        <a:pt x="14" y="3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67" name="Freeform 263"/>
                <p:cNvSpPr>
                  <a:spLocks/>
                </p:cNvSpPr>
                <p:nvPr/>
              </p:nvSpPr>
              <p:spPr bwMode="auto">
                <a:xfrm>
                  <a:off x="1272" y="1344"/>
                  <a:ext cx="17" cy="18"/>
                </a:xfrm>
                <a:custGeom>
                  <a:avLst/>
                  <a:gdLst>
                    <a:gd name="T0" fmla="*/ 1 w 33"/>
                    <a:gd name="T1" fmla="*/ 1 h 34"/>
                    <a:gd name="T2" fmla="*/ 1 w 33"/>
                    <a:gd name="T3" fmla="*/ 1 h 34"/>
                    <a:gd name="T4" fmla="*/ 1 w 33"/>
                    <a:gd name="T5" fmla="*/ 1 h 34"/>
                    <a:gd name="T6" fmla="*/ 1 w 33"/>
                    <a:gd name="T7" fmla="*/ 0 h 34"/>
                    <a:gd name="T8" fmla="*/ 0 w 33"/>
                    <a:gd name="T9" fmla="*/ 1 h 34"/>
                    <a:gd name="T10" fmla="*/ 0 w 33"/>
                    <a:gd name="T11" fmla="*/ 1 h 34"/>
                    <a:gd name="T12" fmla="*/ 1 w 33"/>
                    <a:gd name="T13" fmla="*/ 1 h 34"/>
                    <a:gd name="T14" fmla="*/ 0 60000 65536"/>
                    <a:gd name="T15" fmla="*/ 0 60000 65536"/>
                    <a:gd name="T16" fmla="*/ 0 60000 65536"/>
                    <a:gd name="T17" fmla="*/ 0 60000 65536"/>
                    <a:gd name="T18" fmla="*/ 0 60000 65536"/>
                    <a:gd name="T19" fmla="*/ 0 60000 65536"/>
                    <a:gd name="T20" fmla="*/ 0 60000 65536"/>
                    <a:gd name="T21" fmla="*/ 0 w 33"/>
                    <a:gd name="T22" fmla="*/ 0 h 34"/>
                    <a:gd name="T23" fmla="*/ 33 w 33"/>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4">
                      <a:moveTo>
                        <a:pt x="14" y="34"/>
                      </a:moveTo>
                      <a:lnTo>
                        <a:pt x="14" y="34"/>
                      </a:lnTo>
                      <a:lnTo>
                        <a:pt x="33" y="23"/>
                      </a:lnTo>
                      <a:lnTo>
                        <a:pt x="19" y="0"/>
                      </a:lnTo>
                      <a:lnTo>
                        <a:pt x="0" y="11"/>
                      </a:lnTo>
                      <a:lnTo>
                        <a:pt x="14"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68" name="Freeform 264"/>
                <p:cNvSpPr>
                  <a:spLocks/>
                </p:cNvSpPr>
                <p:nvPr/>
              </p:nvSpPr>
              <p:spPr bwMode="auto">
                <a:xfrm>
                  <a:off x="1263" y="1350"/>
                  <a:ext cx="16" cy="17"/>
                </a:xfrm>
                <a:custGeom>
                  <a:avLst/>
                  <a:gdLst>
                    <a:gd name="T0" fmla="*/ 0 w 33"/>
                    <a:gd name="T1" fmla="*/ 0 h 35"/>
                    <a:gd name="T2" fmla="*/ 0 w 33"/>
                    <a:gd name="T3" fmla="*/ 0 h 35"/>
                    <a:gd name="T4" fmla="*/ 0 w 33"/>
                    <a:gd name="T5" fmla="*/ 0 h 35"/>
                    <a:gd name="T6" fmla="*/ 0 w 33"/>
                    <a:gd name="T7" fmla="*/ 0 h 35"/>
                    <a:gd name="T8" fmla="*/ 0 w 33"/>
                    <a:gd name="T9" fmla="*/ 0 h 35"/>
                    <a:gd name="T10" fmla="*/ 0 w 33"/>
                    <a:gd name="T11" fmla="*/ 0 h 35"/>
                    <a:gd name="T12" fmla="*/ 0 w 33"/>
                    <a:gd name="T13" fmla="*/ 0 h 35"/>
                    <a:gd name="T14" fmla="*/ 0 60000 65536"/>
                    <a:gd name="T15" fmla="*/ 0 60000 65536"/>
                    <a:gd name="T16" fmla="*/ 0 60000 65536"/>
                    <a:gd name="T17" fmla="*/ 0 60000 65536"/>
                    <a:gd name="T18" fmla="*/ 0 60000 65536"/>
                    <a:gd name="T19" fmla="*/ 0 60000 65536"/>
                    <a:gd name="T20" fmla="*/ 0 60000 65536"/>
                    <a:gd name="T21" fmla="*/ 0 w 33"/>
                    <a:gd name="T22" fmla="*/ 0 h 35"/>
                    <a:gd name="T23" fmla="*/ 33 w 3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5">
                      <a:moveTo>
                        <a:pt x="14" y="35"/>
                      </a:moveTo>
                      <a:lnTo>
                        <a:pt x="14" y="35"/>
                      </a:lnTo>
                      <a:lnTo>
                        <a:pt x="33" y="23"/>
                      </a:lnTo>
                      <a:lnTo>
                        <a:pt x="19" y="0"/>
                      </a:lnTo>
                      <a:lnTo>
                        <a:pt x="0" y="12"/>
                      </a:lnTo>
                      <a:lnTo>
                        <a:pt x="14"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69" name="Freeform 265"/>
                <p:cNvSpPr>
                  <a:spLocks/>
                </p:cNvSpPr>
                <p:nvPr/>
              </p:nvSpPr>
              <p:spPr bwMode="auto">
                <a:xfrm>
                  <a:off x="1255" y="1356"/>
                  <a:ext cx="15" cy="17"/>
                </a:xfrm>
                <a:custGeom>
                  <a:avLst/>
                  <a:gdLst>
                    <a:gd name="T0" fmla="*/ 0 w 31"/>
                    <a:gd name="T1" fmla="*/ 1 h 33"/>
                    <a:gd name="T2" fmla="*/ 0 w 31"/>
                    <a:gd name="T3" fmla="*/ 1 h 33"/>
                    <a:gd name="T4" fmla="*/ 0 w 31"/>
                    <a:gd name="T5" fmla="*/ 1 h 33"/>
                    <a:gd name="T6" fmla="*/ 0 w 31"/>
                    <a:gd name="T7" fmla="*/ 0 h 33"/>
                    <a:gd name="T8" fmla="*/ 0 w 31"/>
                    <a:gd name="T9" fmla="*/ 1 h 33"/>
                    <a:gd name="T10" fmla="*/ 0 w 31"/>
                    <a:gd name="T11" fmla="*/ 1 h 33"/>
                    <a:gd name="T12" fmla="*/ 0 w 31"/>
                    <a:gd name="T13" fmla="*/ 1 h 33"/>
                    <a:gd name="T14" fmla="*/ 0 60000 65536"/>
                    <a:gd name="T15" fmla="*/ 0 60000 65536"/>
                    <a:gd name="T16" fmla="*/ 0 60000 65536"/>
                    <a:gd name="T17" fmla="*/ 0 60000 65536"/>
                    <a:gd name="T18" fmla="*/ 0 60000 65536"/>
                    <a:gd name="T19" fmla="*/ 0 60000 65536"/>
                    <a:gd name="T20" fmla="*/ 0 60000 65536"/>
                    <a:gd name="T21" fmla="*/ 0 w 31"/>
                    <a:gd name="T22" fmla="*/ 0 h 33"/>
                    <a:gd name="T23" fmla="*/ 31 w 31"/>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33">
                      <a:moveTo>
                        <a:pt x="14" y="33"/>
                      </a:moveTo>
                      <a:lnTo>
                        <a:pt x="14" y="33"/>
                      </a:lnTo>
                      <a:lnTo>
                        <a:pt x="31" y="23"/>
                      </a:lnTo>
                      <a:lnTo>
                        <a:pt x="17" y="0"/>
                      </a:lnTo>
                      <a:lnTo>
                        <a:pt x="0" y="10"/>
                      </a:lnTo>
                      <a:lnTo>
                        <a:pt x="14"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70" name="Freeform 266"/>
                <p:cNvSpPr>
                  <a:spLocks/>
                </p:cNvSpPr>
                <p:nvPr/>
              </p:nvSpPr>
              <p:spPr bwMode="auto">
                <a:xfrm>
                  <a:off x="1246" y="1361"/>
                  <a:ext cx="15" cy="17"/>
                </a:xfrm>
                <a:custGeom>
                  <a:avLst/>
                  <a:gdLst>
                    <a:gd name="T0" fmla="*/ 0 w 31"/>
                    <a:gd name="T1" fmla="*/ 0 h 35"/>
                    <a:gd name="T2" fmla="*/ 0 w 31"/>
                    <a:gd name="T3" fmla="*/ 0 h 35"/>
                    <a:gd name="T4" fmla="*/ 0 w 31"/>
                    <a:gd name="T5" fmla="*/ 0 h 35"/>
                    <a:gd name="T6" fmla="*/ 0 w 31"/>
                    <a:gd name="T7" fmla="*/ 0 h 35"/>
                    <a:gd name="T8" fmla="*/ 0 w 31"/>
                    <a:gd name="T9" fmla="*/ 0 h 35"/>
                    <a:gd name="T10" fmla="*/ 0 w 31"/>
                    <a:gd name="T11" fmla="*/ 0 h 35"/>
                    <a:gd name="T12" fmla="*/ 0 w 31"/>
                    <a:gd name="T13" fmla="*/ 0 h 35"/>
                    <a:gd name="T14" fmla="*/ 0 60000 65536"/>
                    <a:gd name="T15" fmla="*/ 0 60000 65536"/>
                    <a:gd name="T16" fmla="*/ 0 60000 65536"/>
                    <a:gd name="T17" fmla="*/ 0 60000 65536"/>
                    <a:gd name="T18" fmla="*/ 0 60000 65536"/>
                    <a:gd name="T19" fmla="*/ 0 60000 65536"/>
                    <a:gd name="T20" fmla="*/ 0 60000 65536"/>
                    <a:gd name="T21" fmla="*/ 0 w 31"/>
                    <a:gd name="T22" fmla="*/ 0 h 35"/>
                    <a:gd name="T23" fmla="*/ 31 w 31"/>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35">
                      <a:moveTo>
                        <a:pt x="14" y="35"/>
                      </a:moveTo>
                      <a:lnTo>
                        <a:pt x="14" y="35"/>
                      </a:lnTo>
                      <a:lnTo>
                        <a:pt x="31" y="23"/>
                      </a:lnTo>
                      <a:lnTo>
                        <a:pt x="17" y="0"/>
                      </a:lnTo>
                      <a:lnTo>
                        <a:pt x="0" y="12"/>
                      </a:lnTo>
                      <a:lnTo>
                        <a:pt x="14"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71" name="Freeform 267"/>
                <p:cNvSpPr>
                  <a:spLocks/>
                </p:cNvSpPr>
                <p:nvPr/>
              </p:nvSpPr>
              <p:spPr bwMode="auto">
                <a:xfrm>
                  <a:off x="1237" y="1367"/>
                  <a:ext cx="16" cy="17"/>
                </a:xfrm>
                <a:custGeom>
                  <a:avLst/>
                  <a:gdLst>
                    <a:gd name="T0" fmla="*/ 1 w 32"/>
                    <a:gd name="T1" fmla="*/ 1 h 33"/>
                    <a:gd name="T2" fmla="*/ 1 w 32"/>
                    <a:gd name="T3" fmla="*/ 1 h 33"/>
                    <a:gd name="T4" fmla="*/ 1 w 32"/>
                    <a:gd name="T5" fmla="*/ 1 h 33"/>
                    <a:gd name="T6" fmla="*/ 1 w 32"/>
                    <a:gd name="T7" fmla="*/ 0 h 33"/>
                    <a:gd name="T8" fmla="*/ 1 w 32"/>
                    <a:gd name="T9" fmla="*/ 1 h 33"/>
                    <a:gd name="T10" fmla="*/ 0 w 32"/>
                    <a:gd name="T11" fmla="*/ 1 h 33"/>
                    <a:gd name="T12" fmla="*/ 1 w 32"/>
                    <a:gd name="T13" fmla="*/ 1 h 33"/>
                    <a:gd name="T14" fmla="*/ 0 60000 65536"/>
                    <a:gd name="T15" fmla="*/ 0 60000 65536"/>
                    <a:gd name="T16" fmla="*/ 0 60000 65536"/>
                    <a:gd name="T17" fmla="*/ 0 60000 65536"/>
                    <a:gd name="T18" fmla="*/ 0 60000 65536"/>
                    <a:gd name="T19" fmla="*/ 0 60000 65536"/>
                    <a:gd name="T20" fmla="*/ 0 60000 65536"/>
                    <a:gd name="T21" fmla="*/ 0 w 32"/>
                    <a:gd name="T22" fmla="*/ 0 h 33"/>
                    <a:gd name="T23" fmla="*/ 32 w 32"/>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33">
                      <a:moveTo>
                        <a:pt x="17" y="33"/>
                      </a:moveTo>
                      <a:lnTo>
                        <a:pt x="15" y="33"/>
                      </a:lnTo>
                      <a:lnTo>
                        <a:pt x="32" y="23"/>
                      </a:lnTo>
                      <a:lnTo>
                        <a:pt x="18" y="0"/>
                      </a:lnTo>
                      <a:lnTo>
                        <a:pt x="2" y="10"/>
                      </a:lnTo>
                      <a:lnTo>
                        <a:pt x="0" y="10"/>
                      </a:lnTo>
                      <a:lnTo>
                        <a:pt x="17"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72" name="Freeform 268"/>
                <p:cNvSpPr>
                  <a:spLocks/>
                </p:cNvSpPr>
                <p:nvPr/>
              </p:nvSpPr>
              <p:spPr bwMode="auto">
                <a:xfrm>
                  <a:off x="1230" y="1372"/>
                  <a:ext cx="15" cy="17"/>
                </a:xfrm>
                <a:custGeom>
                  <a:avLst/>
                  <a:gdLst>
                    <a:gd name="T0" fmla="*/ 0 w 31"/>
                    <a:gd name="T1" fmla="*/ 1 h 34"/>
                    <a:gd name="T2" fmla="*/ 0 w 31"/>
                    <a:gd name="T3" fmla="*/ 1 h 34"/>
                    <a:gd name="T4" fmla="*/ 0 w 31"/>
                    <a:gd name="T5" fmla="*/ 1 h 34"/>
                    <a:gd name="T6" fmla="*/ 0 w 31"/>
                    <a:gd name="T7" fmla="*/ 0 h 34"/>
                    <a:gd name="T8" fmla="*/ 0 w 31"/>
                    <a:gd name="T9" fmla="*/ 1 h 34"/>
                    <a:gd name="T10" fmla="*/ 0 w 31"/>
                    <a:gd name="T11" fmla="*/ 1 h 34"/>
                    <a:gd name="T12" fmla="*/ 0 w 31"/>
                    <a:gd name="T13" fmla="*/ 1 h 34"/>
                    <a:gd name="T14" fmla="*/ 0 60000 65536"/>
                    <a:gd name="T15" fmla="*/ 0 60000 65536"/>
                    <a:gd name="T16" fmla="*/ 0 60000 65536"/>
                    <a:gd name="T17" fmla="*/ 0 60000 65536"/>
                    <a:gd name="T18" fmla="*/ 0 60000 65536"/>
                    <a:gd name="T19" fmla="*/ 0 60000 65536"/>
                    <a:gd name="T20" fmla="*/ 0 60000 65536"/>
                    <a:gd name="T21" fmla="*/ 0 w 31"/>
                    <a:gd name="T22" fmla="*/ 0 h 34"/>
                    <a:gd name="T23" fmla="*/ 31 w 31"/>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34">
                      <a:moveTo>
                        <a:pt x="14" y="34"/>
                      </a:moveTo>
                      <a:lnTo>
                        <a:pt x="16" y="34"/>
                      </a:lnTo>
                      <a:lnTo>
                        <a:pt x="31" y="23"/>
                      </a:lnTo>
                      <a:lnTo>
                        <a:pt x="14" y="0"/>
                      </a:lnTo>
                      <a:lnTo>
                        <a:pt x="0" y="10"/>
                      </a:lnTo>
                      <a:lnTo>
                        <a:pt x="1" y="10"/>
                      </a:lnTo>
                      <a:lnTo>
                        <a:pt x="14"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73" name="Freeform 269"/>
                <p:cNvSpPr>
                  <a:spLocks/>
                </p:cNvSpPr>
                <p:nvPr/>
              </p:nvSpPr>
              <p:spPr bwMode="auto">
                <a:xfrm>
                  <a:off x="1223" y="1377"/>
                  <a:ext cx="14" cy="16"/>
                </a:xfrm>
                <a:custGeom>
                  <a:avLst/>
                  <a:gdLst>
                    <a:gd name="T0" fmla="*/ 1 w 27"/>
                    <a:gd name="T1" fmla="*/ 0 h 33"/>
                    <a:gd name="T2" fmla="*/ 1 w 27"/>
                    <a:gd name="T3" fmla="*/ 0 h 33"/>
                    <a:gd name="T4" fmla="*/ 1 w 27"/>
                    <a:gd name="T5" fmla="*/ 0 h 33"/>
                    <a:gd name="T6" fmla="*/ 1 w 27"/>
                    <a:gd name="T7" fmla="*/ 0 h 33"/>
                    <a:gd name="T8" fmla="*/ 0 w 27"/>
                    <a:gd name="T9" fmla="*/ 0 h 33"/>
                    <a:gd name="T10" fmla="*/ 0 w 27"/>
                    <a:gd name="T11" fmla="*/ 0 h 33"/>
                    <a:gd name="T12" fmla="*/ 1 w 27"/>
                    <a:gd name="T13" fmla="*/ 0 h 33"/>
                    <a:gd name="T14" fmla="*/ 0 60000 65536"/>
                    <a:gd name="T15" fmla="*/ 0 60000 65536"/>
                    <a:gd name="T16" fmla="*/ 0 60000 65536"/>
                    <a:gd name="T17" fmla="*/ 0 60000 65536"/>
                    <a:gd name="T18" fmla="*/ 0 60000 65536"/>
                    <a:gd name="T19" fmla="*/ 0 60000 65536"/>
                    <a:gd name="T20" fmla="*/ 0 60000 65536"/>
                    <a:gd name="T21" fmla="*/ 0 w 27"/>
                    <a:gd name="T22" fmla="*/ 0 h 33"/>
                    <a:gd name="T23" fmla="*/ 27 w 27"/>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33">
                      <a:moveTo>
                        <a:pt x="14" y="33"/>
                      </a:moveTo>
                      <a:lnTo>
                        <a:pt x="14" y="33"/>
                      </a:lnTo>
                      <a:lnTo>
                        <a:pt x="27" y="24"/>
                      </a:lnTo>
                      <a:lnTo>
                        <a:pt x="14" y="0"/>
                      </a:lnTo>
                      <a:lnTo>
                        <a:pt x="0" y="10"/>
                      </a:lnTo>
                      <a:lnTo>
                        <a:pt x="14"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74" name="Freeform 270"/>
                <p:cNvSpPr>
                  <a:spLocks/>
                </p:cNvSpPr>
                <p:nvPr/>
              </p:nvSpPr>
              <p:spPr bwMode="auto">
                <a:xfrm>
                  <a:off x="1216" y="1382"/>
                  <a:ext cx="14" cy="16"/>
                </a:xfrm>
                <a:custGeom>
                  <a:avLst/>
                  <a:gdLst>
                    <a:gd name="T0" fmla="*/ 0 w 29"/>
                    <a:gd name="T1" fmla="*/ 1 h 32"/>
                    <a:gd name="T2" fmla="*/ 0 w 29"/>
                    <a:gd name="T3" fmla="*/ 1 h 32"/>
                    <a:gd name="T4" fmla="*/ 0 w 29"/>
                    <a:gd name="T5" fmla="*/ 1 h 32"/>
                    <a:gd name="T6" fmla="*/ 0 w 29"/>
                    <a:gd name="T7" fmla="*/ 0 h 32"/>
                    <a:gd name="T8" fmla="*/ 0 w 29"/>
                    <a:gd name="T9" fmla="*/ 1 h 32"/>
                    <a:gd name="T10" fmla="*/ 0 w 29"/>
                    <a:gd name="T11" fmla="*/ 1 h 32"/>
                    <a:gd name="T12" fmla="*/ 0 w 29"/>
                    <a:gd name="T13" fmla="*/ 1 h 32"/>
                    <a:gd name="T14" fmla="*/ 0 60000 65536"/>
                    <a:gd name="T15" fmla="*/ 0 60000 65536"/>
                    <a:gd name="T16" fmla="*/ 0 60000 65536"/>
                    <a:gd name="T17" fmla="*/ 0 60000 65536"/>
                    <a:gd name="T18" fmla="*/ 0 60000 65536"/>
                    <a:gd name="T19" fmla="*/ 0 60000 65536"/>
                    <a:gd name="T20" fmla="*/ 0 60000 65536"/>
                    <a:gd name="T21" fmla="*/ 0 w 29"/>
                    <a:gd name="T22" fmla="*/ 0 h 32"/>
                    <a:gd name="T23" fmla="*/ 29 w 29"/>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2">
                      <a:moveTo>
                        <a:pt x="16" y="32"/>
                      </a:moveTo>
                      <a:lnTo>
                        <a:pt x="15" y="32"/>
                      </a:lnTo>
                      <a:lnTo>
                        <a:pt x="29" y="23"/>
                      </a:lnTo>
                      <a:lnTo>
                        <a:pt x="15" y="0"/>
                      </a:lnTo>
                      <a:lnTo>
                        <a:pt x="1" y="9"/>
                      </a:lnTo>
                      <a:lnTo>
                        <a:pt x="0" y="9"/>
                      </a:lnTo>
                      <a:lnTo>
                        <a:pt x="16"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75" name="Freeform 271"/>
                <p:cNvSpPr>
                  <a:spLocks/>
                </p:cNvSpPr>
                <p:nvPr/>
              </p:nvSpPr>
              <p:spPr bwMode="auto">
                <a:xfrm>
                  <a:off x="1210" y="1386"/>
                  <a:ext cx="14" cy="16"/>
                </a:xfrm>
                <a:custGeom>
                  <a:avLst/>
                  <a:gdLst>
                    <a:gd name="T0" fmla="*/ 1 w 28"/>
                    <a:gd name="T1" fmla="*/ 1 h 31"/>
                    <a:gd name="T2" fmla="*/ 1 w 28"/>
                    <a:gd name="T3" fmla="*/ 1 h 31"/>
                    <a:gd name="T4" fmla="*/ 1 w 28"/>
                    <a:gd name="T5" fmla="*/ 1 h 31"/>
                    <a:gd name="T6" fmla="*/ 1 w 28"/>
                    <a:gd name="T7" fmla="*/ 0 h 31"/>
                    <a:gd name="T8" fmla="*/ 0 w 28"/>
                    <a:gd name="T9" fmla="*/ 1 h 31"/>
                    <a:gd name="T10" fmla="*/ 1 w 28"/>
                    <a:gd name="T11" fmla="*/ 1 h 31"/>
                    <a:gd name="T12" fmla="*/ 1 w 28"/>
                    <a:gd name="T13" fmla="*/ 1 h 31"/>
                    <a:gd name="T14" fmla="*/ 0 60000 65536"/>
                    <a:gd name="T15" fmla="*/ 0 60000 65536"/>
                    <a:gd name="T16" fmla="*/ 0 60000 65536"/>
                    <a:gd name="T17" fmla="*/ 0 60000 65536"/>
                    <a:gd name="T18" fmla="*/ 0 60000 65536"/>
                    <a:gd name="T19" fmla="*/ 0 60000 65536"/>
                    <a:gd name="T20" fmla="*/ 0 60000 65536"/>
                    <a:gd name="T21" fmla="*/ 0 w 28"/>
                    <a:gd name="T22" fmla="*/ 0 h 31"/>
                    <a:gd name="T23" fmla="*/ 28 w 28"/>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31">
                      <a:moveTo>
                        <a:pt x="15" y="31"/>
                      </a:moveTo>
                      <a:lnTo>
                        <a:pt x="16" y="31"/>
                      </a:lnTo>
                      <a:lnTo>
                        <a:pt x="28" y="23"/>
                      </a:lnTo>
                      <a:lnTo>
                        <a:pt x="12" y="0"/>
                      </a:lnTo>
                      <a:lnTo>
                        <a:pt x="0" y="8"/>
                      </a:lnTo>
                      <a:lnTo>
                        <a:pt x="1" y="8"/>
                      </a:lnTo>
                      <a:lnTo>
                        <a:pt x="15" y="3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76" name="Freeform 272"/>
                <p:cNvSpPr>
                  <a:spLocks/>
                </p:cNvSpPr>
                <p:nvPr/>
              </p:nvSpPr>
              <p:spPr bwMode="auto">
                <a:xfrm>
                  <a:off x="1205" y="1390"/>
                  <a:ext cx="13" cy="15"/>
                </a:xfrm>
                <a:custGeom>
                  <a:avLst/>
                  <a:gdLst>
                    <a:gd name="T0" fmla="*/ 1 w 25"/>
                    <a:gd name="T1" fmla="*/ 1 h 30"/>
                    <a:gd name="T2" fmla="*/ 1 w 25"/>
                    <a:gd name="T3" fmla="*/ 1 h 30"/>
                    <a:gd name="T4" fmla="*/ 1 w 25"/>
                    <a:gd name="T5" fmla="*/ 1 h 30"/>
                    <a:gd name="T6" fmla="*/ 1 w 25"/>
                    <a:gd name="T7" fmla="*/ 0 h 30"/>
                    <a:gd name="T8" fmla="*/ 0 w 25"/>
                    <a:gd name="T9" fmla="*/ 1 h 30"/>
                    <a:gd name="T10" fmla="*/ 0 w 25"/>
                    <a:gd name="T11" fmla="*/ 1 h 30"/>
                    <a:gd name="T12" fmla="*/ 1 w 25"/>
                    <a:gd name="T13" fmla="*/ 1 h 30"/>
                    <a:gd name="T14" fmla="*/ 0 60000 65536"/>
                    <a:gd name="T15" fmla="*/ 0 60000 65536"/>
                    <a:gd name="T16" fmla="*/ 0 60000 65536"/>
                    <a:gd name="T17" fmla="*/ 0 60000 65536"/>
                    <a:gd name="T18" fmla="*/ 0 60000 65536"/>
                    <a:gd name="T19" fmla="*/ 0 60000 65536"/>
                    <a:gd name="T20" fmla="*/ 0 60000 65536"/>
                    <a:gd name="T21" fmla="*/ 0 w 25"/>
                    <a:gd name="T22" fmla="*/ 0 h 30"/>
                    <a:gd name="T23" fmla="*/ 25 w 25"/>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30">
                      <a:moveTo>
                        <a:pt x="14" y="30"/>
                      </a:moveTo>
                      <a:lnTo>
                        <a:pt x="14" y="30"/>
                      </a:lnTo>
                      <a:lnTo>
                        <a:pt x="25" y="23"/>
                      </a:lnTo>
                      <a:lnTo>
                        <a:pt x="11" y="0"/>
                      </a:lnTo>
                      <a:lnTo>
                        <a:pt x="0" y="7"/>
                      </a:lnTo>
                      <a:lnTo>
                        <a:pt x="14" y="3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77" name="Freeform 273"/>
                <p:cNvSpPr>
                  <a:spLocks/>
                </p:cNvSpPr>
                <p:nvPr/>
              </p:nvSpPr>
              <p:spPr bwMode="auto">
                <a:xfrm>
                  <a:off x="1200" y="1394"/>
                  <a:ext cx="12" cy="14"/>
                </a:xfrm>
                <a:custGeom>
                  <a:avLst/>
                  <a:gdLst>
                    <a:gd name="T0" fmla="*/ 1 w 23"/>
                    <a:gd name="T1" fmla="*/ 0 h 29"/>
                    <a:gd name="T2" fmla="*/ 1 w 23"/>
                    <a:gd name="T3" fmla="*/ 0 h 29"/>
                    <a:gd name="T4" fmla="*/ 1 w 23"/>
                    <a:gd name="T5" fmla="*/ 0 h 29"/>
                    <a:gd name="T6" fmla="*/ 1 w 23"/>
                    <a:gd name="T7" fmla="*/ 0 h 29"/>
                    <a:gd name="T8" fmla="*/ 0 w 23"/>
                    <a:gd name="T9" fmla="*/ 0 h 29"/>
                    <a:gd name="T10" fmla="*/ 0 w 23"/>
                    <a:gd name="T11" fmla="*/ 0 h 29"/>
                    <a:gd name="T12" fmla="*/ 1 w 23"/>
                    <a:gd name="T13" fmla="*/ 0 h 29"/>
                    <a:gd name="T14" fmla="*/ 0 60000 65536"/>
                    <a:gd name="T15" fmla="*/ 0 60000 65536"/>
                    <a:gd name="T16" fmla="*/ 0 60000 65536"/>
                    <a:gd name="T17" fmla="*/ 0 60000 65536"/>
                    <a:gd name="T18" fmla="*/ 0 60000 65536"/>
                    <a:gd name="T19" fmla="*/ 0 60000 65536"/>
                    <a:gd name="T20" fmla="*/ 0 60000 65536"/>
                    <a:gd name="T21" fmla="*/ 0 w 23"/>
                    <a:gd name="T22" fmla="*/ 0 h 29"/>
                    <a:gd name="T23" fmla="*/ 23 w 23"/>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29">
                      <a:moveTo>
                        <a:pt x="14" y="29"/>
                      </a:moveTo>
                      <a:lnTo>
                        <a:pt x="14" y="29"/>
                      </a:lnTo>
                      <a:lnTo>
                        <a:pt x="23" y="23"/>
                      </a:lnTo>
                      <a:lnTo>
                        <a:pt x="9" y="0"/>
                      </a:lnTo>
                      <a:lnTo>
                        <a:pt x="0" y="6"/>
                      </a:lnTo>
                      <a:lnTo>
                        <a:pt x="14" y="2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78" name="Freeform 274"/>
                <p:cNvSpPr>
                  <a:spLocks/>
                </p:cNvSpPr>
                <p:nvPr/>
              </p:nvSpPr>
              <p:spPr bwMode="auto">
                <a:xfrm>
                  <a:off x="1195" y="1397"/>
                  <a:ext cx="12" cy="15"/>
                </a:xfrm>
                <a:custGeom>
                  <a:avLst/>
                  <a:gdLst>
                    <a:gd name="T0" fmla="*/ 0 w 25"/>
                    <a:gd name="T1" fmla="*/ 1 h 30"/>
                    <a:gd name="T2" fmla="*/ 0 w 25"/>
                    <a:gd name="T3" fmla="*/ 1 h 30"/>
                    <a:gd name="T4" fmla="*/ 0 w 25"/>
                    <a:gd name="T5" fmla="*/ 1 h 30"/>
                    <a:gd name="T6" fmla="*/ 0 w 25"/>
                    <a:gd name="T7" fmla="*/ 0 h 30"/>
                    <a:gd name="T8" fmla="*/ 0 w 25"/>
                    <a:gd name="T9" fmla="*/ 1 h 30"/>
                    <a:gd name="T10" fmla="*/ 0 w 25"/>
                    <a:gd name="T11" fmla="*/ 1 h 30"/>
                    <a:gd name="T12" fmla="*/ 0 w 25"/>
                    <a:gd name="T13" fmla="*/ 1 h 30"/>
                    <a:gd name="T14" fmla="*/ 0 60000 65536"/>
                    <a:gd name="T15" fmla="*/ 0 60000 65536"/>
                    <a:gd name="T16" fmla="*/ 0 60000 65536"/>
                    <a:gd name="T17" fmla="*/ 0 60000 65536"/>
                    <a:gd name="T18" fmla="*/ 0 60000 65536"/>
                    <a:gd name="T19" fmla="*/ 0 60000 65536"/>
                    <a:gd name="T20" fmla="*/ 0 60000 65536"/>
                    <a:gd name="T21" fmla="*/ 0 w 25"/>
                    <a:gd name="T22" fmla="*/ 0 h 30"/>
                    <a:gd name="T23" fmla="*/ 25 w 25"/>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30">
                      <a:moveTo>
                        <a:pt x="14" y="30"/>
                      </a:moveTo>
                      <a:lnTo>
                        <a:pt x="14" y="30"/>
                      </a:lnTo>
                      <a:lnTo>
                        <a:pt x="25" y="23"/>
                      </a:lnTo>
                      <a:lnTo>
                        <a:pt x="11" y="0"/>
                      </a:lnTo>
                      <a:lnTo>
                        <a:pt x="0" y="7"/>
                      </a:lnTo>
                      <a:lnTo>
                        <a:pt x="14" y="3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79" name="Freeform 275"/>
                <p:cNvSpPr>
                  <a:spLocks/>
                </p:cNvSpPr>
                <p:nvPr/>
              </p:nvSpPr>
              <p:spPr bwMode="auto">
                <a:xfrm>
                  <a:off x="1192" y="1400"/>
                  <a:ext cx="10" cy="14"/>
                </a:xfrm>
                <a:custGeom>
                  <a:avLst/>
                  <a:gdLst>
                    <a:gd name="T0" fmla="*/ 0 w 21"/>
                    <a:gd name="T1" fmla="*/ 1 h 27"/>
                    <a:gd name="T2" fmla="*/ 0 w 21"/>
                    <a:gd name="T3" fmla="*/ 1 h 27"/>
                    <a:gd name="T4" fmla="*/ 0 w 21"/>
                    <a:gd name="T5" fmla="*/ 1 h 27"/>
                    <a:gd name="T6" fmla="*/ 0 w 21"/>
                    <a:gd name="T7" fmla="*/ 0 h 27"/>
                    <a:gd name="T8" fmla="*/ 0 w 21"/>
                    <a:gd name="T9" fmla="*/ 1 h 27"/>
                    <a:gd name="T10" fmla="*/ 0 w 21"/>
                    <a:gd name="T11" fmla="*/ 1 h 27"/>
                    <a:gd name="T12" fmla="*/ 0 w 21"/>
                    <a:gd name="T13" fmla="*/ 1 h 27"/>
                    <a:gd name="T14" fmla="*/ 0 60000 65536"/>
                    <a:gd name="T15" fmla="*/ 0 60000 65536"/>
                    <a:gd name="T16" fmla="*/ 0 60000 65536"/>
                    <a:gd name="T17" fmla="*/ 0 60000 65536"/>
                    <a:gd name="T18" fmla="*/ 0 60000 65536"/>
                    <a:gd name="T19" fmla="*/ 0 60000 65536"/>
                    <a:gd name="T20" fmla="*/ 0 60000 65536"/>
                    <a:gd name="T21" fmla="*/ 0 w 21"/>
                    <a:gd name="T22" fmla="*/ 0 h 27"/>
                    <a:gd name="T23" fmla="*/ 21 w 21"/>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 h="27">
                      <a:moveTo>
                        <a:pt x="14" y="27"/>
                      </a:moveTo>
                      <a:lnTo>
                        <a:pt x="14" y="27"/>
                      </a:lnTo>
                      <a:lnTo>
                        <a:pt x="21" y="23"/>
                      </a:lnTo>
                      <a:lnTo>
                        <a:pt x="7" y="0"/>
                      </a:lnTo>
                      <a:lnTo>
                        <a:pt x="0" y="4"/>
                      </a:lnTo>
                      <a:lnTo>
                        <a:pt x="14"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80" name="Freeform 276"/>
                <p:cNvSpPr>
                  <a:spLocks/>
                </p:cNvSpPr>
                <p:nvPr/>
              </p:nvSpPr>
              <p:spPr bwMode="auto">
                <a:xfrm>
                  <a:off x="1188" y="1403"/>
                  <a:ext cx="11" cy="13"/>
                </a:xfrm>
                <a:custGeom>
                  <a:avLst/>
                  <a:gdLst>
                    <a:gd name="T0" fmla="*/ 1 w 22"/>
                    <a:gd name="T1" fmla="*/ 0 h 28"/>
                    <a:gd name="T2" fmla="*/ 1 w 22"/>
                    <a:gd name="T3" fmla="*/ 0 h 28"/>
                    <a:gd name="T4" fmla="*/ 1 w 22"/>
                    <a:gd name="T5" fmla="*/ 0 h 28"/>
                    <a:gd name="T6" fmla="*/ 1 w 22"/>
                    <a:gd name="T7" fmla="*/ 0 h 28"/>
                    <a:gd name="T8" fmla="*/ 1 w 22"/>
                    <a:gd name="T9" fmla="*/ 0 h 28"/>
                    <a:gd name="T10" fmla="*/ 0 w 22"/>
                    <a:gd name="T11" fmla="*/ 0 h 28"/>
                    <a:gd name="T12" fmla="*/ 1 w 22"/>
                    <a:gd name="T13" fmla="*/ 0 h 28"/>
                    <a:gd name="T14" fmla="*/ 0 60000 65536"/>
                    <a:gd name="T15" fmla="*/ 0 60000 65536"/>
                    <a:gd name="T16" fmla="*/ 0 60000 65536"/>
                    <a:gd name="T17" fmla="*/ 0 60000 65536"/>
                    <a:gd name="T18" fmla="*/ 0 60000 65536"/>
                    <a:gd name="T19" fmla="*/ 0 60000 65536"/>
                    <a:gd name="T20" fmla="*/ 0 60000 65536"/>
                    <a:gd name="T21" fmla="*/ 0 w 22"/>
                    <a:gd name="T22" fmla="*/ 0 h 28"/>
                    <a:gd name="T23" fmla="*/ 22 w 22"/>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 h="28">
                      <a:moveTo>
                        <a:pt x="17" y="27"/>
                      </a:moveTo>
                      <a:lnTo>
                        <a:pt x="15" y="28"/>
                      </a:lnTo>
                      <a:lnTo>
                        <a:pt x="22" y="23"/>
                      </a:lnTo>
                      <a:lnTo>
                        <a:pt x="8" y="0"/>
                      </a:lnTo>
                      <a:lnTo>
                        <a:pt x="2" y="5"/>
                      </a:lnTo>
                      <a:lnTo>
                        <a:pt x="0" y="6"/>
                      </a:lnTo>
                      <a:lnTo>
                        <a:pt x="17"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81" name="Freeform 277"/>
                <p:cNvSpPr>
                  <a:spLocks/>
                </p:cNvSpPr>
                <p:nvPr/>
              </p:nvSpPr>
              <p:spPr bwMode="auto">
                <a:xfrm>
                  <a:off x="1185" y="1405"/>
                  <a:ext cx="11" cy="13"/>
                </a:xfrm>
                <a:custGeom>
                  <a:avLst/>
                  <a:gdLst>
                    <a:gd name="T0" fmla="*/ 1 w 21"/>
                    <a:gd name="T1" fmla="*/ 1 h 25"/>
                    <a:gd name="T2" fmla="*/ 1 w 21"/>
                    <a:gd name="T3" fmla="*/ 1 h 25"/>
                    <a:gd name="T4" fmla="*/ 1 w 21"/>
                    <a:gd name="T5" fmla="*/ 1 h 25"/>
                    <a:gd name="T6" fmla="*/ 1 w 21"/>
                    <a:gd name="T7" fmla="*/ 0 h 25"/>
                    <a:gd name="T8" fmla="*/ 0 w 21"/>
                    <a:gd name="T9" fmla="*/ 1 h 25"/>
                    <a:gd name="T10" fmla="*/ 1 w 21"/>
                    <a:gd name="T11" fmla="*/ 1 h 25"/>
                    <a:gd name="T12" fmla="*/ 1 w 21"/>
                    <a:gd name="T13" fmla="*/ 1 h 25"/>
                    <a:gd name="T14" fmla="*/ 0 60000 65536"/>
                    <a:gd name="T15" fmla="*/ 0 60000 65536"/>
                    <a:gd name="T16" fmla="*/ 0 60000 65536"/>
                    <a:gd name="T17" fmla="*/ 0 60000 65536"/>
                    <a:gd name="T18" fmla="*/ 0 60000 65536"/>
                    <a:gd name="T19" fmla="*/ 0 60000 65536"/>
                    <a:gd name="T20" fmla="*/ 0 60000 65536"/>
                    <a:gd name="T21" fmla="*/ 0 w 21"/>
                    <a:gd name="T22" fmla="*/ 0 h 25"/>
                    <a:gd name="T23" fmla="*/ 21 w 21"/>
                    <a:gd name="T24" fmla="*/ 25 h 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 h="25">
                      <a:moveTo>
                        <a:pt x="15" y="25"/>
                      </a:moveTo>
                      <a:lnTo>
                        <a:pt x="16" y="24"/>
                      </a:lnTo>
                      <a:lnTo>
                        <a:pt x="21" y="21"/>
                      </a:lnTo>
                      <a:lnTo>
                        <a:pt x="4" y="0"/>
                      </a:lnTo>
                      <a:lnTo>
                        <a:pt x="0" y="3"/>
                      </a:lnTo>
                      <a:lnTo>
                        <a:pt x="1" y="2"/>
                      </a:lnTo>
                      <a:lnTo>
                        <a:pt x="15"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82" name="Freeform 278"/>
                <p:cNvSpPr>
                  <a:spLocks/>
                </p:cNvSpPr>
                <p:nvPr/>
              </p:nvSpPr>
              <p:spPr bwMode="auto">
                <a:xfrm>
                  <a:off x="1181" y="1407"/>
                  <a:ext cx="12" cy="13"/>
                </a:xfrm>
                <a:custGeom>
                  <a:avLst/>
                  <a:gdLst>
                    <a:gd name="T0" fmla="*/ 1 w 24"/>
                    <a:gd name="T1" fmla="*/ 0 h 28"/>
                    <a:gd name="T2" fmla="*/ 1 w 24"/>
                    <a:gd name="T3" fmla="*/ 0 h 28"/>
                    <a:gd name="T4" fmla="*/ 1 w 24"/>
                    <a:gd name="T5" fmla="*/ 0 h 28"/>
                    <a:gd name="T6" fmla="*/ 1 w 24"/>
                    <a:gd name="T7" fmla="*/ 0 h 28"/>
                    <a:gd name="T8" fmla="*/ 1 w 24"/>
                    <a:gd name="T9" fmla="*/ 0 h 28"/>
                    <a:gd name="T10" fmla="*/ 0 w 24"/>
                    <a:gd name="T11" fmla="*/ 0 h 28"/>
                    <a:gd name="T12" fmla="*/ 1 w 24"/>
                    <a:gd name="T13" fmla="*/ 0 h 28"/>
                    <a:gd name="T14" fmla="*/ 1 w 24"/>
                    <a:gd name="T15" fmla="*/ 0 h 28"/>
                    <a:gd name="T16" fmla="*/ 0 w 24"/>
                    <a:gd name="T17" fmla="*/ 0 h 28"/>
                    <a:gd name="T18" fmla="*/ 1 w 24"/>
                    <a:gd name="T19" fmla="*/ 0 h 2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
                    <a:gd name="T31" fmla="*/ 0 h 28"/>
                    <a:gd name="T32" fmla="*/ 24 w 24"/>
                    <a:gd name="T33" fmla="*/ 28 h 2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 h="28">
                      <a:moveTo>
                        <a:pt x="18" y="26"/>
                      </a:moveTo>
                      <a:lnTo>
                        <a:pt x="16" y="28"/>
                      </a:lnTo>
                      <a:lnTo>
                        <a:pt x="24" y="23"/>
                      </a:lnTo>
                      <a:lnTo>
                        <a:pt x="10" y="0"/>
                      </a:lnTo>
                      <a:lnTo>
                        <a:pt x="2" y="5"/>
                      </a:lnTo>
                      <a:lnTo>
                        <a:pt x="0" y="7"/>
                      </a:lnTo>
                      <a:lnTo>
                        <a:pt x="2" y="5"/>
                      </a:lnTo>
                      <a:lnTo>
                        <a:pt x="1" y="5"/>
                      </a:lnTo>
                      <a:lnTo>
                        <a:pt x="0" y="7"/>
                      </a:lnTo>
                      <a:lnTo>
                        <a:pt x="18"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83" name="Freeform 279"/>
                <p:cNvSpPr>
                  <a:spLocks/>
                </p:cNvSpPr>
                <p:nvPr/>
              </p:nvSpPr>
              <p:spPr bwMode="auto">
                <a:xfrm>
                  <a:off x="1179" y="1410"/>
                  <a:ext cx="12" cy="10"/>
                </a:xfrm>
                <a:custGeom>
                  <a:avLst/>
                  <a:gdLst>
                    <a:gd name="T0" fmla="*/ 1 w 23"/>
                    <a:gd name="T1" fmla="*/ 1 h 20"/>
                    <a:gd name="T2" fmla="*/ 1 w 23"/>
                    <a:gd name="T3" fmla="*/ 1 h 20"/>
                    <a:gd name="T4" fmla="*/ 1 w 23"/>
                    <a:gd name="T5" fmla="*/ 1 h 20"/>
                    <a:gd name="T6" fmla="*/ 1 w 23"/>
                    <a:gd name="T7" fmla="*/ 0 h 20"/>
                    <a:gd name="T8" fmla="*/ 1 w 23"/>
                    <a:gd name="T9" fmla="*/ 1 h 20"/>
                    <a:gd name="T10" fmla="*/ 0 w 23"/>
                    <a:gd name="T11" fmla="*/ 1 h 20"/>
                    <a:gd name="T12" fmla="*/ 1 w 23"/>
                    <a:gd name="T13" fmla="*/ 1 h 20"/>
                    <a:gd name="T14" fmla="*/ 0 60000 65536"/>
                    <a:gd name="T15" fmla="*/ 0 60000 65536"/>
                    <a:gd name="T16" fmla="*/ 0 60000 65536"/>
                    <a:gd name="T17" fmla="*/ 0 60000 65536"/>
                    <a:gd name="T18" fmla="*/ 0 60000 65536"/>
                    <a:gd name="T19" fmla="*/ 0 60000 65536"/>
                    <a:gd name="T20" fmla="*/ 0 60000 65536"/>
                    <a:gd name="T21" fmla="*/ 0 w 23"/>
                    <a:gd name="T22" fmla="*/ 0 h 20"/>
                    <a:gd name="T23" fmla="*/ 23 w 23"/>
                    <a:gd name="T24" fmla="*/ 20 h 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20">
                      <a:moveTo>
                        <a:pt x="23" y="19"/>
                      </a:moveTo>
                      <a:lnTo>
                        <a:pt x="21" y="20"/>
                      </a:lnTo>
                      <a:lnTo>
                        <a:pt x="22" y="19"/>
                      </a:lnTo>
                      <a:lnTo>
                        <a:pt x="4" y="0"/>
                      </a:lnTo>
                      <a:lnTo>
                        <a:pt x="2" y="1"/>
                      </a:lnTo>
                      <a:lnTo>
                        <a:pt x="0" y="2"/>
                      </a:lnTo>
                      <a:lnTo>
                        <a:pt x="23" y="1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84" name="Freeform 280"/>
                <p:cNvSpPr>
                  <a:spLocks/>
                </p:cNvSpPr>
                <p:nvPr/>
              </p:nvSpPr>
              <p:spPr bwMode="auto">
                <a:xfrm>
                  <a:off x="1153" y="935"/>
                  <a:ext cx="3485" cy="2158"/>
                </a:xfrm>
                <a:custGeom>
                  <a:avLst/>
                  <a:gdLst>
                    <a:gd name="T0" fmla="*/ 52 w 6970"/>
                    <a:gd name="T1" fmla="*/ 7 h 4315"/>
                    <a:gd name="T2" fmla="*/ 47 w 6970"/>
                    <a:gd name="T3" fmla="*/ 3 h 4315"/>
                    <a:gd name="T4" fmla="*/ 39 w 6970"/>
                    <a:gd name="T5" fmla="*/ 1 h 4315"/>
                    <a:gd name="T6" fmla="*/ 28 w 6970"/>
                    <a:gd name="T7" fmla="*/ 2 h 4315"/>
                    <a:gd name="T8" fmla="*/ 18 w 6970"/>
                    <a:gd name="T9" fmla="*/ 5 h 4315"/>
                    <a:gd name="T10" fmla="*/ 9 w 6970"/>
                    <a:gd name="T11" fmla="*/ 9 h 4315"/>
                    <a:gd name="T12" fmla="*/ 3 w 6970"/>
                    <a:gd name="T13" fmla="*/ 12 h 4315"/>
                    <a:gd name="T14" fmla="*/ 1 w 6970"/>
                    <a:gd name="T15" fmla="*/ 13 h 4315"/>
                    <a:gd name="T16" fmla="*/ 2 w 6970"/>
                    <a:gd name="T17" fmla="*/ 17 h 4315"/>
                    <a:gd name="T18" fmla="*/ 3 w 6970"/>
                    <a:gd name="T19" fmla="*/ 25 h 4315"/>
                    <a:gd name="T20" fmla="*/ 6 w 6970"/>
                    <a:gd name="T21" fmla="*/ 35 h 4315"/>
                    <a:gd name="T22" fmla="*/ 7 w 6970"/>
                    <a:gd name="T23" fmla="*/ 44 h 4315"/>
                    <a:gd name="T24" fmla="*/ 8 w 6970"/>
                    <a:gd name="T25" fmla="*/ 52 h 4315"/>
                    <a:gd name="T26" fmla="*/ 9 w 6970"/>
                    <a:gd name="T27" fmla="*/ 60 h 4315"/>
                    <a:gd name="T28" fmla="*/ 9 w 6970"/>
                    <a:gd name="T29" fmla="*/ 66 h 4315"/>
                    <a:gd name="T30" fmla="*/ 10 w 6970"/>
                    <a:gd name="T31" fmla="*/ 68 h 4315"/>
                    <a:gd name="T32" fmla="*/ 14 w 6970"/>
                    <a:gd name="T33" fmla="*/ 65 h 4315"/>
                    <a:gd name="T34" fmla="*/ 21 w 6970"/>
                    <a:gd name="T35" fmla="*/ 61 h 4315"/>
                    <a:gd name="T36" fmla="*/ 30 w 6970"/>
                    <a:gd name="T37" fmla="*/ 57 h 4315"/>
                    <a:gd name="T38" fmla="*/ 38 w 6970"/>
                    <a:gd name="T39" fmla="*/ 57 h 4315"/>
                    <a:gd name="T40" fmla="*/ 46 w 6970"/>
                    <a:gd name="T41" fmla="*/ 58 h 4315"/>
                    <a:gd name="T42" fmla="*/ 53 w 6970"/>
                    <a:gd name="T43" fmla="*/ 59 h 4315"/>
                    <a:gd name="T44" fmla="*/ 57 w 6970"/>
                    <a:gd name="T45" fmla="*/ 61 h 4315"/>
                    <a:gd name="T46" fmla="*/ 59 w 6970"/>
                    <a:gd name="T47" fmla="*/ 61 h 4315"/>
                    <a:gd name="T48" fmla="*/ 61 w 6970"/>
                    <a:gd name="T49" fmla="*/ 59 h 4315"/>
                    <a:gd name="T50" fmla="*/ 65 w 6970"/>
                    <a:gd name="T51" fmla="*/ 57 h 4315"/>
                    <a:gd name="T52" fmla="*/ 70 w 6970"/>
                    <a:gd name="T53" fmla="*/ 56 h 4315"/>
                    <a:gd name="T54" fmla="*/ 75 w 6970"/>
                    <a:gd name="T55" fmla="*/ 56 h 4315"/>
                    <a:gd name="T56" fmla="*/ 79 w 6970"/>
                    <a:gd name="T57" fmla="*/ 57 h 4315"/>
                    <a:gd name="T58" fmla="*/ 84 w 6970"/>
                    <a:gd name="T59" fmla="*/ 59 h 4315"/>
                    <a:gd name="T60" fmla="*/ 89 w 6970"/>
                    <a:gd name="T61" fmla="*/ 60 h 4315"/>
                    <a:gd name="T62" fmla="*/ 93 w 6970"/>
                    <a:gd name="T63" fmla="*/ 62 h 4315"/>
                    <a:gd name="T64" fmla="*/ 96 w 6970"/>
                    <a:gd name="T65" fmla="*/ 63 h 4315"/>
                    <a:gd name="T66" fmla="*/ 99 w 6970"/>
                    <a:gd name="T67" fmla="*/ 64 h 4315"/>
                    <a:gd name="T68" fmla="*/ 102 w 6970"/>
                    <a:gd name="T69" fmla="*/ 64 h 4315"/>
                    <a:gd name="T70" fmla="*/ 105 w 6970"/>
                    <a:gd name="T71" fmla="*/ 64 h 4315"/>
                    <a:gd name="T72" fmla="*/ 107 w 6970"/>
                    <a:gd name="T73" fmla="*/ 63 h 4315"/>
                    <a:gd name="T74" fmla="*/ 109 w 6970"/>
                    <a:gd name="T75" fmla="*/ 62 h 4315"/>
                    <a:gd name="T76" fmla="*/ 109 w 6970"/>
                    <a:gd name="T77" fmla="*/ 60 h 4315"/>
                    <a:gd name="T78" fmla="*/ 109 w 6970"/>
                    <a:gd name="T79" fmla="*/ 55 h 4315"/>
                    <a:gd name="T80" fmla="*/ 109 w 6970"/>
                    <a:gd name="T81" fmla="*/ 48 h 4315"/>
                    <a:gd name="T82" fmla="*/ 109 w 6970"/>
                    <a:gd name="T83" fmla="*/ 40 h 4315"/>
                    <a:gd name="T84" fmla="*/ 109 w 6970"/>
                    <a:gd name="T85" fmla="*/ 32 h 4315"/>
                    <a:gd name="T86" fmla="*/ 109 w 6970"/>
                    <a:gd name="T87" fmla="*/ 22 h 4315"/>
                    <a:gd name="T88" fmla="*/ 109 w 6970"/>
                    <a:gd name="T89" fmla="*/ 15 h 4315"/>
                    <a:gd name="T90" fmla="*/ 109 w 6970"/>
                    <a:gd name="T91" fmla="*/ 11 h 4315"/>
                    <a:gd name="T92" fmla="*/ 108 w 6970"/>
                    <a:gd name="T93" fmla="*/ 11 h 4315"/>
                    <a:gd name="T94" fmla="*/ 105 w 6970"/>
                    <a:gd name="T95" fmla="*/ 11 h 4315"/>
                    <a:gd name="T96" fmla="*/ 103 w 6970"/>
                    <a:gd name="T97" fmla="*/ 11 h 4315"/>
                    <a:gd name="T98" fmla="*/ 98 w 6970"/>
                    <a:gd name="T99" fmla="*/ 11 h 4315"/>
                    <a:gd name="T100" fmla="*/ 92 w 6970"/>
                    <a:gd name="T101" fmla="*/ 8 h 4315"/>
                    <a:gd name="T102" fmla="*/ 87 w 6970"/>
                    <a:gd name="T103" fmla="*/ 5 h 4315"/>
                    <a:gd name="T104" fmla="*/ 81 w 6970"/>
                    <a:gd name="T105" fmla="*/ 2 h 4315"/>
                    <a:gd name="T106" fmla="*/ 75 w 6970"/>
                    <a:gd name="T107" fmla="*/ 1 h 4315"/>
                    <a:gd name="T108" fmla="*/ 72 w 6970"/>
                    <a:gd name="T109" fmla="*/ 1 h 4315"/>
                    <a:gd name="T110" fmla="*/ 68 w 6970"/>
                    <a:gd name="T111" fmla="*/ 2 h 4315"/>
                    <a:gd name="T112" fmla="*/ 65 w 6970"/>
                    <a:gd name="T113" fmla="*/ 2 h 4315"/>
                    <a:gd name="T114" fmla="*/ 62 w 6970"/>
                    <a:gd name="T115" fmla="*/ 4 h 4315"/>
                    <a:gd name="T116" fmla="*/ 58 w 6970"/>
                    <a:gd name="T117" fmla="*/ 6 h 4315"/>
                    <a:gd name="T118" fmla="*/ 55 w 6970"/>
                    <a:gd name="T119" fmla="*/ 8 h 4315"/>
                    <a:gd name="T120" fmla="*/ 53 w 6970"/>
                    <a:gd name="T121" fmla="*/ 9 h 431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970"/>
                    <a:gd name="T184" fmla="*/ 0 h 4315"/>
                    <a:gd name="T185" fmla="*/ 6970 w 6970"/>
                    <a:gd name="T186" fmla="*/ 4315 h 431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970" h="4315">
                      <a:moveTo>
                        <a:pt x="3370" y="561"/>
                      </a:moveTo>
                      <a:lnTo>
                        <a:pt x="3367" y="560"/>
                      </a:lnTo>
                      <a:lnTo>
                        <a:pt x="3364" y="553"/>
                      </a:lnTo>
                      <a:lnTo>
                        <a:pt x="3361" y="549"/>
                      </a:lnTo>
                      <a:lnTo>
                        <a:pt x="3357" y="542"/>
                      </a:lnTo>
                      <a:lnTo>
                        <a:pt x="3352" y="536"/>
                      </a:lnTo>
                      <a:lnTo>
                        <a:pt x="3349" y="528"/>
                      </a:lnTo>
                      <a:lnTo>
                        <a:pt x="3343" y="521"/>
                      </a:lnTo>
                      <a:lnTo>
                        <a:pt x="3337" y="510"/>
                      </a:lnTo>
                      <a:lnTo>
                        <a:pt x="3331" y="500"/>
                      </a:lnTo>
                      <a:lnTo>
                        <a:pt x="3324" y="488"/>
                      </a:lnTo>
                      <a:lnTo>
                        <a:pt x="3314" y="478"/>
                      </a:lnTo>
                      <a:lnTo>
                        <a:pt x="3306" y="465"/>
                      </a:lnTo>
                      <a:lnTo>
                        <a:pt x="3296" y="453"/>
                      </a:lnTo>
                      <a:lnTo>
                        <a:pt x="3287" y="439"/>
                      </a:lnTo>
                      <a:lnTo>
                        <a:pt x="3274" y="426"/>
                      </a:lnTo>
                      <a:lnTo>
                        <a:pt x="3263" y="412"/>
                      </a:lnTo>
                      <a:lnTo>
                        <a:pt x="3250" y="397"/>
                      </a:lnTo>
                      <a:lnTo>
                        <a:pt x="3237" y="382"/>
                      </a:lnTo>
                      <a:lnTo>
                        <a:pt x="3222" y="369"/>
                      </a:lnTo>
                      <a:lnTo>
                        <a:pt x="3208" y="352"/>
                      </a:lnTo>
                      <a:lnTo>
                        <a:pt x="3192" y="337"/>
                      </a:lnTo>
                      <a:lnTo>
                        <a:pt x="3177" y="320"/>
                      </a:lnTo>
                      <a:lnTo>
                        <a:pt x="3160" y="305"/>
                      </a:lnTo>
                      <a:lnTo>
                        <a:pt x="3143" y="289"/>
                      </a:lnTo>
                      <a:lnTo>
                        <a:pt x="3123" y="274"/>
                      </a:lnTo>
                      <a:lnTo>
                        <a:pt x="3105" y="257"/>
                      </a:lnTo>
                      <a:lnTo>
                        <a:pt x="3084" y="242"/>
                      </a:lnTo>
                      <a:lnTo>
                        <a:pt x="3063" y="226"/>
                      </a:lnTo>
                      <a:lnTo>
                        <a:pt x="3040" y="210"/>
                      </a:lnTo>
                      <a:lnTo>
                        <a:pt x="3018" y="193"/>
                      </a:lnTo>
                      <a:lnTo>
                        <a:pt x="2993" y="180"/>
                      </a:lnTo>
                      <a:lnTo>
                        <a:pt x="2969" y="165"/>
                      </a:lnTo>
                      <a:lnTo>
                        <a:pt x="2942" y="151"/>
                      </a:lnTo>
                      <a:lnTo>
                        <a:pt x="2916" y="136"/>
                      </a:lnTo>
                      <a:lnTo>
                        <a:pt x="2887" y="123"/>
                      </a:lnTo>
                      <a:lnTo>
                        <a:pt x="2859" y="109"/>
                      </a:lnTo>
                      <a:lnTo>
                        <a:pt x="2830" y="97"/>
                      </a:lnTo>
                      <a:lnTo>
                        <a:pt x="2800" y="84"/>
                      </a:lnTo>
                      <a:lnTo>
                        <a:pt x="2768" y="74"/>
                      </a:lnTo>
                      <a:lnTo>
                        <a:pt x="2737" y="63"/>
                      </a:lnTo>
                      <a:lnTo>
                        <a:pt x="2704" y="53"/>
                      </a:lnTo>
                      <a:lnTo>
                        <a:pt x="2670" y="43"/>
                      </a:lnTo>
                      <a:lnTo>
                        <a:pt x="2635" y="34"/>
                      </a:lnTo>
                      <a:lnTo>
                        <a:pt x="2599" y="26"/>
                      </a:lnTo>
                      <a:lnTo>
                        <a:pt x="2562" y="19"/>
                      </a:lnTo>
                      <a:lnTo>
                        <a:pt x="2525" y="13"/>
                      </a:lnTo>
                      <a:lnTo>
                        <a:pt x="2485" y="9"/>
                      </a:lnTo>
                      <a:lnTo>
                        <a:pt x="2446" y="5"/>
                      </a:lnTo>
                      <a:lnTo>
                        <a:pt x="2404" y="2"/>
                      </a:lnTo>
                      <a:lnTo>
                        <a:pt x="2363" y="0"/>
                      </a:lnTo>
                      <a:lnTo>
                        <a:pt x="2319" y="1"/>
                      </a:lnTo>
                      <a:lnTo>
                        <a:pt x="2275" y="1"/>
                      </a:lnTo>
                      <a:lnTo>
                        <a:pt x="2229" y="2"/>
                      </a:lnTo>
                      <a:lnTo>
                        <a:pt x="2184" y="5"/>
                      </a:lnTo>
                      <a:lnTo>
                        <a:pt x="2136" y="9"/>
                      </a:lnTo>
                      <a:lnTo>
                        <a:pt x="2087" y="15"/>
                      </a:lnTo>
                      <a:lnTo>
                        <a:pt x="2038" y="23"/>
                      </a:lnTo>
                      <a:lnTo>
                        <a:pt x="1988" y="31"/>
                      </a:lnTo>
                      <a:lnTo>
                        <a:pt x="1935" y="41"/>
                      </a:lnTo>
                      <a:lnTo>
                        <a:pt x="1883" y="53"/>
                      </a:lnTo>
                      <a:lnTo>
                        <a:pt x="1829" y="67"/>
                      </a:lnTo>
                      <a:lnTo>
                        <a:pt x="1775" y="81"/>
                      </a:lnTo>
                      <a:lnTo>
                        <a:pt x="1737" y="92"/>
                      </a:lnTo>
                      <a:lnTo>
                        <a:pt x="1700" y="102"/>
                      </a:lnTo>
                      <a:lnTo>
                        <a:pt x="1662" y="114"/>
                      </a:lnTo>
                      <a:lnTo>
                        <a:pt x="1625" y="125"/>
                      </a:lnTo>
                      <a:lnTo>
                        <a:pt x="1587" y="138"/>
                      </a:lnTo>
                      <a:lnTo>
                        <a:pt x="1549" y="151"/>
                      </a:lnTo>
                      <a:lnTo>
                        <a:pt x="1511" y="163"/>
                      </a:lnTo>
                      <a:lnTo>
                        <a:pt x="1473" y="175"/>
                      </a:lnTo>
                      <a:lnTo>
                        <a:pt x="1434" y="189"/>
                      </a:lnTo>
                      <a:lnTo>
                        <a:pt x="1396" y="203"/>
                      </a:lnTo>
                      <a:lnTo>
                        <a:pt x="1358" y="216"/>
                      </a:lnTo>
                      <a:lnTo>
                        <a:pt x="1320" y="229"/>
                      </a:lnTo>
                      <a:lnTo>
                        <a:pt x="1282" y="244"/>
                      </a:lnTo>
                      <a:lnTo>
                        <a:pt x="1244" y="258"/>
                      </a:lnTo>
                      <a:lnTo>
                        <a:pt x="1206" y="272"/>
                      </a:lnTo>
                      <a:lnTo>
                        <a:pt x="1168" y="286"/>
                      </a:lnTo>
                      <a:lnTo>
                        <a:pt x="1130" y="301"/>
                      </a:lnTo>
                      <a:lnTo>
                        <a:pt x="1092" y="316"/>
                      </a:lnTo>
                      <a:lnTo>
                        <a:pt x="1054" y="331"/>
                      </a:lnTo>
                      <a:lnTo>
                        <a:pt x="1017" y="345"/>
                      </a:lnTo>
                      <a:lnTo>
                        <a:pt x="979" y="360"/>
                      </a:lnTo>
                      <a:lnTo>
                        <a:pt x="942" y="375"/>
                      </a:lnTo>
                      <a:lnTo>
                        <a:pt x="905" y="390"/>
                      </a:lnTo>
                      <a:lnTo>
                        <a:pt x="869" y="404"/>
                      </a:lnTo>
                      <a:lnTo>
                        <a:pt x="832" y="419"/>
                      </a:lnTo>
                      <a:lnTo>
                        <a:pt x="797" y="434"/>
                      </a:lnTo>
                      <a:lnTo>
                        <a:pt x="762" y="449"/>
                      </a:lnTo>
                      <a:lnTo>
                        <a:pt x="729" y="463"/>
                      </a:lnTo>
                      <a:lnTo>
                        <a:pt x="694" y="478"/>
                      </a:lnTo>
                      <a:lnTo>
                        <a:pt x="659" y="492"/>
                      </a:lnTo>
                      <a:lnTo>
                        <a:pt x="626" y="506"/>
                      </a:lnTo>
                      <a:lnTo>
                        <a:pt x="595" y="519"/>
                      </a:lnTo>
                      <a:lnTo>
                        <a:pt x="561" y="534"/>
                      </a:lnTo>
                      <a:lnTo>
                        <a:pt x="529" y="548"/>
                      </a:lnTo>
                      <a:lnTo>
                        <a:pt x="498" y="562"/>
                      </a:lnTo>
                      <a:lnTo>
                        <a:pt x="468" y="575"/>
                      </a:lnTo>
                      <a:lnTo>
                        <a:pt x="438" y="589"/>
                      </a:lnTo>
                      <a:lnTo>
                        <a:pt x="409" y="601"/>
                      </a:lnTo>
                      <a:lnTo>
                        <a:pt x="382" y="614"/>
                      </a:lnTo>
                      <a:lnTo>
                        <a:pt x="355" y="625"/>
                      </a:lnTo>
                      <a:lnTo>
                        <a:pt x="328" y="638"/>
                      </a:lnTo>
                      <a:lnTo>
                        <a:pt x="302" y="650"/>
                      </a:lnTo>
                      <a:lnTo>
                        <a:pt x="277" y="662"/>
                      </a:lnTo>
                      <a:lnTo>
                        <a:pt x="253" y="673"/>
                      </a:lnTo>
                      <a:lnTo>
                        <a:pt x="228" y="683"/>
                      </a:lnTo>
                      <a:lnTo>
                        <a:pt x="208" y="693"/>
                      </a:lnTo>
                      <a:lnTo>
                        <a:pt x="186" y="704"/>
                      </a:lnTo>
                      <a:lnTo>
                        <a:pt x="167" y="712"/>
                      </a:lnTo>
                      <a:lnTo>
                        <a:pt x="147" y="722"/>
                      </a:lnTo>
                      <a:lnTo>
                        <a:pt x="129" y="730"/>
                      </a:lnTo>
                      <a:lnTo>
                        <a:pt x="111" y="739"/>
                      </a:lnTo>
                      <a:lnTo>
                        <a:pt x="96" y="746"/>
                      </a:lnTo>
                      <a:lnTo>
                        <a:pt x="80" y="753"/>
                      </a:lnTo>
                      <a:lnTo>
                        <a:pt x="67" y="760"/>
                      </a:lnTo>
                      <a:lnTo>
                        <a:pt x="54" y="766"/>
                      </a:lnTo>
                      <a:lnTo>
                        <a:pt x="44" y="771"/>
                      </a:lnTo>
                      <a:lnTo>
                        <a:pt x="33" y="776"/>
                      </a:lnTo>
                      <a:lnTo>
                        <a:pt x="24" y="781"/>
                      </a:lnTo>
                      <a:lnTo>
                        <a:pt x="16" y="784"/>
                      </a:lnTo>
                      <a:lnTo>
                        <a:pt x="11" y="787"/>
                      </a:lnTo>
                      <a:lnTo>
                        <a:pt x="3" y="791"/>
                      </a:lnTo>
                      <a:lnTo>
                        <a:pt x="0" y="791"/>
                      </a:lnTo>
                      <a:lnTo>
                        <a:pt x="0" y="792"/>
                      </a:lnTo>
                      <a:lnTo>
                        <a:pt x="0" y="795"/>
                      </a:lnTo>
                      <a:lnTo>
                        <a:pt x="1" y="799"/>
                      </a:lnTo>
                      <a:lnTo>
                        <a:pt x="3" y="805"/>
                      </a:lnTo>
                      <a:lnTo>
                        <a:pt x="4" y="813"/>
                      </a:lnTo>
                      <a:lnTo>
                        <a:pt x="6" y="822"/>
                      </a:lnTo>
                      <a:lnTo>
                        <a:pt x="9" y="833"/>
                      </a:lnTo>
                      <a:lnTo>
                        <a:pt x="13" y="843"/>
                      </a:lnTo>
                      <a:lnTo>
                        <a:pt x="15" y="858"/>
                      </a:lnTo>
                      <a:lnTo>
                        <a:pt x="19" y="872"/>
                      </a:lnTo>
                      <a:lnTo>
                        <a:pt x="22" y="888"/>
                      </a:lnTo>
                      <a:lnTo>
                        <a:pt x="27" y="904"/>
                      </a:lnTo>
                      <a:lnTo>
                        <a:pt x="30" y="924"/>
                      </a:lnTo>
                      <a:lnTo>
                        <a:pt x="36" y="943"/>
                      </a:lnTo>
                      <a:lnTo>
                        <a:pt x="41" y="964"/>
                      </a:lnTo>
                      <a:lnTo>
                        <a:pt x="47" y="985"/>
                      </a:lnTo>
                      <a:lnTo>
                        <a:pt x="52" y="1009"/>
                      </a:lnTo>
                      <a:lnTo>
                        <a:pt x="58" y="1033"/>
                      </a:lnTo>
                      <a:lnTo>
                        <a:pt x="65" y="1060"/>
                      </a:lnTo>
                      <a:lnTo>
                        <a:pt x="72" y="1085"/>
                      </a:lnTo>
                      <a:lnTo>
                        <a:pt x="77" y="1114"/>
                      </a:lnTo>
                      <a:lnTo>
                        <a:pt x="84" y="1142"/>
                      </a:lnTo>
                      <a:lnTo>
                        <a:pt x="91" y="1171"/>
                      </a:lnTo>
                      <a:lnTo>
                        <a:pt x="99" y="1200"/>
                      </a:lnTo>
                      <a:lnTo>
                        <a:pt x="106" y="1233"/>
                      </a:lnTo>
                      <a:lnTo>
                        <a:pt x="113" y="1264"/>
                      </a:lnTo>
                      <a:lnTo>
                        <a:pt x="120" y="1297"/>
                      </a:lnTo>
                      <a:lnTo>
                        <a:pt x="128" y="1329"/>
                      </a:lnTo>
                      <a:lnTo>
                        <a:pt x="136" y="1364"/>
                      </a:lnTo>
                      <a:lnTo>
                        <a:pt x="144" y="1397"/>
                      </a:lnTo>
                      <a:lnTo>
                        <a:pt x="152" y="1433"/>
                      </a:lnTo>
                      <a:lnTo>
                        <a:pt x="162" y="1468"/>
                      </a:lnTo>
                      <a:lnTo>
                        <a:pt x="168" y="1506"/>
                      </a:lnTo>
                      <a:lnTo>
                        <a:pt x="178" y="1542"/>
                      </a:lnTo>
                      <a:lnTo>
                        <a:pt x="186" y="1580"/>
                      </a:lnTo>
                      <a:lnTo>
                        <a:pt x="195" y="1617"/>
                      </a:lnTo>
                      <a:lnTo>
                        <a:pt x="203" y="1656"/>
                      </a:lnTo>
                      <a:lnTo>
                        <a:pt x="212" y="1694"/>
                      </a:lnTo>
                      <a:lnTo>
                        <a:pt x="220" y="1734"/>
                      </a:lnTo>
                      <a:lnTo>
                        <a:pt x="230" y="1772"/>
                      </a:lnTo>
                      <a:lnTo>
                        <a:pt x="238" y="1812"/>
                      </a:lnTo>
                      <a:lnTo>
                        <a:pt x="246" y="1852"/>
                      </a:lnTo>
                      <a:lnTo>
                        <a:pt x="254" y="1893"/>
                      </a:lnTo>
                      <a:lnTo>
                        <a:pt x="263" y="1932"/>
                      </a:lnTo>
                      <a:lnTo>
                        <a:pt x="271" y="1972"/>
                      </a:lnTo>
                      <a:lnTo>
                        <a:pt x="280" y="2012"/>
                      </a:lnTo>
                      <a:lnTo>
                        <a:pt x="288" y="2053"/>
                      </a:lnTo>
                      <a:lnTo>
                        <a:pt x="298" y="2092"/>
                      </a:lnTo>
                      <a:lnTo>
                        <a:pt x="304" y="2133"/>
                      </a:lnTo>
                      <a:lnTo>
                        <a:pt x="313" y="2173"/>
                      </a:lnTo>
                      <a:lnTo>
                        <a:pt x="321" y="2214"/>
                      </a:lnTo>
                      <a:lnTo>
                        <a:pt x="329" y="2253"/>
                      </a:lnTo>
                      <a:lnTo>
                        <a:pt x="336" y="2293"/>
                      </a:lnTo>
                      <a:lnTo>
                        <a:pt x="344" y="2333"/>
                      </a:lnTo>
                      <a:lnTo>
                        <a:pt x="351" y="2373"/>
                      </a:lnTo>
                      <a:lnTo>
                        <a:pt x="359" y="2411"/>
                      </a:lnTo>
                      <a:lnTo>
                        <a:pt x="366" y="2449"/>
                      </a:lnTo>
                      <a:lnTo>
                        <a:pt x="372" y="2488"/>
                      </a:lnTo>
                      <a:lnTo>
                        <a:pt x="379" y="2526"/>
                      </a:lnTo>
                      <a:lnTo>
                        <a:pt x="386" y="2563"/>
                      </a:lnTo>
                      <a:lnTo>
                        <a:pt x="392" y="2601"/>
                      </a:lnTo>
                      <a:lnTo>
                        <a:pt x="398" y="2637"/>
                      </a:lnTo>
                      <a:lnTo>
                        <a:pt x="404" y="2674"/>
                      </a:lnTo>
                      <a:lnTo>
                        <a:pt x="410" y="2708"/>
                      </a:lnTo>
                      <a:lnTo>
                        <a:pt x="414" y="2738"/>
                      </a:lnTo>
                      <a:lnTo>
                        <a:pt x="419" y="2768"/>
                      </a:lnTo>
                      <a:lnTo>
                        <a:pt x="422" y="2799"/>
                      </a:lnTo>
                      <a:lnTo>
                        <a:pt x="427" y="2829"/>
                      </a:lnTo>
                      <a:lnTo>
                        <a:pt x="430" y="2861"/>
                      </a:lnTo>
                      <a:lnTo>
                        <a:pt x="435" y="2893"/>
                      </a:lnTo>
                      <a:lnTo>
                        <a:pt x="438" y="2925"/>
                      </a:lnTo>
                      <a:lnTo>
                        <a:pt x="443" y="2956"/>
                      </a:lnTo>
                      <a:lnTo>
                        <a:pt x="446" y="2989"/>
                      </a:lnTo>
                      <a:lnTo>
                        <a:pt x="450" y="3022"/>
                      </a:lnTo>
                      <a:lnTo>
                        <a:pt x="453" y="3055"/>
                      </a:lnTo>
                      <a:lnTo>
                        <a:pt x="458" y="3087"/>
                      </a:lnTo>
                      <a:lnTo>
                        <a:pt x="461" y="3122"/>
                      </a:lnTo>
                      <a:lnTo>
                        <a:pt x="466" y="3154"/>
                      </a:lnTo>
                      <a:lnTo>
                        <a:pt x="469" y="3189"/>
                      </a:lnTo>
                      <a:lnTo>
                        <a:pt x="474" y="3221"/>
                      </a:lnTo>
                      <a:lnTo>
                        <a:pt x="476" y="3255"/>
                      </a:lnTo>
                      <a:lnTo>
                        <a:pt x="480" y="3289"/>
                      </a:lnTo>
                      <a:lnTo>
                        <a:pt x="483" y="3323"/>
                      </a:lnTo>
                      <a:lnTo>
                        <a:pt x="487" y="3357"/>
                      </a:lnTo>
                      <a:lnTo>
                        <a:pt x="490" y="3391"/>
                      </a:lnTo>
                      <a:lnTo>
                        <a:pt x="493" y="3424"/>
                      </a:lnTo>
                      <a:lnTo>
                        <a:pt x="497" y="3457"/>
                      </a:lnTo>
                      <a:lnTo>
                        <a:pt x="500" y="3489"/>
                      </a:lnTo>
                      <a:lnTo>
                        <a:pt x="503" y="3524"/>
                      </a:lnTo>
                      <a:lnTo>
                        <a:pt x="506" y="3556"/>
                      </a:lnTo>
                      <a:lnTo>
                        <a:pt x="508" y="3589"/>
                      </a:lnTo>
                      <a:lnTo>
                        <a:pt x="512" y="3621"/>
                      </a:lnTo>
                      <a:lnTo>
                        <a:pt x="514" y="3652"/>
                      </a:lnTo>
                      <a:lnTo>
                        <a:pt x="518" y="3683"/>
                      </a:lnTo>
                      <a:lnTo>
                        <a:pt x="520" y="3714"/>
                      </a:lnTo>
                      <a:lnTo>
                        <a:pt x="523" y="3744"/>
                      </a:lnTo>
                      <a:lnTo>
                        <a:pt x="525" y="3775"/>
                      </a:lnTo>
                      <a:lnTo>
                        <a:pt x="528" y="3805"/>
                      </a:lnTo>
                      <a:lnTo>
                        <a:pt x="529" y="3835"/>
                      </a:lnTo>
                      <a:lnTo>
                        <a:pt x="533" y="3862"/>
                      </a:lnTo>
                      <a:lnTo>
                        <a:pt x="534" y="3891"/>
                      </a:lnTo>
                      <a:lnTo>
                        <a:pt x="536" y="3919"/>
                      </a:lnTo>
                      <a:lnTo>
                        <a:pt x="538" y="3945"/>
                      </a:lnTo>
                      <a:lnTo>
                        <a:pt x="541" y="3971"/>
                      </a:lnTo>
                      <a:lnTo>
                        <a:pt x="542" y="3997"/>
                      </a:lnTo>
                      <a:lnTo>
                        <a:pt x="544" y="4021"/>
                      </a:lnTo>
                      <a:lnTo>
                        <a:pt x="545" y="4047"/>
                      </a:lnTo>
                      <a:lnTo>
                        <a:pt x="548" y="4069"/>
                      </a:lnTo>
                      <a:lnTo>
                        <a:pt x="549" y="4092"/>
                      </a:lnTo>
                      <a:lnTo>
                        <a:pt x="551" y="4112"/>
                      </a:lnTo>
                      <a:lnTo>
                        <a:pt x="553" y="4133"/>
                      </a:lnTo>
                      <a:lnTo>
                        <a:pt x="556" y="4152"/>
                      </a:lnTo>
                      <a:lnTo>
                        <a:pt x="556" y="4172"/>
                      </a:lnTo>
                      <a:lnTo>
                        <a:pt x="557" y="4190"/>
                      </a:lnTo>
                      <a:lnTo>
                        <a:pt x="558" y="4207"/>
                      </a:lnTo>
                      <a:lnTo>
                        <a:pt x="559" y="4221"/>
                      </a:lnTo>
                      <a:lnTo>
                        <a:pt x="560" y="4237"/>
                      </a:lnTo>
                      <a:lnTo>
                        <a:pt x="561" y="4250"/>
                      </a:lnTo>
                      <a:lnTo>
                        <a:pt x="563" y="4262"/>
                      </a:lnTo>
                      <a:lnTo>
                        <a:pt x="564" y="4273"/>
                      </a:lnTo>
                      <a:lnTo>
                        <a:pt x="564" y="4283"/>
                      </a:lnTo>
                      <a:lnTo>
                        <a:pt x="565" y="4292"/>
                      </a:lnTo>
                      <a:lnTo>
                        <a:pt x="565" y="4299"/>
                      </a:lnTo>
                      <a:lnTo>
                        <a:pt x="566" y="4305"/>
                      </a:lnTo>
                      <a:lnTo>
                        <a:pt x="566" y="4313"/>
                      </a:lnTo>
                      <a:lnTo>
                        <a:pt x="567" y="4315"/>
                      </a:lnTo>
                      <a:lnTo>
                        <a:pt x="570" y="4314"/>
                      </a:lnTo>
                      <a:lnTo>
                        <a:pt x="578" y="4308"/>
                      </a:lnTo>
                      <a:lnTo>
                        <a:pt x="582" y="4305"/>
                      </a:lnTo>
                      <a:lnTo>
                        <a:pt x="590" y="4300"/>
                      </a:lnTo>
                      <a:lnTo>
                        <a:pt x="598" y="4294"/>
                      </a:lnTo>
                      <a:lnTo>
                        <a:pt x="609" y="4288"/>
                      </a:lnTo>
                      <a:lnTo>
                        <a:pt x="618" y="4281"/>
                      </a:lnTo>
                      <a:lnTo>
                        <a:pt x="629" y="4273"/>
                      </a:lnTo>
                      <a:lnTo>
                        <a:pt x="642" y="4265"/>
                      </a:lnTo>
                      <a:lnTo>
                        <a:pt x="657" y="4254"/>
                      </a:lnTo>
                      <a:lnTo>
                        <a:pt x="671" y="4245"/>
                      </a:lnTo>
                      <a:lnTo>
                        <a:pt x="688" y="4235"/>
                      </a:lnTo>
                      <a:lnTo>
                        <a:pt x="704" y="4223"/>
                      </a:lnTo>
                      <a:lnTo>
                        <a:pt x="724" y="4210"/>
                      </a:lnTo>
                      <a:lnTo>
                        <a:pt x="741" y="4200"/>
                      </a:lnTo>
                      <a:lnTo>
                        <a:pt x="762" y="4187"/>
                      </a:lnTo>
                      <a:lnTo>
                        <a:pt x="783" y="4174"/>
                      </a:lnTo>
                      <a:lnTo>
                        <a:pt x="805" y="4160"/>
                      </a:lnTo>
                      <a:lnTo>
                        <a:pt x="826" y="4146"/>
                      </a:lnTo>
                      <a:lnTo>
                        <a:pt x="851" y="4132"/>
                      </a:lnTo>
                      <a:lnTo>
                        <a:pt x="874" y="4117"/>
                      </a:lnTo>
                      <a:lnTo>
                        <a:pt x="900" y="4101"/>
                      </a:lnTo>
                      <a:lnTo>
                        <a:pt x="924" y="4087"/>
                      </a:lnTo>
                      <a:lnTo>
                        <a:pt x="951" y="4071"/>
                      </a:lnTo>
                      <a:lnTo>
                        <a:pt x="979" y="4056"/>
                      </a:lnTo>
                      <a:lnTo>
                        <a:pt x="1006" y="4039"/>
                      </a:lnTo>
                      <a:lnTo>
                        <a:pt x="1034" y="4023"/>
                      </a:lnTo>
                      <a:lnTo>
                        <a:pt x="1064" y="4006"/>
                      </a:lnTo>
                      <a:lnTo>
                        <a:pt x="1093" y="3990"/>
                      </a:lnTo>
                      <a:lnTo>
                        <a:pt x="1124" y="3973"/>
                      </a:lnTo>
                      <a:lnTo>
                        <a:pt x="1154" y="3957"/>
                      </a:lnTo>
                      <a:lnTo>
                        <a:pt x="1185" y="3941"/>
                      </a:lnTo>
                      <a:lnTo>
                        <a:pt x="1216" y="3925"/>
                      </a:lnTo>
                      <a:lnTo>
                        <a:pt x="1247" y="3909"/>
                      </a:lnTo>
                      <a:lnTo>
                        <a:pt x="1278" y="3892"/>
                      </a:lnTo>
                      <a:lnTo>
                        <a:pt x="1312" y="3876"/>
                      </a:lnTo>
                      <a:lnTo>
                        <a:pt x="1344" y="3860"/>
                      </a:lnTo>
                      <a:lnTo>
                        <a:pt x="1378" y="3844"/>
                      </a:lnTo>
                      <a:lnTo>
                        <a:pt x="1412" y="3829"/>
                      </a:lnTo>
                      <a:lnTo>
                        <a:pt x="1445" y="3814"/>
                      </a:lnTo>
                      <a:lnTo>
                        <a:pt x="1480" y="3799"/>
                      </a:lnTo>
                      <a:lnTo>
                        <a:pt x="1514" y="3783"/>
                      </a:lnTo>
                      <a:lnTo>
                        <a:pt x="1549" y="3769"/>
                      </a:lnTo>
                      <a:lnTo>
                        <a:pt x="1584" y="3754"/>
                      </a:lnTo>
                      <a:lnTo>
                        <a:pt x="1618" y="3740"/>
                      </a:lnTo>
                      <a:lnTo>
                        <a:pt x="1654" y="3725"/>
                      </a:lnTo>
                      <a:lnTo>
                        <a:pt x="1688" y="3714"/>
                      </a:lnTo>
                      <a:lnTo>
                        <a:pt x="1723" y="3701"/>
                      </a:lnTo>
                      <a:lnTo>
                        <a:pt x="1758" y="3690"/>
                      </a:lnTo>
                      <a:lnTo>
                        <a:pt x="1792" y="3677"/>
                      </a:lnTo>
                      <a:lnTo>
                        <a:pt x="1827" y="3667"/>
                      </a:lnTo>
                      <a:lnTo>
                        <a:pt x="1861" y="3656"/>
                      </a:lnTo>
                      <a:lnTo>
                        <a:pt x="1896" y="3646"/>
                      </a:lnTo>
                      <a:lnTo>
                        <a:pt x="1932" y="3636"/>
                      </a:lnTo>
                      <a:lnTo>
                        <a:pt x="1965" y="3629"/>
                      </a:lnTo>
                      <a:lnTo>
                        <a:pt x="2000" y="3621"/>
                      </a:lnTo>
                      <a:lnTo>
                        <a:pt x="2034" y="3614"/>
                      </a:lnTo>
                      <a:lnTo>
                        <a:pt x="2069" y="3607"/>
                      </a:lnTo>
                      <a:lnTo>
                        <a:pt x="2102" y="3601"/>
                      </a:lnTo>
                      <a:lnTo>
                        <a:pt x="2136" y="3595"/>
                      </a:lnTo>
                      <a:lnTo>
                        <a:pt x="2169" y="3592"/>
                      </a:lnTo>
                      <a:lnTo>
                        <a:pt x="2202" y="3587"/>
                      </a:lnTo>
                      <a:lnTo>
                        <a:pt x="2229" y="3586"/>
                      </a:lnTo>
                      <a:lnTo>
                        <a:pt x="2257" y="3585"/>
                      </a:lnTo>
                      <a:lnTo>
                        <a:pt x="2285" y="3585"/>
                      </a:lnTo>
                      <a:lnTo>
                        <a:pt x="2314" y="3584"/>
                      </a:lnTo>
                      <a:lnTo>
                        <a:pt x="2342" y="3584"/>
                      </a:lnTo>
                      <a:lnTo>
                        <a:pt x="2372" y="3584"/>
                      </a:lnTo>
                      <a:lnTo>
                        <a:pt x="2401" y="3585"/>
                      </a:lnTo>
                      <a:lnTo>
                        <a:pt x="2432" y="3586"/>
                      </a:lnTo>
                      <a:lnTo>
                        <a:pt x="2462" y="3588"/>
                      </a:lnTo>
                      <a:lnTo>
                        <a:pt x="2492" y="3591"/>
                      </a:lnTo>
                      <a:lnTo>
                        <a:pt x="2523" y="3594"/>
                      </a:lnTo>
                      <a:lnTo>
                        <a:pt x="2554" y="3596"/>
                      </a:lnTo>
                      <a:lnTo>
                        <a:pt x="2585" y="3601"/>
                      </a:lnTo>
                      <a:lnTo>
                        <a:pt x="2616" y="3604"/>
                      </a:lnTo>
                      <a:lnTo>
                        <a:pt x="2647" y="3609"/>
                      </a:lnTo>
                      <a:lnTo>
                        <a:pt x="2678" y="3612"/>
                      </a:lnTo>
                      <a:lnTo>
                        <a:pt x="2708" y="3618"/>
                      </a:lnTo>
                      <a:lnTo>
                        <a:pt x="2739" y="3624"/>
                      </a:lnTo>
                      <a:lnTo>
                        <a:pt x="2771" y="3630"/>
                      </a:lnTo>
                      <a:lnTo>
                        <a:pt x="2802" y="3634"/>
                      </a:lnTo>
                      <a:lnTo>
                        <a:pt x="2832" y="3641"/>
                      </a:lnTo>
                      <a:lnTo>
                        <a:pt x="2863" y="3647"/>
                      </a:lnTo>
                      <a:lnTo>
                        <a:pt x="2894" y="3653"/>
                      </a:lnTo>
                      <a:lnTo>
                        <a:pt x="2925" y="3659"/>
                      </a:lnTo>
                      <a:lnTo>
                        <a:pt x="2954" y="3667"/>
                      </a:lnTo>
                      <a:lnTo>
                        <a:pt x="2984" y="3674"/>
                      </a:lnTo>
                      <a:lnTo>
                        <a:pt x="3014" y="3680"/>
                      </a:lnTo>
                      <a:lnTo>
                        <a:pt x="3044" y="3687"/>
                      </a:lnTo>
                      <a:lnTo>
                        <a:pt x="3072" y="3694"/>
                      </a:lnTo>
                      <a:lnTo>
                        <a:pt x="3101" y="3701"/>
                      </a:lnTo>
                      <a:lnTo>
                        <a:pt x="3129" y="3708"/>
                      </a:lnTo>
                      <a:lnTo>
                        <a:pt x="3158" y="3715"/>
                      </a:lnTo>
                      <a:lnTo>
                        <a:pt x="3184" y="3723"/>
                      </a:lnTo>
                      <a:lnTo>
                        <a:pt x="3212" y="3731"/>
                      </a:lnTo>
                      <a:lnTo>
                        <a:pt x="3237" y="3739"/>
                      </a:lnTo>
                      <a:lnTo>
                        <a:pt x="3264" y="3746"/>
                      </a:lnTo>
                      <a:lnTo>
                        <a:pt x="3289" y="3754"/>
                      </a:lnTo>
                      <a:lnTo>
                        <a:pt x="3314" y="3761"/>
                      </a:lnTo>
                      <a:lnTo>
                        <a:pt x="3339" y="3768"/>
                      </a:lnTo>
                      <a:lnTo>
                        <a:pt x="3363" y="3775"/>
                      </a:lnTo>
                      <a:lnTo>
                        <a:pt x="3385" y="3783"/>
                      </a:lnTo>
                      <a:lnTo>
                        <a:pt x="3408" y="3790"/>
                      </a:lnTo>
                      <a:lnTo>
                        <a:pt x="3428" y="3797"/>
                      </a:lnTo>
                      <a:lnTo>
                        <a:pt x="3450" y="3804"/>
                      </a:lnTo>
                      <a:lnTo>
                        <a:pt x="3469" y="3811"/>
                      </a:lnTo>
                      <a:lnTo>
                        <a:pt x="3490" y="3818"/>
                      </a:lnTo>
                      <a:lnTo>
                        <a:pt x="3508" y="3823"/>
                      </a:lnTo>
                      <a:lnTo>
                        <a:pt x="3526" y="3828"/>
                      </a:lnTo>
                      <a:lnTo>
                        <a:pt x="3543" y="3835"/>
                      </a:lnTo>
                      <a:lnTo>
                        <a:pt x="3559" y="3841"/>
                      </a:lnTo>
                      <a:lnTo>
                        <a:pt x="3573" y="3846"/>
                      </a:lnTo>
                      <a:lnTo>
                        <a:pt x="3588" y="3851"/>
                      </a:lnTo>
                      <a:lnTo>
                        <a:pt x="3600" y="3856"/>
                      </a:lnTo>
                      <a:lnTo>
                        <a:pt x="3613" y="3860"/>
                      </a:lnTo>
                      <a:lnTo>
                        <a:pt x="3623" y="3864"/>
                      </a:lnTo>
                      <a:lnTo>
                        <a:pt x="3635" y="3867"/>
                      </a:lnTo>
                      <a:lnTo>
                        <a:pt x="3643" y="3871"/>
                      </a:lnTo>
                      <a:lnTo>
                        <a:pt x="3651" y="3874"/>
                      </a:lnTo>
                      <a:lnTo>
                        <a:pt x="3657" y="3876"/>
                      </a:lnTo>
                      <a:lnTo>
                        <a:pt x="3664" y="3877"/>
                      </a:lnTo>
                      <a:lnTo>
                        <a:pt x="3672" y="3881"/>
                      </a:lnTo>
                      <a:lnTo>
                        <a:pt x="3675" y="3881"/>
                      </a:lnTo>
                      <a:lnTo>
                        <a:pt x="3680" y="3879"/>
                      </a:lnTo>
                      <a:lnTo>
                        <a:pt x="3685" y="3875"/>
                      </a:lnTo>
                      <a:lnTo>
                        <a:pt x="3695" y="3869"/>
                      </a:lnTo>
                      <a:lnTo>
                        <a:pt x="3698" y="3867"/>
                      </a:lnTo>
                      <a:lnTo>
                        <a:pt x="3704" y="3864"/>
                      </a:lnTo>
                      <a:lnTo>
                        <a:pt x="3711" y="3860"/>
                      </a:lnTo>
                      <a:lnTo>
                        <a:pt x="3718" y="3856"/>
                      </a:lnTo>
                      <a:lnTo>
                        <a:pt x="3725" y="3852"/>
                      </a:lnTo>
                      <a:lnTo>
                        <a:pt x="3732" y="3846"/>
                      </a:lnTo>
                      <a:lnTo>
                        <a:pt x="3740" y="3842"/>
                      </a:lnTo>
                      <a:lnTo>
                        <a:pt x="3750" y="3836"/>
                      </a:lnTo>
                      <a:lnTo>
                        <a:pt x="3758" y="3831"/>
                      </a:lnTo>
                      <a:lnTo>
                        <a:pt x="3767" y="3826"/>
                      </a:lnTo>
                      <a:lnTo>
                        <a:pt x="3778" y="3821"/>
                      </a:lnTo>
                      <a:lnTo>
                        <a:pt x="3788" y="3814"/>
                      </a:lnTo>
                      <a:lnTo>
                        <a:pt x="3798" y="3808"/>
                      </a:lnTo>
                      <a:lnTo>
                        <a:pt x="3810" y="3803"/>
                      </a:lnTo>
                      <a:lnTo>
                        <a:pt x="3821" y="3796"/>
                      </a:lnTo>
                      <a:lnTo>
                        <a:pt x="3834" y="3789"/>
                      </a:lnTo>
                      <a:lnTo>
                        <a:pt x="3846" y="3782"/>
                      </a:lnTo>
                      <a:lnTo>
                        <a:pt x="3858" y="3775"/>
                      </a:lnTo>
                      <a:lnTo>
                        <a:pt x="3871" y="3768"/>
                      </a:lnTo>
                      <a:lnTo>
                        <a:pt x="3885" y="3761"/>
                      </a:lnTo>
                      <a:lnTo>
                        <a:pt x="3898" y="3754"/>
                      </a:lnTo>
                      <a:lnTo>
                        <a:pt x="3911" y="3746"/>
                      </a:lnTo>
                      <a:lnTo>
                        <a:pt x="3926" y="3739"/>
                      </a:lnTo>
                      <a:lnTo>
                        <a:pt x="3941" y="3731"/>
                      </a:lnTo>
                      <a:lnTo>
                        <a:pt x="3955" y="3724"/>
                      </a:lnTo>
                      <a:lnTo>
                        <a:pt x="3969" y="3717"/>
                      </a:lnTo>
                      <a:lnTo>
                        <a:pt x="3984" y="3710"/>
                      </a:lnTo>
                      <a:lnTo>
                        <a:pt x="4000" y="3703"/>
                      </a:lnTo>
                      <a:lnTo>
                        <a:pt x="4014" y="3697"/>
                      </a:lnTo>
                      <a:lnTo>
                        <a:pt x="4030" y="3689"/>
                      </a:lnTo>
                      <a:lnTo>
                        <a:pt x="4045" y="3682"/>
                      </a:lnTo>
                      <a:lnTo>
                        <a:pt x="4062" y="3674"/>
                      </a:lnTo>
                      <a:lnTo>
                        <a:pt x="4077" y="3668"/>
                      </a:lnTo>
                      <a:lnTo>
                        <a:pt x="4093" y="3661"/>
                      </a:lnTo>
                      <a:lnTo>
                        <a:pt x="4110" y="3654"/>
                      </a:lnTo>
                      <a:lnTo>
                        <a:pt x="4127" y="3647"/>
                      </a:lnTo>
                      <a:lnTo>
                        <a:pt x="4143" y="3640"/>
                      </a:lnTo>
                      <a:lnTo>
                        <a:pt x="4159" y="3633"/>
                      </a:lnTo>
                      <a:lnTo>
                        <a:pt x="4176" y="3626"/>
                      </a:lnTo>
                      <a:lnTo>
                        <a:pt x="4194" y="3619"/>
                      </a:lnTo>
                      <a:lnTo>
                        <a:pt x="4210" y="3615"/>
                      </a:lnTo>
                      <a:lnTo>
                        <a:pt x="4226" y="3608"/>
                      </a:lnTo>
                      <a:lnTo>
                        <a:pt x="4242" y="3603"/>
                      </a:lnTo>
                      <a:lnTo>
                        <a:pt x="4259" y="3596"/>
                      </a:lnTo>
                      <a:lnTo>
                        <a:pt x="4275" y="3592"/>
                      </a:lnTo>
                      <a:lnTo>
                        <a:pt x="4293" y="3586"/>
                      </a:lnTo>
                      <a:lnTo>
                        <a:pt x="4309" y="3581"/>
                      </a:lnTo>
                      <a:lnTo>
                        <a:pt x="4326" y="3576"/>
                      </a:lnTo>
                      <a:lnTo>
                        <a:pt x="4342" y="3572"/>
                      </a:lnTo>
                      <a:lnTo>
                        <a:pt x="4358" y="3568"/>
                      </a:lnTo>
                      <a:lnTo>
                        <a:pt x="4375" y="3564"/>
                      </a:lnTo>
                      <a:lnTo>
                        <a:pt x="4391" y="3560"/>
                      </a:lnTo>
                      <a:lnTo>
                        <a:pt x="4407" y="3556"/>
                      </a:lnTo>
                      <a:lnTo>
                        <a:pt x="4423" y="3553"/>
                      </a:lnTo>
                      <a:lnTo>
                        <a:pt x="4439" y="3550"/>
                      </a:lnTo>
                      <a:lnTo>
                        <a:pt x="4455" y="3547"/>
                      </a:lnTo>
                      <a:lnTo>
                        <a:pt x="4477" y="3545"/>
                      </a:lnTo>
                      <a:lnTo>
                        <a:pt x="4499" y="3542"/>
                      </a:lnTo>
                      <a:lnTo>
                        <a:pt x="4521" y="3540"/>
                      </a:lnTo>
                      <a:lnTo>
                        <a:pt x="4544" y="3538"/>
                      </a:lnTo>
                      <a:lnTo>
                        <a:pt x="4565" y="3536"/>
                      </a:lnTo>
                      <a:lnTo>
                        <a:pt x="4587" y="3535"/>
                      </a:lnTo>
                      <a:lnTo>
                        <a:pt x="4607" y="3535"/>
                      </a:lnTo>
                      <a:lnTo>
                        <a:pt x="4629" y="3534"/>
                      </a:lnTo>
                      <a:lnTo>
                        <a:pt x="4649" y="3535"/>
                      </a:lnTo>
                      <a:lnTo>
                        <a:pt x="4670" y="3535"/>
                      </a:lnTo>
                      <a:lnTo>
                        <a:pt x="4689" y="3536"/>
                      </a:lnTo>
                      <a:lnTo>
                        <a:pt x="4710" y="3536"/>
                      </a:lnTo>
                      <a:lnTo>
                        <a:pt x="4729" y="3539"/>
                      </a:lnTo>
                      <a:lnTo>
                        <a:pt x="4749" y="3541"/>
                      </a:lnTo>
                      <a:lnTo>
                        <a:pt x="4769" y="3543"/>
                      </a:lnTo>
                      <a:lnTo>
                        <a:pt x="4788" y="3545"/>
                      </a:lnTo>
                      <a:lnTo>
                        <a:pt x="4807" y="3548"/>
                      </a:lnTo>
                      <a:lnTo>
                        <a:pt x="4825" y="3551"/>
                      </a:lnTo>
                      <a:lnTo>
                        <a:pt x="4844" y="3555"/>
                      </a:lnTo>
                      <a:lnTo>
                        <a:pt x="4863" y="3558"/>
                      </a:lnTo>
                      <a:lnTo>
                        <a:pt x="4880" y="3563"/>
                      </a:lnTo>
                      <a:lnTo>
                        <a:pt x="4900" y="3568"/>
                      </a:lnTo>
                      <a:lnTo>
                        <a:pt x="4917" y="3572"/>
                      </a:lnTo>
                      <a:lnTo>
                        <a:pt x="4937" y="3576"/>
                      </a:lnTo>
                      <a:lnTo>
                        <a:pt x="4954" y="3581"/>
                      </a:lnTo>
                      <a:lnTo>
                        <a:pt x="4973" y="3587"/>
                      </a:lnTo>
                      <a:lnTo>
                        <a:pt x="4990" y="3593"/>
                      </a:lnTo>
                      <a:lnTo>
                        <a:pt x="5008" y="3598"/>
                      </a:lnTo>
                      <a:lnTo>
                        <a:pt x="5026" y="3604"/>
                      </a:lnTo>
                      <a:lnTo>
                        <a:pt x="5044" y="3609"/>
                      </a:lnTo>
                      <a:lnTo>
                        <a:pt x="5063" y="3616"/>
                      </a:lnTo>
                      <a:lnTo>
                        <a:pt x="5081" y="3621"/>
                      </a:lnTo>
                      <a:lnTo>
                        <a:pt x="5098" y="3627"/>
                      </a:lnTo>
                      <a:lnTo>
                        <a:pt x="5116" y="3634"/>
                      </a:lnTo>
                      <a:lnTo>
                        <a:pt x="5133" y="3641"/>
                      </a:lnTo>
                      <a:lnTo>
                        <a:pt x="5151" y="3648"/>
                      </a:lnTo>
                      <a:lnTo>
                        <a:pt x="5169" y="3655"/>
                      </a:lnTo>
                      <a:lnTo>
                        <a:pt x="5187" y="3662"/>
                      </a:lnTo>
                      <a:lnTo>
                        <a:pt x="5204" y="3669"/>
                      </a:lnTo>
                      <a:lnTo>
                        <a:pt x="5223" y="3676"/>
                      </a:lnTo>
                      <a:lnTo>
                        <a:pt x="5240" y="3684"/>
                      </a:lnTo>
                      <a:lnTo>
                        <a:pt x="5258" y="3691"/>
                      </a:lnTo>
                      <a:lnTo>
                        <a:pt x="5277" y="3699"/>
                      </a:lnTo>
                      <a:lnTo>
                        <a:pt x="5295" y="3706"/>
                      </a:lnTo>
                      <a:lnTo>
                        <a:pt x="5314" y="3714"/>
                      </a:lnTo>
                      <a:lnTo>
                        <a:pt x="5333" y="3721"/>
                      </a:lnTo>
                      <a:lnTo>
                        <a:pt x="5352" y="3728"/>
                      </a:lnTo>
                      <a:lnTo>
                        <a:pt x="5371" y="3735"/>
                      </a:lnTo>
                      <a:lnTo>
                        <a:pt x="5390" y="3743"/>
                      </a:lnTo>
                      <a:lnTo>
                        <a:pt x="5409" y="3750"/>
                      </a:lnTo>
                      <a:lnTo>
                        <a:pt x="5428" y="3756"/>
                      </a:lnTo>
                      <a:lnTo>
                        <a:pt x="5449" y="3763"/>
                      </a:lnTo>
                      <a:lnTo>
                        <a:pt x="5467" y="3770"/>
                      </a:lnTo>
                      <a:lnTo>
                        <a:pt x="5488" y="3777"/>
                      </a:lnTo>
                      <a:lnTo>
                        <a:pt x="5508" y="3784"/>
                      </a:lnTo>
                      <a:lnTo>
                        <a:pt x="5529" y="3791"/>
                      </a:lnTo>
                      <a:lnTo>
                        <a:pt x="5550" y="3798"/>
                      </a:lnTo>
                      <a:lnTo>
                        <a:pt x="5571" y="3805"/>
                      </a:lnTo>
                      <a:lnTo>
                        <a:pt x="5591" y="3812"/>
                      </a:lnTo>
                      <a:lnTo>
                        <a:pt x="5613" y="3818"/>
                      </a:lnTo>
                      <a:lnTo>
                        <a:pt x="5634" y="3824"/>
                      </a:lnTo>
                      <a:lnTo>
                        <a:pt x="5657" y="3830"/>
                      </a:lnTo>
                      <a:lnTo>
                        <a:pt x="5679" y="3836"/>
                      </a:lnTo>
                      <a:lnTo>
                        <a:pt x="5703" y="3841"/>
                      </a:lnTo>
                      <a:lnTo>
                        <a:pt x="5717" y="3846"/>
                      </a:lnTo>
                      <a:lnTo>
                        <a:pt x="5732" y="3850"/>
                      </a:lnTo>
                      <a:lnTo>
                        <a:pt x="5747" y="3856"/>
                      </a:lnTo>
                      <a:lnTo>
                        <a:pt x="5762" y="3859"/>
                      </a:lnTo>
                      <a:lnTo>
                        <a:pt x="5776" y="3865"/>
                      </a:lnTo>
                      <a:lnTo>
                        <a:pt x="5791" y="3868"/>
                      </a:lnTo>
                      <a:lnTo>
                        <a:pt x="5805" y="3874"/>
                      </a:lnTo>
                      <a:lnTo>
                        <a:pt x="5820" y="3877"/>
                      </a:lnTo>
                      <a:lnTo>
                        <a:pt x="5832" y="3883"/>
                      </a:lnTo>
                      <a:lnTo>
                        <a:pt x="5846" y="3888"/>
                      </a:lnTo>
                      <a:lnTo>
                        <a:pt x="5859" y="3894"/>
                      </a:lnTo>
                      <a:lnTo>
                        <a:pt x="5873" y="3898"/>
                      </a:lnTo>
                      <a:lnTo>
                        <a:pt x="5885" y="3904"/>
                      </a:lnTo>
                      <a:lnTo>
                        <a:pt x="5899" y="3909"/>
                      </a:lnTo>
                      <a:lnTo>
                        <a:pt x="5912" y="3914"/>
                      </a:lnTo>
                      <a:lnTo>
                        <a:pt x="5926" y="3919"/>
                      </a:lnTo>
                      <a:lnTo>
                        <a:pt x="5937" y="3926"/>
                      </a:lnTo>
                      <a:lnTo>
                        <a:pt x="5950" y="3930"/>
                      </a:lnTo>
                      <a:lnTo>
                        <a:pt x="5963" y="3936"/>
                      </a:lnTo>
                      <a:lnTo>
                        <a:pt x="5975" y="3941"/>
                      </a:lnTo>
                      <a:lnTo>
                        <a:pt x="5987" y="3948"/>
                      </a:lnTo>
                      <a:lnTo>
                        <a:pt x="5999" y="3952"/>
                      </a:lnTo>
                      <a:lnTo>
                        <a:pt x="6012" y="3958"/>
                      </a:lnTo>
                      <a:lnTo>
                        <a:pt x="6025" y="3963"/>
                      </a:lnTo>
                      <a:lnTo>
                        <a:pt x="6036" y="3968"/>
                      </a:lnTo>
                      <a:lnTo>
                        <a:pt x="6048" y="3973"/>
                      </a:lnTo>
                      <a:lnTo>
                        <a:pt x="6059" y="3979"/>
                      </a:lnTo>
                      <a:lnTo>
                        <a:pt x="6072" y="3983"/>
                      </a:lnTo>
                      <a:lnTo>
                        <a:pt x="6084" y="3989"/>
                      </a:lnTo>
                      <a:lnTo>
                        <a:pt x="6096" y="3993"/>
                      </a:lnTo>
                      <a:lnTo>
                        <a:pt x="6108" y="3998"/>
                      </a:lnTo>
                      <a:lnTo>
                        <a:pt x="6120" y="4002"/>
                      </a:lnTo>
                      <a:lnTo>
                        <a:pt x="6131" y="4008"/>
                      </a:lnTo>
                      <a:lnTo>
                        <a:pt x="6143" y="4012"/>
                      </a:lnTo>
                      <a:lnTo>
                        <a:pt x="6155" y="4017"/>
                      </a:lnTo>
                      <a:lnTo>
                        <a:pt x="6168" y="4021"/>
                      </a:lnTo>
                      <a:lnTo>
                        <a:pt x="6179" y="4026"/>
                      </a:lnTo>
                      <a:lnTo>
                        <a:pt x="6192" y="4031"/>
                      </a:lnTo>
                      <a:lnTo>
                        <a:pt x="6203" y="4034"/>
                      </a:lnTo>
                      <a:lnTo>
                        <a:pt x="6216" y="4038"/>
                      </a:lnTo>
                      <a:lnTo>
                        <a:pt x="6228" y="4041"/>
                      </a:lnTo>
                      <a:lnTo>
                        <a:pt x="6240" y="4044"/>
                      </a:lnTo>
                      <a:lnTo>
                        <a:pt x="6253" y="4048"/>
                      </a:lnTo>
                      <a:lnTo>
                        <a:pt x="6266" y="4051"/>
                      </a:lnTo>
                      <a:lnTo>
                        <a:pt x="6278" y="4055"/>
                      </a:lnTo>
                      <a:lnTo>
                        <a:pt x="6291" y="4058"/>
                      </a:lnTo>
                      <a:lnTo>
                        <a:pt x="6304" y="4061"/>
                      </a:lnTo>
                      <a:lnTo>
                        <a:pt x="6317" y="4062"/>
                      </a:lnTo>
                      <a:lnTo>
                        <a:pt x="6330" y="4065"/>
                      </a:lnTo>
                      <a:lnTo>
                        <a:pt x="6343" y="4066"/>
                      </a:lnTo>
                      <a:lnTo>
                        <a:pt x="6357" y="4069"/>
                      </a:lnTo>
                      <a:lnTo>
                        <a:pt x="6370" y="4070"/>
                      </a:lnTo>
                      <a:lnTo>
                        <a:pt x="6384" y="4072"/>
                      </a:lnTo>
                      <a:lnTo>
                        <a:pt x="6398" y="4073"/>
                      </a:lnTo>
                      <a:lnTo>
                        <a:pt x="6412" y="4073"/>
                      </a:lnTo>
                      <a:lnTo>
                        <a:pt x="6427" y="4073"/>
                      </a:lnTo>
                      <a:lnTo>
                        <a:pt x="6441" y="4073"/>
                      </a:lnTo>
                      <a:lnTo>
                        <a:pt x="6455" y="4073"/>
                      </a:lnTo>
                      <a:lnTo>
                        <a:pt x="6470" y="4073"/>
                      </a:lnTo>
                      <a:lnTo>
                        <a:pt x="6486" y="4072"/>
                      </a:lnTo>
                      <a:lnTo>
                        <a:pt x="6500" y="4072"/>
                      </a:lnTo>
                      <a:lnTo>
                        <a:pt x="6516" y="4071"/>
                      </a:lnTo>
                      <a:lnTo>
                        <a:pt x="6531" y="4070"/>
                      </a:lnTo>
                      <a:lnTo>
                        <a:pt x="6548" y="4066"/>
                      </a:lnTo>
                      <a:lnTo>
                        <a:pt x="6555" y="4066"/>
                      </a:lnTo>
                      <a:lnTo>
                        <a:pt x="6563" y="4066"/>
                      </a:lnTo>
                      <a:lnTo>
                        <a:pt x="6571" y="4065"/>
                      </a:lnTo>
                      <a:lnTo>
                        <a:pt x="6579" y="4064"/>
                      </a:lnTo>
                      <a:lnTo>
                        <a:pt x="6587" y="4063"/>
                      </a:lnTo>
                      <a:lnTo>
                        <a:pt x="6595" y="4061"/>
                      </a:lnTo>
                      <a:lnTo>
                        <a:pt x="6603" y="4059"/>
                      </a:lnTo>
                      <a:lnTo>
                        <a:pt x="6612" y="4057"/>
                      </a:lnTo>
                      <a:lnTo>
                        <a:pt x="6621" y="4056"/>
                      </a:lnTo>
                      <a:lnTo>
                        <a:pt x="6630" y="4054"/>
                      </a:lnTo>
                      <a:lnTo>
                        <a:pt x="6638" y="4053"/>
                      </a:lnTo>
                      <a:lnTo>
                        <a:pt x="6647" y="4050"/>
                      </a:lnTo>
                      <a:lnTo>
                        <a:pt x="6655" y="4048"/>
                      </a:lnTo>
                      <a:lnTo>
                        <a:pt x="6664" y="4046"/>
                      </a:lnTo>
                      <a:lnTo>
                        <a:pt x="6672" y="4043"/>
                      </a:lnTo>
                      <a:lnTo>
                        <a:pt x="6683" y="4040"/>
                      </a:lnTo>
                      <a:lnTo>
                        <a:pt x="6691" y="4039"/>
                      </a:lnTo>
                      <a:lnTo>
                        <a:pt x="6700" y="4036"/>
                      </a:lnTo>
                      <a:lnTo>
                        <a:pt x="6708" y="4034"/>
                      </a:lnTo>
                      <a:lnTo>
                        <a:pt x="6717" y="4031"/>
                      </a:lnTo>
                      <a:lnTo>
                        <a:pt x="6725" y="4028"/>
                      </a:lnTo>
                      <a:lnTo>
                        <a:pt x="6735" y="4026"/>
                      </a:lnTo>
                      <a:lnTo>
                        <a:pt x="6743" y="4024"/>
                      </a:lnTo>
                      <a:lnTo>
                        <a:pt x="6752" y="4020"/>
                      </a:lnTo>
                      <a:lnTo>
                        <a:pt x="6759" y="4018"/>
                      </a:lnTo>
                      <a:lnTo>
                        <a:pt x="6768" y="4016"/>
                      </a:lnTo>
                      <a:lnTo>
                        <a:pt x="6775" y="4012"/>
                      </a:lnTo>
                      <a:lnTo>
                        <a:pt x="6784" y="4009"/>
                      </a:lnTo>
                      <a:lnTo>
                        <a:pt x="6792" y="4006"/>
                      </a:lnTo>
                      <a:lnTo>
                        <a:pt x="6800" y="4004"/>
                      </a:lnTo>
                      <a:lnTo>
                        <a:pt x="6808" y="4001"/>
                      </a:lnTo>
                      <a:lnTo>
                        <a:pt x="6818" y="3997"/>
                      </a:lnTo>
                      <a:lnTo>
                        <a:pt x="6824" y="3995"/>
                      </a:lnTo>
                      <a:lnTo>
                        <a:pt x="6833" y="3993"/>
                      </a:lnTo>
                      <a:lnTo>
                        <a:pt x="6839" y="3990"/>
                      </a:lnTo>
                      <a:lnTo>
                        <a:pt x="6848" y="3987"/>
                      </a:lnTo>
                      <a:lnTo>
                        <a:pt x="6854" y="3985"/>
                      </a:lnTo>
                      <a:lnTo>
                        <a:pt x="6861" y="3982"/>
                      </a:lnTo>
                      <a:lnTo>
                        <a:pt x="6868" y="3980"/>
                      </a:lnTo>
                      <a:lnTo>
                        <a:pt x="6875" y="3977"/>
                      </a:lnTo>
                      <a:lnTo>
                        <a:pt x="6887" y="3972"/>
                      </a:lnTo>
                      <a:lnTo>
                        <a:pt x="6899" y="3967"/>
                      </a:lnTo>
                      <a:lnTo>
                        <a:pt x="6910" y="3963"/>
                      </a:lnTo>
                      <a:lnTo>
                        <a:pt x="6921" y="3958"/>
                      </a:lnTo>
                      <a:lnTo>
                        <a:pt x="6929" y="3955"/>
                      </a:lnTo>
                      <a:lnTo>
                        <a:pt x="6939" y="3951"/>
                      </a:lnTo>
                      <a:lnTo>
                        <a:pt x="6945" y="3949"/>
                      </a:lnTo>
                      <a:lnTo>
                        <a:pt x="6952" y="3945"/>
                      </a:lnTo>
                      <a:lnTo>
                        <a:pt x="6960" y="3942"/>
                      </a:lnTo>
                      <a:lnTo>
                        <a:pt x="6964" y="3940"/>
                      </a:lnTo>
                      <a:lnTo>
                        <a:pt x="6963" y="3939"/>
                      </a:lnTo>
                      <a:lnTo>
                        <a:pt x="6963" y="3930"/>
                      </a:lnTo>
                      <a:lnTo>
                        <a:pt x="6963" y="3926"/>
                      </a:lnTo>
                      <a:lnTo>
                        <a:pt x="6963" y="3919"/>
                      </a:lnTo>
                      <a:lnTo>
                        <a:pt x="6963" y="3912"/>
                      </a:lnTo>
                      <a:lnTo>
                        <a:pt x="6963" y="3902"/>
                      </a:lnTo>
                      <a:lnTo>
                        <a:pt x="6963" y="3892"/>
                      </a:lnTo>
                      <a:lnTo>
                        <a:pt x="6963" y="3881"/>
                      </a:lnTo>
                      <a:lnTo>
                        <a:pt x="6963" y="3871"/>
                      </a:lnTo>
                      <a:lnTo>
                        <a:pt x="6963" y="3857"/>
                      </a:lnTo>
                      <a:lnTo>
                        <a:pt x="6963" y="3843"/>
                      </a:lnTo>
                      <a:lnTo>
                        <a:pt x="6963" y="3828"/>
                      </a:lnTo>
                      <a:lnTo>
                        <a:pt x="6963" y="3812"/>
                      </a:lnTo>
                      <a:lnTo>
                        <a:pt x="6963" y="3795"/>
                      </a:lnTo>
                      <a:lnTo>
                        <a:pt x="6962" y="3778"/>
                      </a:lnTo>
                      <a:lnTo>
                        <a:pt x="6962" y="3760"/>
                      </a:lnTo>
                      <a:lnTo>
                        <a:pt x="6962" y="3742"/>
                      </a:lnTo>
                      <a:lnTo>
                        <a:pt x="6962" y="3721"/>
                      </a:lnTo>
                      <a:lnTo>
                        <a:pt x="6962" y="3700"/>
                      </a:lnTo>
                      <a:lnTo>
                        <a:pt x="6962" y="3679"/>
                      </a:lnTo>
                      <a:lnTo>
                        <a:pt x="6962" y="3657"/>
                      </a:lnTo>
                      <a:lnTo>
                        <a:pt x="6962" y="3633"/>
                      </a:lnTo>
                      <a:lnTo>
                        <a:pt x="6962" y="3611"/>
                      </a:lnTo>
                      <a:lnTo>
                        <a:pt x="6962" y="3587"/>
                      </a:lnTo>
                      <a:lnTo>
                        <a:pt x="6962" y="3563"/>
                      </a:lnTo>
                      <a:lnTo>
                        <a:pt x="6962" y="3536"/>
                      </a:lnTo>
                      <a:lnTo>
                        <a:pt x="6962" y="3512"/>
                      </a:lnTo>
                      <a:lnTo>
                        <a:pt x="6962" y="3486"/>
                      </a:lnTo>
                      <a:lnTo>
                        <a:pt x="6962" y="3458"/>
                      </a:lnTo>
                      <a:lnTo>
                        <a:pt x="6962" y="3430"/>
                      </a:lnTo>
                      <a:lnTo>
                        <a:pt x="6960" y="3404"/>
                      </a:lnTo>
                      <a:lnTo>
                        <a:pt x="6960" y="3376"/>
                      </a:lnTo>
                      <a:lnTo>
                        <a:pt x="6960" y="3349"/>
                      </a:lnTo>
                      <a:lnTo>
                        <a:pt x="6960" y="3320"/>
                      </a:lnTo>
                      <a:lnTo>
                        <a:pt x="6960" y="3292"/>
                      </a:lnTo>
                      <a:lnTo>
                        <a:pt x="6960" y="3262"/>
                      </a:lnTo>
                      <a:lnTo>
                        <a:pt x="6960" y="3233"/>
                      </a:lnTo>
                      <a:lnTo>
                        <a:pt x="6960" y="3204"/>
                      </a:lnTo>
                      <a:lnTo>
                        <a:pt x="6960" y="3175"/>
                      </a:lnTo>
                      <a:lnTo>
                        <a:pt x="6960" y="3145"/>
                      </a:lnTo>
                      <a:lnTo>
                        <a:pt x="6960" y="3116"/>
                      </a:lnTo>
                      <a:lnTo>
                        <a:pt x="6960" y="3085"/>
                      </a:lnTo>
                      <a:lnTo>
                        <a:pt x="6960" y="3055"/>
                      </a:lnTo>
                      <a:lnTo>
                        <a:pt x="6960" y="3024"/>
                      </a:lnTo>
                      <a:lnTo>
                        <a:pt x="6960" y="2994"/>
                      </a:lnTo>
                      <a:lnTo>
                        <a:pt x="6960" y="2963"/>
                      </a:lnTo>
                      <a:lnTo>
                        <a:pt x="6960" y="2934"/>
                      </a:lnTo>
                      <a:lnTo>
                        <a:pt x="6960" y="2903"/>
                      </a:lnTo>
                      <a:lnTo>
                        <a:pt x="6960" y="2874"/>
                      </a:lnTo>
                      <a:lnTo>
                        <a:pt x="6960" y="2843"/>
                      </a:lnTo>
                      <a:lnTo>
                        <a:pt x="6960" y="2814"/>
                      </a:lnTo>
                      <a:lnTo>
                        <a:pt x="6960" y="2784"/>
                      </a:lnTo>
                      <a:lnTo>
                        <a:pt x="6960" y="2754"/>
                      </a:lnTo>
                      <a:lnTo>
                        <a:pt x="6960" y="2724"/>
                      </a:lnTo>
                      <a:lnTo>
                        <a:pt x="6960" y="2697"/>
                      </a:lnTo>
                      <a:lnTo>
                        <a:pt x="6960" y="2668"/>
                      </a:lnTo>
                      <a:lnTo>
                        <a:pt x="6960" y="2639"/>
                      </a:lnTo>
                      <a:lnTo>
                        <a:pt x="6962" y="2610"/>
                      </a:lnTo>
                      <a:lnTo>
                        <a:pt x="6962" y="2584"/>
                      </a:lnTo>
                      <a:lnTo>
                        <a:pt x="6963" y="2556"/>
                      </a:lnTo>
                      <a:lnTo>
                        <a:pt x="6963" y="2528"/>
                      </a:lnTo>
                      <a:lnTo>
                        <a:pt x="6964" y="2501"/>
                      </a:lnTo>
                      <a:lnTo>
                        <a:pt x="6964" y="2469"/>
                      </a:lnTo>
                      <a:lnTo>
                        <a:pt x="6964" y="2435"/>
                      </a:lnTo>
                      <a:lnTo>
                        <a:pt x="6964" y="2401"/>
                      </a:lnTo>
                      <a:lnTo>
                        <a:pt x="6964" y="2365"/>
                      </a:lnTo>
                      <a:lnTo>
                        <a:pt x="6964" y="2330"/>
                      </a:lnTo>
                      <a:lnTo>
                        <a:pt x="6964" y="2293"/>
                      </a:lnTo>
                      <a:lnTo>
                        <a:pt x="6964" y="2257"/>
                      </a:lnTo>
                      <a:lnTo>
                        <a:pt x="6964" y="2219"/>
                      </a:lnTo>
                      <a:lnTo>
                        <a:pt x="6964" y="2182"/>
                      </a:lnTo>
                      <a:lnTo>
                        <a:pt x="6964" y="2145"/>
                      </a:lnTo>
                      <a:lnTo>
                        <a:pt x="6964" y="2107"/>
                      </a:lnTo>
                      <a:lnTo>
                        <a:pt x="6964" y="2069"/>
                      </a:lnTo>
                      <a:lnTo>
                        <a:pt x="6964" y="2031"/>
                      </a:lnTo>
                      <a:lnTo>
                        <a:pt x="6964" y="1993"/>
                      </a:lnTo>
                      <a:lnTo>
                        <a:pt x="6964" y="1955"/>
                      </a:lnTo>
                      <a:lnTo>
                        <a:pt x="6964" y="1916"/>
                      </a:lnTo>
                      <a:lnTo>
                        <a:pt x="6964" y="1878"/>
                      </a:lnTo>
                      <a:lnTo>
                        <a:pt x="6964" y="1840"/>
                      </a:lnTo>
                      <a:lnTo>
                        <a:pt x="6964" y="1802"/>
                      </a:lnTo>
                      <a:lnTo>
                        <a:pt x="6964" y="1762"/>
                      </a:lnTo>
                      <a:lnTo>
                        <a:pt x="6964" y="1724"/>
                      </a:lnTo>
                      <a:lnTo>
                        <a:pt x="6964" y="1686"/>
                      </a:lnTo>
                      <a:lnTo>
                        <a:pt x="6964" y="1648"/>
                      </a:lnTo>
                      <a:lnTo>
                        <a:pt x="6965" y="1610"/>
                      </a:lnTo>
                      <a:lnTo>
                        <a:pt x="6965" y="1574"/>
                      </a:lnTo>
                      <a:lnTo>
                        <a:pt x="6965" y="1537"/>
                      </a:lnTo>
                      <a:lnTo>
                        <a:pt x="6965" y="1500"/>
                      </a:lnTo>
                      <a:lnTo>
                        <a:pt x="6965" y="1463"/>
                      </a:lnTo>
                      <a:lnTo>
                        <a:pt x="6965" y="1427"/>
                      </a:lnTo>
                      <a:lnTo>
                        <a:pt x="6965" y="1391"/>
                      </a:lnTo>
                      <a:lnTo>
                        <a:pt x="6965" y="1357"/>
                      </a:lnTo>
                      <a:lnTo>
                        <a:pt x="6966" y="1321"/>
                      </a:lnTo>
                      <a:lnTo>
                        <a:pt x="6966" y="1288"/>
                      </a:lnTo>
                      <a:lnTo>
                        <a:pt x="6966" y="1254"/>
                      </a:lnTo>
                      <a:lnTo>
                        <a:pt x="6966" y="1222"/>
                      </a:lnTo>
                      <a:lnTo>
                        <a:pt x="6966" y="1189"/>
                      </a:lnTo>
                      <a:lnTo>
                        <a:pt x="6966" y="1158"/>
                      </a:lnTo>
                      <a:lnTo>
                        <a:pt x="6966" y="1127"/>
                      </a:lnTo>
                      <a:lnTo>
                        <a:pt x="6966" y="1097"/>
                      </a:lnTo>
                      <a:lnTo>
                        <a:pt x="6966" y="1067"/>
                      </a:lnTo>
                      <a:lnTo>
                        <a:pt x="6966" y="1039"/>
                      </a:lnTo>
                      <a:lnTo>
                        <a:pt x="6966" y="1010"/>
                      </a:lnTo>
                      <a:lnTo>
                        <a:pt x="6966" y="984"/>
                      </a:lnTo>
                      <a:lnTo>
                        <a:pt x="6966" y="957"/>
                      </a:lnTo>
                      <a:lnTo>
                        <a:pt x="6966" y="933"/>
                      </a:lnTo>
                      <a:lnTo>
                        <a:pt x="6966" y="908"/>
                      </a:lnTo>
                      <a:lnTo>
                        <a:pt x="6966" y="885"/>
                      </a:lnTo>
                      <a:lnTo>
                        <a:pt x="6967" y="862"/>
                      </a:lnTo>
                      <a:lnTo>
                        <a:pt x="6967" y="842"/>
                      </a:lnTo>
                      <a:lnTo>
                        <a:pt x="6967" y="821"/>
                      </a:lnTo>
                      <a:lnTo>
                        <a:pt x="6967" y="803"/>
                      </a:lnTo>
                      <a:lnTo>
                        <a:pt x="6967" y="784"/>
                      </a:lnTo>
                      <a:lnTo>
                        <a:pt x="6967" y="768"/>
                      </a:lnTo>
                      <a:lnTo>
                        <a:pt x="6967" y="753"/>
                      </a:lnTo>
                      <a:lnTo>
                        <a:pt x="6967" y="739"/>
                      </a:lnTo>
                      <a:lnTo>
                        <a:pt x="6969" y="726"/>
                      </a:lnTo>
                      <a:lnTo>
                        <a:pt x="6969" y="716"/>
                      </a:lnTo>
                      <a:lnTo>
                        <a:pt x="6969" y="706"/>
                      </a:lnTo>
                      <a:lnTo>
                        <a:pt x="6969" y="698"/>
                      </a:lnTo>
                      <a:lnTo>
                        <a:pt x="6969" y="690"/>
                      </a:lnTo>
                      <a:lnTo>
                        <a:pt x="6969" y="684"/>
                      </a:lnTo>
                      <a:lnTo>
                        <a:pt x="6969" y="680"/>
                      </a:lnTo>
                      <a:lnTo>
                        <a:pt x="6969" y="677"/>
                      </a:lnTo>
                      <a:lnTo>
                        <a:pt x="6970" y="676"/>
                      </a:lnTo>
                      <a:lnTo>
                        <a:pt x="6965" y="677"/>
                      </a:lnTo>
                      <a:lnTo>
                        <a:pt x="6956" y="678"/>
                      </a:lnTo>
                      <a:lnTo>
                        <a:pt x="6948" y="680"/>
                      </a:lnTo>
                      <a:lnTo>
                        <a:pt x="6939" y="681"/>
                      </a:lnTo>
                      <a:lnTo>
                        <a:pt x="6928" y="682"/>
                      </a:lnTo>
                      <a:lnTo>
                        <a:pt x="6919" y="682"/>
                      </a:lnTo>
                      <a:lnTo>
                        <a:pt x="6912" y="683"/>
                      </a:lnTo>
                      <a:lnTo>
                        <a:pt x="6905" y="684"/>
                      </a:lnTo>
                      <a:lnTo>
                        <a:pt x="6898" y="684"/>
                      </a:lnTo>
                      <a:lnTo>
                        <a:pt x="6892" y="684"/>
                      </a:lnTo>
                      <a:lnTo>
                        <a:pt x="6884" y="685"/>
                      </a:lnTo>
                      <a:lnTo>
                        <a:pt x="6877" y="686"/>
                      </a:lnTo>
                      <a:lnTo>
                        <a:pt x="6871" y="686"/>
                      </a:lnTo>
                      <a:lnTo>
                        <a:pt x="6864" y="686"/>
                      </a:lnTo>
                      <a:lnTo>
                        <a:pt x="6854" y="688"/>
                      </a:lnTo>
                      <a:lnTo>
                        <a:pt x="6846" y="688"/>
                      </a:lnTo>
                      <a:lnTo>
                        <a:pt x="6837" y="689"/>
                      </a:lnTo>
                      <a:lnTo>
                        <a:pt x="6829" y="689"/>
                      </a:lnTo>
                      <a:lnTo>
                        <a:pt x="6820" y="690"/>
                      </a:lnTo>
                      <a:lnTo>
                        <a:pt x="6812" y="690"/>
                      </a:lnTo>
                      <a:lnTo>
                        <a:pt x="6803" y="690"/>
                      </a:lnTo>
                      <a:lnTo>
                        <a:pt x="6795" y="690"/>
                      </a:lnTo>
                      <a:lnTo>
                        <a:pt x="6784" y="691"/>
                      </a:lnTo>
                      <a:lnTo>
                        <a:pt x="6775" y="692"/>
                      </a:lnTo>
                      <a:lnTo>
                        <a:pt x="6765" y="693"/>
                      </a:lnTo>
                      <a:lnTo>
                        <a:pt x="6755" y="693"/>
                      </a:lnTo>
                      <a:lnTo>
                        <a:pt x="6745" y="695"/>
                      </a:lnTo>
                      <a:lnTo>
                        <a:pt x="6736" y="695"/>
                      </a:lnTo>
                      <a:lnTo>
                        <a:pt x="6725" y="696"/>
                      </a:lnTo>
                      <a:lnTo>
                        <a:pt x="6716" y="696"/>
                      </a:lnTo>
                      <a:lnTo>
                        <a:pt x="6706" y="697"/>
                      </a:lnTo>
                      <a:lnTo>
                        <a:pt x="6695" y="697"/>
                      </a:lnTo>
                      <a:lnTo>
                        <a:pt x="6685" y="698"/>
                      </a:lnTo>
                      <a:lnTo>
                        <a:pt x="6675" y="698"/>
                      </a:lnTo>
                      <a:lnTo>
                        <a:pt x="6664" y="699"/>
                      </a:lnTo>
                      <a:lnTo>
                        <a:pt x="6654" y="699"/>
                      </a:lnTo>
                      <a:lnTo>
                        <a:pt x="6644" y="699"/>
                      </a:lnTo>
                      <a:lnTo>
                        <a:pt x="6634" y="699"/>
                      </a:lnTo>
                      <a:lnTo>
                        <a:pt x="6624" y="700"/>
                      </a:lnTo>
                      <a:lnTo>
                        <a:pt x="6614" y="700"/>
                      </a:lnTo>
                      <a:lnTo>
                        <a:pt x="6603" y="700"/>
                      </a:lnTo>
                      <a:lnTo>
                        <a:pt x="6593" y="700"/>
                      </a:lnTo>
                      <a:lnTo>
                        <a:pt x="6582" y="701"/>
                      </a:lnTo>
                      <a:lnTo>
                        <a:pt x="6572" y="701"/>
                      </a:lnTo>
                      <a:lnTo>
                        <a:pt x="6562" y="701"/>
                      </a:lnTo>
                      <a:lnTo>
                        <a:pt x="6553" y="701"/>
                      </a:lnTo>
                      <a:lnTo>
                        <a:pt x="6542" y="701"/>
                      </a:lnTo>
                      <a:lnTo>
                        <a:pt x="6532" y="701"/>
                      </a:lnTo>
                      <a:lnTo>
                        <a:pt x="6523" y="701"/>
                      </a:lnTo>
                      <a:lnTo>
                        <a:pt x="6513" y="701"/>
                      </a:lnTo>
                      <a:lnTo>
                        <a:pt x="6503" y="701"/>
                      </a:lnTo>
                      <a:lnTo>
                        <a:pt x="6495" y="700"/>
                      </a:lnTo>
                      <a:lnTo>
                        <a:pt x="6486" y="700"/>
                      </a:lnTo>
                      <a:lnTo>
                        <a:pt x="6478" y="699"/>
                      </a:lnTo>
                      <a:lnTo>
                        <a:pt x="6447" y="699"/>
                      </a:lnTo>
                      <a:lnTo>
                        <a:pt x="6415" y="696"/>
                      </a:lnTo>
                      <a:lnTo>
                        <a:pt x="6385" y="693"/>
                      </a:lnTo>
                      <a:lnTo>
                        <a:pt x="6357" y="689"/>
                      </a:lnTo>
                      <a:lnTo>
                        <a:pt x="6328" y="685"/>
                      </a:lnTo>
                      <a:lnTo>
                        <a:pt x="6300" y="680"/>
                      </a:lnTo>
                      <a:lnTo>
                        <a:pt x="6272" y="673"/>
                      </a:lnTo>
                      <a:lnTo>
                        <a:pt x="6246" y="666"/>
                      </a:lnTo>
                      <a:lnTo>
                        <a:pt x="6218" y="659"/>
                      </a:lnTo>
                      <a:lnTo>
                        <a:pt x="6192" y="652"/>
                      </a:lnTo>
                      <a:lnTo>
                        <a:pt x="6165" y="644"/>
                      </a:lnTo>
                      <a:lnTo>
                        <a:pt x="6141" y="635"/>
                      </a:lnTo>
                      <a:lnTo>
                        <a:pt x="6115" y="625"/>
                      </a:lnTo>
                      <a:lnTo>
                        <a:pt x="6090" y="615"/>
                      </a:lnTo>
                      <a:lnTo>
                        <a:pt x="6066" y="605"/>
                      </a:lnTo>
                      <a:lnTo>
                        <a:pt x="6043" y="593"/>
                      </a:lnTo>
                      <a:lnTo>
                        <a:pt x="6019" y="583"/>
                      </a:lnTo>
                      <a:lnTo>
                        <a:pt x="5995" y="571"/>
                      </a:lnTo>
                      <a:lnTo>
                        <a:pt x="5971" y="560"/>
                      </a:lnTo>
                      <a:lnTo>
                        <a:pt x="5949" y="547"/>
                      </a:lnTo>
                      <a:lnTo>
                        <a:pt x="5924" y="536"/>
                      </a:lnTo>
                      <a:lnTo>
                        <a:pt x="5903" y="523"/>
                      </a:lnTo>
                      <a:lnTo>
                        <a:pt x="5880" y="509"/>
                      </a:lnTo>
                      <a:lnTo>
                        <a:pt x="5859" y="495"/>
                      </a:lnTo>
                      <a:lnTo>
                        <a:pt x="5836" y="483"/>
                      </a:lnTo>
                      <a:lnTo>
                        <a:pt x="5814" y="469"/>
                      </a:lnTo>
                      <a:lnTo>
                        <a:pt x="5792" y="455"/>
                      </a:lnTo>
                      <a:lnTo>
                        <a:pt x="5771" y="441"/>
                      </a:lnTo>
                      <a:lnTo>
                        <a:pt x="5749" y="427"/>
                      </a:lnTo>
                      <a:lnTo>
                        <a:pt x="5727" y="412"/>
                      </a:lnTo>
                      <a:lnTo>
                        <a:pt x="5706" y="398"/>
                      </a:lnTo>
                      <a:lnTo>
                        <a:pt x="5685" y="384"/>
                      </a:lnTo>
                      <a:lnTo>
                        <a:pt x="5663" y="370"/>
                      </a:lnTo>
                      <a:lnTo>
                        <a:pt x="5641" y="356"/>
                      </a:lnTo>
                      <a:lnTo>
                        <a:pt x="5619" y="342"/>
                      </a:lnTo>
                      <a:lnTo>
                        <a:pt x="5597" y="328"/>
                      </a:lnTo>
                      <a:lnTo>
                        <a:pt x="5575" y="314"/>
                      </a:lnTo>
                      <a:lnTo>
                        <a:pt x="5553" y="301"/>
                      </a:lnTo>
                      <a:lnTo>
                        <a:pt x="5532" y="287"/>
                      </a:lnTo>
                      <a:lnTo>
                        <a:pt x="5510" y="273"/>
                      </a:lnTo>
                      <a:lnTo>
                        <a:pt x="5487" y="260"/>
                      </a:lnTo>
                      <a:lnTo>
                        <a:pt x="5464" y="248"/>
                      </a:lnTo>
                      <a:lnTo>
                        <a:pt x="5441" y="235"/>
                      </a:lnTo>
                      <a:lnTo>
                        <a:pt x="5419" y="222"/>
                      </a:lnTo>
                      <a:lnTo>
                        <a:pt x="5396" y="211"/>
                      </a:lnTo>
                      <a:lnTo>
                        <a:pt x="5373" y="198"/>
                      </a:lnTo>
                      <a:lnTo>
                        <a:pt x="5348" y="187"/>
                      </a:lnTo>
                      <a:lnTo>
                        <a:pt x="5325" y="174"/>
                      </a:lnTo>
                      <a:lnTo>
                        <a:pt x="5300" y="165"/>
                      </a:lnTo>
                      <a:lnTo>
                        <a:pt x="5276" y="154"/>
                      </a:lnTo>
                      <a:lnTo>
                        <a:pt x="5250" y="144"/>
                      </a:lnTo>
                      <a:lnTo>
                        <a:pt x="5226" y="134"/>
                      </a:lnTo>
                      <a:lnTo>
                        <a:pt x="5200" y="125"/>
                      </a:lnTo>
                      <a:lnTo>
                        <a:pt x="5173" y="117"/>
                      </a:lnTo>
                      <a:lnTo>
                        <a:pt x="5147" y="109"/>
                      </a:lnTo>
                      <a:lnTo>
                        <a:pt x="5121" y="100"/>
                      </a:lnTo>
                      <a:lnTo>
                        <a:pt x="5092" y="94"/>
                      </a:lnTo>
                      <a:lnTo>
                        <a:pt x="5065" y="87"/>
                      </a:lnTo>
                      <a:lnTo>
                        <a:pt x="5036" y="83"/>
                      </a:lnTo>
                      <a:lnTo>
                        <a:pt x="5008" y="77"/>
                      </a:lnTo>
                      <a:lnTo>
                        <a:pt x="4978" y="74"/>
                      </a:lnTo>
                      <a:lnTo>
                        <a:pt x="4948" y="69"/>
                      </a:lnTo>
                      <a:lnTo>
                        <a:pt x="4918" y="67"/>
                      </a:lnTo>
                      <a:lnTo>
                        <a:pt x="4889" y="63"/>
                      </a:lnTo>
                      <a:lnTo>
                        <a:pt x="4871" y="63"/>
                      </a:lnTo>
                      <a:lnTo>
                        <a:pt x="4856" y="63"/>
                      </a:lnTo>
                      <a:lnTo>
                        <a:pt x="4840" y="62"/>
                      </a:lnTo>
                      <a:lnTo>
                        <a:pt x="4826" y="61"/>
                      </a:lnTo>
                      <a:lnTo>
                        <a:pt x="4810" y="61"/>
                      </a:lnTo>
                      <a:lnTo>
                        <a:pt x="4795" y="61"/>
                      </a:lnTo>
                      <a:lnTo>
                        <a:pt x="4781" y="60"/>
                      </a:lnTo>
                      <a:lnTo>
                        <a:pt x="4768" y="59"/>
                      </a:lnTo>
                      <a:lnTo>
                        <a:pt x="4753" y="59"/>
                      </a:lnTo>
                      <a:lnTo>
                        <a:pt x="4738" y="59"/>
                      </a:lnTo>
                      <a:lnTo>
                        <a:pt x="4724" y="59"/>
                      </a:lnTo>
                      <a:lnTo>
                        <a:pt x="4710" y="58"/>
                      </a:lnTo>
                      <a:lnTo>
                        <a:pt x="4696" y="58"/>
                      </a:lnTo>
                      <a:lnTo>
                        <a:pt x="4682" y="56"/>
                      </a:lnTo>
                      <a:lnTo>
                        <a:pt x="4668" y="56"/>
                      </a:lnTo>
                      <a:lnTo>
                        <a:pt x="4656" y="55"/>
                      </a:lnTo>
                      <a:lnTo>
                        <a:pt x="4642" y="56"/>
                      </a:lnTo>
                      <a:lnTo>
                        <a:pt x="4628" y="56"/>
                      </a:lnTo>
                      <a:lnTo>
                        <a:pt x="4615" y="56"/>
                      </a:lnTo>
                      <a:lnTo>
                        <a:pt x="4603" y="56"/>
                      </a:lnTo>
                      <a:lnTo>
                        <a:pt x="4589" y="56"/>
                      </a:lnTo>
                      <a:lnTo>
                        <a:pt x="4576" y="56"/>
                      </a:lnTo>
                      <a:lnTo>
                        <a:pt x="4564" y="56"/>
                      </a:lnTo>
                      <a:lnTo>
                        <a:pt x="4551" y="56"/>
                      </a:lnTo>
                      <a:lnTo>
                        <a:pt x="4537" y="58"/>
                      </a:lnTo>
                      <a:lnTo>
                        <a:pt x="4526" y="58"/>
                      </a:lnTo>
                      <a:lnTo>
                        <a:pt x="4512" y="58"/>
                      </a:lnTo>
                      <a:lnTo>
                        <a:pt x="4500" y="58"/>
                      </a:lnTo>
                      <a:lnTo>
                        <a:pt x="4488" y="59"/>
                      </a:lnTo>
                      <a:lnTo>
                        <a:pt x="4475" y="59"/>
                      </a:lnTo>
                      <a:lnTo>
                        <a:pt x="4462" y="60"/>
                      </a:lnTo>
                      <a:lnTo>
                        <a:pt x="4451" y="60"/>
                      </a:lnTo>
                      <a:lnTo>
                        <a:pt x="4437" y="62"/>
                      </a:lnTo>
                      <a:lnTo>
                        <a:pt x="4425" y="63"/>
                      </a:lnTo>
                      <a:lnTo>
                        <a:pt x="4411" y="64"/>
                      </a:lnTo>
                      <a:lnTo>
                        <a:pt x="4400" y="66"/>
                      </a:lnTo>
                      <a:lnTo>
                        <a:pt x="4387" y="68"/>
                      </a:lnTo>
                      <a:lnTo>
                        <a:pt x="4375" y="69"/>
                      </a:lnTo>
                      <a:lnTo>
                        <a:pt x="4362" y="71"/>
                      </a:lnTo>
                      <a:lnTo>
                        <a:pt x="4350" y="72"/>
                      </a:lnTo>
                      <a:lnTo>
                        <a:pt x="4337" y="75"/>
                      </a:lnTo>
                      <a:lnTo>
                        <a:pt x="4325" y="77"/>
                      </a:lnTo>
                      <a:lnTo>
                        <a:pt x="4311" y="79"/>
                      </a:lnTo>
                      <a:lnTo>
                        <a:pt x="4300" y="82"/>
                      </a:lnTo>
                      <a:lnTo>
                        <a:pt x="4286" y="84"/>
                      </a:lnTo>
                      <a:lnTo>
                        <a:pt x="4274" y="86"/>
                      </a:lnTo>
                      <a:lnTo>
                        <a:pt x="4260" y="89"/>
                      </a:lnTo>
                      <a:lnTo>
                        <a:pt x="4249" y="91"/>
                      </a:lnTo>
                      <a:lnTo>
                        <a:pt x="4235" y="94"/>
                      </a:lnTo>
                      <a:lnTo>
                        <a:pt x="4222" y="98"/>
                      </a:lnTo>
                      <a:lnTo>
                        <a:pt x="4209" y="101"/>
                      </a:lnTo>
                      <a:lnTo>
                        <a:pt x="4196" y="105"/>
                      </a:lnTo>
                      <a:lnTo>
                        <a:pt x="4182" y="108"/>
                      </a:lnTo>
                      <a:lnTo>
                        <a:pt x="4168" y="112"/>
                      </a:lnTo>
                      <a:lnTo>
                        <a:pt x="4154" y="115"/>
                      </a:lnTo>
                      <a:lnTo>
                        <a:pt x="4142" y="119"/>
                      </a:lnTo>
                      <a:lnTo>
                        <a:pt x="4127" y="123"/>
                      </a:lnTo>
                      <a:lnTo>
                        <a:pt x="4113" y="128"/>
                      </a:lnTo>
                      <a:lnTo>
                        <a:pt x="4099" y="132"/>
                      </a:lnTo>
                      <a:lnTo>
                        <a:pt x="4085" y="136"/>
                      </a:lnTo>
                      <a:lnTo>
                        <a:pt x="4070" y="142"/>
                      </a:lnTo>
                      <a:lnTo>
                        <a:pt x="4057" y="146"/>
                      </a:lnTo>
                      <a:lnTo>
                        <a:pt x="4042" y="151"/>
                      </a:lnTo>
                      <a:lnTo>
                        <a:pt x="4028" y="155"/>
                      </a:lnTo>
                      <a:lnTo>
                        <a:pt x="4014" y="161"/>
                      </a:lnTo>
                      <a:lnTo>
                        <a:pt x="4000" y="167"/>
                      </a:lnTo>
                      <a:lnTo>
                        <a:pt x="3986" y="173"/>
                      </a:lnTo>
                      <a:lnTo>
                        <a:pt x="3972" y="177"/>
                      </a:lnTo>
                      <a:lnTo>
                        <a:pt x="3959" y="184"/>
                      </a:lnTo>
                      <a:lnTo>
                        <a:pt x="3945" y="190"/>
                      </a:lnTo>
                      <a:lnTo>
                        <a:pt x="3931" y="197"/>
                      </a:lnTo>
                      <a:lnTo>
                        <a:pt x="3917" y="203"/>
                      </a:lnTo>
                      <a:lnTo>
                        <a:pt x="3902" y="211"/>
                      </a:lnTo>
                      <a:lnTo>
                        <a:pt x="3888" y="218"/>
                      </a:lnTo>
                      <a:lnTo>
                        <a:pt x="3874" y="225"/>
                      </a:lnTo>
                      <a:lnTo>
                        <a:pt x="3861" y="231"/>
                      </a:lnTo>
                      <a:lnTo>
                        <a:pt x="3846" y="240"/>
                      </a:lnTo>
                      <a:lnTo>
                        <a:pt x="3832" y="246"/>
                      </a:lnTo>
                      <a:lnTo>
                        <a:pt x="3818" y="254"/>
                      </a:lnTo>
                      <a:lnTo>
                        <a:pt x="3804" y="261"/>
                      </a:lnTo>
                      <a:lnTo>
                        <a:pt x="3789" y="271"/>
                      </a:lnTo>
                      <a:lnTo>
                        <a:pt x="3775" y="279"/>
                      </a:lnTo>
                      <a:lnTo>
                        <a:pt x="3762" y="287"/>
                      </a:lnTo>
                      <a:lnTo>
                        <a:pt x="3748" y="295"/>
                      </a:lnTo>
                      <a:lnTo>
                        <a:pt x="3734" y="304"/>
                      </a:lnTo>
                      <a:lnTo>
                        <a:pt x="3720" y="312"/>
                      </a:lnTo>
                      <a:lnTo>
                        <a:pt x="3706" y="320"/>
                      </a:lnTo>
                      <a:lnTo>
                        <a:pt x="3694" y="328"/>
                      </a:lnTo>
                      <a:lnTo>
                        <a:pt x="3680" y="337"/>
                      </a:lnTo>
                      <a:lnTo>
                        <a:pt x="3666" y="345"/>
                      </a:lnTo>
                      <a:lnTo>
                        <a:pt x="3653" y="355"/>
                      </a:lnTo>
                      <a:lnTo>
                        <a:pt x="3641" y="363"/>
                      </a:lnTo>
                      <a:lnTo>
                        <a:pt x="3627" y="372"/>
                      </a:lnTo>
                      <a:lnTo>
                        <a:pt x="3615" y="380"/>
                      </a:lnTo>
                      <a:lnTo>
                        <a:pt x="3603" y="389"/>
                      </a:lnTo>
                      <a:lnTo>
                        <a:pt x="3591" y="396"/>
                      </a:lnTo>
                      <a:lnTo>
                        <a:pt x="3578" y="405"/>
                      </a:lnTo>
                      <a:lnTo>
                        <a:pt x="3567" y="413"/>
                      </a:lnTo>
                      <a:lnTo>
                        <a:pt x="3554" y="423"/>
                      </a:lnTo>
                      <a:lnTo>
                        <a:pt x="3544" y="431"/>
                      </a:lnTo>
                      <a:lnTo>
                        <a:pt x="3532" y="439"/>
                      </a:lnTo>
                      <a:lnTo>
                        <a:pt x="3521" y="447"/>
                      </a:lnTo>
                      <a:lnTo>
                        <a:pt x="3510" y="454"/>
                      </a:lnTo>
                      <a:lnTo>
                        <a:pt x="3501" y="461"/>
                      </a:lnTo>
                      <a:lnTo>
                        <a:pt x="3491" y="469"/>
                      </a:lnTo>
                      <a:lnTo>
                        <a:pt x="3480" y="476"/>
                      </a:lnTo>
                      <a:lnTo>
                        <a:pt x="3471" y="483"/>
                      </a:lnTo>
                      <a:lnTo>
                        <a:pt x="3463" y="488"/>
                      </a:lnTo>
                      <a:lnTo>
                        <a:pt x="3454" y="495"/>
                      </a:lnTo>
                      <a:lnTo>
                        <a:pt x="3446" y="502"/>
                      </a:lnTo>
                      <a:lnTo>
                        <a:pt x="3439" y="508"/>
                      </a:lnTo>
                      <a:lnTo>
                        <a:pt x="3432" y="513"/>
                      </a:lnTo>
                      <a:lnTo>
                        <a:pt x="3424" y="519"/>
                      </a:lnTo>
                      <a:lnTo>
                        <a:pt x="3417" y="524"/>
                      </a:lnTo>
                      <a:lnTo>
                        <a:pt x="3410" y="530"/>
                      </a:lnTo>
                      <a:lnTo>
                        <a:pt x="3405" y="533"/>
                      </a:lnTo>
                      <a:lnTo>
                        <a:pt x="3394" y="542"/>
                      </a:lnTo>
                      <a:lnTo>
                        <a:pt x="3386" y="548"/>
                      </a:lnTo>
                      <a:lnTo>
                        <a:pt x="3378" y="555"/>
                      </a:lnTo>
                      <a:lnTo>
                        <a:pt x="3373" y="559"/>
                      </a:lnTo>
                      <a:lnTo>
                        <a:pt x="3370" y="561"/>
                      </a:lnTo>
                      <a:close/>
                    </a:path>
                  </a:pathLst>
                </a:custGeom>
                <a:solidFill>
                  <a:srgbClr val="E8E8E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85" name="Freeform 281"/>
                <p:cNvSpPr>
                  <a:spLocks/>
                </p:cNvSpPr>
                <p:nvPr/>
              </p:nvSpPr>
              <p:spPr bwMode="auto">
                <a:xfrm>
                  <a:off x="1506" y="2784"/>
                  <a:ext cx="1303" cy="286"/>
                </a:xfrm>
                <a:custGeom>
                  <a:avLst/>
                  <a:gdLst>
                    <a:gd name="T0" fmla="*/ 40 w 2607"/>
                    <a:gd name="T1" fmla="*/ 3 h 572"/>
                    <a:gd name="T2" fmla="*/ 33 w 2607"/>
                    <a:gd name="T3" fmla="*/ 1 h 572"/>
                    <a:gd name="T4" fmla="*/ 27 w 2607"/>
                    <a:gd name="T5" fmla="*/ 0 h 572"/>
                    <a:gd name="T6" fmla="*/ 22 w 2607"/>
                    <a:gd name="T7" fmla="*/ 1 h 572"/>
                    <a:gd name="T8" fmla="*/ 0 w 2607"/>
                    <a:gd name="T9" fmla="*/ 9 h 572"/>
                    <a:gd name="T10" fmla="*/ 25 w 2607"/>
                    <a:gd name="T11" fmla="*/ 3 h 572"/>
                    <a:gd name="T12" fmla="*/ 30 w 2607"/>
                    <a:gd name="T13" fmla="*/ 2 h 572"/>
                    <a:gd name="T14" fmla="*/ 40 w 2607"/>
                    <a:gd name="T15" fmla="*/ 3 h 572"/>
                    <a:gd name="T16" fmla="*/ 0 60000 65536"/>
                    <a:gd name="T17" fmla="*/ 0 60000 65536"/>
                    <a:gd name="T18" fmla="*/ 0 60000 65536"/>
                    <a:gd name="T19" fmla="*/ 0 60000 65536"/>
                    <a:gd name="T20" fmla="*/ 0 60000 65536"/>
                    <a:gd name="T21" fmla="*/ 0 60000 65536"/>
                    <a:gd name="T22" fmla="*/ 0 60000 65536"/>
                    <a:gd name="T23" fmla="*/ 0 60000 65536"/>
                    <a:gd name="T24" fmla="*/ 0 w 2607"/>
                    <a:gd name="T25" fmla="*/ 0 h 572"/>
                    <a:gd name="T26" fmla="*/ 2607 w 2607"/>
                    <a:gd name="T27" fmla="*/ 572 h 5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07" h="572">
                      <a:moveTo>
                        <a:pt x="2607" y="161"/>
                      </a:moveTo>
                      <a:lnTo>
                        <a:pt x="2122" y="11"/>
                      </a:lnTo>
                      <a:lnTo>
                        <a:pt x="1746" y="0"/>
                      </a:lnTo>
                      <a:lnTo>
                        <a:pt x="1417" y="40"/>
                      </a:lnTo>
                      <a:lnTo>
                        <a:pt x="0" y="572"/>
                      </a:lnTo>
                      <a:lnTo>
                        <a:pt x="1607" y="178"/>
                      </a:lnTo>
                      <a:lnTo>
                        <a:pt x="1971" y="115"/>
                      </a:lnTo>
                      <a:lnTo>
                        <a:pt x="2607" y="161"/>
                      </a:lnTo>
                      <a:close/>
                    </a:path>
                  </a:pathLst>
                </a:custGeom>
                <a:solidFill>
                  <a:srgbClr val="BABAB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86" name="Freeform 282"/>
                <p:cNvSpPr>
                  <a:spLocks/>
                </p:cNvSpPr>
                <p:nvPr/>
              </p:nvSpPr>
              <p:spPr bwMode="auto">
                <a:xfrm>
                  <a:off x="3144" y="2738"/>
                  <a:ext cx="1245" cy="245"/>
                </a:xfrm>
                <a:custGeom>
                  <a:avLst/>
                  <a:gdLst>
                    <a:gd name="T0" fmla="*/ 0 w 2490"/>
                    <a:gd name="T1" fmla="*/ 2 h 491"/>
                    <a:gd name="T2" fmla="*/ 11 w 2490"/>
                    <a:gd name="T3" fmla="*/ 0 h 491"/>
                    <a:gd name="T4" fmla="*/ 22 w 2490"/>
                    <a:gd name="T5" fmla="*/ 2 h 491"/>
                    <a:gd name="T6" fmla="*/ 39 w 2490"/>
                    <a:gd name="T7" fmla="*/ 7 h 491"/>
                    <a:gd name="T8" fmla="*/ 18 w 2490"/>
                    <a:gd name="T9" fmla="*/ 2 h 491"/>
                    <a:gd name="T10" fmla="*/ 8 w 2490"/>
                    <a:gd name="T11" fmla="*/ 1 h 491"/>
                    <a:gd name="T12" fmla="*/ 0 w 2490"/>
                    <a:gd name="T13" fmla="*/ 2 h 491"/>
                    <a:gd name="T14" fmla="*/ 0 60000 65536"/>
                    <a:gd name="T15" fmla="*/ 0 60000 65536"/>
                    <a:gd name="T16" fmla="*/ 0 60000 65536"/>
                    <a:gd name="T17" fmla="*/ 0 60000 65536"/>
                    <a:gd name="T18" fmla="*/ 0 60000 65536"/>
                    <a:gd name="T19" fmla="*/ 0 60000 65536"/>
                    <a:gd name="T20" fmla="*/ 0 60000 65536"/>
                    <a:gd name="T21" fmla="*/ 0 w 2490"/>
                    <a:gd name="T22" fmla="*/ 0 h 491"/>
                    <a:gd name="T23" fmla="*/ 2490 w 2490"/>
                    <a:gd name="T24" fmla="*/ 491 h 4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90" h="491">
                      <a:moveTo>
                        <a:pt x="0" y="167"/>
                      </a:moveTo>
                      <a:lnTo>
                        <a:pt x="676" y="0"/>
                      </a:lnTo>
                      <a:lnTo>
                        <a:pt x="1386" y="191"/>
                      </a:lnTo>
                      <a:lnTo>
                        <a:pt x="2490" y="491"/>
                      </a:lnTo>
                      <a:lnTo>
                        <a:pt x="1092" y="179"/>
                      </a:lnTo>
                      <a:lnTo>
                        <a:pt x="467" y="104"/>
                      </a:lnTo>
                      <a:lnTo>
                        <a:pt x="0" y="167"/>
                      </a:lnTo>
                      <a:close/>
                    </a:path>
                  </a:pathLst>
                </a:custGeom>
                <a:solidFill>
                  <a:srgbClr val="D1D1D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87" name="Freeform 283"/>
                <p:cNvSpPr>
                  <a:spLocks/>
                </p:cNvSpPr>
                <p:nvPr/>
              </p:nvSpPr>
              <p:spPr bwMode="auto">
                <a:xfrm>
                  <a:off x="1096" y="1571"/>
                  <a:ext cx="291" cy="1583"/>
                </a:xfrm>
                <a:custGeom>
                  <a:avLst/>
                  <a:gdLst>
                    <a:gd name="T0" fmla="*/ 0 w 583"/>
                    <a:gd name="T1" fmla="*/ 0 h 3165"/>
                    <a:gd name="T2" fmla="*/ 3 w 583"/>
                    <a:gd name="T3" fmla="*/ 22 h 3165"/>
                    <a:gd name="T4" fmla="*/ 7 w 583"/>
                    <a:gd name="T5" fmla="*/ 42 h 3165"/>
                    <a:gd name="T6" fmla="*/ 9 w 583"/>
                    <a:gd name="T7" fmla="*/ 50 h 3165"/>
                    <a:gd name="T8" fmla="*/ 6 w 583"/>
                    <a:gd name="T9" fmla="*/ 30 h 3165"/>
                    <a:gd name="T10" fmla="*/ 3 w 583"/>
                    <a:gd name="T11" fmla="*/ 15 h 3165"/>
                    <a:gd name="T12" fmla="*/ 0 w 583"/>
                    <a:gd name="T13" fmla="*/ 0 h 3165"/>
                    <a:gd name="T14" fmla="*/ 0 60000 65536"/>
                    <a:gd name="T15" fmla="*/ 0 60000 65536"/>
                    <a:gd name="T16" fmla="*/ 0 60000 65536"/>
                    <a:gd name="T17" fmla="*/ 0 60000 65536"/>
                    <a:gd name="T18" fmla="*/ 0 60000 65536"/>
                    <a:gd name="T19" fmla="*/ 0 60000 65536"/>
                    <a:gd name="T20" fmla="*/ 0 60000 65536"/>
                    <a:gd name="T21" fmla="*/ 0 w 583"/>
                    <a:gd name="T22" fmla="*/ 0 h 3165"/>
                    <a:gd name="T23" fmla="*/ 583 w 583"/>
                    <a:gd name="T24" fmla="*/ 3165 h 31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3" h="3165">
                      <a:moveTo>
                        <a:pt x="0" y="0"/>
                      </a:moveTo>
                      <a:lnTo>
                        <a:pt x="254" y="1408"/>
                      </a:lnTo>
                      <a:lnTo>
                        <a:pt x="456" y="2657"/>
                      </a:lnTo>
                      <a:lnTo>
                        <a:pt x="583" y="3165"/>
                      </a:lnTo>
                      <a:lnTo>
                        <a:pt x="433" y="1918"/>
                      </a:lnTo>
                      <a:lnTo>
                        <a:pt x="230" y="948"/>
                      </a:lnTo>
                      <a:lnTo>
                        <a:pt x="0" y="0"/>
                      </a:lnTo>
                      <a:close/>
                    </a:path>
                  </a:pathLst>
                </a:custGeom>
                <a:solidFill>
                  <a:srgbClr val="D1D1D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88" name="Freeform 284"/>
                <p:cNvSpPr>
                  <a:spLocks/>
                </p:cNvSpPr>
                <p:nvPr/>
              </p:nvSpPr>
              <p:spPr bwMode="auto">
                <a:xfrm>
                  <a:off x="1465" y="2873"/>
                  <a:ext cx="1330" cy="269"/>
                </a:xfrm>
                <a:custGeom>
                  <a:avLst/>
                  <a:gdLst>
                    <a:gd name="T0" fmla="*/ 42 w 2658"/>
                    <a:gd name="T1" fmla="*/ 1 h 538"/>
                    <a:gd name="T2" fmla="*/ 41 w 2658"/>
                    <a:gd name="T3" fmla="*/ 1 h 538"/>
                    <a:gd name="T4" fmla="*/ 41 w 2658"/>
                    <a:gd name="T5" fmla="*/ 1 h 538"/>
                    <a:gd name="T6" fmla="*/ 40 w 2658"/>
                    <a:gd name="T7" fmla="*/ 0 h 538"/>
                    <a:gd name="T8" fmla="*/ 40 w 2658"/>
                    <a:gd name="T9" fmla="*/ 0 h 538"/>
                    <a:gd name="T10" fmla="*/ 39 w 2658"/>
                    <a:gd name="T11" fmla="*/ 0 h 538"/>
                    <a:gd name="T12" fmla="*/ 38 w 2658"/>
                    <a:gd name="T13" fmla="*/ 0 h 538"/>
                    <a:gd name="T14" fmla="*/ 37 w 2658"/>
                    <a:gd name="T15" fmla="*/ 1 h 538"/>
                    <a:gd name="T16" fmla="*/ 36 w 2658"/>
                    <a:gd name="T17" fmla="*/ 1 h 538"/>
                    <a:gd name="T18" fmla="*/ 35 w 2658"/>
                    <a:gd name="T19" fmla="*/ 1 h 538"/>
                    <a:gd name="T20" fmla="*/ 34 w 2658"/>
                    <a:gd name="T21" fmla="*/ 1 h 538"/>
                    <a:gd name="T22" fmla="*/ 33 w 2658"/>
                    <a:gd name="T23" fmla="*/ 1 h 538"/>
                    <a:gd name="T24" fmla="*/ 32 w 2658"/>
                    <a:gd name="T25" fmla="*/ 1 h 538"/>
                    <a:gd name="T26" fmla="*/ 31 w 2658"/>
                    <a:gd name="T27" fmla="*/ 1 h 538"/>
                    <a:gd name="T28" fmla="*/ 30 w 2658"/>
                    <a:gd name="T29" fmla="*/ 1 h 538"/>
                    <a:gd name="T30" fmla="*/ 29 w 2658"/>
                    <a:gd name="T31" fmla="*/ 1 h 538"/>
                    <a:gd name="T32" fmla="*/ 28 w 2658"/>
                    <a:gd name="T33" fmla="*/ 1 h 538"/>
                    <a:gd name="T34" fmla="*/ 27 w 2658"/>
                    <a:gd name="T35" fmla="*/ 2 h 538"/>
                    <a:gd name="T36" fmla="*/ 26 w 2658"/>
                    <a:gd name="T37" fmla="*/ 2 h 538"/>
                    <a:gd name="T38" fmla="*/ 25 w 2658"/>
                    <a:gd name="T39" fmla="*/ 2 h 538"/>
                    <a:gd name="T40" fmla="*/ 24 w 2658"/>
                    <a:gd name="T41" fmla="*/ 2 h 538"/>
                    <a:gd name="T42" fmla="*/ 23 w 2658"/>
                    <a:gd name="T43" fmla="*/ 3 h 538"/>
                    <a:gd name="T44" fmla="*/ 22 w 2658"/>
                    <a:gd name="T45" fmla="*/ 3 h 538"/>
                    <a:gd name="T46" fmla="*/ 21 w 2658"/>
                    <a:gd name="T47" fmla="*/ 3 h 538"/>
                    <a:gd name="T48" fmla="*/ 20 w 2658"/>
                    <a:gd name="T49" fmla="*/ 3 h 538"/>
                    <a:gd name="T50" fmla="*/ 20 w 2658"/>
                    <a:gd name="T51" fmla="*/ 3 h 538"/>
                    <a:gd name="T52" fmla="*/ 19 w 2658"/>
                    <a:gd name="T53" fmla="*/ 3 h 538"/>
                    <a:gd name="T54" fmla="*/ 19 w 2658"/>
                    <a:gd name="T55" fmla="*/ 4 h 538"/>
                    <a:gd name="T56" fmla="*/ 18 w 2658"/>
                    <a:gd name="T57" fmla="*/ 4 h 538"/>
                    <a:gd name="T58" fmla="*/ 22 w 2658"/>
                    <a:gd name="T59" fmla="*/ 4 h 538"/>
                    <a:gd name="T60" fmla="*/ 22 w 2658"/>
                    <a:gd name="T61" fmla="*/ 4 h 538"/>
                    <a:gd name="T62" fmla="*/ 22 w 2658"/>
                    <a:gd name="T63" fmla="*/ 4 h 538"/>
                    <a:gd name="T64" fmla="*/ 23 w 2658"/>
                    <a:gd name="T65" fmla="*/ 4 h 538"/>
                    <a:gd name="T66" fmla="*/ 23 w 2658"/>
                    <a:gd name="T67" fmla="*/ 4 h 538"/>
                    <a:gd name="T68" fmla="*/ 24 w 2658"/>
                    <a:gd name="T69" fmla="*/ 3 h 538"/>
                    <a:gd name="T70" fmla="*/ 25 w 2658"/>
                    <a:gd name="T71" fmla="*/ 3 h 538"/>
                    <a:gd name="T72" fmla="*/ 25 w 2658"/>
                    <a:gd name="T73" fmla="*/ 3 h 538"/>
                    <a:gd name="T74" fmla="*/ 26 w 2658"/>
                    <a:gd name="T75" fmla="*/ 3 h 538"/>
                    <a:gd name="T76" fmla="*/ 27 w 2658"/>
                    <a:gd name="T77" fmla="*/ 3 h 538"/>
                    <a:gd name="T78" fmla="*/ 28 w 2658"/>
                    <a:gd name="T79" fmla="*/ 3 h 538"/>
                    <a:gd name="T80" fmla="*/ 29 w 2658"/>
                    <a:gd name="T81" fmla="*/ 2 h 538"/>
                    <a:gd name="T82" fmla="*/ 29 w 2658"/>
                    <a:gd name="T83" fmla="*/ 2 h 538"/>
                    <a:gd name="T84" fmla="*/ 30 w 2658"/>
                    <a:gd name="T85" fmla="*/ 2 h 538"/>
                    <a:gd name="T86" fmla="*/ 31 w 2658"/>
                    <a:gd name="T87" fmla="*/ 2 h 538"/>
                    <a:gd name="T88" fmla="*/ 32 w 2658"/>
                    <a:gd name="T89" fmla="*/ 2 h 538"/>
                    <a:gd name="T90" fmla="*/ 33 w 2658"/>
                    <a:gd name="T91" fmla="*/ 2 h 538"/>
                    <a:gd name="T92" fmla="*/ 33 w 2658"/>
                    <a:gd name="T93" fmla="*/ 1 h 538"/>
                    <a:gd name="T94" fmla="*/ 34 w 2658"/>
                    <a:gd name="T95" fmla="*/ 1 h 538"/>
                    <a:gd name="T96" fmla="*/ 35 w 2658"/>
                    <a:gd name="T97" fmla="*/ 1 h 538"/>
                    <a:gd name="T98" fmla="*/ 36 w 2658"/>
                    <a:gd name="T99" fmla="*/ 1 h 538"/>
                    <a:gd name="T100" fmla="*/ 37 w 2658"/>
                    <a:gd name="T101" fmla="*/ 1 h 538"/>
                    <a:gd name="T102" fmla="*/ 38 w 2658"/>
                    <a:gd name="T103" fmla="*/ 1 h 538"/>
                    <a:gd name="T104" fmla="*/ 39 w 2658"/>
                    <a:gd name="T105" fmla="*/ 1 h 538"/>
                    <a:gd name="T106" fmla="*/ 39 w 2658"/>
                    <a:gd name="T107" fmla="*/ 1 h 538"/>
                    <a:gd name="T108" fmla="*/ 40 w 2658"/>
                    <a:gd name="T109" fmla="*/ 1 h 538"/>
                    <a:gd name="T110" fmla="*/ 41 w 2658"/>
                    <a:gd name="T111" fmla="*/ 1 h 538"/>
                    <a:gd name="T112" fmla="*/ 41 w 2658"/>
                    <a:gd name="T113" fmla="*/ 1 h 538"/>
                    <a:gd name="T114" fmla="*/ 42 w 2658"/>
                    <a:gd name="T115" fmla="*/ 1 h 53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658"/>
                    <a:gd name="T175" fmla="*/ 0 h 538"/>
                    <a:gd name="T176" fmla="*/ 2658 w 2658"/>
                    <a:gd name="T177" fmla="*/ 538 h 53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658" h="538">
                      <a:moveTo>
                        <a:pt x="2658" y="6"/>
                      </a:moveTo>
                      <a:lnTo>
                        <a:pt x="2656" y="6"/>
                      </a:lnTo>
                      <a:lnTo>
                        <a:pt x="2653" y="5"/>
                      </a:lnTo>
                      <a:lnTo>
                        <a:pt x="2646" y="5"/>
                      </a:lnTo>
                      <a:lnTo>
                        <a:pt x="2639" y="4"/>
                      </a:lnTo>
                      <a:lnTo>
                        <a:pt x="2633" y="4"/>
                      </a:lnTo>
                      <a:lnTo>
                        <a:pt x="2627" y="4"/>
                      </a:lnTo>
                      <a:lnTo>
                        <a:pt x="2620" y="4"/>
                      </a:lnTo>
                      <a:lnTo>
                        <a:pt x="2613" y="2"/>
                      </a:lnTo>
                      <a:lnTo>
                        <a:pt x="2605" y="2"/>
                      </a:lnTo>
                      <a:lnTo>
                        <a:pt x="2598" y="1"/>
                      </a:lnTo>
                      <a:lnTo>
                        <a:pt x="2590" y="1"/>
                      </a:lnTo>
                      <a:lnTo>
                        <a:pt x="2582" y="0"/>
                      </a:lnTo>
                      <a:lnTo>
                        <a:pt x="2572" y="0"/>
                      </a:lnTo>
                      <a:lnTo>
                        <a:pt x="2562" y="0"/>
                      </a:lnTo>
                      <a:lnTo>
                        <a:pt x="2551" y="0"/>
                      </a:lnTo>
                      <a:lnTo>
                        <a:pt x="2542" y="0"/>
                      </a:lnTo>
                      <a:lnTo>
                        <a:pt x="2530" y="0"/>
                      </a:lnTo>
                      <a:lnTo>
                        <a:pt x="2519" y="0"/>
                      </a:lnTo>
                      <a:lnTo>
                        <a:pt x="2507" y="0"/>
                      </a:lnTo>
                      <a:lnTo>
                        <a:pt x="2496" y="0"/>
                      </a:lnTo>
                      <a:lnTo>
                        <a:pt x="2482" y="0"/>
                      </a:lnTo>
                      <a:lnTo>
                        <a:pt x="2469" y="0"/>
                      </a:lnTo>
                      <a:lnTo>
                        <a:pt x="2455" y="0"/>
                      </a:lnTo>
                      <a:lnTo>
                        <a:pt x="2443" y="0"/>
                      </a:lnTo>
                      <a:lnTo>
                        <a:pt x="2429" y="0"/>
                      </a:lnTo>
                      <a:lnTo>
                        <a:pt x="2415" y="0"/>
                      </a:lnTo>
                      <a:lnTo>
                        <a:pt x="2401" y="0"/>
                      </a:lnTo>
                      <a:lnTo>
                        <a:pt x="2387" y="0"/>
                      </a:lnTo>
                      <a:lnTo>
                        <a:pt x="2371" y="1"/>
                      </a:lnTo>
                      <a:lnTo>
                        <a:pt x="2356" y="2"/>
                      </a:lnTo>
                      <a:lnTo>
                        <a:pt x="2340" y="2"/>
                      </a:lnTo>
                      <a:lnTo>
                        <a:pt x="2325" y="2"/>
                      </a:lnTo>
                      <a:lnTo>
                        <a:pt x="2308" y="4"/>
                      </a:lnTo>
                      <a:lnTo>
                        <a:pt x="2293" y="5"/>
                      </a:lnTo>
                      <a:lnTo>
                        <a:pt x="2276" y="5"/>
                      </a:lnTo>
                      <a:lnTo>
                        <a:pt x="2261" y="5"/>
                      </a:lnTo>
                      <a:lnTo>
                        <a:pt x="2243" y="6"/>
                      </a:lnTo>
                      <a:lnTo>
                        <a:pt x="2227" y="7"/>
                      </a:lnTo>
                      <a:lnTo>
                        <a:pt x="2210" y="8"/>
                      </a:lnTo>
                      <a:lnTo>
                        <a:pt x="2194" y="9"/>
                      </a:lnTo>
                      <a:lnTo>
                        <a:pt x="2177" y="11"/>
                      </a:lnTo>
                      <a:lnTo>
                        <a:pt x="2160" y="12"/>
                      </a:lnTo>
                      <a:lnTo>
                        <a:pt x="2143" y="13"/>
                      </a:lnTo>
                      <a:lnTo>
                        <a:pt x="2127" y="13"/>
                      </a:lnTo>
                      <a:lnTo>
                        <a:pt x="2110" y="15"/>
                      </a:lnTo>
                      <a:lnTo>
                        <a:pt x="2092" y="16"/>
                      </a:lnTo>
                      <a:lnTo>
                        <a:pt x="2075" y="19"/>
                      </a:lnTo>
                      <a:lnTo>
                        <a:pt x="2058" y="20"/>
                      </a:lnTo>
                      <a:lnTo>
                        <a:pt x="2041" y="22"/>
                      </a:lnTo>
                      <a:lnTo>
                        <a:pt x="2023" y="23"/>
                      </a:lnTo>
                      <a:lnTo>
                        <a:pt x="2006" y="24"/>
                      </a:lnTo>
                      <a:lnTo>
                        <a:pt x="1990" y="25"/>
                      </a:lnTo>
                      <a:lnTo>
                        <a:pt x="1973" y="28"/>
                      </a:lnTo>
                      <a:lnTo>
                        <a:pt x="1957" y="30"/>
                      </a:lnTo>
                      <a:lnTo>
                        <a:pt x="1940" y="32"/>
                      </a:lnTo>
                      <a:lnTo>
                        <a:pt x="1924" y="34"/>
                      </a:lnTo>
                      <a:lnTo>
                        <a:pt x="1907" y="36"/>
                      </a:lnTo>
                      <a:lnTo>
                        <a:pt x="1892" y="38"/>
                      </a:lnTo>
                      <a:lnTo>
                        <a:pt x="1876" y="40"/>
                      </a:lnTo>
                      <a:lnTo>
                        <a:pt x="1861" y="42"/>
                      </a:lnTo>
                      <a:lnTo>
                        <a:pt x="1844" y="45"/>
                      </a:lnTo>
                      <a:lnTo>
                        <a:pt x="1826" y="47"/>
                      </a:lnTo>
                      <a:lnTo>
                        <a:pt x="1809" y="51"/>
                      </a:lnTo>
                      <a:lnTo>
                        <a:pt x="1792" y="53"/>
                      </a:lnTo>
                      <a:lnTo>
                        <a:pt x="1774" y="57"/>
                      </a:lnTo>
                      <a:lnTo>
                        <a:pt x="1757" y="59"/>
                      </a:lnTo>
                      <a:lnTo>
                        <a:pt x="1740" y="62"/>
                      </a:lnTo>
                      <a:lnTo>
                        <a:pt x="1724" y="65"/>
                      </a:lnTo>
                      <a:lnTo>
                        <a:pt x="1706" y="68"/>
                      </a:lnTo>
                      <a:lnTo>
                        <a:pt x="1689" y="72"/>
                      </a:lnTo>
                      <a:lnTo>
                        <a:pt x="1672" y="75"/>
                      </a:lnTo>
                      <a:lnTo>
                        <a:pt x="1656" y="78"/>
                      </a:lnTo>
                      <a:lnTo>
                        <a:pt x="1638" y="82"/>
                      </a:lnTo>
                      <a:lnTo>
                        <a:pt x="1622" y="85"/>
                      </a:lnTo>
                      <a:lnTo>
                        <a:pt x="1606" y="89"/>
                      </a:lnTo>
                      <a:lnTo>
                        <a:pt x="1591" y="91"/>
                      </a:lnTo>
                      <a:lnTo>
                        <a:pt x="1574" y="96"/>
                      </a:lnTo>
                      <a:lnTo>
                        <a:pt x="1559" y="99"/>
                      </a:lnTo>
                      <a:lnTo>
                        <a:pt x="1543" y="103"/>
                      </a:lnTo>
                      <a:lnTo>
                        <a:pt x="1528" y="106"/>
                      </a:lnTo>
                      <a:lnTo>
                        <a:pt x="1512" y="110"/>
                      </a:lnTo>
                      <a:lnTo>
                        <a:pt x="1497" y="113"/>
                      </a:lnTo>
                      <a:lnTo>
                        <a:pt x="1481" y="116"/>
                      </a:lnTo>
                      <a:lnTo>
                        <a:pt x="1467" y="120"/>
                      </a:lnTo>
                      <a:lnTo>
                        <a:pt x="1452" y="123"/>
                      </a:lnTo>
                      <a:lnTo>
                        <a:pt x="1437" y="127"/>
                      </a:lnTo>
                      <a:lnTo>
                        <a:pt x="1423" y="130"/>
                      </a:lnTo>
                      <a:lnTo>
                        <a:pt x="1409" y="134"/>
                      </a:lnTo>
                      <a:lnTo>
                        <a:pt x="1395" y="137"/>
                      </a:lnTo>
                      <a:lnTo>
                        <a:pt x="1381" y="141"/>
                      </a:lnTo>
                      <a:lnTo>
                        <a:pt x="1369" y="144"/>
                      </a:lnTo>
                      <a:lnTo>
                        <a:pt x="1357" y="148"/>
                      </a:lnTo>
                      <a:lnTo>
                        <a:pt x="1343" y="151"/>
                      </a:lnTo>
                      <a:lnTo>
                        <a:pt x="1331" y="155"/>
                      </a:lnTo>
                      <a:lnTo>
                        <a:pt x="1318" y="158"/>
                      </a:lnTo>
                      <a:lnTo>
                        <a:pt x="1307" y="161"/>
                      </a:lnTo>
                      <a:lnTo>
                        <a:pt x="1295" y="165"/>
                      </a:lnTo>
                      <a:lnTo>
                        <a:pt x="1284" y="168"/>
                      </a:lnTo>
                      <a:lnTo>
                        <a:pt x="1273" y="172"/>
                      </a:lnTo>
                      <a:lnTo>
                        <a:pt x="1263" y="174"/>
                      </a:lnTo>
                      <a:lnTo>
                        <a:pt x="1251" y="178"/>
                      </a:lnTo>
                      <a:lnTo>
                        <a:pt x="1241" y="181"/>
                      </a:lnTo>
                      <a:lnTo>
                        <a:pt x="1232" y="183"/>
                      </a:lnTo>
                      <a:lnTo>
                        <a:pt x="1222" y="186"/>
                      </a:lnTo>
                      <a:lnTo>
                        <a:pt x="1213" y="189"/>
                      </a:lnTo>
                      <a:lnTo>
                        <a:pt x="1205" y="191"/>
                      </a:lnTo>
                      <a:lnTo>
                        <a:pt x="1197" y="194"/>
                      </a:lnTo>
                      <a:lnTo>
                        <a:pt x="1190" y="195"/>
                      </a:lnTo>
                      <a:lnTo>
                        <a:pt x="1182" y="198"/>
                      </a:lnTo>
                      <a:lnTo>
                        <a:pt x="1175" y="201"/>
                      </a:lnTo>
                      <a:lnTo>
                        <a:pt x="1168" y="203"/>
                      </a:lnTo>
                      <a:lnTo>
                        <a:pt x="1163" y="204"/>
                      </a:lnTo>
                      <a:lnTo>
                        <a:pt x="1151" y="207"/>
                      </a:lnTo>
                      <a:lnTo>
                        <a:pt x="1143" y="210"/>
                      </a:lnTo>
                      <a:lnTo>
                        <a:pt x="1135" y="213"/>
                      </a:lnTo>
                      <a:lnTo>
                        <a:pt x="1130" y="214"/>
                      </a:lnTo>
                      <a:lnTo>
                        <a:pt x="1127" y="214"/>
                      </a:lnTo>
                      <a:lnTo>
                        <a:pt x="0" y="538"/>
                      </a:lnTo>
                      <a:lnTo>
                        <a:pt x="1352" y="232"/>
                      </a:lnTo>
                      <a:lnTo>
                        <a:pt x="1355" y="232"/>
                      </a:lnTo>
                      <a:lnTo>
                        <a:pt x="1358" y="231"/>
                      </a:lnTo>
                      <a:lnTo>
                        <a:pt x="1365" y="228"/>
                      </a:lnTo>
                      <a:lnTo>
                        <a:pt x="1372" y="227"/>
                      </a:lnTo>
                      <a:lnTo>
                        <a:pt x="1383" y="224"/>
                      </a:lnTo>
                      <a:lnTo>
                        <a:pt x="1388" y="222"/>
                      </a:lnTo>
                      <a:lnTo>
                        <a:pt x="1394" y="220"/>
                      </a:lnTo>
                      <a:lnTo>
                        <a:pt x="1401" y="219"/>
                      </a:lnTo>
                      <a:lnTo>
                        <a:pt x="1408" y="217"/>
                      </a:lnTo>
                      <a:lnTo>
                        <a:pt x="1415" y="216"/>
                      </a:lnTo>
                      <a:lnTo>
                        <a:pt x="1422" y="213"/>
                      </a:lnTo>
                      <a:lnTo>
                        <a:pt x="1429" y="212"/>
                      </a:lnTo>
                      <a:lnTo>
                        <a:pt x="1438" y="210"/>
                      </a:lnTo>
                      <a:lnTo>
                        <a:pt x="1445" y="207"/>
                      </a:lnTo>
                      <a:lnTo>
                        <a:pt x="1454" y="205"/>
                      </a:lnTo>
                      <a:lnTo>
                        <a:pt x="1462" y="203"/>
                      </a:lnTo>
                      <a:lnTo>
                        <a:pt x="1473" y="199"/>
                      </a:lnTo>
                      <a:lnTo>
                        <a:pt x="1482" y="197"/>
                      </a:lnTo>
                      <a:lnTo>
                        <a:pt x="1491" y="195"/>
                      </a:lnTo>
                      <a:lnTo>
                        <a:pt x="1501" y="193"/>
                      </a:lnTo>
                      <a:lnTo>
                        <a:pt x="1512" y="189"/>
                      </a:lnTo>
                      <a:lnTo>
                        <a:pt x="1522" y="187"/>
                      </a:lnTo>
                      <a:lnTo>
                        <a:pt x="1532" y="184"/>
                      </a:lnTo>
                      <a:lnTo>
                        <a:pt x="1544" y="181"/>
                      </a:lnTo>
                      <a:lnTo>
                        <a:pt x="1556" y="178"/>
                      </a:lnTo>
                      <a:lnTo>
                        <a:pt x="1566" y="175"/>
                      </a:lnTo>
                      <a:lnTo>
                        <a:pt x="1577" y="173"/>
                      </a:lnTo>
                      <a:lnTo>
                        <a:pt x="1589" y="171"/>
                      </a:lnTo>
                      <a:lnTo>
                        <a:pt x="1600" y="167"/>
                      </a:lnTo>
                      <a:lnTo>
                        <a:pt x="1612" y="165"/>
                      </a:lnTo>
                      <a:lnTo>
                        <a:pt x="1625" y="161"/>
                      </a:lnTo>
                      <a:lnTo>
                        <a:pt x="1636" y="158"/>
                      </a:lnTo>
                      <a:lnTo>
                        <a:pt x="1650" y="155"/>
                      </a:lnTo>
                      <a:lnTo>
                        <a:pt x="1662" y="152"/>
                      </a:lnTo>
                      <a:lnTo>
                        <a:pt x="1674" y="149"/>
                      </a:lnTo>
                      <a:lnTo>
                        <a:pt x="1687" y="146"/>
                      </a:lnTo>
                      <a:lnTo>
                        <a:pt x="1701" y="143"/>
                      </a:lnTo>
                      <a:lnTo>
                        <a:pt x="1713" y="141"/>
                      </a:lnTo>
                      <a:lnTo>
                        <a:pt x="1726" y="137"/>
                      </a:lnTo>
                      <a:lnTo>
                        <a:pt x="1740" y="134"/>
                      </a:lnTo>
                      <a:lnTo>
                        <a:pt x="1754" y="130"/>
                      </a:lnTo>
                      <a:lnTo>
                        <a:pt x="1766" y="128"/>
                      </a:lnTo>
                      <a:lnTo>
                        <a:pt x="1779" y="126"/>
                      </a:lnTo>
                      <a:lnTo>
                        <a:pt x="1792" y="122"/>
                      </a:lnTo>
                      <a:lnTo>
                        <a:pt x="1806" y="119"/>
                      </a:lnTo>
                      <a:lnTo>
                        <a:pt x="1818" y="116"/>
                      </a:lnTo>
                      <a:lnTo>
                        <a:pt x="1832" y="114"/>
                      </a:lnTo>
                      <a:lnTo>
                        <a:pt x="1846" y="111"/>
                      </a:lnTo>
                      <a:lnTo>
                        <a:pt x="1860" y="107"/>
                      </a:lnTo>
                      <a:lnTo>
                        <a:pt x="1872" y="105"/>
                      </a:lnTo>
                      <a:lnTo>
                        <a:pt x="1885" y="103"/>
                      </a:lnTo>
                      <a:lnTo>
                        <a:pt x="1898" y="100"/>
                      </a:lnTo>
                      <a:lnTo>
                        <a:pt x="1912" y="98"/>
                      </a:lnTo>
                      <a:lnTo>
                        <a:pt x="1924" y="96"/>
                      </a:lnTo>
                      <a:lnTo>
                        <a:pt x="1938" y="93"/>
                      </a:lnTo>
                      <a:lnTo>
                        <a:pt x="1951" y="91"/>
                      </a:lnTo>
                      <a:lnTo>
                        <a:pt x="1965" y="88"/>
                      </a:lnTo>
                      <a:lnTo>
                        <a:pt x="1975" y="87"/>
                      </a:lnTo>
                      <a:lnTo>
                        <a:pt x="1988" y="84"/>
                      </a:lnTo>
                      <a:lnTo>
                        <a:pt x="1999" y="83"/>
                      </a:lnTo>
                      <a:lnTo>
                        <a:pt x="2013" y="81"/>
                      </a:lnTo>
                      <a:lnTo>
                        <a:pt x="2026" y="80"/>
                      </a:lnTo>
                      <a:lnTo>
                        <a:pt x="2039" y="77"/>
                      </a:lnTo>
                      <a:lnTo>
                        <a:pt x="2053" y="76"/>
                      </a:lnTo>
                      <a:lnTo>
                        <a:pt x="2067" y="74"/>
                      </a:lnTo>
                      <a:lnTo>
                        <a:pt x="2080" y="73"/>
                      </a:lnTo>
                      <a:lnTo>
                        <a:pt x="2094" y="70"/>
                      </a:lnTo>
                      <a:lnTo>
                        <a:pt x="2107" y="69"/>
                      </a:lnTo>
                      <a:lnTo>
                        <a:pt x="2121" y="67"/>
                      </a:lnTo>
                      <a:lnTo>
                        <a:pt x="2135" y="66"/>
                      </a:lnTo>
                      <a:lnTo>
                        <a:pt x="2150" y="64"/>
                      </a:lnTo>
                      <a:lnTo>
                        <a:pt x="2165" y="62"/>
                      </a:lnTo>
                      <a:lnTo>
                        <a:pt x="2180" y="60"/>
                      </a:lnTo>
                      <a:lnTo>
                        <a:pt x="2194" y="59"/>
                      </a:lnTo>
                      <a:lnTo>
                        <a:pt x="2208" y="58"/>
                      </a:lnTo>
                      <a:lnTo>
                        <a:pt x="2223" y="57"/>
                      </a:lnTo>
                      <a:lnTo>
                        <a:pt x="2238" y="54"/>
                      </a:lnTo>
                      <a:lnTo>
                        <a:pt x="2252" y="53"/>
                      </a:lnTo>
                      <a:lnTo>
                        <a:pt x="2265" y="51"/>
                      </a:lnTo>
                      <a:lnTo>
                        <a:pt x="2280" y="50"/>
                      </a:lnTo>
                      <a:lnTo>
                        <a:pt x="2295" y="47"/>
                      </a:lnTo>
                      <a:lnTo>
                        <a:pt x="2309" y="46"/>
                      </a:lnTo>
                      <a:lnTo>
                        <a:pt x="2324" y="45"/>
                      </a:lnTo>
                      <a:lnTo>
                        <a:pt x="2338" y="44"/>
                      </a:lnTo>
                      <a:lnTo>
                        <a:pt x="2353" y="42"/>
                      </a:lnTo>
                      <a:lnTo>
                        <a:pt x="2367" y="40"/>
                      </a:lnTo>
                      <a:lnTo>
                        <a:pt x="2381" y="38"/>
                      </a:lnTo>
                      <a:lnTo>
                        <a:pt x="2394" y="37"/>
                      </a:lnTo>
                      <a:lnTo>
                        <a:pt x="2408" y="35"/>
                      </a:lnTo>
                      <a:lnTo>
                        <a:pt x="2421" y="35"/>
                      </a:lnTo>
                      <a:lnTo>
                        <a:pt x="2434" y="32"/>
                      </a:lnTo>
                      <a:lnTo>
                        <a:pt x="2446" y="32"/>
                      </a:lnTo>
                      <a:lnTo>
                        <a:pt x="2459" y="30"/>
                      </a:lnTo>
                      <a:lnTo>
                        <a:pt x="2470" y="30"/>
                      </a:lnTo>
                      <a:lnTo>
                        <a:pt x="2483" y="28"/>
                      </a:lnTo>
                      <a:lnTo>
                        <a:pt x="2495" y="28"/>
                      </a:lnTo>
                      <a:lnTo>
                        <a:pt x="2507" y="25"/>
                      </a:lnTo>
                      <a:lnTo>
                        <a:pt x="2518" y="25"/>
                      </a:lnTo>
                      <a:lnTo>
                        <a:pt x="2528" y="23"/>
                      </a:lnTo>
                      <a:lnTo>
                        <a:pt x="2538" y="23"/>
                      </a:lnTo>
                      <a:lnTo>
                        <a:pt x="2549" y="21"/>
                      </a:lnTo>
                      <a:lnTo>
                        <a:pt x="2558" y="21"/>
                      </a:lnTo>
                      <a:lnTo>
                        <a:pt x="2568" y="19"/>
                      </a:lnTo>
                      <a:lnTo>
                        <a:pt x="2578" y="19"/>
                      </a:lnTo>
                      <a:lnTo>
                        <a:pt x="2587" y="16"/>
                      </a:lnTo>
                      <a:lnTo>
                        <a:pt x="2594" y="16"/>
                      </a:lnTo>
                      <a:lnTo>
                        <a:pt x="2602" y="15"/>
                      </a:lnTo>
                      <a:lnTo>
                        <a:pt x="2609" y="15"/>
                      </a:lnTo>
                      <a:lnTo>
                        <a:pt x="2617" y="14"/>
                      </a:lnTo>
                      <a:lnTo>
                        <a:pt x="2628" y="13"/>
                      </a:lnTo>
                      <a:lnTo>
                        <a:pt x="2640" y="11"/>
                      </a:lnTo>
                      <a:lnTo>
                        <a:pt x="2647" y="11"/>
                      </a:lnTo>
                      <a:lnTo>
                        <a:pt x="2653" y="8"/>
                      </a:lnTo>
                      <a:lnTo>
                        <a:pt x="2656" y="8"/>
                      </a:lnTo>
                      <a:lnTo>
                        <a:pt x="2658" y="6"/>
                      </a:lnTo>
                      <a:close/>
                    </a:path>
                  </a:pathLst>
                </a:custGeom>
                <a:solidFill>
                  <a:srgbClr val="8E8E8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89" name="Freeform 285"/>
                <p:cNvSpPr>
                  <a:spLocks/>
                </p:cNvSpPr>
                <p:nvPr/>
              </p:nvSpPr>
              <p:spPr bwMode="auto">
                <a:xfrm>
                  <a:off x="3147" y="2818"/>
                  <a:ext cx="1260" cy="191"/>
                </a:xfrm>
                <a:custGeom>
                  <a:avLst/>
                  <a:gdLst>
                    <a:gd name="T0" fmla="*/ 2 w 2521"/>
                    <a:gd name="T1" fmla="*/ 1 h 381"/>
                    <a:gd name="T2" fmla="*/ 39 w 2521"/>
                    <a:gd name="T3" fmla="*/ 6 h 381"/>
                    <a:gd name="T4" fmla="*/ 39 w 2521"/>
                    <a:gd name="T5" fmla="*/ 6 h 381"/>
                    <a:gd name="T6" fmla="*/ 39 w 2521"/>
                    <a:gd name="T7" fmla="*/ 6 h 381"/>
                    <a:gd name="T8" fmla="*/ 38 w 2521"/>
                    <a:gd name="T9" fmla="*/ 6 h 381"/>
                    <a:gd name="T10" fmla="*/ 38 w 2521"/>
                    <a:gd name="T11" fmla="*/ 6 h 381"/>
                    <a:gd name="T12" fmla="*/ 38 w 2521"/>
                    <a:gd name="T13" fmla="*/ 6 h 381"/>
                    <a:gd name="T14" fmla="*/ 37 w 2521"/>
                    <a:gd name="T15" fmla="*/ 6 h 381"/>
                    <a:gd name="T16" fmla="*/ 36 w 2521"/>
                    <a:gd name="T17" fmla="*/ 6 h 381"/>
                    <a:gd name="T18" fmla="*/ 36 w 2521"/>
                    <a:gd name="T19" fmla="*/ 6 h 381"/>
                    <a:gd name="T20" fmla="*/ 35 w 2521"/>
                    <a:gd name="T21" fmla="*/ 6 h 381"/>
                    <a:gd name="T22" fmla="*/ 34 w 2521"/>
                    <a:gd name="T23" fmla="*/ 5 h 381"/>
                    <a:gd name="T24" fmla="*/ 33 w 2521"/>
                    <a:gd name="T25" fmla="*/ 5 h 381"/>
                    <a:gd name="T26" fmla="*/ 32 w 2521"/>
                    <a:gd name="T27" fmla="*/ 5 h 381"/>
                    <a:gd name="T28" fmla="*/ 31 w 2521"/>
                    <a:gd name="T29" fmla="*/ 5 h 381"/>
                    <a:gd name="T30" fmla="*/ 30 w 2521"/>
                    <a:gd name="T31" fmla="*/ 4 h 381"/>
                    <a:gd name="T32" fmla="*/ 29 w 2521"/>
                    <a:gd name="T33" fmla="*/ 4 h 381"/>
                    <a:gd name="T34" fmla="*/ 28 w 2521"/>
                    <a:gd name="T35" fmla="*/ 4 h 381"/>
                    <a:gd name="T36" fmla="*/ 26 w 2521"/>
                    <a:gd name="T37" fmla="*/ 4 h 381"/>
                    <a:gd name="T38" fmla="*/ 25 w 2521"/>
                    <a:gd name="T39" fmla="*/ 3 h 381"/>
                    <a:gd name="T40" fmla="*/ 24 w 2521"/>
                    <a:gd name="T41" fmla="*/ 3 h 381"/>
                    <a:gd name="T42" fmla="*/ 23 w 2521"/>
                    <a:gd name="T43" fmla="*/ 3 h 381"/>
                    <a:gd name="T44" fmla="*/ 21 w 2521"/>
                    <a:gd name="T45" fmla="*/ 3 h 381"/>
                    <a:gd name="T46" fmla="*/ 20 w 2521"/>
                    <a:gd name="T47" fmla="*/ 2 h 381"/>
                    <a:gd name="T48" fmla="*/ 19 w 2521"/>
                    <a:gd name="T49" fmla="*/ 2 h 381"/>
                    <a:gd name="T50" fmla="*/ 17 w 2521"/>
                    <a:gd name="T51" fmla="*/ 2 h 381"/>
                    <a:gd name="T52" fmla="*/ 16 w 2521"/>
                    <a:gd name="T53" fmla="*/ 2 h 381"/>
                    <a:gd name="T54" fmla="*/ 15 w 2521"/>
                    <a:gd name="T55" fmla="*/ 1 h 381"/>
                    <a:gd name="T56" fmla="*/ 13 w 2521"/>
                    <a:gd name="T57" fmla="*/ 1 h 381"/>
                    <a:gd name="T58" fmla="*/ 12 w 2521"/>
                    <a:gd name="T59" fmla="*/ 1 h 381"/>
                    <a:gd name="T60" fmla="*/ 11 w 2521"/>
                    <a:gd name="T61" fmla="*/ 1 h 381"/>
                    <a:gd name="T62" fmla="*/ 9 w 2521"/>
                    <a:gd name="T63" fmla="*/ 1 h 381"/>
                    <a:gd name="T64" fmla="*/ 8 w 2521"/>
                    <a:gd name="T65" fmla="*/ 1 h 381"/>
                    <a:gd name="T66" fmla="*/ 7 w 2521"/>
                    <a:gd name="T67" fmla="*/ 0 h 381"/>
                    <a:gd name="T68" fmla="*/ 6 w 2521"/>
                    <a:gd name="T69" fmla="*/ 0 h 381"/>
                    <a:gd name="T70" fmla="*/ 6 w 2521"/>
                    <a:gd name="T71" fmla="*/ 0 h 381"/>
                    <a:gd name="T72" fmla="*/ 6 w 2521"/>
                    <a:gd name="T73" fmla="*/ 0 h 381"/>
                    <a:gd name="T74" fmla="*/ 6 w 2521"/>
                    <a:gd name="T75" fmla="*/ 0 h 381"/>
                    <a:gd name="T76" fmla="*/ 5 w 2521"/>
                    <a:gd name="T77" fmla="*/ 1 h 381"/>
                    <a:gd name="T78" fmla="*/ 5 w 2521"/>
                    <a:gd name="T79" fmla="*/ 1 h 381"/>
                    <a:gd name="T80" fmla="*/ 5 w 2521"/>
                    <a:gd name="T81" fmla="*/ 1 h 381"/>
                    <a:gd name="T82" fmla="*/ 4 w 2521"/>
                    <a:gd name="T83" fmla="*/ 1 h 381"/>
                    <a:gd name="T84" fmla="*/ 4 w 2521"/>
                    <a:gd name="T85" fmla="*/ 1 h 381"/>
                    <a:gd name="T86" fmla="*/ 4 w 2521"/>
                    <a:gd name="T87" fmla="*/ 1 h 381"/>
                    <a:gd name="T88" fmla="*/ 3 w 2521"/>
                    <a:gd name="T89" fmla="*/ 1 h 381"/>
                    <a:gd name="T90" fmla="*/ 3 w 2521"/>
                    <a:gd name="T91" fmla="*/ 1 h 381"/>
                    <a:gd name="T92" fmla="*/ 3 w 2521"/>
                    <a:gd name="T93" fmla="*/ 1 h 381"/>
                    <a:gd name="T94" fmla="*/ 3 w 2521"/>
                    <a:gd name="T95" fmla="*/ 1 h 381"/>
                    <a:gd name="T96" fmla="*/ 2 w 2521"/>
                    <a:gd name="T97" fmla="*/ 1 h 381"/>
                    <a:gd name="T98" fmla="*/ 2 w 2521"/>
                    <a:gd name="T99" fmla="*/ 1 h 381"/>
                    <a:gd name="T100" fmla="*/ 2 w 2521"/>
                    <a:gd name="T101" fmla="*/ 1 h 381"/>
                    <a:gd name="T102" fmla="*/ 1 w 2521"/>
                    <a:gd name="T103" fmla="*/ 1 h 381"/>
                    <a:gd name="T104" fmla="*/ 1 w 2521"/>
                    <a:gd name="T105" fmla="*/ 1 h 381"/>
                    <a:gd name="T106" fmla="*/ 1 w 2521"/>
                    <a:gd name="T107" fmla="*/ 1 h 381"/>
                    <a:gd name="T108" fmla="*/ 1 w 2521"/>
                    <a:gd name="T109" fmla="*/ 1 h 381"/>
                    <a:gd name="T110" fmla="*/ 1 w 2521"/>
                    <a:gd name="T111" fmla="*/ 1 h 381"/>
                    <a:gd name="T112" fmla="*/ 0 w 2521"/>
                    <a:gd name="T113" fmla="*/ 1 h 381"/>
                    <a:gd name="T114" fmla="*/ 0 w 2521"/>
                    <a:gd name="T115" fmla="*/ 2 h 381"/>
                    <a:gd name="T116" fmla="*/ 0 w 2521"/>
                    <a:gd name="T117" fmla="*/ 2 h 381"/>
                    <a:gd name="T118" fmla="*/ 0 w 2521"/>
                    <a:gd name="T119" fmla="*/ 2 h 381"/>
                    <a:gd name="T120" fmla="*/ 0 w 2521"/>
                    <a:gd name="T121" fmla="*/ 2 h 38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521"/>
                    <a:gd name="T184" fmla="*/ 0 h 381"/>
                    <a:gd name="T185" fmla="*/ 2521 w 2521"/>
                    <a:gd name="T186" fmla="*/ 381 h 38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521" h="381">
                      <a:moveTo>
                        <a:pt x="0" y="80"/>
                      </a:moveTo>
                      <a:lnTo>
                        <a:pt x="144" y="63"/>
                      </a:lnTo>
                      <a:lnTo>
                        <a:pt x="1283" y="237"/>
                      </a:lnTo>
                      <a:lnTo>
                        <a:pt x="2521" y="381"/>
                      </a:lnTo>
                      <a:lnTo>
                        <a:pt x="2518" y="381"/>
                      </a:lnTo>
                      <a:lnTo>
                        <a:pt x="2516" y="381"/>
                      </a:lnTo>
                      <a:lnTo>
                        <a:pt x="2511" y="380"/>
                      </a:lnTo>
                      <a:lnTo>
                        <a:pt x="2506" y="379"/>
                      </a:lnTo>
                      <a:lnTo>
                        <a:pt x="2498" y="378"/>
                      </a:lnTo>
                      <a:lnTo>
                        <a:pt x="2488" y="375"/>
                      </a:lnTo>
                      <a:lnTo>
                        <a:pt x="2477" y="372"/>
                      </a:lnTo>
                      <a:lnTo>
                        <a:pt x="2465" y="368"/>
                      </a:lnTo>
                      <a:lnTo>
                        <a:pt x="2450" y="365"/>
                      </a:lnTo>
                      <a:lnTo>
                        <a:pt x="2435" y="361"/>
                      </a:lnTo>
                      <a:lnTo>
                        <a:pt x="2418" y="358"/>
                      </a:lnTo>
                      <a:lnTo>
                        <a:pt x="2401" y="352"/>
                      </a:lnTo>
                      <a:lnTo>
                        <a:pt x="2381" y="349"/>
                      </a:lnTo>
                      <a:lnTo>
                        <a:pt x="2360" y="343"/>
                      </a:lnTo>
                      <a:lnTo>
                        <a:pt x="2339" y="338"/>
                      </a:lnTo>
                      <a:lnTo>
                        <a:pt x="2317" y="331"/>
                      </a:lnTo>
                      <a:lnTo>
                        <a:pt x="2291" y="327"/>
                      </a:lnTo>
                      <a:lnTo>
                        <a:pt x="2265" y="321"/>
                      </a:lnTo>
                      <a:lnTo>
                        <a:pt x="2237" y="314"/>
                      </a:lnTo>
                      <a:lnTo>
                        <a:pt x="2211" y="307"/>
                      </a:lnTo>
                      <a:lnTo>
                        <a:pt x="2181" y="300"/>
                      </a:lnTo>
                      <a:lnTo>
                        <a:pt x="2152" y="293"/>
                      </a:lnTo>
                      <a:lnTo>
                        <a:pt x="2121" y="287"/>
                      </a:lnTo>
                      <a:lnTo>
                        <a:pt x="2090" y="278"/>
                      </a:lnTo>
                      <a:lnTo>
                        <a:pt x="2056" y="272"/>
                      </a:lnTo>
                      <a:lnTo>
                        <a:pt x="2023" y="265"/>
                      </a:lnTo>
                      <a:lnTo>
                        <a:pt x="1987" y="257"/>
                      </a:lnTo>
                      <a:lnTo>
                        <a:pt x="1952" y="249"/>
                      </a:lnTo>
                      <a:lnTo>
                        <a:pt x="1916" y="240"/>
                      </a:lnTo>
                      <a:lnTo>
                        <a:pt x="1880" y="232"/>
                      </a:lnTo>
                      <a:lnTo>
                        <a:pt x="1842" y="224"/>
                      </a:lnTo>
                      <a:lnTo>
                        <a:pt x="1805" y="215"/>
                      </a:lnTo>
                      <a:lnTo>
                        <a:pt x="1765" y="208"/>
                      </a:lnTo>
                      <a:lnTo>
                        <a:pt x="1725" y="199"/>
                      </a:lnTo>
                      <a:lnTo>
                        <a:pt x="1685" y="192"/>
                      </a:lnTo>
                      <a:lnTo>
                        <a:pt x="1646" y="183"/>
                      </a:lnTo>
                      <a:lnTo>
                        <a:pt x="1604" y="175"/>
                      </a:lnTo>
                      <a:lnTo>
                        <a:pt x="1563" y="167"/>
                      </a:lnTo>
                      <a:lnTo>
                        <a:pt x="1521" y="159"/>
                      </a:lnTo>
                      <a:lnTo>
                        <a:pt x="1481" y="149"/>
                      </a:lnTo>
                      <a:lnTo>
                        <a:pt x="1437" y="143"/>
                      </a:lnTo>
                      <a:lnTo>
                        <a:pt x="1395" y="134"/>
                      </a:lnTo>
                      <a:lnTo>
                        <a:pt x="1352" y="126"/>
                      </a:lnTo>
                      <a:lnTo>
                        <a:pt x="1309" y="118"/>
                      </a:lnTo>
                      <a:lnTo>
                        <a:pt x="1266" y="111"/>
                      </a:lnTo>
                      <a:lnTo>
                        <a:pt x="1223" y="103"/>
                      </a:lnTo>
                      <a:lnTo>
                        <a:pt x="1179" y="95"/>
                      </a:lnTo>
                      <a:lnTo>
                        <a:pt x="1137" y="87"/>
                      </a:lnTo>
                      <a:lnTo>
                        <a:pt x="1092" y="80"/>
                      </a:lnTo>
                      <a:lnTo>
                        <a:pt x="1049" y="73"/>
                      </a:lnTo>
                      <a:lnTo>
                        <a:pt x="1004" y="67"/>
                      </a:lnTo>
                      <a:lnTo>
                        <a:pt x="961" y="60"/>
                      </a:lnTo>
                      <a:lnTo>
                        <a:pt x="918" y="54"/>
                      </a:lnTo>
                      <a:lnTo>
                        <a:pt x="875" y="48"/>
                      </a:lnTo>
                      <a:lnTo>
                        <a:pt x="832" y="42"/>
                      </a:lnTo>
                      <a:lnTo>
                        <a:pt x="791" y="35"/>
                      </a:lnTo>
                      <a:lnTo>
                        <a:pt x="747" y="31"/>
                      </a:lnTo>
                      <a:lnTo>
                        <a:pt x="704" y="26"/>
                      </a:lnTo>
                      <a:lnTo>
                        <a:pt x="663" y="22"/>
                      </a:lnTo>
                      <a:lnTo>
                        <a:pt x="623" y="16"/>
                      </a:lnTo>
                      <a:lnTo>
                        <a:pt x="581" y="12"/>
                      </a:lnTo>
                      <a:lnTo>
                        <a:pt x="541" y="8"/>
                      </a:lnTo>
                      <a:lnTo>
                        <a:pt x="501" y="4"/>
                      </a:lnTo>
                      <a:lnTo>
                        <a:pt x="462" y="0"/>
                      </a:lnTo>
                      <a:lnTo>
                        <a:pt x="453" y="0"/>
                      </a:lnTo>
                      <a:lnTo>
                        <a:pt x="444" y="0"/>
                      </a:lnTo>
                      <a:lnTo>
                        <a:pt x="435" y="0"/>
                      </a:lnTo>
                      <a:lnTo>
                        <a:pt x="426" y="0"/>
                      </a:lnTo>
                      <a:lnTo>
                        <a:pt x="416" y="0"/>
                      </a:lnTo>
                      <a:lnTo>
                        <a:pt x="407" y="0"/>
                      </a:lnTo>
                      <a:lnTo>
                        <a:pt x="398" y="0"/>
                      </a:lnTo>
                      <a:lnTo>
                        <a:pt x="389" y="0"/>
                      </a:lnTo>
                      <a:lnTo>
                        <a:pt x="378" y="1"/>
                      </a:lnTo>
                      <a:lnTo>
                        <a:pt x="369" y="1"/>
                      </a:lnTo>
                      <a:lnTo>
                        <a:pt x="359" y="2"/>
                      </a:lnTo>
                      <a:lnTo>
                        <a:pt x="350" y="2"/>
                      </a:lnTo>
                      <a:lnTo>
                        <a:pt x="339" y="3"/>
                      </a:lnTo>
                      <a:lnTo>
                        <a:pt x="330" y="4"/>
                      </a:lnTo>
                      <a:lnTo>
                        <a:pt x="321" y="5"/>
                      </a:lnTo>
                      <a:lnTo>
                        <a:pt x="312" y="5"/>
                      </a:lnTo>
                      <a:lnTo>
                        <a:pt x="301" y="8"/>
                      </a:lnTo>
                      <a:lnTo>
                        <a:pt x="291" y="9"/>
                      </a:lnTo>
                      <a:lnTo>
                        <a:pt x="282" y="11"/>
                      </a:lnTo>
                      <a:lnTo>
                        <a:pt x="272" y="12"/>
                      </a:lnTo>
                      <a:lnTo>
                        <a:pt x="262" y="15"/>
                      </a:lnTo>
                      <a:lnTo>
                        <a:pt x="253" y="16"/>
                      </a:lnTo>
                      <a:lnTo>
                        <a:pt x="244" y="17"/>
                      </a:lnTo>
                      <a:lnTo>
                        <a:pt x="234" y="18"/>
                      </a:lnTo>
                      <a:lnTo>
                        <a:pt x="224" y="22"/>
                      </a:lnTo>
                      <a:lnTo>
                        <a:pt x="215" y="23"/>
                      </a:lnTo>
                      <a:lnTo>
                        <a:pt x="206" y="25"/>
                      </a:lnTo>
                      <a:lnTo>
                        <a:pt x="196" y="26"/>
                      </a:lnTo>
                      <a:lnTo>
                        <a:pt x="187" y="30"/>
                      </a:lnTo>
                      <a:lnTo>
                        <a:pt x="179" y="31"/>
                      </a:lnTo>
                      <a:lnTo>
                        <a:pt x="170" y="33"/>
                      </a:lnTo>
                      <a:lnTo>
                        <a:pt x="162" y="34"/>
                      </a:lnTo>
                      <a:lnTo>
                        <a:pt x="152" y="38"/>
                      </a:lnTo>
                      <a:lnTo>
                        <a:pt x="144" y="39"/>
                      </a:lnTo>
                      <a:lnTo>
                        <a:pt x="135" y="42"/>
                      </a:lnTo>
                      <a:lnTo>
                        <a:pt x="127" y="43"/>
                      </a:lnTo>
                      <a:lnTo>
                        <a:pt x="119" y="46"/>
                      </a:lnTo>
                      <a:lnTo>
                        <a:pt x="111" y="48"/>
                      </a:lnTo>
                      <a:lnTo>
                        <a:pt x="104" y="50"/>
                      </a:lnTo>
                      <a:lnTo>
                        <a:pt x="97" y="52"/>
                      </a:lnTo>
                      <a:lnTo>
                        <a:pt x="89" y="55"/>
                      </a:lnTo>
                      <a:lnTo>
                        <a:pt x="82" y="56"/>
                      </a:lnTo>
                      <a:lnTo>
                        <a:pt x="75" y="58"/>
                      </a:lnTo>
                      <a:lnTo>
                        <a:pt x="70" y="60"/>
                      </a:lnTo>
                      <a:lnTo>
                        <a:pt x="63" y="62"/>
                      </a:lnTo>
                      <a:lnTo>
                        <a:pt x="57" y="63"/>
                      </a:lnTo>
                      <a:lnTo>
                        <a:pt x="51" y="65"/>
                      </a:lnTo>
                      <a:lnTo>
                        <a:pt x="46" y="67"/>
                      </a:lnTo>
                      <a:lnTo>
                        <a:pt x="35" y="70"/>
                      </a:lnTo>
                      <a:lnTo>
                        <a:pt x="26" y="73"/>
                      </a:lnTo>
                      <a:lnTo>
                        <a:pt x="18" y="76"/>
                      </a:lnTo>
                      <a:lnTo>
                        <a:pt x="12" y="77"/>
                      </a:lnTo>
                      <a:lnTo>
                        <a:pt x="3" y="80"/>
                      </a:lnTo>
                      <a:lnTo>
                        <a:pt x="0" y="80"/>
                      </a:lnTo>
                      <a:close/>
                    </a:path>
                  </a:pathLst>
                </a:custGeom>
                <a:solidFill>
                  <a:srgbClr val="8E8E8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90" name="Freeform 286"/>
                <p:cNvSpPr>
                  <a:spLocks/>
                </p:cNvSpPr>
                <p:nvPr/>
              </p:nvSpPr>
              <p:spPr bwMode="auto">
                <a:xfrm>
                  <a:off x="1133" y="1542"/>
                  <a:ext cx="263" cy="1571"/>
                </a:xfrm>
                <a:custGeom>
                  <a:avLst/>
                  <a:gdLst>
                    <a:gd name="T0" fmla="*/ 0 w 525"/>
                    <a:gd name="T1" fmla="*/ 0 h 3143"/>
                    <a:gd name="T2" fmla="*/ 4 w 525"/>
                    <a:gd name="T3" fmla="*/ 17 h 3143"/>
                    <a:gd name="T4" fmla="*/ 7 w 525"/>
                    <a:gd name="T5" fmla="*/ 30 h 3143"/>
                    <a:gd name="T6" fmla="*/ 9 w 525"/>
                    <a:gd name="T7" fmla="*/ 49 h 3143"/>
                    <a:gd name="T8" fmla="*/ 9 w 525"/>
                    <a:gd name="T9" fmla="*/ 37 h 3143"/>
                    <a:gd name="T10" fmla="*/ 7 w 525"/>
                    <a:gd name="T11" fmla="*/ 22 h 3143"/>
                    <a:gd name="T12" fmla="*/ 4 w 525"/>
                    <a:gd name="T13" fmla="*/ 11 h 3143"/>
                    <a:gd name="T14" fmla="*/ 0 w 525"/>
                    <a:gd name="T15" fmla="*/ 0 h 3143"/>
                    <a:gd name="T16" fmla="*/ 0 60000 65536"/>
                    <a:gd name="T17" fmla="*/ 0 60000 65536"/>
                    <a:gd name="T18" fmla="*/ 0 60000 65536"/>
                    <a:gd name="T19" fmla="*/ 0 60000 65536"/>
                    <a:gd name="T20" fmla="*/ 0 60000 65536"/>
                    <a:gd name="T21" fmla="*/ 0 60000 65536"/>
                    <a:gd name="T22" fmla="*/ 0 60000 65536"/>
                    <a:gd name="T23" fmla="*/ 0 60000 65536"/>
                    <a:gd name="T24" fmla="*/ 0 w 525"/>
                    <a:gd name="T25" fmla="*/ 0 h 3143"/>
                    <a:gd name="T26" fmla="*/ 525 w 525"/>
                    <a:gd name="T27" fmla="*/ 3143 h 31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5" h="3143">
                      <a:moveTo>
                        <a:pt x="0" y="0"/>
                      </a:moveTo>
                      <a:lnTo>
                        <a:pt x="249" y="1121"/>
                      </a:lnTo>
                      <a:lnTo>
                        <a:pt x="404" y="1923"/>
                      </a:lnTo>
                      <a:lnTo>
                        <a:pt x="525" y="3143"/>
                      </a:lnTo>
                      <a:lnTo>
                        <a:pt x="520" y="2386"/>
                      </a:lnTo>
                      <a:lnTo>
                        <a:pt x="387" y="1466"/>
                      </a:lnTo>
                      <a:lnTo>
                        <a:pt x="219" y="705"/>
                      </a:lnTo>
                      <a:lnTo>
                        <a:pt x="0" y="0"/>
                      </a:lnTo>
                      <a:close/>
                    </a:path>
                  </a:pathLst>
                </a:custGeom>
                <a:solidFill>
                  <a:srgbClr val="8E8E8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91" name="Freeform 287"/>
                <p:cNvSpPr>
                  <a:spLocks/>
                </p:cNvSpPr>
                <p:nvPr/>
              </p:nvSpPr>
              <p:spPr bwMode="auto">
                <a:xfrm>
                  <a:off x="2831" y="1216"/>
                  <a:ext cx="14" cy="3"/>
                </a:xfrm>
                <a:custGeom>
                  <a:avLst/>
                  <a:gdLst>
                    <a:gd name="T0" fmla="*/ 1 w 28"/>
                    <a:gd name="T1" fmla="*/ 0 h 7"/>
                    <a:gd name="T2" fmla="*/ 1 w 28"/>
                    <a:gd name="T3" fmla="*/ 0 h 7"/>
                    <a:gd name="T4" fmla="*/ 1 w 28"/>
                    <a:gd name="T5" fmla="*/ 0 h 7"/>
                    <a:gd name="T6" fmla="*/ 0 w 28"/>
                    <a:gd name="T7" fmla="*/ 0 h 7"/>
                    <a:gd name="T8" fmla="*/ 0 w 28"/>
                    <a:gd name="T9" fmla="*/ 0 h 7"/>
                    <a:gd name="T10" fmla="*/ 0 w 28"/>
                    <a:gd name="T11" fmla="*/ 0 h 7"/>
                    <a:gd name="T12" fmla="*/ 0 w 28"/>
                    <a:gd name="T13" fmla="*/ 0 h 7"/>
                    <a:gd name="T14" fmla="*/ 0 w 28"/>
                    <a:gd name="T15" fmla="*/ 0 h 7"/>
                    <a:gd name="T16" fmla="*/ 0 w 28"/>
                    <a:gd name="T17" fmla="*/ 0 h 7"/>
                    <a:gd name="T18" fmla="*/ 1 w 28"/>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
                    <a:gd name="T31" fmla="*/ 0 h 7"/>
                    <a:gd name="T32" fmla="*/ 28 w 28"/>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 h="7">
                      <a:moveTo>
                        <a:pt x="28" y="0"/>
                      </a:moveTo>
                      <a:lnTo>
                        <a:pt x="28" y="3"/>
                      </a:lnTo>
                      <a:lnTo>
                        <a:pt x="28" y="0"/>
                      </a:lnTo>
                      <a:lnTo>
                        <a:pt x="0" y="0"/>
                      </a:lnTo>
                      <a:lnTo>
                        <a:pt x="0" y="3"/>
                      </a:lnTo>
                      <a:lnTo>
                        <a:pt x="0" y="7"/>
                      </a:lnTo>
                      <a:lnTo>
                        <a:pt x="0" y="3"/>
                      </a:lnTo>
                      <a:lnTo>
                        <a:pt x="0" y="5"/>
                      </a:lnTo>
                      <a:lnTo>
                        <a:pt x="0" y="7"/>
                      </a:lnTo>
                      <a:lnTo>
                        <a:pt x="28"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92" name="Freeform 288"/>
                <p:cNvSpPr>
                  <a:spLocks/>
                </p:cNvSpPr>
                <p:nvPr/>
              </p:nvSpPr>
              <p:spPr bwMode="auto">
                <a:xfrm>
                  <a:off x="2831" y="1216"/>
                  <a:ext cx="15" cy="8"/>
                </a:xfrm>
                <a:custGeom>
                  <a:avLst/>
                  <a:gdLst>
                    <a:gd name="T0" fmla="*/ 1 w 30"/>
                    <a:gd name="T1" fmla="*/ 1 h 16"/>
                    <a:gd name="T2" fmla="*/ 1 w 30"/>
                    <a:gd name="T3" fmla="*/ 1 h 16"/>
                    <a:gd name="T4" fmla="*/ 1 w 30"/>
                    <a:gd name="T5" fmla="*/ 0 h 16"/>
                    <a:gd name="T6" fmla="*/ 0 w 30"/>
                    <a:gd name="T7" fmla="*/ 1 h 16"/>
                    <a:gd name="T8" fmla="*/ 1 w 30"/>
                    <a:gd name="T9" fmla="*/ 1 h 16"/>
                    <a:gd name="T10" fmla="*/ 1 w 30"/>
                    <a:gd name="T11" fmla="*/ 1 h 16"/>
                    <a:gd name="T12" fmla="*/ 1 w 30"/>
                    <a:gd name="T13" fmla="*/ 1 h 16"/>
                    <a:gd name="T14" fmla="*/ 0 60000 65536"/>
                    <a:gd name="T15" fmla="*/ 0 60000 65536"/>
                    <a:gd name="T16" fmla="*/ 0 60000 65536"/>
                    <a:gd name="T17" fmla="*/ 0 60000 65536"/>
                    <a:gd name="T18" fmla="*/ 0 60000 65536"/>
                    <a:gd name="T19" fmla="*/ 0 60000 65536"/>
                    <a:gd name="T20" fmla="*/ 0 60000 65536"/>
                    <a:gd name="T21" fmla="*/ 0 w 30"/>
                    <a:gd name="T22" fmla="*/ 0 h 16"/>
                    <a:gd name="T23" fmla="*/ 30 w 30"/>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16">
                      <a:moveTo>
                        <a:pt x="30" y="10"/>
                      </a:moveTo>
                      <a:lnTo>
                        <a:pt x="30" y="9"/>
                      </a:lnTo>
                      <a:lnTo>
                        <a:pt x="28" y="0"/>
                      </a:lnTo>
                      <a:lnTo>
                        <a:pt x="0" y="7"/>
                      </a:lnTo>
                      <a:lnTo>
                        <a:pt x="2" y="16"/>
                      </a:lnTo>
                      <a:lnTo>
                        <a:pt x="2" y="15"/>
                      </a:lnTo>
                      <a:lnTo>
                        <a:pt x="30" y="1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93" name="Freeform 289"/>
                <p:cNvSpPr>
                  <a:spLocks/>
                </p:cNvSpPr>
                <p:nvPr/>
              </p:nvSpPr>
              <p:spPr bwMode="auto">
                <a:xfrm>
                  <a:off x="2832" y="1221"/>
                  <a:ext cx="15" cy="6"/>
                </a:xfrm>
                <a:custGeom>
                  <a:avLst/>
                  <a:gdLst>
                    <a:gd name="T0" fmla="*/ 1 w 29"/>
                    <a:gd name="T1" fmla="*/ 0 h 13"/>
                    <a:gd name="T2" fmla="*/ 1 w 29"/>
                    <a:gd name="T3" fmla="*/ 0 h 13"/>
                    <a:gd name="T4" fmla="*/ 1 w 29"/>
                    <a:gd name="T5" fmla="*/ 0 h 13"/>
                    <a:gd name="T6" fmla="*/ 0 w 29"/>
                    <a:gd name="T7" fmla="*/ 0 h 13"/>
                    <a:gd name="T8" fmla="*/ 1 w 29"/>
                    <a:gd name="T9" fmla="*/ 0 h 13"/>
                    <a:gd name="T10" fmla="*/ 1 w 29"/>
                    <a:gd name="T11" fmla="*/ 0 h 13"/>
                    <a:gd name="T12" fmla="*/ 1 w 29"/>
                    <a:gd name="T13" fmla="*/ 0 h 13"/>
                    <a:gd name="T14" fmla="*/ 0 60000 65536"/>
                    <a:gd name="T15" fmla="*/ 0 60000 65536"/>
                    <a:gd name="T16" fmla="*/ 0 60000 65536"/>
                    <a:gd name="T17" fmla="*/ 0 60000 65536"/>
                    <a:gd name="T18" fmla="*/ 0 60000 65536"/>
                    <a:gd name="T19" fmla="*/ 0 60000 65536"/>
                    <a:gd name="T20" fmla="*/ 0 60000 65536"/>
                    <a:gd name="T21" fmla="*/ 0 w 29"/>
                    <a:gd name="T22" fmla="*/ 0 h 13"/>
                    <a:gd name="T23" fmla="*/ 29 w 29"/>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13">
                      <a:moveTo>
                        <a:pt x="28" y="6"/>
                      </a:moveTo>
                      <a:lnTo>
                        <a:pt x="29" y="7"/>
                      </a:lnTo>
                      <a:lnTo>
                        <a:pt x="28" y="0"/>
                      </a:lnTo>
                      <a:lnTo>
                        <a:pt x="0" y="5"/>
                      </a:lnTo>
                      <a:lnTo>
                        <a:pt x="1" y="12"/>
                      </a:lnTo>
                      <a:lnTo>
                        <a:pt x="3" y="13"/>
                      </a:lnTo>
                      <a:lnTo>
                        <a:pt x="28" y="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94" name="Freeform 290"/>
                <p:cNvSpPr>
                  <a:spLocks/>
                </p:cNvSpPr>
                <p:nvPr/>
              </p:nvSpPr>
              <p:spPr bwMode="auto">
                <a:xfrm>
                  <a:off x="2833" y="1224"/>
                  <a:ext cx="15" cy="7"/>
                </a:xfrm>
                <a:custGeom>
                  <a:avLst/>
                  <a:gdLst>
                    <a:gd name="T0" fmla="*/ 1 w 28"/>
                    <a:gd name="T1" fmla="*/ 1 h 14"/>
                    <a:gd name="T2" fmla="*/ 1 w 28"/>
                    <a:gd name="T3" fmla="*/ 1 h 14"/>
                    <a:gd name="T4" fmla="*/ 1 w 28"/>
                    <a:gd name="T5" fmla="*/ 0 h 14"/>
                    <a:gd name="T6" fmla="*/ 0 w 28"/>
                    <a:gd name="T7" fmla="*/ 1 h 14"/>
                    <a:gd name="T8" fmla="*/ 1 w 28"/>
                    <a:gd name="T9" fmla="*/ 1 h 14"/>
                    <a:gd name="T10" fmla="*/ 1 w 28"/>
                    <a:gd name="T11" fmla="*/ 1 h 14"/>
                    <a:gd name="T12" fmla="*/ 1 w 28"/>
                    <a:gd name="T13" fmla="*/ 1 h 14"/>
                    <a:gd name="T14" fmla="*/ 0 60000 65536"/>
                    <a:gd name="T15" fmla="*/ 0 60000 65536"/>
                    <a:gd name="T16" fmla="*/ 0 60000 65536"/>
                    <a:gd name="T17" fmla="*/ 0 60000 65536"/>
                    <a:gd name="T18" fmla="*/ 0 60000 65536"/>
                    <a:gd name="T19" fmla="*/ 0 60000 65536"/>
                    <a:gd name="T20" fmla="*/ 0 60000 65536"/>
                    <a:gd name="T21" fmla="*/ 0 w 28"/>
                    <a:gd name="T22" fmla="*/ 0 h 14"/>
                    <a:gd name="T23" fmla="*/ 28 w 28"/>
                    <a:gd name="T24" fmla="*/ 14 h 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14">
                      <a:moveTo>
                        <a:pt x="28" y="7"/>
                      </a:moveTo>
                      <a:lnTo>
                        <a:pt x="27" y="7"/>
                      </a:lnTo>
                      <a:lnTo>
                        <a:pt x="25" y="0"/>
                      </a:lnTo>
                      <a:lnTo>
                        <a:pt x="0" y="7"/>
                      </a:lnTo>
                      <a:lnTo>
                        <a:pt x="2" y="14"/>
                      </a:lnTo>
                      <a:lnTo>
                        <a:pt x="1" y="14"/>
                      </a:lnTo>
                      <a:lnTo>
                        <a:pt x="28" y="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95" name="Freeform 291"/>
                <p:cNvSpPr>
                  <a:spLocks/>
                </p:cNvSpPr>
                <p:nvPr/>
              </p:nvSpPr>
              <p:spPr bwMode="auto">
                <a:xfrm>
                  <a:off x="2834" y="1227"/>
                  <a:ext cx="15" cy="9"/>
                </a:xfrm>
                <a:custGeom>
                  <a:avLst/>
                  <a:gdLst>
                    <a:gd name="T0" fmla="*/ 1 w 30"/>
                    <a:gd name="T1" fmla="*/ 1 h 17"/>
                    <a:gd name="T2" fmla="*/ 1 w 30"/>
                    <a:gd name="T3" fmla="*/ 1 h 17"/>
                    <a:gd name="T4" fmla="*/ 1 w 30"/>
                    <a:gd name="T5" fmla="*/ 0 h 17"/>
                    <a:gd name="T6" fmla="*/ 0 w 30"/>
                    <a:gd name="T7" fmla="*/ 1 h 17"/>
                    <a:gd name="T8" fmla="*/ 1 w 30"/>
                    <a:gd name="T9" fmla="*/ 1 h 17"/>
                    <a:gd name="T10" fmla="*/ 1 w 30"/>
                    <a:gd name="T11" fmla="*/ 1 h 17"/>
                    <a:gd name="T12" fmla="*/ 1 w 30"/>
                    <a:gd name="T13" fmla="*/ 1 h 17"/>
                    <a:gd name="T14" fmla="*/ 0 60000 65536"/>
                    <a:gd name="T15" fmla="*/ 0 60000 65536"/>
                    <a:gd name="T16" fmla="*/ 0 60000 65536"/>
                    <a:gd name="T17" fmla="*/ 0 60000 65536"/>
                    <a:gd name="T18" fmla="*/ 0 60000 65536"/>
                    <a:gd name="T19" fmla="*/ 0 60000 65536"/>
                    <a:gd name="T20" fmla="*/ 0 60000 65536"/>
                    <a:gd name="T21" fmla="*/ 0 w 30"/>
                    <a:gd name="T22" fmla="*/ 0 h 17"/>
                    <a:gd name="T23" fmla="*/ 30 w 30"/>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17">
                      <a:moveTo>
                        <a:pt x="28" y="8"/>
                      </a:moveTo>
                      <a:lnTo>
                        <a:pt x="30" y="9"/>
                      </a:lnTo>
                      <a:lnTo>
                        <a:pt x="27" y="0"/>
                      </a:lnTo>
                      <a:lnTo>
                        <a:pt x="0" y="7"/>
                      </a:lnTo>
                      <a:lnTo>
                        <a:pt x="2" y="16"/>
                      </a:lnTo>
                      <a:lnTo>
                        <a:pt x="3" y="17"/>
                      </a:lnTo>
                      <a:lnTo>
                        <a:pt x="28" y="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96" name="Freeform 292"/>
                <p:cNvSpPr>
                  <a:spLocks/>
                </p:cNvSpPr>
                <p:nvPr/>
              </p:nvSpPr>
              <p:spPr bwMode="auto">
                <a:xfrm>
                  <a:off x="2836" y="1232"/>
                  <a:ext cx="15" cy="9"/>
                </a:xfrm>
                <a:custGeom>
                  <a:avLst/>
                  <a:gdLst>
                    <a:gd name="T0" fmla="*/ 1 w 30"/>
                    <a:gd name="T1" fmla="*/ 1 h 18"/>
                    <a:gd name="T2" fmla="*/ 1 w 30"/>
                    <a:gd name="T3" fmla="*/ 1 h 18"/>
                    <a:gd name="T4" fmla="*/ 1 w 30"/>
                    <a:gd name="T5" fmla="*/ 0 h 18"/>
                    <a:gd name="T6" fmla="*/ 0 w 30"/>
                    <a:gd name="T7" fmla="*/ 1 h 18"/>
                    <a:gd name="T8" fmla="*/ 1 w 30"/>
                    <a:gd name="T9" fmla="*/ 1 h 18"/>
                    <a:gd name="T10" fmla="*/ 1 w 30"/>
                    <a:gd name="T11" fmla="*/ 1 h 18"/>
                    <a:gd name="T12" fmla="*/ 1 w 30"/>
                    <a:gd name="T13" fmla="*/ 1 h 18"/>
                    <a:gd name="T14" fmla="*/ 1 w 30"/>
                    <a:gd name="T15" fmla="*/ 1 h 18"/>
                    <a:gd name="T16" fmla="*/ 1 w 30"/>
                    <a:gd name="T17" fmla="*/ 1 h 18"/>
                    <a:gd name="T18" fmla="*/ 1 w 30"/>
                    <a:gd name="T19" fmla="*/ 1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
                    <a:gd name="T31" fmla="*/ 0 h 18"/>
                    <a:gd name="T32" fmla="*/ 30 w 30"/>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 h="18">
                      <a:moveTo>
                        <a:pt x="30" y="12"/>
                      </a:moveTo>
                      <a:lnTo>
                        <a:pt x="29" y="9"/>
                      </a:lnTo>
                      <a:lnTo>
                        <a:pt x="25" y="0"/>
                      </a:lnTo>
                      <a:lnTo>
                        <a:pt x="0" y="9"/>
                      </a:lnTo>
                      <a:lnTo>
                        <a:pt x="4" y="18"/>
                      </a:lnTo>
                      <a:lnTo>
                        <a:pt x="2" y="16"/>
                      </a:lnTo>
                      <a:lnTo>
                        <a:pt x="30" y="12"/>
                      </a:lnTo>
                      <a:lnTo>
                        <a:pt x="30" y="10"/>
                      </a:lnTo>
                      <a:lnTo>
                        <a:pt x="29" y="9"/>
                      </a:lnTo>
                      <a:lnTo>
                        <a:pt x="30" y="1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97" name="Freeform 293"/>
                <p:cNvSpPr>
                  <a:spLocks/>
                </p:cNvSpPr>
                <p:nvPr/>
              </p:nvSpPr>
              <p:spPr bwMode="auto">
                <a:xfrm>
                  <a:off x="2837" y="1237"/>
                  <a:ext cx="15" cy="9"/>
                </a:xfrm>
                <a:custGeom>
                  <a:avLst/>
                  <a:gdLst>
                    <a:gd name="T0" fmla="*/ 1 w 30"/>
                    <a:gd name="T1" fmla="*/ 1 h 18"/>
                    <a:gd name="T2" fmla="*/ 1 w 30"/>
                    <a:gd name="T3" fmla="*/ 1 h 18"/>
                    <a:gd name="T4" fmla="*/ 1 w 30"/>
                    <a:gd name="T5" fmla="*/ 0 h 18"/>
                    <a:gd name="T6" fmla="*/ 0 w 30"/>
                    <a:gd name="T7" fmla="*/ 1 h 18"/>
                    <a:gd name="T8" fmla="*/ 1 w 30"/>
                    <a:gd name="T9" fmla="*/ 1 h 18"/>
                    <a:gd name="T10" fmla="*/ 1 w 30"/>
                    <a:gd name="T11" fmla="*/ 1 h 18"/>
                    <a:gd name="T12" fmla="*/ 1 w 30"/>
                    <a:gd name="T13" fmla="*/ 1 h 18"/>
                    <a:gd name="T14" fmla="*/ 0 60000 65536"/>
                    <a:gd name="T15" fmla="*/ 0 60000 65536"/>
                    <a:gd name="T16" fmla="*/ 0 60000 65536"/>
                    <a:gd name="T17" fmla="*/ 0 60000 65536"/>
                    <a:gd name="T18" fmla="*/ 0 60000 65536"/>
                    <a:gd name="T19" fmla="*/ 0 60000 65536"/>
                    <a:gd name="T20" fmla="*/ 0 60000 65536"/>
                    <a:gd name="T21" fmla="*/ 0 w 30"/>
                    <a:gd name="T22" fmla="*/ 0 h 18"/>
                    <a:gd name="T23" fmla="*/ 30 w 30"/>
                    <a:gd name="T24" fmla="*/ 18 h 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18">
                      <a:moveTo>
                        <a:pt x="30" y="11"/>
                      </a:moveTo>
                      <a:lnTo>
                        <a:pt x="30" y="12"/>
                      </a:lnTo>
                      <a:lnTo>
                        <a:pt x="28" y="0"/>
                      </a:lnTo>
                      <a:lnTo>
                        <a:pt x="0" y="4"/>
                      </a:lnTo>
                      <a:lnTo>
                        <a:pt x="3" y="17"/>
                      </a:lnTo>
                      <a:lnTo>
                        <a:pt x="3" y="18"/>
                      </a:lnTo>
                      <a:lnTo>
                        <a:pt x="30" y="1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98" name="Freeform 294"/>
                <p:cNvSpPr>
                  <a:spLocks/>
                </p:cNvSpPr>
                <p:nvPr/>
              </p:nvSpPr>
              <p:spPr bwMode="auto">
                <a:xfrm>
                  <a:off x="2838" y="1243"/>
                  <a:ext cx="15" cy="10"/>
                </a:xfrm>
                <a:custGeom>
                  <a:avLst/>
                  <a:gdLst>
                    <a:gd name="T0" fmla="*/ 0 w 31"/>
                    <a:gd name="T1" fmla="*/ 1 h 20"/>
                    <a:gd name="T2" fmla="*/ 0 w 31"/>
                    <a:gd name="T3" fmla="*/ 1 h 20"/>
                    <a:gd name="T4" fmla="*/ 0 w 31"/>
                    <a:gd name="T5" fmla="*/ 0 h 20"/>
                    <a:gd name="T6" fmla="*/ 0 w 31"/>
                    <a:gd name="T7" fmla="*/ 1 h 20"/>
                    <a:gd name="T8" fmla="*/ 0 w 31"/>
                    <a:gd name="T9" fmla="*/ 1 h 20"/>
                    <a:gd name="T10" fmla="*/ 0 w 31"/>
                    <a:gd name="T11" fmla="*/ 1 h 20"/>
                    <a:gd name="T12" fmla="*/ 0 w 31"/>
                    <a:gd name="T13" fmla="*/ 1 h 20"/>
                    <a:gd name="T14" fmla="*/ 0 60000 65536"/>
                    <a:gd name="T15" fmla="*/ 0 60000 65536"/>
                    <a:gd name="T16" fmla="*/ 0 60000 65536"/>
                    <a:gd name="T17" fmla="*/ 0 60000 65536"/>
                    <a:gd name="T18" fmla="*/ 0 60000 65536"/>
                    <a:gd name="T19" fmla="*/ 0 60000 65536"/>
                    <a:gd name="T20" fmla="*/ 0 60000 65536"/>
                    <a:gd name="T21" fmla="*/ 0 w 31"/>
                    <a:gd name="T22" fmla="*/ 0 h 20"/>
                    <a:gd name="T23" fmla="*/ 31 w 31"/>
                    <a:gd name="T24" fmla="*/ 20 h 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20">
                      <a:moveTo>
                        <a:pt x="31" y="13"/>
                      </a:moveTo>
                      <a:lnTo>
                        <a:pt x="31" y="13"/>
                      </a:lnTo>
                      <a:lnTo>
                        <a:pt x="27" y="0"/>
                      </a:lnTo>
                      <a:lnTo>
                        <a:pt x="0" y="7"/>
                      </a:lnTo>
                      <a:lnTo>
                        <a:pt x="3" y="20"/>
                      </a:lnTo>
                      <a:lnTo>
                        <a:pt x="31" y="1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99" name="Freeform 295"/>
                <p:cNvSpPr>
                  <a:spLocks/>
                </p:cNvSpPr>
                <p:nvPr/>
              </p:nvSpPr>
              <p:spPr bwMode="auto">
                <a:xfrm>
                  <a:off x="2840" y="1249"/>
                  <a:ext cx="15" cy="11"/>
                </a:xfrm>
                <a:custGeom>
                  <a:avLst/>
                  <a:gdLst>
                    <a:gd name="T0" fmla="*/ 0 w 31"/>
                    <a:gd name="T1" fmla="*/ 1 h 20"/>
                    <a:gd name="T2" fmla="*/ 0 w 31"/>
                    <a:gd name="T3" fmla="*/ 1 h 20"/>
                    <a:gd name="T4" fmla="*/ 0 w 31"/>
                    <a:gd name="T5" fmla="*/ 0 h 20"/>
                    <a:gd name="T6" fmla="*/ 0 w 31"/>
                    <a:gd name="T7" fmla="*/ 1 h 20"/>
                    <a:gd name="T8" fmla="*/ 0 w 31"/>
                    <a:gd name="T9" fmla="*/ 1 h 20"/>
                    <a:gd name="T10" fmla="*/ 0 w 31"/>
                    <a:gd name="T11" fmla="*/ 1 h 20"/>
                    <a:gd name="T12" fmla="*/ 0 w 31"/>
                    <a:gd name="T13" fmla="*/ 1 h 20"/>
                    <a:gd name="T14" fmla="*/ 0 60000 65536"/>
                    <a:gd name="T15" fmla="*/ 0 60000 65536"/>
                    <a:gd name="T16" fmla="*/ 0 60000 65536"/>
                    <a:gd name="T17" fmla="*/ 0 60000 65536"/>
                    <a:gd name="T18" fmla="*/ 0 60000 65536"/>
                    <a:gd name="T19" fmla="*/ 0 60000 65536"/>
                    <a:gd name="T20" fmla="*/ 0 60000 65536"/>
                    <a:gd name="T21" fmla="*/ 0 w 31"/>
                    <a:gd name="T22" fmla="*/ 0 h 20"/>
                    <a:gd name="T23" fmla="*/ 31 w 31"/>
                    <a:gd name="T24" fmla="*/ 20 h 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20">
                      <a:moveTo>
                        <a:pt x="30" y="14"/>
                      </a:moveTo>
                      <a:lnTo>
                        <a:pt x="31" y="14"/>
                      </a:lnTo>
                      <a:lnTo>
                        <a:pt x="28" y="0"/>
                      </a:lnTo>
                      <a:lnTo>
                        <a:pt x="0" y="7"/>
                      </a:lnTo>
                      <a:lnTo>
                        <a:pt x="4" y="20"/>
                      </a:lnTo>
                      <a:lnTo>
                        <a:pt x="5" y="20"/>
                      </a:lnTo>
                      <a:lnTo>
                        <a:pt x="30" y="1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00" name="Freeform 296"/>
                <p:cNvSpPr>
                  <a:spLocks/>
                </p:cNvSpPr>
                <p:nvPr/>
              </p:nvSpPr>
              <p:spPr bwMode="auto">
                <a:xfrm>
                  <a:off x="2842" y="1256"/>
                  <a:ext cx="15" cy="11"/>
                </a:xfrm>
                <a:custGeom>
                  <a:avLst/>
                  <a:gdLst>
                    <a:gd name="T0" fmla="*/ 0 w 31"/>
                    <a:gd name="T1" fmla="*/ 1 h 20"/>
                    <a:gd name="T2" fmla="*/ 0 w 31"/>
                    <a:gd name="T3" fmla="*/ 1 h 20"/>
                    <a:gd name="T4" fmla="*/ 0 w 31"/>
                    <a:gd name="T5" fmla="*/ 0 h 20"/>
                    <a:gd name="T6" fmla="*/ 0 w 31"/>
                    <a:gd name="T7" fmla="*/ 1 h 20"/>
                    <a:gd name="T8" fmla="*/ 0 w 31"/>
                    <a:gd name="T9" fmla="*/ 1 h 20"/>
                    <a:gd name="T10" fmla="*/ 0 w 31"/>
                    <a:gd name="T11" fmla="*/ 1 h 20"/>
                    <a:gd name="T12" fmla="*/ 0 w 31"/>
                    <a:gd name="T13" fmla="*/ 1 h 20"/>
                    <a:gd name="T14" fmla="*/ 0 60000 65536"/>
                    <a:gd name="T15" fmla="*/ 0 60000 65536"/>
                    <a:gd name="T16" fmla="*/ 0 60000 65536"/>
                    <a:gd name="T17" fmla="*/ 0 60000 65536"/>
                    <a:gd name="T18" fmla="*/ 0 60000 65536"/>
                    <a:gd name="T19" fmla="*/ 0 60000 65536"/>
                    <a:gd name="T20" fmla="*/ 0 60000 65536"/>
                    <a:gd name="T21" fmla="*/ 0 w 31"/>
                    <a:gd name="T22" fmla="*/ 0 h 20"/>
                    <a:gd name="T23" fmla="*/ 31 w 31"/>
                    <a:gd name="T24" fmla="*/ 20 h 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20">
                      <a:moveTo>
                        <a:pt x="31" y="15"/>
                      </a:moveTo>
                      <a:lnTo>
                        <a:pt x="30" y="13"/>
                      </a:lnTo>
                      <a:lnTo>
                        <a:pt x="25" y="0"/>
                      </a:lnTo>
                      <a:lnTo>
                        <a:pt x="0" y="6"/>
                      </a:lnTo>
                      <a:lnTo>
                        <a:pt x="4" y="20"/>
                      </a:lnTo>
                      <a:lnTo>
                        <a:pt x="3" y="19"/>
                      </a:lnTo>
                      <a:lnTo>
                        <a:pt x="31" y="1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01" name="Freeform 297"/>
                <p:cNvSpPr>
                  <a:spLocks/>
                </p:cNvSpPr>
                <p:nvPr/>
              </p:nvSpPr>
              <p:spPr bwMode="auto">
                <a:xfrm>
                  <a:off x="2844" y="1264"/>
                  <a:ext cx="15" cy="12"/>
                </a:xfrm>
                <a:custGeom>
                  <a:avLst/>
                  <a:gdLst>
                    <a:gd name="T0" fmla="*/ 0 w 31"/>
                    <a:gd name="T1" fmla="*/ 1 h 24"/>
                    <a:gd name="T2" fmla="*/ 0 w 31"/>
                    <a:gd name="T3" fmla="*/ 1 h 24"/>
                    <a:gd name="T4" fmla="*/ 0 w 31"/>
                    <a:gd name="T5" fmla="*/ 0 h 24"/>
                    <a:gd name="T6" fmla="*/ 0 w 31"/>
                    <a:gd name="T7" fmla="*/ 1 h 24"/>
                    <a:gd name="T8" fmla="*/ 0 w 31"/>
                    <a:gd name="T9" fmla="*/ 1 h 24"/>
                    <a:gd name="T10" fmla="*/ 0 w 31"/>
                    <a:gd name="T11" fmla="*/ 1 h 24"/>
                    <a:gd name="T12" fmla="*/ 0 w 31"/>
                    <a:gd name="T13" fmla="*/ 1 h 24"/>
                    <a:gd name="T14" fmla="*/ 0 60000 65536"/>
                    <a:gd name="T15" fmla="*/ 0 60000 65536"/>
                    <a:gd name="T16" fmla="*/ 0 60000 65536"/>
                    <a:gd name="T17" fmla="*/ 0 60000 65536"/>
                    <a:gd name="T18" fmla="*/ 0 60000 65536"/>
                    <a:gd name="T19" fmla="*/ 0 60000 65536"/>
                    <a:gd name="T20" fmla="*/ 0 60000 65536"/>
                    <a:gd name="T21" fmla="*/ 0 w 31"/>
                    <a:gd name="T22" fmla="*/ 0 h 24"/>
                    <a:gd name="T23" fmla="*/ 31 w 31"/>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24">
                      <a:moveTo>
                        <a:pt x="30" y="15"/>
                      </a:moveTo>
                      <a:lnTo>
                        <a:pt x="31" y="17"/>
                      </a:lnTo>
                      <a:lnTo>
                        <a:pt x="28" y="0"/>
                      </a:lnTo>
                      <a:lnTo>
                        <a:pt x="0" y="4"/>
                      </a:lnTo>
                      <a:lnTo>
                        <a:pt x="4" y="21"/>
                      </a:lnTo>
                      <a:lnTo>
                        <a:pt x="5" y="24"/>
                      </a:lnTo>
                      <a:lnTo>
                        <a:pt x="30" y="1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02" name="Freeform 298"/>
                <p:cNvSpPr>
                  <a:spLocks/>
                </p:cNvSpPr>
                <p:nvPr/>
              </p:nvSpPr>
              <p:spPr bwMode="auto">
                <a:xfrm>
                  <a:off x="2846" y="1271"/>
                  <a:ext cx="16" cy="13"/>
                </a:xfrm>
                <a:custGeom>
                  <a:avLst/>
                  <a:gdLst>
                    <a:gd name="T0" fmla="*/ 1 w 32"/>
                    <a:gd name="T1" fmla="*/ 1 h 25"/>
                    <a:gd name="T2" fmla="*/ 1 w 32"/>
                    <a:gd name="T3" fmla="*/ 1 h 25"/>
                    <a:gd name="T4" fmla="*/ 1 w 32"/>
                    <a:gd name="T5" fmla="*/ 0 h 25"/>
                    <a:gd name="T6" fmla="*/ 0 w 32"/>
                    <a:gd name="T7" fmla="*/ 1 h 25"/>
                    <a:gd name="T8" fmla="*/ 1 w 32"/>
                    <a:gd name="T9" fmla="*/ 1 h 25"/>
                    <a:gd name="T10" fmla="*/ 1 w 32"/>
                    <a:gd name="T11" fmla="*/ 1 h 25"/>
                    <a:gd name="T12" fmla="*/ 1 w 32"/>
                    <a:gd name="T13" fmla="*/ 1 h 25"/>
                    <a:gd name="T14" fmla="*/ 0 60000 65536"/>
                    <a:gd name="T15" fmla="*/ 0 60000 65536"/>
                    <a:gd name="T16" fmla="*/ 0 60000 65536"/>
                    <a:gd name="T17" fmla="*/ 0 60000 65536"/>
                    <a:gd name="T18" fmla="*/ 0 60000 65536"/>
                    <a:gd name="T19" fmla="*/ 0 60000 65536"/>
                    <a:gd name="T20" fmla="*/ 0 60000 65536"/>
                    <a:gd name="T21" fmla="*/ 0 w 32"/>
                    <a:gd name="T22" fmla="*/ 0 h 25"/>
                    <a:gd name="T23" fmla="*/ 32 w 32"/>
                    <a:gd name="T24" fmla="*/ 25 h 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25">
                      <a:moveTo>
                        <a:pt x="32" y="17"/>
                      </a:moveTo>
                      <a:lnTo>
                        <a:pt x="31" y="16"/>
                      </a:lnTo>
                      <a:lnTo>
                        <a:pt x="25" y="0"/>
                      </a:lnTo>
                      <a:lnTo>
                        <a:pt x="0" y="9"/>
                      </a:lnTo>
                      <a:lnTo>
                        <a:pt x="6" y="25"/>
                      </a:lnTo>
                      <a:lnTo>
                        <a:pt x="4" y="24"/>
                      </a:lnTo>
                      <a:lnTo>
                        <a:pt x="32" y="1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03" name="Freeform 299"/>
                <p:cNvSpPr>
                  <a:spLocks/>
                </p:cNvSpPr>
                <p:nvPr/>
              </p:nvSpPr>
              <p:spPr bwMode="auto">
                <a:xfrm>
                  <a:off x="2848" y="1280"/>
                  <a:ext cx="16" cy="13"/>
                </a:xfrm>
                <a:custGeom>
                  <a:avLst/>
                  <a:gdLst>
                    <a:gd name="T0" fmla="*/ 0 w 33"/>
                    <a:gd name="T1" fmla="*/ 1 h 25"/>
                    <a:gd name="T2" fmla="*/ 0 w 33"/>
                    <a:gd name="T3" fmla="*/ 1 h 25"/>
                    <a:gd name="T4" fmla="*/ 0 w 33"/>
                    <a:gd name="T5" fmla="*/ 0 h 25"/>
                    <a:gd name="T6" fmla="*/ 0 w 33"/>
                    <a:gd name="T7" fmla="*/ 1 h 25"/>
                    <a:gd name="T8" fmla="*/ 0 w 33"/>
                    <a:gd name="T9" fmla="*/ 1 h 25"/>
                    <a:gd name="T10" fmla="*/ 0 w 33"/>
                    <a:gd name="T11" fmla="*/ 1 h 25"/>
                    <a:gd name="T12" fmla="*/ 0 w 33"/>
                    <a:gd name="T13" fmla="*/ 1 h 25"/>
                    <a:gd name="T14" fmla="*/ 0 60000 65536"/>
                    <a:gd name="T15" fmla="*/ 0 60000 65536"/>
                    <a:gd name="T16" fmla="*/ 0 60000 65536"/>
                    <a:gd name="T17" fmla="*/ 0 60000 65536"/>
                    <a:gd name="T18" fmla="*/ 0 60000 65536"/>
                    <a:gd name="T19" fmla="*/ 0 60000 65536"/>
                    <a:gd name="T20" fmla="*/ 0 60000 65536"/>
                    <a:gd name="T21" fmla="*/ 0 w 33"/>
                    <a:gd name="T22" fmla="*/ 0 h 25"/>
                    <a:gd name="T23" fmla="*/ 33 w 33"/>
                    <a:gd name="T24" fmla="*/ 25 h 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25">
                      <a:moveTo>
                        <a:pt x="32" y="18"/>
                      </a:moveTo>
                      <a:lnTo>
                        <a:pt x="33" y="18"/>
                      </a:lnTo>
                      <a:lnTo>
                        <a:pt x="28" y="0"/>
                      </a:lnTo>
                      <a:lnTo>
                        <a:pt x="0" y="7"/>
                      </a:lnTo>
                      <a:lnTo>
                        <a:pt x="5" y="25"/>
                      </a:lnTo>
                      <a:lnTo>
                        <a:pt x="6" y="25"/>
                      </a:lnTo>
                      <a:lnTo>
                        <a:pt x="32" y="1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04" name="Freeform 300"/>
                <p:cNvSpPr>
                  <a:spLocks/>
                </p:cNvSpPr>
                <p:nvPr/>
              </p:nvSpPr>
              <p:spPr bwMode="auto">
                <a:xfrm>
                  <a:off x="2851" y="1289"/>
                  <a:ext cx="16" cy="12"/>
                </a:xfrm>
                <a:custGeom>
                  <a:avLst/>
                  <a:gdLst>
                    <a:gd name="T0" fmla="*/ 1 w 32"/>
                    <a:gd name="T1" fmla="*/ 1 h 24"/>
                    <a:gd name="T2" fmla="*/ 1 w 32"/>
                    <a:gd name="T3" fmla="*/ 1 h 24"/>
                    <a:gd name="T4" fmla="*/ 1 w 32"/>
                    <a:gd name="T5" fmla="*/ 0 h 24"/>
                    <a:gd name="T6" fmla="*/ 0 w 32"/>
                    <a:gd name="T7" fmla="*/ 1 h 24"/>
                    <a:gd name="T8" fmla="*/ 1 w 32"/>
                    <a:gd name="T9" fmla="*/ 1 h 24"/>
                    <a:gd name="T10" fmla="*/ 1 w 32"/>
                    <a:gd name="T11" fmla="*/ 1 h 24"/>
                    <a:gd name="T12" fmla="*/ 1 w 32"/>
                    <a:gd name="T13" fmla="*/ 1 h 24"/>
                    <a:gd name="T14" fmla="*/ 0 60000 65536"/>
                    <a:gd name="T15" fmla="*/ 0 60000 65536"/>
                    <a:gd name="T16" fmla="*/ 0 60000 65536"/>
                    <a:gd name="T17" fmla="*/ 0 60000 65536"/>
                    <a:gd name="T18" fmla="*/ 0 60000 65536"/>
                    <a:gd name="T19" fmla="*/ 0 60000 65536"/>
                    <a:gd name="T20" fmla="*/ 0 60000 65536"/>
                    <a:gd name="T21" fmla="*/ 0 w 32"/>
                    <a:gd name="T22" fmla="*/ 0 h 24"/>
                    <a:gd name="T23" fmla="*/ 32 w 32"/>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24">
                      <a:moveTo>
                        <a:pt x="32" y="19"/>
                      </a:moveTo>
                      <a:lnTo>
                        <a:pt x="31" y="17"/>
                      </a:lnTo>
                      <a:lnTo>
                        <a:pt x="26" y="0"/>
                      </a:lnTo>
                      <a:lnTo>
                        <a:pt x="0" y="7"/>
                      </a:lnTo>
                      <a:lnTo>
                        <a:pt x="6" y="24"/>
                      </a:lnTo>
                      <a:lnTo>
                        <a:pt x="5" y="23"/>
                      </a:lnTo>
                      <a:lnTo>
                        <a:pt x="32" y="1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05" name="Freeform 301"/>
                <p:cNvSpPr>
                  <a:spLocks/>
                </p:cNvSpPr>
                <p:nvPr/>
              </p:nvSpPr>
              <p:spPr bwMode="auto">
                <a:xfrm>
                  <a:off x="2853" y="1298"/>
                  <a:ext cx="17" cy="14"/>
                </a:xfrm>
                <a:custGeom>
                  <a:avLst/>
                  <a:gdLst>
                    <a:gd name="T0" fmla="*/ 1 w 32"/>
                    <a:gd name="T1" fmla="*/ 1 h 26"/>
                    <a:gd name="T2" fmla="*/ 1 w 32"/>
                    <a:gd name="T3" fmla="*/ 1 h 26"/>
                    <a:gd name="T4" fmla="*/ 1 w 32"/>
                    <a:gd name="T5" fmla="*/ 0 h 26"/>
                    <a:gd name="T6" fmla="*/ 0 w 32"/>
                    <a:gd name="T7" fmla="*/ 1 h 26"/>
                    <a:gd name="T8" fmla="*/ 1 w 32"/>
                    <a:gd name="T9" fmla="*/ 1 h 26"/>
                    <a:gd name="T10" fmla="*/ 1 w 32"/>
                    <a:gd name="T11" fmla="*/ 1 h 26"/>
                    <a:gd name="T12" fmla="*/ 1 w 32"/>
                    <a:gd name="T13" fmla="*/ 1 h 26"/>
                    <a:gd name="T14" fmla="*/ 0 60000 65536"/>
                    <a:gd name="T15" fmla="*/ 0 60000 65536"/>
                    <a:gd name="T16" fmla="*/ 0 60000 65536"/>
                    <a:gd name="T17" fmla="*/ 0 60000 65536"/>
                    <a:gd name="T18" fmla="*/ 0 60000 65536"/>
                    <a:gd name="T19" fmla="*/ 0 60000 65536"/>
                    <a:gd name="T20" fmla="*/ 0 60000 65536"/>
                    <a:gd name="T21" fmla="*/ 0 w 32"/>
                    <a:gd name="T22" fmla="*/ 0 h 26"/>
                    <a:gd name="T23" fmla="*/ 32 w 32"/>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26">
                      <a:moveTo>
                        <a:pt x="32" y="19"/>
                      </a:moveTo>
                      <a:lnTo>
                        <a:pt x="32" y="20"/>
                      </a:lnTo>
                      <a:lnTo>
                        <a:pt x="27" y="0"/>
                      </a:lnTo>
                      <a:lnTo>
                        <a:pt x="0" y="4"/>
                      </a:lnTo>
                      <a:lnTo>
                        <a:pt x="4" y="25"/>
                      </a:lnTo>
                      <a:lnTo>
                        <a:pt x="4" y="26"/>
                      </a:lnTo>
                      <a:lnTo>
                        <a:pt x="32" y="1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06" name="Freeform 302"/>
                <p:cNvSpPr>
                  <a:spLocks/>
                </p:cNvSpPr>
                <p:nvPr/>
              </p:nvSpPr>
              <p:spPr bwMode="auto">
                <a:xfrm>
                  <a:off x="2856" y="1308"/>
                  <a:ext cx="16" cy="14"/>
                </a:xfrm>
                <a:custGeom>
                  <a:avLst/>
                  <a:gdLst>
                    <a:gd name="T0" fmla="*/ 0 w 34"/>
                    <a:gd name="T1" fmla="*/ 1 h 28"/>
                    <a:gd name="T2" fmla="*/ 0 w 34"/>
                    <a:gd name="T3" fmla="*/ 1 h 28"/>
                    <a:gd name="T4" fmla="*/ 0 w 34"/>
                    <a:gd name="T5" fmla="*/ 0 h 28"/>
                    <a:gd name="T6" fmla="*/ 0 w 34"/>
                    <a:gd name="T7" fmla="*/ 1 h 28"/>
                    <a:gd name="T8" fmla="*/ 0 w 34"/>
                    <a:gd name="T9" fmla="*/ 1 h 28"/>
                    <a:gd name="T10" fmla="*/ 0 w 34"/>
                    <a:gd name="T11" fmla="*/ 1 h 28"/>
                    <a:gd name="T12" fmla="*/ 0 w 34"/>
                    <a:gd name="T13" fmla="*/ 1 h 28"/>
                    <a:gd name="T14" fmla="*/ 0 60000 65536"/>
                    <a:gd name="T15" fmla="*/ 0 60000 65536"/>
                    <a:gd name="T16" fmla="*/ 0 60000 65536"/>
                    <a:gd name="T17" fmla="*/ 0 60000 65536"/>
                    <a:gd name="T18" fmla="*/ 0 60000 65536"/>
                    <a:gd name="T19" fmla="*/ 0 60000 65536"/>
                    <a:gd name="T20" fmla="*/ 0 60000 65536"/>
                    <a:gd name="T21" fmla="*/ 0 w 34"/>
                    <a:gd name="T22" fmla="*/ 0 h 28"/>
                    <a:gd name="T23" fmla="*/ 34 w 34"/>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28">
                      <a:moveTo>
                        <a:pt x="34" y="22"/>
                      </a:moveTo>
                      <a:lnTo>
                        <a:pt x="34" y="21"/>
                      </a:lnTo>
                      <a:lnTo>
                        <a:pt x="28" y="0"/>
                      </a:lnTo>
                      <a:lnTo>
                        <a:pt x="0" y="7"/>
                      </a:lnTo>
                      <a:lnTo>
                        <a:pt x="6" y="28"/>
                      </a:lnTo>
                      <a:lnTo>
                        <a:pt x="6" y="27"/>
                      </a:lnTo>
                      <a:lnTo>
                        <a:pt x="34" y="2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07" name="Freeform 303"/>
                <p:cNvSpPr>
                  <a:spLocks/>
                </p:cNvSpPr>
                <p:nvPr/>
              </p:nvSpPr>
              <p:spPr bwMode="auto">
                <a:xfrm>
                  <a:off x="2859" y="1319"/>
                  <a:ext cx="16" cy="14"/>
                </a:xfrm>
                <a:custGeom>
                  <a:avLst/>
                  <a:gdLst>
                    <a:gd name="T0" fmla="*/ 1 w 32"/>
                    <a:gd name="T1" fmla="*/ 0 h 29"/>
                    <a:gd name="T2" fmla="*/ 1 w 32"/>
                    <a:gd name="T3" fmla="*/ 0 h 29"/>
                    <a:gd name="T4" fmla="*/ 1 w 32"/>
                    <a:gd name="T5" fmla="*/ 0 h 29"/>
                    <a:gd name="T6" fmla="*/ 0 w 32"/>
                    <a:gd name="T7" fmla="*/ 0 h 29"/>
                    <a:gd name="T8" fmla="*/ 1 w 32"/>
                    <a:gd name="T9" fmla="*/ 0 h 29"/>
                    <a:gd name="T10" fmla="*/ 1 w 32"/>
                    <a:gd name="T11" fmla="*/ 0 h 29"/>
                    <a:gd name="T12" fmla="*/ 1 w 32"/>
                    <a:gd name="T13" fmla="*/ 0 h 29"/>
                    <a:gd name="T14" fmla="*/ 0 60000 65536"/>
                    <a:gd name="T15" fmla="*/ 0 60000 65536"/>
                    <a:gd name="T16" fmla="*/ 0 60000 65536"/>
                    <a:gd name="T17" fmla="*/ 0 60000 65536"/>
                    <a:gd name="T18" fmla="*/ 0 60000 65536"/>
                    <a:gd name="T19" fmla="*/ 0 60000 65536"/>
                    <a:gd name="T20" fmla="*/ 0 60000 65536"/>
                    <a:gd name="T21" fmla="*/ 0 w 32"/>
                    <a:gd name="T22" fmla="*/ 0 h 29"/>
                    <a:gd name="T23" fmla="*/ 32 w 32"/>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29">
                      <a:moveTo>
                        <a:pt x="31" y="22"/>
                      </a:moveTo>
                      <a:lnTo>
                        <a:pt x="32" y="23"/>
                      </a:lnTo>
                      <a:lnTo>
                        <a:pt x="28" y="0"/>
                      </a:lnTo>
                      <a:lnTo>
                        <a:pt x="0" y="5"/>
                      </a:lnTo>
                      <a:lnTo>
                        <a:pt x="5" y="28"/>
                      </a:lnTo>
                      <a:lnTo>
                        <a:pt x="6" y="29"/>
                      </a:lnTo>
                      <a:lnTo>
                        <a:pt x="31" y="2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08" name="Freeform 304"/>
                <p:cNvSpPr>
                  <a:spLocks/>
                </p:cNvSpPr>
                <p:nvPr/>
              </p:nvSpPr>
              <p:spPr bwMode="auto">
                <a:xfrm>
                  <a:off x="2861" y="1330"/>
                  <a:ext cx="17" cy="14"/>
                </a:xfrm>
                <a:custGeom>
                  <a:avLst/>
                  <a:gdLst>
                    <a:gd name="T0" fmla="*/ 1 w 33"/>
                    <a:gd name="T1" fmla="*/ 0 h 29"/>
                    <a:gd name="T2" fmla="*/ 1 w 33"/>
                    <a:gd name="T3" fmla="*/ 0 h 29"/>
                    <a:gd name="T4" fmla="*/ 1 w 33"/>
                    <a:gd name="T5" fmla="*/ 0 h 29"/>
                    <a:gd name="T6" fmla="*/ 0 w 33"/>
                    <a:gd name="T7" fmla="*/ 0 h 29"/>
                    <a:gd name="T8" fmla="*/ 1 w 33"/>
                    <a:gd name="T9" fmla="*/ 0 h 29"/>
                    <a:gd name="T10" fmla="*/ 1 w 33"/>
                    <a:gd name="T11" fmla="*/ 0 h 29"/>
                    <a:gd name="T12" fmla="*/ 1 w 33"/>
                    <a:gd name="T13" fmla="*/ 0 h 29"/>
                    <a:gd name="T14" fmla="*/ 0 60000 65536"/>
                    <a:gd name="T15" fmla="*/ 0 60000 65536"/>
                    <a:gd name="T16" fmla="*/ 0 60000 65536"/>
                    <a:gd name="T17" fmla="*/ 0 60000 65536"/>
                    <a:gd name="T18" fmla="*/ 0 60000 65536"/>
                    <a:gd name="T19" fmla="*/ 0 60000 65536"/>
                    <a:gd name="T20" fmla="*/ 0 60000 65536"/>
                    <a:gd name="T21" fmla="*/ 0 w 33"/>
                    <a:gd name="T22" fmla="*/ 0 h 29"/>
                    <a:gd name="T23" fmla="*/ 33 w 33"/>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29">
                      <a:moveTo>
                        <a:pt x="33" y="23"/>
                      </a:moveTo>
                      <a:lnTo>
                        <a:pt x="32" y="22"/>
                      </a:lnTo>
                      <a:lnTo>
                        <a:pt x="25" y="0"/>
                      </a:lnTo>
                      <a:lnTo>
                        <a:pt x="0" y="7"/>
                      </a:lnTo>
                      <a:lnTo>
                        <a:pt x="7" y="29"/>
                      </a:lnTo>
                      <a:lnTo>
                        <a:pt x="6" y="28"/>
                      </a:lnTo>
                      <a:lnTo>
                        <a:pt x="33" y="2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09" name="Freeform 305"/>
                <p:cNvSpPr>
                  <a:spLocks/>
                </p:cNvSpPr>
                <p:nvPr/>
              </p:nvSpPr>
              <p:spPr bwMode="auto">
                <a:xfrm>
                  <a:off x="2864" y="1342"/>
                  <a:ext cx="17" cy="14"/>
                </a:xfrm>
                <a:custGeom>
                  <a:avLst/>
                  <a:gdLst>
                    <a:gd name="T0" fmla="*/ 1 w 33"/>
                    <a:gd name="T1" fmla="*/ 0 h 29"/>
                    <a:gd name="T2" fmla="*/ 1 w 33"/>
                    <a:gd name="T3" fmla="*/ 0 h 29"/>
                    <a:gd name="T4" fmla="*/ 1 w 33"/>
                    <a:gd name="T5" fmla="*/ 0 h 29"/>
                    <a:gd name="T6" fmla="*/ 0 w 33"/>
                    <a:gd name="T7" fmla="*/ 0 h 29"/>
                    <a:gd name="T8" fmla="*/ 1 w 33"/>
                    <a:gd name="T9" fmla="*/ 0 h 29"/>
                    <a:gd name="T10" fmla="*/ 1 w 33"/>
                    <a:gd name="T11" fmla="*/ 0 h 29"/>
                    <a:gd name="T12" fmla="*/ 1 w 33"/>
                    <a:gd name="T13" fmla="*/ 0 h 29"/>
                    <a:gd name="T14" fmla="*/ 0 60000 65536"/>
                    <a:gd name="T15" fmla="*/ 0 60000 65536"/>
                    <a:gd name="T16" fmla="*/ 0 60000 65536"/>
                    <a:gd name="T17" fmla="*/ 0 60000 65536"/>
                    <a:gd name="T18" fmla="*/ 0 60000 65536"/>
                    <a:gd name="T19" fmla="*/ 0 60000 65536"/>
                    <a:gd name="T20" fmla="*/ 0 60000 65536"/>
                    <a:gd name="T21" fmla="*/ 0 w 33"/>
                    <a:gd name="T22" fmla="*/ 0 h 29"/>
                    <a:gd name="T23" fmla="*/ 33 w 33"/>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29">
                      <a:moveTo>
                        <a:pt x="33" y="24"/>
                      </a:moveTo>
                      <a:lnTo>
                        <a:pt x="33" y="24"/>
                      </a:lnTo>
                      <a:lnTo>
                        <a:pt x="27" y="0"/>
                      </a:lnTo>
                      <a:lnTo>
                        <a:pt x="0" y="5"/>
                      </a:lnTo>
                      <a:lnTo>
                        <a:pt x="5" y="29"/>
                      </a:lnTo>
                      <a:lnTo>
                        <a:pt x="33" y="2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10" name="Freeform 306"/>
                <p:cNvSpPr>
                  <a:spLocks/>
                </p:cNvSpPr>
                <p:nvPr/>
              </p:nvSpPr>
              <p:spPr bwMode="auto">
                <a:xfrm>
                  <a:off x="2867" y="1354"/>
                  <a:ext cx="17" cy="15"/>
                </a:xfrm>
                <a:custGeom>
                  <a:avLst/>
                  <a:gdLst>
                    <a:gd name="T0" fmla="*/ 1 w 34"/>
                    <a:gd name="T1" fmla="*/ 1 h 30"/>
                    <a:gd name="T2" fmla="*/ 1 w 34"/>
                    <a:gd name="T3" fmla="*/ 1 h 30"/>
                    <a:gd name="T4" fmla="*/ 1 w 34"/>
                    <a:gd name="T5" fmla="*/ 0 h 30"/>
                    <a:gd name="T6" fmla="*/ 0 w 34"/>
                    <a:gd name="T7" fmla="*/ 1 h 30"/>
                    <a:gd name="T8" fmla="*/ 1 w 34"/>
                    <a:gd name="T9" fmla="*/ 1 h 30"/>
                    <a:gd name="T10" fmla="*/ 1 w 34"/>
                    <a:gd name="T11" fmla="*/ 1 h 30"/>
                    <a:gd name="T12" fmla="*/ 1 w 34"/>
                    <a:gd name="T13" fmla="*/ 1 h 30"/>
                    <a:gd name="T14" fmla="*/ 0 60000 65536"/>
                    <a:gd name="T15" fmla="*/ 0 60000 65536"/>
                    <a:gd name="T16" fmla="*/ 0 60000 65536"/>
                    <a:gd name="T17" fmla="*/ 0 60000 65536"/>
                    <a:gd name="T18" fmla="*/ 0 60000 65536"/>
                    <a:gd name="T19" fmla="*/ 0 60000 65536"/>
                    <a:gd name="T20" fmla="*/ 0 60000 65536"/>
                    <a:gd name="T21" fmla="*/ 0 w 34"/>
                    <a:gd name="T22" fmla="*/ 0 h 30"/>
                    <a:gd name="T23" fmla="*/ 34 w 34"/>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0">
                      <a:moveTo>
                        <a:pt x="34" y="23"/>
                      </a:moveTo>
                      <a:lnTo>
                        <a:pt x="34" y="24"/>
                      </a:lnTo>
                      <a:lnTo>
                        <a:pt x="28" y="0"/>
                      </a:lnTo>
                      <a:lnTo>
                        <a:pt x="0" y="5"/>
                      </a:lnTo>
                      <a:lnTo>
                        <a:pt x="6" y="29"/>
                      </a:lnTo>
                      <a:lnTo>
                        <a:pt x="6" y="30"/>
                      </a:lnTo>
                      <a:lnTo>
                        <a:pt x="34" y="2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11" name="Freeform 307"/>
                <p:cNvSpPr>
                  <a:spLocks/>
                </p:cNvSpPr>
                <p:nvPr/>
              </p:nvSpPr>
              <p:spPr bwMode="auto">
                <a:xfrm>
                  <a:off x="2870" y="1365"/>
                  <a:ext cx="17" cy="16"/>
                </a:xfrm>
                <a:custGeom>
                  <a:avLst/>
                  <a:gdLst>
                    <a:gd name="T0" fmla="*/ 0 w 35"/>
                    <a:gd name="T1" fmla="*/ 0 h 33"/>
                    <a:gd name="T2" fmla="*/ 0 w 35"/>
                    <a:gd name="T3" fmla="*/ 0 h 33"/>
                    <a:gd name="T4" fmla="*/ 0 w 35"/>
                    <a:gd name="T5" fmla="*/ 0 h 33"/>
                    <a:gd name="T6" fmla="*/ 0 w 35"/>
                    <a:gd name="T7" fmla="*/ 0 h 33"/>
                    <a:gd name="T8" fmla="*/ 0 w 35"/>
                    <a:gd name="T9" fmla="*/ 0 h 33"/>
                    <a:gd name="T10" fmla="*/ 0 w 35"/>
                    <a:gd name="T11" fmla="*/ 0 h 33"/>
                    <a:gd name="T12" fmla="*/ 0 w 35"/>
                    <a:gd name="T13" fmla="*/ 0 h 33"/>
                    <a:gd name="T14" fmla="*/ 0 60000 65536"/>
                    <a:gd name="T15" fmla="*/ 0 60000 65536"/>
                    <a:gd name="T16" fmla="*/ 0 60000 65536"/>
                    <a:gd name="T17" fmla="*/ 0 60000 65536"/>
                    <a:gd name="T18" fmla="*/ 0 60000 65536"/>
                    <a:gd name="T19" fmla="*/ 0 60000 65536"/>
                    <a:gd name="T20" fmla="*/ 0 60000 65536"/>
                    <a:gd name="T21" fmla="*/ 0 w 35"/>
                    <a:gd name="T22" fmla="*/ 0 h 33"/>
                    <a:gd name="T23" fmla="*/ 35 w 35"/>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3">
                      <a:moveTo>
                        <a:pt x="35" y="26"/>
                      </a:moveTo>
                      <a:lnTo>
                        <a:pt x="35" y="26"/>
                      </a:lnTo>
                      <a:lnTo>
                        <a:pt x="28" y="0"/>
                      </a:lnTo>
                      <a:lnTo>
                        <a:pt x="0" y="7"/>
                      </a:lnTo>
                      <a:lnTo>
                        <a:pt x="7" y="33"/>
                      </a:lnTo>
                      <a:lnTo>
                        <a:pt x="35"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12" name="Freeform 308"/>
                <p:cNvSpPr>
                  <a:spLocks/>
                </p:cNvSpPr>
                <p:nvPr/>
              </p:nvSpPr>
              <p:spPr bwMode="auto">
                <a:xfrm>
                  <a:off x="2874" y="1378"/>
                  <a:ext cx="17" cy="16"/>
                </a:xfrm>
                <a:custGeom>
                  <a:avLst/>
                  <a:gdLst>
                    <a:gd name="T0" fmla="*/ 0 w 35"/>
                    <a:gd name="T1" fmla="*/ 1 h 32"/>
                    <a:gd name="T2" fmla="*/ 0 w 35"/>
                    <a:gd name="T3" fmla="*/ 1 h 32"/>
                    <a:gd name="T4" fmla="*/ 0 w 35"/>
                    <a:gd name="T5" fmla="*/ 0 h 32"/>
                    <a:gd name="T6" fmla="*/ 0 w 35"/>
                    <a:gd name="T7" fmla="*/ 1 h 32"/>
                    <a:gd name="T8" fmla="*/ 0 w 35"/>
                    <a:gd name="T9" fmla="*/ 1 h 32"/>
                    <a:gd name="T10" fmla="*/ 0 w 35"/>
                    <a:gd name="T11" fmla="*/ 1 h 32"/>
                    <a:gd name="T12" fmla="*/ 0 w 35"/>
                    <a:gd name="T13" fmla="*/ 1 h 32"/>
                    <a:gd name="T14" fmla="*/ 0 60000 65536"/>
                    <a:gd name="T15" fmla="*/ 0 60000 65536"/>
                    <a:gd name="T16" fmla="*/ 0 60000 65536"/>
                    <a:gd name="T17" fmla="*/ 0 60000 65536"/>
                    <a:gd name="T18" fmla="*/ 0 60000 65536"/>
                    <a:gd name="T19" fmla="*/ 0 60000 65536"/>
                    <a:gd name="T20" fmla="*/ 0 60000 65536"/>
                    <a:gd name="T21" fmla="*/ 0 w 35"/>
                    <a:gd name="T22" fmla="*/ 0 h 32"/>
                    <a:gd name="T23" fmla="*/ 35 w 35"/>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2">
                      <a:moveTo>
                        <a:pt x="35" y="26"/>
                      </a:moveTo>
                      <a:lnTo>
                        <a:pt x="35" y="25"/>
                      </a:lnTo>
                      <a:lnTo>
                        <a:pt x="28" y="0"/>
                      </a:lnTo>
                      <a:lnTo>
                        <a:pt x="0" y="7"/>
                      </a:lnTo>
                      <a:lnTo>
                        <a:pt x="7" y="32"/>
                      </a:lnTo>
                      <a:lnTo>
                        <a:pt x="7" y="31"/>
                      </a:lnTo>
                      <a:lnTo>
                        <a:pt x="35"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13" name="Freeform 309"/>
                <p:cNvSpPr>
                  <a:spLocks/>
                </p:cNvSpPr>
                <p:nvPr/>
              </p:nvSpPr>
              <p:spPr bwMode="auto">
                <a:xfrm>
                  <a:off x="2877" y="1391"/>
                  <a:ext cx="17" cy="17"/>
                </a:xfrm>
                <a:custGeom>
                  <a:avLst/>
                  <a:gdLst>
                    <a:gd name="T0" fmla="*/ 1 w 34"/>
                    <a:gd name="T1" fmla="*/ 1 h 34"/>
                    <a:gd name="T2" fmla="*/ 1 w 34"/>
                    <a:gd name="T3" fmla="*/ 1 h 34"/>
                    <a:gd name="T4" fmla="*/ 1 w 34"/>
                    <a:gd name="T5" fmla="*/ 0 h 34"/>
                    <a:gd name="T6" fmla="*/ 0 w 34"/>
                    <a:gd name="T7" fmla="*/ 1 h 34"/>
                    <a:gd name="T8" fmla="*/ 1 w 34"/>
                    <a:gd name="T9" fmla="*/ 1 h 34"/>
                    <a:gd name="T10" fmla="*/ 1 w 34"/>
                    <a:gd name="T11" fmla="*/ 1 h 34"/>
                    <a:gd name="T12" fmla="*/ 1 w 34"/>
                    <a:gd name="T13" fmla="*/ 1 h 34"/>
                    <a:gd name="T14" fmla="*/ 0 60000 65536"/>
                    <a:gd name="T15" fmla="*/ 0 60000 65536"/>
                    <a:gd name="T16" fmla="*/ 0 60000 65536"/>
                    <a:gd name="T17" fmla="*/ 0 60000 65536"/>
                    <a:gd name="T18" fmla="*/ 0 60000 65536"/>
                    <a:gd name="T19" fmla="*/ 0 60000 65536"/>
                    <a:gd name="T20" fmla="*/ 0 60000 65536"/>
                    <a:gd name="T21" fmla="*/ 0 w 34"/>
                    <a:gd name="T22" fmla="*/ 0 h 34"/>
                    <a:gd name="T23" fmla="*/ 34 w 34"/>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4">
                      <a:moveTo>
                        <a:pt x="34" y="27"/>
                      </a:moveTo>
                      <a:lnTo>
                        <a:pt x="34" y="28"/>
                      </a:lnTo>
                      <a:lnTo>
                        <a:pt x="28" y="0"/>
                      </a:lnTo>
                      <a:lnTo>
                        <a:pt x="0" y="5"/>
                      </a:lnTo>
                      <a:lnTo>
                        <a:pt x="6" y="32"/>
                      </a:lnTo>
                      <a:lnTo>
                        <a:pt x="6" y="34"/>
                      </a:lnTo>
                      <a:lnTo>
                        <a:pt x="34"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14" name="Freeform 310"/>
                <p:cNvSpPr>
                  <a:spLocks/>
                </p:cNvSpPr>
                <p:nvPr/>
              </p:nvSpPr>
              <p:spPr bwMode="auto">
                <a:xfrm>
                  <a:off x="2880" y="1404"/>
                  <a:ext cx="17" cy="18"/>
                </a:xfrm>
                <a:custGeom>
                  <a:avLst/>
                  <a:gdLst>
                    <a:gd name="T0" fmla="*/ 1 w 34"/>
                    <a:gd name="T1" fmla="*/ 1 h 34"/>
                    <a:gd name="T2" fmla="*/ 1 w 34"/>
                    <a:gd name="T3" fmla="*/ 1 h 34"/>
                    <a:gd name="T4" fmla="*/ 1 w 34"/>
                    <a:gd name="T5" fmla="*/ 0 h 34"/>
                    <a:gd name="T6" fmla="*/ 0 w 34"/>
                    <a:gd name="T7" fmla="*/ 1 h 34"/>
                    <a:gd name="T8" fmla="*/ 1 w 34"/>
                    <a:gd name="T9" fmla="*/ 1 h 34"/>
                    <a:gd name="T10" fmla="*/ 1 w 34"/>
                    <a:gd name="T11" fmla="*/ 1 h 34"/>
                    <a:gd name="T12" fmla="*/ 1 w 34"/>
                    <a:gd name="T13" fmla="*/ 1 h 34"/>
                    <a:gd name="T14" fmla="*/ 0 60000 65536"/>
                    <a:gd name="T15" fmla="*/ 0 60000 65536"/>
                    <a:gd name="T16" fmla="*/ 0 60000 65536"/>
                    <a:gd name="T17" fmla="*/ 0 60000 65536"/>
                    <a:gd name="T18" fmla="*/ 0 60000 65536"/>
                    <a:gd name="T19" fmla="*/ 0 60000 65536"/>
                    <a:gd name="T20" fmla="*/ 0 60000 65536"/>
                    <a:gd name="T21" fmla="*/ 0 w 34"/>
                    <a:gd name="T22" fmla="*/ 0 h 34"/>
                    <a:gd name="T23" fmla="*/ 34 w 34"/>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4">
                      <a:moveTo>
                        <a:pt x="34" y="27"/>
                      </a:moveTo>
                      <a:lnTo>
                        <a:pt x="34" y="27"/>
                      </a:lnTo>
                      <a:lnTo>
                        <a:pt x="28" y="0"/>
                      </a:lnTo>
                      <a:lnTo>
                        <a:pt x="0" y="7"/>
                      </a:lnTo>
                      <a:lnTo>
                        <a:pt x="7" y="34"/>
                      </a:lnTo>
                      <a:lnTo>
                        <a:pt x="34"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15" name="Freeform 311"/>
                <p:cNvSpPr>
                  <a:spLocks/>
                </p:cNvSpPr>
                <p:nvPr/>
              </p:nvSpPr>
              <p:spPr bwMode="auto">
                <a:xfrm>
                  <a:off x="2883" y="1418"/>
                  <a:ext cx="18" cy="17"/>
                </a:xfrm>
                <a:custGeom>
                  <a:avLst/>
                  <a:gdLst>
                    <a:gd name="T0" fmla="*/ 1 w 34"/>
                    <a:gd name="T1" fmla="*/ 0 h 35"/>
                    <a:gd name="T2" fmla="*/ 1 w 34"/>
                    <a:gd name="T3" fmla="*/ 0 h 35"/>
                    <a:gd name="T4" fmla="*/ 1 w 34"/>
                    <a:gd name="T5" fmla="*/ 0 h 35"/>
                    <a:gd name="T6" fmla="*/ 0 w 34"/>
                    <a:gd name="T7" fmla="*/ 0 h 35"/>
                    <a:gd name="T8" fmla="*/ 1 w 34"/>
                    <a:gd name="T9" fmla="*/ 0 h 35"/>
                    <a:gd name="T10" fmla="*/ 1 w 34"/>
                    <a:gd name="T11" fmla="*/ 0 h 35"/>
                    <a:gd name="T12" fmla="*/ 1 w 34"/>
                    <a:gd name="T13" fmla="*/ 0 h 35"/>
                    <a:gd name="T14" fmla="*/ 0 60000 65536"/>
                    <a:gd name="T15" fmla="*/ 0 60000 65536"/>
                    <a:gd name="T16" fmla="*/ 0 60000 65536"/>
                    <a:gd name="T17" fmla="*/ 0 60000 65536"/>
                    <a:gd name="T18" fmla="*/ 0 60000 65536"/>
                    <a:gd name="T19" fmla="*/ 0 60000 65536"/>
                    <a:gd name="T20" fmla="*/ 0 60000 65536"/>
                    <a:gd name="T21" fmla="*/ 0 w 34"/>
                    <a:gd name="T22" fmla="*/ 0 h 35"/>
                    <a:gd name="T23" fmla="*/ 34 w 34"/>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5">
                      <a:moveTo>
                        <a:pt x="34" y="28"/>
                      </a:moveTo>
                      <a:lnTo>
                        <a:pt x="34" y="28"/>
                      </a:lnTo>
                      <a:lnTo>
                        <a:pt x="27" y="0"/>
                      </a:lnTo>
                      <a:lnTo>
                        <a:pt x="0" y="7"/>
                      </a:lnTo>
                      <a:lnTo>
                        <a:pt x="7" y="35"/>
                      </a:lnTo>
                      <a:lnTo>
                        <a:pt x="34"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16" name="Freeform 312"/>
                <p:cNvSpPr>
                  <a:spLocks/>
                </p:cNvSpPr>
                <p:nvPr/>
              </p:nvSpPr>
              <p:spPr bwMode="auto">
                <a:xfrm>
                  <a:off x="2887" y="1432"/>
                  <a:ext cx="17" cy="17"/>
                </a:xfrm>
                <a:custGeom>
                  <a:avLst/>
                  <a:gdLst>
                    <a:gd name="T0" fmla="*/ 1 w 34"/>
                    <a:gd name="T1" fmla="*/ 1 h 34"/>
                    <a:gd name="T2" fmla="*/ 1 w 34"/>
                    <a:gd name="T3" fmla="*/ 1 h 34"/>
                    <a:gd name="T4" fmla="*/ 1 w 34"/>
                    <a:gd name="T5" fmla="*/ 0 h 34"/>
                    <a:gd name="T6" fmla="*/ 0 w 34"/>
                    <a:gd name="T7" fmla="*/ 1 h 34"/>
                    <a:gd name="T8" fmla="*/ 1 w 34"/>
                    <a:gd name="T9" fmla="*/ 1 h 34"/>
                    <a:gd name="T10" fmla="*/ 1 w 34"/>
                    <a:gd name="T11" fmla="*/ 1 h 34"/>
                    <a:gd name="T12" fmla="*/ 1 w 34"/>
                    <a:gd name="T13" fmla="*/ 1 h 34"/>
                    <a:gd name="T14" fmla="*/ 0 60000 65536"/>
                    <a:gd name="T15" fmla="*/ 0 60000 65536"/>
                    <a:gd name="T16" fmla="*/ 0 60000 65536"/>
                    <a:gd name="T17" fmla="*/ 0 60000 65536"/>
                    <a:gd name="T18" fmla="*/ 0 60000 65536"/>
                    <a:gd name="T19" fmla="*/ 0 60000 65536"/>
                    <a:gd name="T20" fmla="*/ 0 60000 65536"/>
                    <a:gd name="T21" fmla="*/ 0 w 34"/>
                    <a:gd name="T22" fmla="*/ 0 h 34"/>
                    <a:gd name="T23" fmla="*/ 34 w 34"/>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4">
                      <a:moveTo>
                        <a:pt x="34" y="29"/>
                      </a:moveTo>
                      <a:lnTo>
                        <a:pt x="34" y="28"/>
                      </a:lnTo>
                      <a:lnTo>
                        <a:pt x="27" y="0"/>
                      </a:lnTo>
                      <a:lnTo>
                        <a:pt x="0" y="7"/>
                      </a:lnTo>
                      <a:lnTo>
                        <a:pt x="7" y="34"/>
                      </a:lnTo>
                      <a:lnTo>
                        <a:pt x="7" y="33"/>
                      </a:lnTo>
                      <a:lnTo>
                        <a:pt x="34" y="2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17" name="Freeform 313"/>
                <p:cNvSpPr>
                  <a:spLocks/>
                </p:cNvSpPr>
                <p:nvPr/>
              </p:nvSpPr>
              <p:spPr bwMode="auto">
                <a:xfrm>
                  <a:off x="2890" y="1446"/>
                  <a:ext cx="18" cy="18"/>
                </a:xfrm>
                <a:custGeom>
                  <a:avLst/>
                  <a:gdLst>
                    <a:gd name="T0" fmla="*/ 1 w 34"/>
                    <a:gd name="T1" fmla="*/ 1 h 35"/>
                    <a:gd name="T2" fmla="*/ 1 w 34"/>
                    <a:gd name="T3" fmla="*/ 1 h 35"/>
                    <a:gd name="T4" fmla="*/ 1 w 34"/>
                    <a:gd name="T5" fmla="*/ 0 h 35"/>
                    <a:gd name="T6" fmla="*/ 0 w 34"/>
                    <a:gd name="T7" fmla="*/ 1 h 35"/>
                    <a:gd name="T8" fmla="*/ 1 w 34"/>
                    <a:gd name="T9" fmla="*/ 1 h 35"/>
                    <a:gd name="T10" fmla="*/ 1 w 34"/>
                    <a:gd name="T11" fmla="*/ 1 h 35"/>
                    <a:gd name="T12" fmla="*/ 1 w 34"/>
                    <a:gd name="T13" fmla="*/ 1 h 35"/>
                    <a:gd name="T14" fmla="*/ 0 60000 65536"/>
                    <a:gd name="T15" fmla="*/ 0 60000 65536"/>
                    <a:gd name="T16" fmla="*/ 0 60000 65536"/>
                    <a:gd name="T17" fmla="*/ 0 60000 65536"/>
                    <a:gd name="T18" fmla="*/ 0 60000 65536"/>
                    <a:gd name="T19" fmla="*/ 0 60000 65536"/>
                    <a:gd name="T20" fmla="*/ 0 60000 65536"/>
                    <a:gd name="T21" fmla="*/ 0 w 34"/>
                    <a:gd name="T22" fmla="*/ 0 h 35"/>
                    <a:gd name="T23" fmla="*/ 34 w 34"/>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5">
                      <a:moveTo>
                        <a:pt x="34" y="29"/>
                      </a:moveTo>
                      <a:lnTo>
                        <a:pt x="34" y="30"/>
                      </a:lnTo>
                      <a:lnTo>
                        <a:pt x="27" y="0"/>
                      </a:lnTo>
                      <a:lnTo>
                        <a:pt x="0" y="4"/>
                      </a:lnTo>
                      <a:lnTo>
                        <a:pt x="7" y="34"/>
                      </a:lnTo>
                      <a:lnTo>
                        <a:pt x="7" y="35"/>
                      </a:lnTo>
                      <a:lnTo>
                        <a:pt x="34" y="2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18" name="Freeform 314"/>
                <p:cNvSpPr>
                  <a:spLocks/>
                </p:cNvSpPr>
                <p:nvPr/>
              </p:nvSpPr>
              <p:spPr bwMode="auto">
                <a:xfrm>
                  <a:off x="2894" y="1461"/>
                  <a:ext cx="18" cy="18"/>
                </a:xfrm>
                <a:custGeom>
                  <a:avLst/>
                  <a:gdLst>
                    <a:gd name="T0" fmla="*/ 1 w 35"/>
                    <a:gd name="T1" fmla="*/ 1 h 36"/>
                    <a:gd name="T2" fmla="*/ 1 w 35"/>
                    <a:gd name="T3" fmla="*/ 1 h 36"/>
                    <a:gd name="T4" fmla="*/ 1 w 35"/>
                    <a:gd name="T5" fmla="*/ 0 h 36"/>
                    <a:gd name="T6" fmla="*/ 0 w 35"/>
                    <a:gd name="T7" fmla="*/ 1 h 36"/>
                    <a:gd name="T8" fmla="*/ 1 w 35"/>
                    <a:gd name="T9" fmla="*/ 1 h 36"/>
                    <a:gd name="T10" fmla="*/ 1 w 35"/>
                    <a:gd name="T11" fmla="*/ 1 h 36"/>
                    <a:gd name="T12" fmla="*/ 1 w 35"/>
                    <a:gd name="T13" fmla="*/ 1 h 36"/>
                    <a:gd name="T14" fmla="*/ 0 60000 65536"/>
                    <a:gd name="T15" fmla="*/ 0 60000 65536"/>
                    <a:gd name="T16" fmla="*/ 0 60000 65536"/>
                    <a:gd name="T17" fmla="*/ 0 60000 65536"/>
                    <a:gd name="T18" fmla="*/ 0 60000 65536"/>
                    <a:gd name="T19" fmla="*/ 0 60000 65536"/>
                    <a:gd name="T20" fmla="*/ 0 60000 65536"/>
                    <a:gd name="T21" fmla="*/ 0 w 35"/>
                    <a:gd name="T22" fmla="*/ 0 h 36"/>
                    <a:gd name="T23" fmla="*/ 35 w 35"/>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6">
                      <a:moveTo>
                        <a:pt x="35" y="29"/>
                      </a:moveTo>
                      <a:lnTo>
                        <a:pt x="35" y="29"/>
                      </a:lnTo>
                      <a:lnTo>
                        <a:pt x="27" y="0"/>
                      </a:lnTo>
                      <a:lnTo>
                        <a:pt x="0" y="6"/>
                      </a:lnTo>
                      <a:lnTo>
                        <a:pt x="8" y="36"/>
                      </a:lnTo>
                      <a:lnTo>
                        <a:pt x="35" y="2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19" name="Freeform 315"/>
                <p:cNvSpPr>
                  <a:spLocks/>
                </p:cNvSpPr>
                <p:nvPr/>
              </p:nvSpPr>
              <p:spPr bwMode="auto">
                <a:xfrm>
                  <a:off x="2898" y="1476"/>
                  <a:ext cx="18" cy="18"/>
                </a:xfrm>
                <a:custGeom>
                  <a:avLst/>
                  <a:gdLst>
                    <a:gd name="T0" fmla="*/ 1 w 35"/>
                    <a:gd name="T1" fmla="*/ 0 h 37"/>
                    <a:gd name="T2" fmla="*/ 1 w 35"/>
                    <a:gd name="T3" fmla="*/ 0 h 37"/>
                    <a:gd name="T4" fmla="*/ 1 w 35"/>
                    <a:gd name="T5" fmla="*/ 0 h 37"/>
                    <a:gd name="T6" fmla="*/ 0 w 35"/>
                    <a:gd name="T7" fmla="*/ 0 h 37"/>
                    <a:gd name="T8" fmla="*/ 1 w 35"/>
                    <a:gd name="T9" fmla="*/ 0 h 37"/>
                    <a:gd name="T10" fmla="*/ 1 w 35"/>
                    <a:gd name="T11" fmla="*/ 0 h 37"/>
                    <a:gd name="T12" fmla="*/ 1 w 35"/>
                    <a:gd name="T13" fmla="*/ 0 h 37"/>
                    <a:gd name="T14" fmla="*/ 0 60000 65536"/>
                    <a:gd name="T15" fmla="*/ 0 60000 65536"/>
                    <a:gd name="T16" fmla="*/ 0 60000 65536"/>
                    <a:gd name="T17" fmla="*/ 0 60000 65536"/>
                    <a:gd name="T18" fmla="*/ 0 60000 65536"/>
                    <a:gd name="T19" fmla="*/ 0 60000 65536"/>
                    <a:gd name="T20" fmla="*/ 0 60000 65536"/>
                    <a:gd name="T21" fmla="*/ 0 w 35"/>
                    <a:gd name="T22" fmla="*/ 0 h 37"/>
                    <a:gd name="T23" fmla="*/ 35 w 35"/>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7">
                      <a:moveTo>
                        <a:pt x="35" y="30"/>
                      </a:moveTo>
                      <a:lnTo>
                        <a:pt x="35" y="30"/>
                      </a:lnTo>
                      <a:lnTo>
                        <a:pt x="27" y="0"/>
                      </a:lnTo>
                      <a:lnTo>
                        <a:pt x="0" y="7"/>
                      </a:lnTo>
                      <a:lnTo>
                        <a:pt x="8" y="37"/>
                      </a:lnTo>
                      <a:lnTo>
                        <a:pt x="35" y="3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20" name="Freeform 316"/>
                <p:cNvSpPr>
                  <a:spLocks/>
                </p:cNvSpPr>
                <p:nvPr/>
              </p:nvSpPr>
              <p:spPr bwMode="auto">
                <a:xfrm>
                  <a:off x="2902" y="1491"/>
                  <a:ext cx="18" cy="18"/>
                </a:xfrm>
                <a:custGeom>
                  <a:avLst/>
                  <a:gdLst>
                    <a:gd name="T0" fmla="*/ 1 w 35"/>
                    <a:gd name="T1" fmla="*/ 0 h 37"/>
                    <a:gd name="T2" fmla="*/ 1 w 35"/>
                    <a:gd name="T3" fmla="*/ 0 h 37"/>
                    <a:gd name="T4" fmla="*/ 1 w 35"/>
                    <a:gd name="T5" fmla="*/ 0 h 37"/>
                    <a:gd name="T6" fmla="*/ 0 w 35"/>
                    <a:gd name="T7" fmla="*/ 0 h 37"/>
                    <a:gd name="T8" fmla="*/ 1 w 35"/>
                    <a:gd name="T9" fmla="*/ 0 h 37"/>
                    <a:gd name="T10" fmla="*/ 1 w 35"/>
                    <a:gd name="T11" fmla="*/ 0 h 37"/>
                    <a:gd name="T12" fmla="*/ 1 w 35"/>
                    <a:gd name="T13" fmla="*/ 0 h 37"/>
                    <a:gd name="T14" fmla="*/ 0 60000 65536"/>
                    <a:gd name="T15" fmla="*/ 0 60000 65536"/>
                    <a:gd name="T16" fmla="*/ 0 60000 65536"/>
                    <a:gd name="T17" fmla="*/ 0 60000 65536"/>
                    <a:gd name="T18" fmla="*/ 0 60000 65536"/>
                    <a:gd name="T19" fmla="*/ 0 60000 65536"/>
                    <a:gd name="T20" fmla="*/ 0 60000 65536"/>
                    <a:gd name="T21" fmla="*/ 0 w 35"/>
                    <a:gd name="T22" fmla="*/ 0 h 37"/>
                    <a:gd name="T23" fmla="*/ 35 w 35"/>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7">
                      <a:moveTo>
                        <a:pt x="35" y="32"/>
                      </a:moveTo>
                      <a:lnTo>
                        <a:pt x="35" y="30"/>
                      </a:lnTo>
                      <a:lnTo>
                        <a:pt x="27" y="0"/>
                      </a:lnTo>
                      <a:lnTo>
                        <a:pt x="0" y="7"/>
                      </a:lnTo>
                      <a:lnTo>
                        <a:pt x="8" y="37"/>
                      </a:lnTo>
                      <a:lnTo>
                        <a:pt x="8" y="36"/>
                      </a:lnTo>
                      <a:lnTo>
                        <a:pt x="35"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21" name="Freeform 317"/>
                <p:cNvSpPr>
                  <a:spLocks/>
                </p:cNvSpPr>
                <p:nvPr/>
              </p:nvSpPr>
              <p:spPr bwMode="auto">
                <a:xfrm>
                  <a:off x="2906" y="1506"/>
                  <a:ext cx="17" cy="19"/>
                </a:xfrm>
                <a:custGeom>
                  <a:avLst/>
                  <a:gdLst>
                    <a:gd name="T0" fmla="*/ 1 w 34"/>
                    <a:gd name="T1" fmla="*/ 1 h 36"/>
                    <a:gd name="T2" fmla="*/ 1 w 34"/>
                    <a:gd name="T3" fmla="*/ 1 h 36"/>
                    <a:gd name="T4" fmla="*/ 1 w 34"/>
                    <a:gd name="T5" fmla="*/ 0 h 36"/>
                    <a:gd name="T6" fmla="*/ 0 w 34"/>
                    <a:gd name="T7" fmla="*/ 1 h 36"/>
                    <a:gd name="T8" fmla="*/ 1 w 34"/>
                    <a:gd name="T9" fmla="*/ 1 h 36"/>
                    <a:gd name="T10" fmla="*/ 1 w 34"/>
                    <a:gd name="T11" fmla="*/ 1 h 36"/>
                    <a:gd name="T12" fmla="*/ 1 w 34"/>
                    <a:gd name="T13" fmla="*/ 1 h 36"/>
                    <a:gd name="T14" fmla="*/ 0 60000 65536"/>
                    <a:gd name="T15" fmla="*/ 0 60000 65536"/>
                    <a:gd name="T16" fmla="*/ 0 60000 65536"/>
                    <a:gd name="T17" fmla="*/ 0 60000 65536"/>
                    <a:gd name="T18" fmla="*/ 0 60000 65536"/>
                    <a:gd name="T19" fmla="*/ 0 60000 65536"/>
                    <a:gd name="T20" fmla="*/ 0 60000 65536"/>
                    <a:gd name="T21" fmla="*/ 0 w 34"/>
                    <a:gd name="T22" fmla="*/ 0 h 36"/>
                    <a:gd name="T23" fmla="*/ 34 w 34"/>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6">
                      <a:moveTo>
                        <a:pt x="34" y="32"/>
                      </a:moveTo>
                      <a:lnTo>
                        <a:pt x="34" y="32"/>
                      </a:lnTo>
                      <a:lnTo>
                        <a:pt x="27" y="0"/>
                      </a:lnTo>
                      <a:lnTo>
                        <a:pt x="0" y="4"/>
                      </a:lnTo>
                      <a:lnTo>
                        <a:pt x="7" y="36"/>
                      </a:lnTo>
                      <a:lnTo>
                        <a:pt x="34"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22" name="Freeform 318"/>
                <p:cNvSpPr>
                  <a:spLocks/>
                </p:cNvSpPr>
                <p:nvPr/>
              </p:nvSpPr>
              <p:spPr bwMode="auto">
                <a:xfrm>
                  <a:off x="2909" y="1522"/>
                  <a:ext cx="18" cy="19"/>
                </a:xfrm>
                <a:custGeom>
                  <a:avLst/>
                  <a:gdLst>
                    <a:gd name="T0" fmla="*/ 1 w 34"/>
                    <a:gd name="T1" fmla="*/ 1 h 37"/>
                    <a:gd name="T2" fmla="*/ 1 w 34"/>
                    <a:gd name="T3" fmla="*/ 1 h 37"/>
                    <a:gd name="T4" fmla="*/ 1 w 34"/>
                    <a:gd name="T5" fmla="*/ 0 h 37"/>
                    <a:gd name="T6" fmla="*/ 0 w 34"/>
                    <a:gd name="T7" fmla="*/ 1 h 37"/>
                    <a:gd name="T8" fmla="*/ 1 w 34"/>
                    <a:gd name="T9" fmla="*/ 1 h 37"/>
                    <a:gd name="T10" fmla="*/ 1 w 34"/>
                    <a:gd name="T11" fmla="*/ 1 h 37"/>
                    <a:gd name="T12" fmla="*/ 1 w 34"/>
                    <a:gd name="T13" fmla="*/ 1 h 37"/>
                    <a:gd name="T14" fmla="*/ 0 60000 65536"/>
                    <a:gd name="T15" fmla="*/ 0 60000 65536"/>
                    <a:gd name="T16" fmla="*/ 0 60000 65536"/>
                    <a:gd name="T17" fmla="*/ 0 60000 65536"/>
                    <a:gd name="T18" fmla="*/ 0 60000 65536"/>
                    <a:gd name="T19" fmla="*/ 0 60000 65536"/>
                    <a:gd name="T20" fmla="*/ 0 60000 65536"/>
                    <a:gd name="T21" fmla="*/ 0 w 34"/>
                    <a:gd name="T22" fmla="*/ 0 h 37"/>
                    <a:gd name="T23" fmla="*/ 34 w 34"/>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7">
                      <a:moveTo>
                        <a:pt x="34" y="32"/>
                      </a:moveTo>
                      <a:lnTo>
                        <a:pt x="34" y="32"/>
                      </a:lnTo>
                      <a:lnTo>
                        <a:pt x="27" y="0"/>
                      </a:lnTo>
                      <a:lnTo>
                        <a:pt x="0" y="4"/>
                      </a:lnTo>
                      <a:lnTo>
                        <a:pt x="7" y="37"/>
                      </a:lnTo>
                      <a:lnTo>
                        <a:pt x="34"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23" name="Freeform 319"/>
                <p:cNvSpPr>
                  <a:spLocks/>
                </p:cNvSpPr>
                <p:nvPr/>
              </p:nvSpPr>
              <p:spPr bwMode="auto">
                <a:xfrm>
                  <a:off x="2913" y="1539"/>
                  <a:ext cx="17" cy="19"/>
                </a:xfrm>
                <a:custGeom>
                  <a:avLst/>
                  <a:gdLst>
                    <a:gd name="T0" fmla="*/ 1 w 34"/>
                    <a:gd name="T1" fmla="*/ 0 h 39"/>
                    <a:gd name="T2" fmla="*/ 1 w 34"/>
                    <a:gd name="T3" fmla="*/ 0 h 39"/>
                    <a:gd name="T4" fmla="*/ 1 w 34"/>
                    <a:gd name="T5" fmla="*/ 0 h 39"/>
                    <a:gd name="T6" fmla="*/ 0 w 34"/>
                    <a:gd name="T7" fmla="*/ 0 h 39"/>
                    <a:gd name="T8" fmla="*/ 1 w 34"/>
                    <a:gd name="T9" fmla="*/ 0 h 39"/>
                    <a:gd name="T10" fmla="*/ 1 w 34"/>
                    <a:gd name="T11" fmla="*/ 0 h 39"/>
                    <a:gd name="T12" fmla="*/ 1 w 34"/>
                    <a:gd name="T13" fmla="*/ 0 h 39"/>
                    <a:gd name="T14" fmla="*/ 0 60000 65536"/>
                    <a:gd name="T15" fmla="*/ 0 60000 65536"/>
                    <a:gd name="T16" fmla="*/ 0 60000 65536"/>
                    <a:gd name="T17" fmla="*/ 0 60000 65536"/>
                    <a:gd name="T18" fmla="*/ 0 60000 65536"/>
                    <a:gd name="T19" fmla="*/ 0 60000 65536"/>
                    <a:gd name="T20" fmla="*/ 0 60000 65536"/>
                    <a:gd name="T21" fmla="*/ 0 w 34"/>
                    <a:gd name="T22" fmla="*/ 0 h 39"/>
                    <a:gd name="T23" fmla="*/ 34 w 34"/>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9">
                      <a:moveTo>
                        <a:pt x="34" y="32"/>
                      </a:moveTo>
                      <a:lnTo>
                        <a:pt x="34" y="33"/>
                      </a:lnTo>
                      <a:lnTo>
                        <a:pt x="27" y="0"/>
                      </a:lnTo>
                      <a:lnTo>
                        <a:pt x="0" y="5"/>
                      </a:lnTo>
                      <a:lnTo>
                        <a:pt x="6" y="38"/>
                      </a:lnTo>
                      <a:lnTo>
                        <a:pt x="6" y="39"/>
                      </a:lnTo>
                      <a:lnTo>
                        <a:pt x="34"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24" name="Freeform 320"/>
                <p:cNvSpPr>
                  <a:spLocks/>
                </p:cNvSpPr>
                <p:nvPr/>
              </p:nvSpPr>
              <p:spPr bwMode="auto">
                <a:xfrm>
                  <a:off x="2916" y="1555"/>
                  <a:ext cx="18" cy="19"/>
                </a:xfrm>
                <a:custGeom>
                  <a:avLst/>
                  <a:gdLst>
                    <a:gd name="T0" fmla="*/ 1 w 36"/>
                    <a:gd name="T1" fmla="*/ 0 h 39"/>
                    <a:gd name="T2" fmla="*/ 1 w 36"/>
                    <a:gd name="T3" fmla="*/ 0 h 39"/>
                    <a:gd name="T4" fmla="*/ 1 w 36"/>
                    <a:gd name="T5" fmla="*/ 0 h 39"/>
                    <a:gd name="T6" fmla="*/ 0 w 36"/>
                    <a:gd name="T7" fmla="*/ 0 h 39"/>
                    <a:gd name="T8" fmla="*/ 1 w 36"/>
                    <a:gd name="T9" fmla="*/ 0 h 39"/>
                    <a:gd name="T10" fmla="*/ 1 w 36"/>
                    <a:gd name="T11" fmla="*/ 0 h 39"/>
                    <a:gd name="T12" fmla="*/ 1 w 36"/>
                    <a:gd name="T13" fmla="*/ 0 h 39"/>
                    <a:gd name="T14" fmla="*/ 0 60000 65536"/>
                    <a:gd name="T15" fmla="*/ 0 60000 65536"/>
                    <a:gd name="T16" fmla="*/ 0 60000 65536"/>
                    <a:gd name="T17" fmla="*/ 0 60000 65536"/>
                    <a:gd name="T18" fmla="*/ 0 60000 65536"/>
                    <a:gd name="T19" fmla="*/ 0 60000 65536"/>
                    <a:gd name="T20" fmla="*/ 0 60000 65536"/>
                    <a:gd name="T21" fmla="*/ 0 w 36"/>
                    <a:gd name="T22" fmla="*/ 0 h 39"/>
                    <a:gd name="T23" fmla="*/ 36 w 36"/>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9">
                      <a:moveTo>
                        <a:pt x="36" y="34"/>
                      </a:moveTo>
                      <a:lnTo>
                        <a:pt x="36" y="33"/>
                      </a:lnTo>
                      <a:lnTo>
                        <a:pt x="28" y="0"/>
                      </a:lnTo>
                      <a:lnTo>
                        <a:pt x="0" y="7"/>
                      </a:lnTo>
                      <a:lnTo>
                        <a:pt x="9" y="39"/>
                      </a:lnTo>
                      <a:lnTo>
                        <a:pt x="9" y="38"/>
                      </a:lnTo>
                      <a:lnTo>
                        <a:pt x="36"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25" name="Freeform 321"/>
                <p:cNvSpPr>
                  <a:spLocks/>
                </p:cNvSpPr>
                <p:nvPr/>
              </p:nvSpPr>
              <p:spPr bwMode="auto">
                <a:xfrm>
                  <a:off x="2920" y="1571"/>
                  <a:ext cx="18" cy="19"/>
                </a:xfrm>
                <a:custGeom>
                  <a:avLst/>
                  <a:gdLst>
                    <a:gd name="T0" fmla="*/ 1 w 34"/>
                    <a:gd name="T1" fmla="*/ 1 h 38"/>
                    <a:gd name="T2" fmla="*/ 1 w 34"/>
                    <a:gd name="T3" fmla="*/ 1 h 38"/>
                    <a:gd name="T4" fmla="*/ 1 w 34"/>
                    <a:gd name="T5" fmla="*/ 0 h 38"/>
                    <a:gd name="T6" fmla="*/ 0 w 34"/>
                    <a:gd name="T7" fmla="*/ 1 h 38"/>
                    <a:gd name="T8" fmla="*/ 1 w 34"/>
                    <a:gd name="T9" fmla="*/ 1 h 38"/>
                    <a:gd name="T10" fmla="*/ 1 w 34"/>
                    <a:gd name="T11" fmla="*/ 1 h 38"/>
                    <a:gd name="T12" fmla="*/ 1 w 34"/>
                    <a:gd name="T13" fmla="*/ 1 h 38"/>
                    <a:gd name="T14" fmla="*/ 0 60000 65536"/>
                    <a:gd name="T15" fmla="*/ 0 60000 65536"/>
                    <a:gd name="T16" fmla="*/ 0 60000 65536"/>
                    <a:gd name="T17" fmla="*/ 0 60000 65536"/>
                    <a:gd name="T18" fmla="*/ 0 60000 65536"/>
                    <a:gd name="T19" fmla="*/ 0 60000 65536"/>
                    <a:gd name="T20" fmla="*/ 0 60000 65536"/>
                    <a:gd name="T21" fmla="*/ 0 w 34"/>
                    <a:gd name="T22" fmla="*/ 0 h 38"/>
                    <a:gd name="T23" fmla="*/ 34 w 34"/>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8">
                      <a:moveTo>
                        <a:pt x="34" y="33"/>
                      </a:moveTo>
                      <a:lnTo>
                        <a:pt x="34" y="33"/>
                      </a:lnTo>
                      <a:lnTo>
                        <a:pt x="27" y="0"/>
                      </a:lnTo>
                      <a:lnTo>
                        <a:pt x="0" y="4"/>
                      </a:lnTo>
                      <a:lnTo>
                        <a:pt x="6" y="38"/>
                      </a:lnTo>
                      <a:lnTo>
                        <a:pt x="34"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26" name="Freeform 322"/>
                <p:cNvSpPr>
                  <a:spLocks/>
                </p:cNvSpPr>
                <p:nvPr/>
              </p:nvSpPr>
              <p:spPr bwMode="auto">
                <a:xfrm>
                  <a:off x="2924" y="1588"/>
                  <a:ext cx="18" cy="19"/>
                </a:xfrm>
                <a:custGeom>
                  <a:avLst/>
                  <a:gdLst>
                    <a:gd name="T0" fmla="*/ 1 w 36"/>
                    <a:gd name="T1" fmla="*/ 1 h 38"/>
                    <a:gd name="T2" fmla="*/ 1 w 36"/>
                    <a:gd name="T3" fmla="*/ 1 h 38"/>
                    <a:gd name="T4" fmla="*/ 1 w 36"/>
                    <a:gd name="T5" fmla="*/ 0 h 38"/>
                    <a:gd name="T6" fmla="*/ 0 w 36"/>
                    <a:gd name="T7" fmla="*/ 1 h 38"/>
                    <a:gd name="T8" fmla="*/ 1 w 36"/>
                    <a:gd name="T9" fmla="*/ 1 h 38"/>
                    <a:gd name="T10" fmla="*/ 1 w 36"/>
                    <a:gd name="T11" fmla="*/ 1 h 38"/>
                    <a:gd name="T12" fmla="*/ 1 w 36"/>
                    <a:gd name="T13" fmla="*/ 1 h 38"/>
                    <a:gd name="T14" fmla="*/ 0 60000 65536"/>
                    <a:gd name="T15" fmla="*/ 0 60000 65536"/>
                    <a:gd name="T16" fmla="*/ 0 60000 65536"/>
                    <a:gd name="T17" fmla="*/ 0 60000 65536"/>
                    <a:gd name="T18" fmla="*/ 0 60000 65536"/>
                    <a:gd name="T19" fmla="*/ 0 60000 65536"/>
                    <a:gd name="T20" fmla="*/ 0 60000 65536"/>
                    <a:gd name="T21" fmla="*/ 0 w 36"/>
                    <a:gd name="T22" fmla="*/ 0 h 38"/>
                    <a:gd name="T23" fmla="*/ 36 w 3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8">
                      <a:moveTo>
                        <a:pt x="36" y="33"/>
                      </a:moveTo>
                      <a:lnTo>
                        <a:pt x="36" y="33"/>
                      </a:lnTo>
                      <a:lnTo>
                        <a:pt x="28" y="0"/>
                      </a:lnTo>
                      <a:lnTo>
                        <a:pt x="0" y="5"/>
                      </a:lnTo>
                      <a:lnTo>
                        <a:pt x="8" y="38"/>
                      </a:lnTo>
                      <a:lnTo>
                        <a:pt x="36"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27" name="Freeform 323"/>
                <p:cNvSpPr>
                  <a:spLocks/>
                </p:cNvSpPr>
                <p:nvPr/>
              </p:nvSpPr>
              <p:spPr bwMode="auto">
                <a:xfrm>
                  <a:off x="2928" y="1605"/>
                  <a:ext cx="17" cy="19"/>
                </a:xfrm>
                <a:custGeom>
                  <a:avLst/>
                  <a:gdLst>
                    <a:gd name="T0" fmla="*/ 0 w 35"/>
                    <a:gd name="T1" fmla="*/ 0 h 39"/>
                    <a:gd name="T2" fmla="*/ 0 w 35"/>
                    <a:gd name="T3" fmla="*/ 0 h 39"/>
                    <a:gd name="T4" fmla="*/ 0 w 35"/>
                    <a:gd name="T5" fmla="*/ 0 h 39"/>
                    <a:gd name="T6" fmla="*/ 0 w 35"/>
                    <a:gd name="T7" fmla="*/ 0 h 39"/>
                    <a:gd name="T8" fmla="*/ 0 w 35"/>
                    <a:gd name="T9" fmla="*/ 0 h 39"/>
                    <a:gd name="T10" fmla="*/ 0 w 35"/>
                    <a:gd name="T11" fmla="*/ 0 h 39"/>
                    <a:gd name="T12" fmla="*/ 0 w 35"/>
                    <a:gd name="T13" fmla="*/ 0 h 39"/>
                    <a:gd name="T14" fmla="*/ 0 60000 65536"/>
                    <a:gd name="T15" fmla="*/ 0 60000 65536"/>
                    <a:gd name="T16" fmla="*/ 0 60000 65536"/>
                    <a:gd name="T17" fmla="*/ 0 60000 65536"/>
                    <a:gd name="T18" fmla="*/ 0 60000 65536"/>
                    <a:gd name="T19" fmla="*/ 0 60000 65536"/>
                    <a:gd name="T20" fmla="*/ 0 60000 65536"/>
                    <a:gd name="T21" fmla="*/ 0 w 35"/>
                    <a:gd name="T22" fmla="*/ 0 h 39"/>
                    <a:gd name="T23" fmla="*/ 35 w 35"/>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9">
                      <a:moveTo>
                        <a:pt x="35" y="34"/>
                      </a:moveTo>
                      <a:lnTo>
                        <a:pt x="35" y="34"/>
                      </a:lnTo>
                      <a:lnTo>
                        <a:pt x="28" y="0"/>
                      </a:lnTo>
                      <a:lnTo>
                        <a:pt x="0" y="5"/>
                      </a:lnTo>
                      <a:lnTo>
                        <a:pt x="7" y="39"/>
                      </a:lnTo>
                      <a:lnTo>
                        <a:pt x="35"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28" name="Freeform 324"/>
                <p:cNvSpPr>
                  <a:spLocks/>
                </p:cNvSpPr>
                <p:nvPr/>
              </p:nvSpPr>
              <p:spPr bwMode="auto">
                <a:xfrm>
                  <a:off x="2931" y="1621"/>
                  <a:ext cx="18" cy="19"/>
                </a:xfrm>
                <a:custGeom>
                  <a:avLst/>
                  <a:gdLst>
                    <a:gd name="T0" fmla="*/ 1 w 36"/>
                    <a:gd name="T1" fmla="*/ 1 h 38"/>
                    <a:gd name="T2" fmla="*/ 1 w 36"/>
                    <a:gd name="T3" fmla="*/ 1 h 38"/>
                    <a:gd name="T4" fmla="*/ 1 w 36"/>
                    <a:gd name="T5" fmla="*/ 0 h 38"/>
                    <a:gd name="T6" fmla="*/ 0 w 36"/>
                    <a:gd name="T7" fmla="*/ 1 h 38"/>
                    <a:gd name="T8" fmla="*/ 1 w 36"/>
                    <a:gd name="T9" fmla="*/ 1 h 38"/>
                    <a:gd name="T10" fmla="*/ 1 w 36"/>
                    <a:gd name="T11" fmla="*/ 1 h 38"/>
                    <a:gd name="T12" fmla="*/ 1 w 36"/>
                    <a:gd name="T13" fmla="*/ 1 h 38"/>
                    <a:gd name="T14" fmla="*/ 0 60000 65536"/>
                    <a:gd name="T15" fmla="*/ 0 60000 65536"/>
                    <a:gd name="T16" fmla="*/ 0 60000 65536"/>
                    <a:gd name="T17" fmla="*/ 0 60000 65536"/>
                    <a:gd name="T18" fmla="*/ 0 60000 65536"/>
                    <a:gd name="T19" fmla="*/ 0 60000 65536"/>
                    <a:gd name="T20" fmla="*/ 0 60000 65536"/>
                    <a:gd name="T21" fmla="*/ 0 w 36"/>
                    <a:gd name="T22" fmla="*/ 0 h 38"/>
                    <a:gd name="T23" fmla="*/ 36 w 3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8">
                      <a:moveTo>
                        <a:pt x="36" y="33"/>
                      </a:moveTo>
                      <a:lnTo>
                        <a:pt x="36" y="33"/>
                      </a:lnTo>
                      <a:lnTo>
                        <a:pt x="28" y="0"/>
                      </a:lnTo>
                      <a:lnTo>
                        <a:pt x="0" y="5"/>
                      </a:lnTo>
                      <a:lnTo>
                        <a:pt x="8" y="38"/>
                      </a:lnTo>
                      <a:lnTo>
                        <a:pt x="36"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29" name="Freeform 325"/>
                <p:cNvSpPr>
                  <a:spLocks/>
                </p:cNvSpPr>
                <p:nvPr/>
              </p:nvSpPr>
              <p:spPr bwMode="auto">
                <a:xfrm>
                  <a:off x="2935" y="1638"/>
                  <a:ext cx="18" cy="20"/>
                </a:xfrm>
                <a:custGeom>
                  <a:avLst/>
                  <a:gdLst>
                    <a:gd name="T0" fmla="*/ 1 w 35"/>
                    <a:gd name="T1" fmla="*/ 1 h 39"/>
                    <a:gd name="T2" fmla="*/ 1 w 35"/>
                    <a:gd name="T3" fmla="*/ 1 h 39"/>
                    <a:gd name="T4" fmla="*/ 1 w 35"/>
                    <a:gd name="T5" fmla="*/ 0 h 39"/>
                    <a:gd name="T6" fmla="*/ 0 w 35"/>
                    <a:gd name="T7" fmla="*/ 1 h 39"/>
                    <a:gd name="T8" fmla="*/ 1 w 35"/>
                    <a:gd name="T9" fmla="*/ 1 h 39"/>
                    <a:gd name="T10" fmla="*/ 1 w 35"/>
                    <a:gd name="T11" fmla="*/ 1 h 39"/>
                    <a:gd name="T12" fmla="*/ 1 w 35"/>
                    <a:gd name="T13" fmla="*/ 1 h 39"/>
                    <a:gd name="T14" fmla="*/ 0 60000 65536"/>
                    <a:gd name="T15" fmla="*/ 0 60000 65536"/>
                    <a:gd name="T16" fmla="*/ 0 60000 65536"/>
                    <a:gd name="T17" fmla="*/ 0 60000 65536"/>
                    <a:gd name="T18" fmla="*/ 0 60000 65536"/>
                    <a:gd name="T19" fmla="*/ 0 60000 65536"/>
                    <a:gd name="T20" fmla="*/ 0 60000 65536"/>
                    <a:gd name="T21" fmla="*/ 0 w 35"/>
                    <a:gd name="T22" fmla="*/ 0 h 39"/>
                    <a:gd name="T23" fmla="*/ 35 w 35"/>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9">
                      <a:moveTo>
                        <a:pt x="35" y="35"/>
                      </a:moveTo>
                      <a:lnTo>
                        <a:pt x="35" y="35"/>
                      </a:lnTo>
                      <a:lnTo>
                        <a:pt x="28" y="0"/>
                      </a:lnTo>
                      <a:lnTo>
                        <a:pt x="0" y="5"/>
                      </a:lnTo>
                      <a:lnTo>
                        <a:pt x="7" y="39"/>
                      </a:lnTo>
                      <a:lnTo>
                        <a:pt x="35"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30" name="Freeform 326"/>
                <p:cNvSpPr>
                  <a:spLocks/>
                </p:cNvSpPr>
                <p:nvPr/>
              </p:nvSpPr>
              <p:spPr bwMode="auto">
                <a:xfrm>
                  <a:off x="2939" y="1655"/>
                  <a:ext cx="17" cy="20"/>
                </a:xfrm>
                <a:custGeom>
                  <a:avLst/>
                  <a:gdLst>
                    <a:gd name="T0" fmla="*/ 0 w 35"/>
                    <a:gd name="T1" fmla="*/ 1 h 39"/>
                    <a:gd name="T2" fmla="*/ 0 w 35"/>
                    <a:gd name="T3" fmla="*/ 1 h 39"/>
                    <a:gd name="T4" fmla="*/ 0 w 35"/>
                    <a:gd name="T5" fmla="*/ 0 h 39"/>
                    <a:gd name="T6" fmla="*/ 0 w 35"/>
                    <a:gd name="T7" fmla="*/ 1 h 39"/>
                    <a:gd name="T8" fmla="*/ 0 w 35"/>
                    <a:gd name="T9" fmla="*/ 1 h 39"/>
                    <a:gd name="T10" fmla="*/ 0 w 35"/>
                    <a:gd name="T11" fmla="*/ 1 h 39"/>
                    <a:gd name="T12" fmla="*/ 0 w 35"/>
                    <a:gd name="T13" fmla="*/ 1 h 39"/>
                    <a:gd name="T14" fmla="*/ 0 60000 65536"/>
                    <a:gd name="T15" fmla="*/ 0 60000 65536"/>
                    <a:gd name="T16" fmla="*/ 0 60000 65536"/>
                    <a:gd name="T17" fmla="*/ 0 60000 65536"/>
                    <a:gd name="T18" fmla="*/ 0 60000 65536"/>
                    <a:gd name="T19" fmla="*/ 0 60000 65536"/>
                    <a:gd name="T20" fmla="*/ 0 60000 65536"/>
                    <a:gd name="T21" fmla="*/ 0 w 35"/>
                    <a:gd name="T22" fmla="*/ 0 h 39"/>
                    <a:gd name="T23" fmla="*/ 35 w 35"/>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9">
                      <a:moveTo>
                        <a:pt x="35" y="34"/>
                      </a:moveTo>
                      <a:lnTo>
                        <a:pt x="35" y="34"/>
                      </a:lnTo>
                      <a:lnTo>
                        <a:pt x="28" y="0"/>
                      </a:lnTo>
                      <a:lnTo>
                        <a:pt x="0" y="4"/>
                      </a:lnTo>
                      <a:lnTo>
                        <a:pt x="7" y="39"/>
                      </a:lnTo>
                      <a:lnTo>
                        <a:pt x="35"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31" name="Freeform 327"/>
                <p:cNvSpPr>
                  <a:spLocks/>
                </p:cNvSpPr>
                <p:nvPr/>
              </p:nvSpPr>
              <p:spPr bwMode="auto">
                <a:xfrm>
                  <a:off x="2942" y="1673"/>
                  <a:ext cx="17" cy="19"/>
                </a:xfrm>
                <a:custGeom>
                  <a:avLst/>
                  <a:gdLst>
                    <a:gd name="T0" fmla="*/ 0 w 35"/>
                    <a:gd name="T1" fmla="*/ 0 h 40"/>
                    <a:gd name="T2" fmla="*/ 0 w 35"/>
                    <a:gd name="T3" fmla="*/ 0 h 40"/>
                    <a:gd name="T4" fmla="*/ 0 w 35"/>
                    <a:gd name="T5" fmla="*/ 0 h 40"/>
                    <a:gd name="T6" fmla="*/ 0 w 35"/>
                    <a:gd name="T7" fmla="*/ 0 h 40"/>
                    <a:gd name="T8" fmla="*/ 0 w 35"/>
                    <a:gd name="T9" fmla="*/ 0 h 40"/>
                    <a:gd name="T10" fmla="*/ 0 w 35"/>
                    <a:gd name="T11" fmla="*/ 0 h 40"/>
                    <a:gd name="T12" fmla="*/ 0 w 35"/>
                    <a:gd name="T13" fmla="*/ 0 h 40"/>
                    <a:gd name="T14" fmla="*/ 0 60000 65536"/>
                    <a:gd name="T15" fmla="*/ 0 60000 65536"/>
                    <a:gd name="T16" fmla="*/ 0 60000 65536"/>
                    <a:gd name="T17" fmla="*/ 0 60000 65536"/>
                    <a:gd name="T18" fmla="*/ 0 60000 65536"/>
                    <a:gd name="T19" fmla="*/ 0 60000 65536"/>
                    <a:gd name="T20" fmla="*/ 0 60000 65536"/>
                    <a:gd name="T21" fmla="*/ 0 w 35"/>
                    <a:gd name="T22" fmla="*/ 0 h 40"/>
                    <a:gd name="T23" fmla="*/ 35 w 35"/>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40">
                      <a:moveTo>
                        <a:pt x="35" y="35"/>
                      </a:moveTo>
                      <a:lnTo>
                        <a:pt x="35" y="35"/>
                      </a:lnTo>
                      <a:lnTo>
                        <a:pt x="28" y="0"/>
                      </a:lnTo>
                      <a:lnTo>
                        <a:pt x="0" y="5"/>
                      </a:lnTo>
                      <a:lnTo>
                        <a:pt x="7" y="40"/>
                      </a:lnTo>
                      <a:lnTo>
                        <a:pt x="35"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32" name="Freeform 328"/>
                <p:cNvSpPr>
                  <a:spLocks/>
                </p:cNvSpPr>
                <p:nvPr/>
              </p:nvSpPr>
              <p:spPr bwMode="auto">
                <a:xfrm>
                  <a:off x="2946" y="1690"/>
                  <a:ext cx="17" cy="20"/>
                </a:xfrm>
                <a:custGeom>
                  <a:avLst/>
                  <a:gdLst>
                    <a:gd name="T0" fmla="*/ 0 w 36"/>
                    <a:gd name="T1" fmla="*/ 1 h 39"/>
                    <a:gd name="T2" fmla="*/ 0 w 36"/>
                    <a:gd name="T3" fmla="*/ 1 h 39"/>
                    <a:gd name="T4" fmla="*/ 0 w 36"/>
                    <a:gd name="T5" fmla="*/ 0 h 39"/>
                    <a:gd name="T6" fmla="*/ 0 w 36"/>
                    <a:gd name="T7" fmla="*/ 1 h 39"/>
                    <a:gd name="T8" fmla="*/ 0 w 36"/>
                    <a:gd name="T9" fmla="*/ 1 h 39"/>
                    <a:gd name="T10" fmla="*/ 0 w 36"/>
                    <a:gd name="T11" fmla="*/ 1 h 39"/>
                    <a:gd name="T12" fmla="*/ 0 w 36"/>
                    <a:gd name="T13" fmla="*/ 1 h 39"/>
                    <a:gd name="T14" fmla="*/ 0 60000 65536"/>
                    <a:gd name="T15" fmla="*/ 0 60000 65536"/>
                    <a:gd name="T16" fmla="*/ 0 60000 65536"/>
                    <a:gd name="T17" fmla="*/ 0 60000 65536"/>
                    <a:gd name="T18" fmla="*/ 0 60000 65536"/>
                    <a:gd name="T19" fmla="*/ 0 60000 65536"/>
                    <a:gd name="T20" fmla="*/ 0 60000 65536"/>
                    <a:gd name="T21" fmla="*/ 0 w 36"/>
                    <a:gd name="T22" fmla="*/ 0 h 39"/>
                    <a:gd name="T23" fmla="*/ 36 w 36"/>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9">
                      <a:moveTo>
                        <a:pt x="36" y="35"/>
                      </a:moveTo>
                      <a:lnTo>
                        <a:pt x="36" y="35"/>
                      </a:lnTo>
                      <a:lnTo>
                        <a:pt x="28" y="0"/>
                      </a:lnTo>
                      <a:lnTo>
                        <a:pt x="0" y="5"/>
                      </a:lnTo>
                      <a:lnTo>
                        <a:pt x="8" y="39"/>
                      </a:lnTo>
                      <a:lnTo>
                        <a:pt x="36"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33" name="Freeform 329"/>
                <p:cNvSpPr>
                  <a:spLocks/>
                </p:cNvSpPr>
                <p:nvPr/>
              </p:nvSpPr>
              <p:spPr bwMode="auto">
                <a:xfrm>
                  <a:off x="2950" y="1707"/>
                  <a:ext cx="17" cy="20"/>
                </a:xfrm>
                <a:custGeom>
                  <a:avLst/>
                  <a:gdLst>
                    <a:gd name="T0" fmla="*/ 0 w 35"/>
                    <a:gd name="T1" fmla="*/ 1 h 40"/>
                    <a:gd name="T2" fmla="*/ 0 w 35"/>
                    <a:gd name="T3" fmla="*/ 1 h 40"/>
                    <a:gd name="T4" fmla="*/ 0 w 35"/>
                    <a:gd name="T5" fmla="*/ 0 h 40"/>
                    <a:gd name="T6" fmla="*/ 0 w 35"/>
                    <a:gd name="T7" fmla="*/ 1 h 40"/>
                    <a:gd name="T8" fmla="*/ 0 w 35"/>
                    <a:gd name="T9" fmla="*/ 1 h 40"/>
                    <a:gd name="T10" fmla="*/ 0 w 35"/>
                    <a:gd name="T11" fmla="*/ 1 h 40"/>
                    <a:gd name="T12" fmla="*/ 0 w 35"/>
                    <a:gd name="T13" fmla="*/ 1 h 40"/>
                    <a:gd name="T14" fmla="*/ 0 60000 65536"/>
                    <a:gd name="T15" fmla="*/ 0 60000 65536"/>
                    <a:gd name="T16" fmla="*/ 0 60000 65536"/>
                    <a:gd name="T17" fmla="*/ 0 60000 65536"/>
                    <a:gd name="T18" fmla="*/ 0 60000 65536"/>
                    <a:gd name="T19" fmla="*/ 0 60000 65536"/>
                    <a:gd name="T20" fmla="*/ 0 60000 65536"/>
                    <a:gd name="T21" fmla="*/ 0 w 35"/>
                    <a:gd name="T22" fmla="*/ 0 h 40"/>
                    <a:gd name="T23" fmla="*/ 35 w 35"/>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40">
                      <a:moveTo>
                        <a:pt x="35" y="35"/>
                      </a:moveTo>
                      <a:lnTo>
                        <a:pt x="35" y="35"/>
                      </a:lnTo>
                      <a:lnTo>
                        <a:pt x="28" y="0"/>
                      </a:lnTo>
                      <a:lnTo>
                        <a:pt x="0" y="4"/>
                      </a:lnTo>
                      <a:lnTo>
                        <a:pt x="7" y="40"/>
                      </a:lnTo>
                      <a:lnTo>
                        <a:pt x="35"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34" name="Freeform 330"/>
                <p:cNvSpPr>
                  <a:spLocks/>
                </p:cNvSpPr>
                <p:nvPr/>
              </p:nvSpPr>
              <p:spPr bwMode="auto">
                <a:xfrm>
                  <a:off x="2953" y="1725"/>
                  <a:ext cx="17" cy="20"/>
                </a:xfrm>
                <a:custGeom>
                  <a:avLst/>
                  <a:gdLst>
                    <a:gd name="T0" fmla="*/ 0 w 35"/>
                    <a:gd name="T1" fmla="*/ 1 h 39"/>
                    <a:gd name="T2" fmla="*/ 0 w 35"/>
                    <a:gd name="T3" fmla="*/ 1 h 39"/>
                    <a:gd name="T4" fmla="*/ 0 w 35"/>
                    <a:gd name="T5" fmla="*/ 0 h 39"/>
                    <a:gd name="T6" fmla="*/ 0 w 35"/>
                    <a:gd name="T7" fmla="*/ 1 h 39"/>
                    <a:gd name="T8" fmla="*/ 0 w 35"/>
                    <a:gd name="T9" fmla="*/ 1 h 39"/>
                    <a:gd name="T10" fmla="*/ 0 w 35"/>
                    <a:gd name="T11" fmla="*/ 1 h 39"/>
                    <a:gd name="T12" fmla="*/ 0 w 35"/>
                    <a:gd name="T13" fmla="*/ 1 h 39"/>
                    <a:gd name="T14" fmla="*/ 0 60000 65536"/>
                    <a:gd name="T15" fmla="*/ 0 60000 65536"/>
                    <a:gd name="T16" fmla="*/ 0 60000 65536"/>
                    <a:gd name="T17" fmla="*/ 0 60000 65536"/>
                    <a:gd name="T18" fmla="*/ 0 60000 65536"/>
                    <a:gd name="T19" fmla="*/ 0 60000 65536"/>
                    <a:gd name="T20" fmla="*/ 0 60000 65536"/>
                    <a:gd name="T21" fmla="*/ 0 w 35"/>
                    <a:gd name="T22" fmla="*/ 0 h 39"/>
                    <a:gd name="T23" fmla="*/ 35 w 35"/>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9">
                      <a:moveTo>
                        <a:pt x="35" y="35"/>
                      </a:moveTo>
                      <a:lnTo>
                        <a:pt x="35" y="35"/>
                      </a:lnTo>
                      <a:lnTo>
                        <a:pt x="28" y="0"/>
                      </a:lnTo>
                      <a:lnTo>
                        <a:pt x="0" y="5"/>
                      </a:lnTo>
                      <a:lnTo>
                        <a:pt x="7" y="39"/>
                      </a:lnTo>
                      <a:lnTo>
                        <a:pt x="35"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35" name="Freeform 331"/>
                <p:cNvSpPr>
                  <a:spLocks/>
                </p:cNvSpPr>
                <p:nvPr/>
              </p:nvSpPr>
              <p:spPr bwMode="auto">
                <a:xfrm>
                  <a:off x="2957" y="1742"/>
                  <a:ext cx="17" cy="20"/>
                </a:xfrm>
                <a:custGeom>
                  <a:avLst/>
                  <a:gdLst>
                    <a:gd name="T0" fmla="*/ 0 w 35"/>
                    <a:gd name="T1" fmla="*/ 1 h 39"/>
                    <a:gd name="T2" fmla="*/ 0 w 35"/>
                    <a:gd name="T3" fmla="*/ 1 h 39"/>
                    <a:gd name="T4" fmla="*/ 0 w 35"/>
                    <a:gd name="T5" fmla="*/ 0 h 39"/>
                    <a:gd name="T6" fmla="*/ 0 w 35"/>
                    <a:gd name="T7" fmla="*/ 1 h 39"/>
                    <a:gd name="T8" fmla="*/ 0 w 35"/>
                    <a:gd name="T9" fmla="*/ 1 h 39"/>
                    <a:gd name="T10" fmla="*/ 0 w 35"/>
                    <a:gd name="T11" fmla="*/ 1 h 39"/>
                    <a:gd name="T12" fmla="*/ 0 w 35"/>
                    <a:gd name="T13" fmla="*/ 1 h 39"/>
                    <a:gd name="T14" fmla="*/ 0 60000 65536"/>
                    <a:gd name="T15" fmla="*/ 0 60000 65536"/>
                    <a:gd name="T16" fmla="*/ 0 60000 65536"/>
                    <a:gd name="T17" fmla="*/ 0 60000 65536"/>
                    <a:gd name="T18" fmla="*/ 0 60000 65536"/>
                    <a:gd name="T19" fmla="*/ 0 60000 65536"/>
                    <a:gd name="T20" fmla="*/ 0 60000 65536"/>
                    <a:gd name="T21" fmla="*/ 0 w 35"/>
                    <a:gd name="T22" fmla="*/ 0 h 39"/>
                    <a:gd name="T23" fmla="*/ 35 w 35"/>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9">
                      <a:moveTo>
                        <a:pt x="35" y="34"/>
                      </a:moveTo>
                      <a:lnTo>
                        <a:pt x="35" y="34"/>
                      </a:lnTo>
                      <a:lnTo>
                        <a:pt x="28" y="0"/>
                      </a:lnTo>
                      <a:lnTo>
                        <a:pt x="0" y="4"/>
                      </a:lnTo>
                      <a:lnTo>
                        <a:pt x="7" y="39"/>
                      </a:lnTo>
                      <a:lnTo>
                        <a:pt x="35"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36" name="Freeform 332"/>
                <p:cNvSpPr>
                  <a:spLocks/>
                </p:cNvSpPr>
                <p:nvPr/>
              </p:nvSpPr>
              <p:spPr bwMode="auto">
                <a:xfrm>
                  <a:off x="2960" y="1760"/>
                  <a:ext cx="18" cy="19"/>
                </a:xfrm>
                <a:custGeom>
                  <a:avLst/>
                  <a:gdLst>
                    <a:gd name="T0" fmla="*/ 1 w 36"/>
                    <a:gd name="T1" fmla="*/ 0 h 40"/>
                    <a:gd name="T2" fmla="*/ 1 w 36"/>
                    <a:gd name="T3" fmla="*/ 0 h 40"/>
                    <a:gd name="T4" fmla="*/ 1 w 36"/>
                    <a:gd name="T5" fmla="*/ 0 h 40"/>
                    <a:gd name="T6" fmla="*/ 0 w 36"/>
                    <a:gd name="T7" fmla="*/ 0 h 40"/>
                    <a:gd name="T8" fmla="*/ 1 w 36"/>
                    <a:gd name="T9" fmla="*/ 0 h 40"/>
                    <a:gd name="T10" fmla="*/ 1 w 36"/>
                    <a:gd name="T11" fmla="*/ 0 h 40"/>
                    <a:gd name="T12" fmla="*/ 1 w 36"/>
                    <a:gd name="T13" fmla="*/ 0 h 40"/>
                    <a:gd name="T14" fmla="*/ 0 60000 65536"/>
                    <a:gd name="T15" fmla="*/ 0 60000 65536"/>
                    <a:gd name="T16" fmla="*/ 0 60000 65536"/>
                    <a:gd name="T17" fmla="*/ 0 60000 65536"/>
                    <a:gd name="T18" fmla="*/ 0 60000 65536"/>
                    <a:gd name="T19" fmla="*/ 0 60000 65536"/>
                    <a:gd name="T20" fmla="*/ 0 60000 65536"/>
                    <a:gd name="T21" fmla="*/ 0 w 36"/>
                    <a:gd name="T22" fmla="*/ 0 h 40"/>
                    <a:gd name="T23" fmla="*/ 36 w 36"/>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0">
                      <a:moveTo>
                        <a:pt x="36" y="36"/>
                      </a:moveTo>
                      <a:lnTo>
                        <a:pt x="36" y="35"/>
                      </a:lnTo>
                      <a:lnTo>
                        <a:pt x="28" y="0"/>
                      </a:lnTo>
                      <a:lnTo>
                        <a:pt x="0" y="5"/>
                      </a:lnTo>
                      <a:lnTo>
                        <a:pt x="8" y="40"/>
                      </a:lnTo>
                      <a:lnTo>
                        <a:pt x="8" y="38"/>
                      </a:lnTo>
                      <a:lnTo>
                        <a:pt x="36" y="3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37" name="Freeform 333"/>
                <p:cNvSpPr>
                  <a:spLocks/>
                </p:cNvSpPr>
                <p:nvPr/>
              </p:nvSpPr>
              <p:spPr bwMode="auto">
                <a:xfrm>
                  <a:off x="2964" y="1778"/>
                  <a:ext cx="17" cy="19"/>
                </a:xfrm>
                <a:custGeom>
                  <a:avLst/>
                  <a:gdLst>
                    <a:gd name="T0" fmla="*/ 1 w 34"/>
                    <a:gd name="T1" fmla="*/ 0 h 39"/>
                    <a:gd name="T2" fmla="*/ 1 w 34"/>
                    <a:gd name="T3" fmla="*/ 0 h 39"/>
                    <a:gd name="T4" fmla="*/ 1 w 34"/>
                    <a:gd name="T5" fmla="*/ 0 h 39"/>
                    <a:gd name="T6" fmla="*/ 0 w 34"/>
                    <a:gd name="T7" fmla="*/ 0 h 39"/>
                    <a:gd name="T8" fmla="*/ 1 w 34"/>
                    <a:gd name="T9" fmla="*/ 0 h 39"/>
                    <a:gd name="T10" fmla="*/ 1 w 34"/>
                    <a:gd name="T11" fmla="*/ 0 h 39"/>
                    <a:gd name="T12" fmla="*/ 1 w 34"/>
                    <a:gd name="T13" fmla="*/ 0 h 39"/>
                    <a:gd name="T14" fmla="*/ 0 60000 65536"/>
                    <a:gd name="T15" fmla="*/ 0 60000 65536"/>
                    <a:gd name="T16" fmla="*/ 0 60000 65536"/>
                    <a:gd name="T17" fmla="*/ 0 60000 65536"/>
                    <a:gd name="T18" fmla="*/ 0 60000 65536"/>
                    <a:gd name="T19" fmla="*/ 0 60000 65536"/>
                    <a:gd name="T20" fmla="*/ 0 60000 65536"/>
                    <a:gd name="T21" fmla="*/ 0 w 34"/>
                    <a:gd name="T22" fmla="*/ 0 h 39"/>
                    <a:gd name="T23" fmla="*/ 34 w 34"/>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9">
                      <a:moveTo>
                        <a:pt x="34" y="35"/>
                      </a:moveTo>
                      <a:lnTo>
                        <a:pt x="34" y="36"/>
                      </a:lnTo>
                      <a:lnTo>
                        <a:pt x="28" y="0"/>
                      </a:lnTo>
                      <a:lnTo>
                        <a:pt x="0" y="2"/>
                      </a:lnTo>
                      <a:lnTo>
                        <a:pt x="6" y="38"/>
                      </a:lnTo>
                      <a:lnTo>
                        <a:pt x="6" y="39"/>
                      </a:lnTo>
                      <a:lnTo>
                        <a:pt x="34"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38" name="Freeform 334"/>
                <p:cNvSpPr>
                  <a:spLocks/>
                </p:cNvSpPr>
                <p:nvPr/>
              </p:nvSpPr>
              <p:spPr bwMode="auto">
                <a:xfrm>
                  <a:off x="2967" y="1795"/>
                  <a:ext cx="17" cy="19"/>
                </a:xfrm>
                <a:custGeom>
                  <a:avLst/>
                  <a:gdLst>
                    <a:gd name="T0" fmla="*/ 1 w 33"/>
                    <a:gd name="T1" fmla="*/ 0 h 39"/>
                    <a:gd name="T2" fmla="*/ 1 w 33"/>
                    <a:gd name="T3" fmla="*/ 0 h 39"/>
                    <a:gd name="T4" fmla="*/ 1 w 33"/>
                    <a:gd name="T5" fmla="*/ 0 h 39"/>
                    <a:gd name="T6" fmla="*/ 0 w 33"/>
                    <a:gd name="T7" fmla="*/ 0 h 39"/>
                    <a:gd name="T8" fmla="*/ 1 w 33"/>
                    <a:gd name="T9" fmla="*/ 0 h 39"/>
                    <a:gd name="T10" fmla="*/ 1 w 33"/>
                    <a:gd name="T11" fmla="*/ 0 h 39"/>
                    <a:gd name="T12" fmla="*/ 1 w 33"/>
                    <a:gd name="T13" fmla="*/ 0 h 39"/>
                    <a:gd name="T14" fmla="*/ 0 60000 65536"/>
                    <a:gd name="T15" fmla="*/ 0 60000 65536"/>
                    <a:gd name="T16" fmla="*/ 0 60000 65536"/>
                    <a:gd name="T17" fmla="*/ 0 60000 65536"/>
                    <a:gd name="T18" fmla="*/ 0 60000 65536"/>
                    <a:gd name="T19" fmla="*/ 0 60000 65536"/>
                    <a:gd name="T20" fmla="*/ 0 60000 65536"/>
                    <a:gd name="T21" fmla="*/ 0 w 33"/>
                    <a:gd name="T22" fmla="*/ 0 h 39"/>
                    <a:gd name="T23" fmla="*/ 33 w 33"/>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9">
                      <a:moveTo>
                        <a:pt x="33" y="35"/>
                      </a:moveTo>
                      <a:lnTo>
                        <a:pt x="33" y="34"/>
                      </a:lnTo>
                      <a:lnTo>
                        <a:pt x="28" y="0"/>
                      </a:lnTo>
                      <a:lnTo>
                        <a:pt x="0" y="4"/>
                      </a:lnTo>
                      <a:lnTo>
                        <a:pt x="6" y="39"/>
                      </a:lnTo>
                      <a:lnTo>
                        <a:pt x="6" y="38"/>
                      </a:lnTo>
                      <a:lnTo>
                        <a:pt x="33"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39" name="Freeform 335"/>
                <p:cNvSpPr>
                  <a:spLocks/>
                </p:cNvSpPr>
                <p:nvPr/>
              </p:nvSpPr>
              <p:spPr bwMode="auto">
                <a:xfrm>
                  <a:off x="2970" y="1813"/>
                  <a:ext cx="17" cy="19"/>
                </a:xfrm>
                <a:custGeom>
                  <a:avLst/>
                  <a:gdLst>
                    <a:gd name="T0" fmla="*/ 1 w 33"/>
                    <a:gd name="T1" fmla="*/ 0 h 40"/>
                    <a:gd name="T2" fmla="*/ 1 w 33"/>
                    <a:gd name="T3" fmla="*/ 0 h 40"/>
                    <a:gd name="T4" fmla="*/ 1 w 33"/>
                    <a:gd name="T5" fmla="*/ 0 h 40"/>
                    <a:gd name="T6" fmla="*/ 0 w 33"/>
                    <a:gd name="T7" fmla="*/ 0 h 40"/>
                    <a:gd name="T8" fmla="*/ 1 w 33"/>
                    <a:gd name="T9" fmla="*/ 0 h 40"/>
                    <a:gd name="T10" fmla="*/ 1 w 33"/>
                    <a:gd name="T11" fmla="*/ 0 h 40"/>
                    <a:gd name="T12" fmla="*/ 1 w 33"/>
                    <a:gd name="T13" fmla="*/ 0 h 40"/>
                    <a:gd name="T14" fmla="*/ 0 60000 65536"/>
                    <a:gd name="T15" fmla="*/ 0 60000 65536"/>
                    <a:gd name="T16" fmla="*/ 0 60000 65536"/>
                    <a:gd name="T17" fmla="*/ 0 60000 65536"/>
                    <a:gd name="T18" fmla="*/ 0 60000 65536"/>
                    <a:gd name="T19" fmla="*/ 0 60000 65536"/>
                    <a:gd name="T20" fmla="*/ 0 60000 65536"/>
                    <a:gd name="T21" fmla="*/ 0 w 33"/>
                    <a:gd name="T22" fmla="*/ 0 h 40"/>
                    <a:gd name="T23" fmla="*/ 33 w 33"/>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40">
                      <a:moveTo>
                        <a:pt x="33" y="35"/>
                      </a:moveTo>
                      <a:lnTo>
                        <a:pt x="33" y="36"/>
                      </a:lnTo>
                      <a:lnTo>
                        <a:pt x="27" y="0"/>
                      </a:lnTo>
                      <a:lnTo>
                        <a:pt x="0" y="3"/>
                      </a:lnTo>
                      <a:lnTo>
                        <a:pt x="5" y="38"/>
                      </a:lnTo>
                      <a:lnTo>
                        <a:pt x="5" y="40"/>
                      </a:lnTo>
                      <a:lnTo>
                        <a:pt x="33"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40" name="Freeform 336"/>
                <p:cNvSpPr>
                  <a:spLocks/>
                </p:cNvSpPr>
                <p:nvPr/>
              </p:nvSpPr>
              <p:spPr bwMode="auto">
                <a:xfrm>
                  <a:off x="2973" y="1830"/>
                  <a:ext cx="17" cy="20"/>
                </a:xfrm>
                <a:custGeom>
                  <a:avLst/>
                  <a:gdLst>
                    <a:gd name="T0" fmla="*/ 0 w 35"/>
                    <a:gd name="T1" fmla="*/ 1 h 39"/>
                    <a:gd name="T2" fmla="*/ 0 w 35"/>
                    <a:gd name="T3" fmla="*/ 1 h 39"/>
                    <a:gd name="T4" fmla="*/ 0 w 35"/>
                    <a:gd name="T5" fmla="*/ 0 h 39"/>
                    <a:gd name="T6" fmla="*/ 0 w 35"/>
                    <a:gd name="T7" fmla="*/ 1 h 39"/>
                    <a:gd name="T8" fmla="*/ 0 w 35"/>
                    <a:gd name="T9" fmla="*/ 1 h 39"/>
                    <a:gd name="T10" fmla="*/ 0 w 35"/>
                    <a:gd name="T11" fmla="*/ 1 h 39"/>
                    <a:gd name="T12" fmla="*/ 0 w 35"/>
                    <a:gd name="T13" fmla="*/ 1 h 39"/>
                    <a:gd name="T14" fmla="*/ 0 60000 65536"/>
                    <a:gd name="T15" fmla="*/ 0 60000 65536"/>
                    <a:gd name="T16" fmla="*/ 0 60000 65536"/>
                    <a:gd name="T17" fmla="*/ 0 60000 65536"/>
                    <a:gd name="T18" fmla="*/ 0 60000 65536"/>
                    <a:gd name="T19" fmla="*/ 0 60000 65536"/>
                    <a:gd name="T20" fmla="*/ 0 60000 65536"/>
                    <a:gd name="T21" fmla="*/ 0 w 35"/>
                    <a:gd name="T22" fmla="*/ 0 h 39"/>
                    <a:gd name="T23" fmla="*/ 35 w 35"/>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39">
                      <a:moveTo>
                        <a:pt x="35" y="34"/>
                      </a:moveTo>
                      <a:lnTo>
                        <a:pt x="35" y="34"/>
                      </a:lnTo>
                      <a:lnTo>
                        <a:pt x="28" y="0"/>
                      </a:lnTo>
                      <a:lnTo>
                        <a:pt x="0" y="5"/>
                      </a:lnTo>
                      <a:lnTo>
                        <a:pt x="7" y="39"/>
                      </a:lnTo>
                      <a:lnTo>
                        <a:pt x="35"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41" name="Freeform 337"/>
                <p:cNvSpPr>
                  <a:spLocks/>
                </p:cNvSpPr>
                <p:nvPr/>
              </p:nvSpPr>
              <p:spPr bwMode="auto">
                <a:xfrm>
                  <a:off x="2976" y="1847"/>
                  <a:ext cx="17" cy="20"/>
                </a:xfrm>
                <a:custGeom>
                  <a:avLst/>
                  <a:gdLst>
                    <a:gd name="T0" fmla="*/ 1 w 34"/>
                    <a:gd name="T1" fmla="*/ 1 h 40"/>
                    <a:gd name="T2" fmla="*/ 1 w 34"/>
                    <a:gd name="T3" fmla="*/ 1 h 40"/>
                    <a:gd name="T4" fmla="*/ 1 w 34"/>
                    <a:gd name="T5" fmla="*/ 0 h 40"/>
                    <a:gd name="T6" fmla="*/ 0 w 34"/>
                    <a:gd name="T7" fmla="*/ 1 h 40"/>
                    <a:gd name="T8" fmla="*/ 1 w 34"/>
                    <a:gd name="T9" fmla="*/ 1 h 40"/>
                    <a:gd name="T10" fmla="*/ 1 w 34"/>
                    <a:gd name="T11" fmla="*/ 1 h 40"/>
                    <a:gd name="T12" fmla="*/ 1 w 34"/>
                    <a:gd name="T13" fmla="*/ 1 h 40"/>
                    <a:gd name="T14" fmla="*/ 0 60000 65536"/>
                    <a:gd name="T15" fmla="*/ 0 60000 65536"/>
                    <a:gd name="T16" fmla="*/ 0 60000 65536"/>
                    <a:gd name="T17" fmla="*/ 0 60000 65536"/>
                    <a:gd name="T18" fmla="*/ 0 60000 65536"/>
                    <a:gd name="T19" fmla="*/ 0 60000 65536"/>
                    <a:gd name="T20" fmla="*/ 0 60000 65536"/>
                    <a:gd name="T21" fmla="*/ 0 w 34"/>
                    <a:gd name="T22" fmla="*/ 0 h 40"/>
                    <a:gd name="T23" fmla="*/ 34 w 34"/>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40">
                      <a:moveTo>
                        <a:pt x="34" y="35"/>
                      </a:moveTo>
                      <a:lnTo>
                        <a:pt x="34" y="35"/>
                      </a:lnTo>
                      <a:lnTo>
                        <a:pt x="28" y="0"/>
                      </a:lnTo>
                      <a:lnTo>
                        <a:pt x="0" y="5"/>
                      </a:lnTo>
                      <a:lnTo>
                        <a:pt x="6" y="40"/>
                      </a:lnTo>
                      <a:lnTo>
                        <a:pt x="34"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42" name="Freeform 338"/>
                <p:cNvSpPr>
                  <a:spLocks/>
                </p:cNvSpPr>
                <p:nvPr/>
              </p:nvSpPr>
              <p:spPr bwMode="auto">
                <a:xfrm>
                  <a:off x="2979" y="1865"/>
                  <a:ext cx="17" cy="19"/>
                </a:xfrm>
                <a:custGeom>
                  <a:avLst/>
                  <a:gdLst>
                    <a:gd name="T0" fmla="*/ 1 w 33"/>
                    <a:gd name="T1" fmla="*/ 0 h 39"/>
                    <a:gd name="T2" fmla="*/ 1 w 33"/>
                    <a:gd name="T3" fmla="*/ 0 h 39"/>
                    <a:gd name="T4" fmla="*/ 1 w 33"/>
                    <a:gd name="T5" fmla="*/ 0 h 39"/>
                    <a:gd name="T6" fmla="*/ 0 w 33"/>
                    <a:gd name="T7" fmla="*/ 0 h 39"/>
                    <a:gd name="T8" fmla="*/ 1 w 33"/>
                    <a:gd name="T9" fmla="*/ 0 h 39"/>
                    <a:gd name="T10" fmla="*/ 1 w 33"/>
                    <a:gd name="T11" fmla="*/ 0 h 39"/>
                    <a:gd name="T12" fmla="*/ 1 w 33"/>
                    <a:gd name="T13" fmla="*/ 0 h 39"/>
                    <a:gd name="T14" fmla="*/ 0 60000 65536"/>
                    <a:gd name="T15" fmla="*/ 0 60000 65536"/>
                    <a:gd name="T16" fmla="*/ 0 60000 65536"/>
                    <a:gd name="T17" fmla="*/ 0 60000 65536"/>
                    <a:gd name="T18" fmla="*/ 0 60000 65536"/>
                    <a:gd name="T19" fmla="*/ 0 60000 65536"/>
                    <a:gd name="T20" fmla="*/ 0 60000 65536"/>
                    <a:gd name="T21" fmla="*/ 0 w 33"/>
                    <a:gd name="T22" fmla="*/ 0 h 39"/>
                    <a:gd name="T23" fmla="*/ 33 w 33"/>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9">
                      <a:moveTo>
                        <a:pt x="33" y="35"/>
                      </a:moveTo>
                      <a:lnTo>
                        <a:pt x="33" y="35"/>
                      </a:lnTo>
                      <a:lnTo>
                        <a:pt x="28" y="0"/>
                      </a:lnTo>
                      <a:lnTo>
                        <a:pt x="0" y="5"/>
                      </a:lnTo>
                      <a:lnTo>
                        <a:pt x="6" y="39"/>
                      </a:lnTo>
                      <a:lnTo>
                        <a:pt x="33"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43" name="Freeform 339"/>
                <p:cNvSpPr>
                  <a:spLocks/>
                </p:cNvSpPr>
                <p:nvPr/>
              </p:nvSpPr>
              <p:spPr bwMode="auto">
                <a:xfrm>
                  <a:off x="2982" y="1882"/>
                  <a:ext cx="17" cy="19"/>
                </a:xfrm>
                <a:custGeom>
                  <a:avLst/>
                  <a:gdLst>
                    <a:gd name="T0" fmla="*/ 1 w 33"/>
                    <a:gd name="T1" fmla="*/ 0 h 39"/>
                    <a:gd name="T2" fmla="*/ 1 w 33"/>
                    <a:gd name="T3" fmla="*/ 0 h 39"/>
                    <a:gd name="T4" fmla="*/ 1 w 33"/>
                    <a:gd name="T5" fmla="*/ 0 h 39"/>
                    <a:gd name="T6" fmla="*/ 0 w 33"/>
                    <a:gd name="T7" fmla="*/ 0 h 39"/>
                    <a:gd name="T8" fmla="*/ 1 w 33"/>
                    <a:gd name="T9" fmla="*/ 0 h 39"/>
                    <a:gd name="T10" fmla="*/ 1 w 33"/>
                    <a:gd name="T11" fmla="*/ 0 h 39"/>
                    <a:gd name="T12" fmla="*/ 1 w 33"/>
                    <a:gd name="T13" fmla="*/ 0 h 39"/>
                    <a:gd name="T14" fmla="*/ 0 60000 65536"/>
                    <a:gd name="T15" fmla="*/ 0 60000 65536"/>
                    <a:gd name="T16" fmla="*/ 0 60000 65536"/>
                    <a:gd name="T17" fmla="*/ 0 60000 65536"/>
                    <a:gd name="T18" fmla="*/ 0 60000 65536"/>
                    <a:gd name="T19" fmla="*/ 0 60000 65536"/>
                    <a:gd name="T20" fmla="*/ 0 60000 65536"/>
                    <a:gd name="T21" fmla="*/ 0 w 33"/>
                    <a:gd name="T22" fmla="*/ 0 h 39"/>
                    <a:gd name="T23" fmla="*/ 33 w 33"/>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9">
                      <a:moveTo>
                        <a:pt x="33" y="34"/>
                      </a:moveTo>
                      <a:lnTo>
                        <a:pt x="33" y="34"/>
                      </a:lnTo>
                      <a:lnTo>
                        <a:pt x="27" y="0"/>
                      </a:lnTo>
                      <a:lnTo>
                        <a:pt x="0" y="4"/>
                      </a:lnTo>
                      <a:lnTo>
                        <a:pt x="6" y="39"/>
                      </a:lnTo>
                      <a:lnTo>
                        <a:pt x="33"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44" name="Freeform 340"/>
                <p:cNvSpPr>
                  <a:spLocks/>
                </p:cNvSpPr>
                <p:nvPr/>
              </p:nvSpPr>
              <p:spPr bwMode="auto">
                <a:xfrm>
                  <a:off x="2985" y="1899"/>
                  <a:ext cx="16" cy="19"/>
                </a:xfrm>
                <a:custGeom>
                  <a:avLst/>
                  <a:gdLst>
                    <a:gd name="T0" fmla="*/ 0 w 33"/>
                    <a:gd name="T1" fmla="*/ 1 h 38"/>
                    <a:gd name="T2" fmla="*/ 0 w 33"/>
                    <a:gd name="T3" fmla="*/ 1 h 38"/>
                    <a:gd name="T4" fmla="*/ 0 w 33"/>
                    <a:gd name="T5" fmla="*/ 0 h 38"/>
                    <a:gd name="T6" fmla="*/ 0 w 33"/>
                    <a:gd name="T7" fmla="*/ 1 h 38"/>
                    <a:gd name="T8" fmla="*/ 0 w 33"/>
                    <a:gd name="T9" fmla="*/ 1 h 38"/>
                    <a:gd name="T10" fmla="*/ 0 w 33"/>
                    <a:gd name="T11" fmla="*/ 1 h 38"/>
                    <a:gd name="T12" fmla="*/ 0 w 33"/>
                    <a:gd name="T13" fmla="*/ 1 h 38"/>
                    <a:gd name="T14" fmla="*/ 0 60000 65536"/>
                    <a:gd name="T15" fmla="*/ 0 60000 65536"/>
                    <a:gd name="T16" fmla="*/ 0 60000 65536"/>
                    <a:gd name="T17" fmla="*/ 0 60000 65536"/>
                    <a:gd name="T18" fmla="*/ 0 60000 65536"/>
                    <a:gd name="T19" fmla="*/ 0 60000 65536"/>
                    <a:gd name="T20" fmla="*/ 0 60000 65536"/>
                    <a:gd name="T21" fmla="*/ 0 w 33"/>
                    <a:gd name="T22" fmla="*/ 0 h 38"/>
                    <a:gd name="T23" fmla="*/ 33 w 33"/>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8">
                      <a:moveTo>
                        <a:pt x="33" y="35"/>
                      </a:moveTo>
                      <a:lnTo>
                        <a:pt x="33" y="34"/>
                      </a:lnTo>
                      <a:lnTo>
                        <a:pt x="27" y="0"/>
                      </a:lnTo>
                      <a:lnTo>
                        <a:pt x="0" y="5"/>
                      </a:lnTo>
                      <a:lnTo>
                        <a:pt x="5" y="38"/>
                      </a:lnTo>
                      <a:lnTo>
                        <a:pt x="5" y="37"/>
                      </a:lnTo>
                      <a:lnTo>
                        <a:pt x="33"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45" name="Freeform 341"/>
                <p:cNvSpPr>
                  <a:spLocks/>
                </p:cNvSpPr>
                <p:nvPr/>
              </p:nvSpPr>
              <p:spPr bwMode="auto">
                <a:xfrm>
                  <a:off x="2988" y="1916"/>
                  <a:ext cx="16" cy="19"/>
                </a:xfrm>
                <a:custGeom>
                  <a:avLst/>
                  <a:gdLst>
                    <a:gd name="T0" fmla="*/ 0 w 33"/>
                    <a:gd name="T1" fmla="*/ 1 h 37"/>
                    <a:gd name="T2" fmla="*/ 0 w 33"/>
                    <a:gd name="T3" fmla="*/ 1 h 37"/>
                    <a:gd name="T4" fmla="*/ 0 w 33"/>
                    <a:gd name="T5" fmla="*/ 0 h 37"/>
                    <a:gd name="T6" fmla="*/ 0 w 33"/>
                    <a:gd name="T7" fmla="*/ 1 h 37"/>
                    <a:gd name="T8" fmla="*/ 0 w 33"/>
                    <a:gd name="T9" fmla="*/ 1 h 37"/>
                    <a:gd name="T10" fmla="*/ 0 w 33"/>
                    <a:gd name="T11" fmla="*/ 1 h 37"/>
                    <a:gd name="T12" fmla="*/ 0 w 33"/>
                    <a:gd name="T13" fmla="*/ 1 h 37"/>
                    <a:gd name="T14" fmla="*/ 0 60000 65536"/>
                    <a:gd name="T15" fmla="*/ 0 60000 65536"/>
                    <a:gd name="T16" fmla="*/ 0 60000 65536"/>
                    <a:gd name="T17" fmla="*/ 0 60000 65536"/>
                    <a:gd name="T18" fmla="*/ 0 60000 65536"/>
                    <a:gd name="T19" fmla="*/ 0 60000 65536"/>
                    <a:gd name="T20" fmla="*/ 0 60000 65536"/>
                    <a:gd name="T21" fmla="*/ 0 w 33"/>
                    <a:gd name="T22" fmla="*/ 0 h 37"/>
                    <a:gd name="T23" fmla="*/ 33 w 33"/>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7">
                      <a:moveTo>
                        <a:pt x="33" y="34"/>
                      </a:moveTo>
                      <a:lnTo>
                        <a:pt x="33" y="34"/>
                      </a:lnTo>
                      <a:lnTo>
                        <a:pt x="28" y="0"/>
                      </a:lnTo>
                      <a:lnTo>
                        <a:pt x="0" y="2"/>
                      </a:lnTo>
                      <a:lnTo>
                        <a:pt x="5" y="37"/>
                      </a:lnTo>
                      <a:lnTo>
                        <a:pt x="33"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46" name="Freeform 342"/>
                <p:cNvSpPr>
                  <a:spLocks/>
                </p:cNvSpPr>
                <p:nvPr/>
              </p:nvSpPr>
              <p:spPr bwMode="auto">
                <a:xfrm>
                  <a:off x="2990" y="1934"/>
                  <a:ext cx="16" cy="18"/>
                </a:xfrm>
                <a:custGeom>
                  <a:avLst/>
                  <a:gdLst>
                    <a:gd name="T0" fmla="*/ 1 w 32"/>
                    <a:gd name="T1" fmla="*/ 0 h 37"/>
                    <a:gd name="T2" fmla="*/ 1 w 32"/>
                    <a:gd name="T3" fmla="*/ 0 h 37"/>
                    <a:gd name="T4" fmla="*/ 1 w 32"/>
                    <a:gd name="T5" fmla="*/ 0 h 37"/>
                    <a:gd name="T6" fmla="*/ 0 w 32"/>
                    <a:gd name="T7" fmla="*/ 0 h 37"/>
                    <a:gd name="T8" fmla="*/ 1 w 32"/>
                    <a:gd name="T9" fmla="*/ 0 h 37"/>
                    <a:gd name="T10" fmla="*/ 1 w 32"/>
                    <a:gd name="T11" fmla="*/ 0 h 37"/>
                    <a:gd name="T12" fmla="*/ 1 w 32"/>
                    <a:gd name="T13" fmla="*/ 0 h 37"/>
                    <a:gd name="T14" fmla="*/ 0 60000 65536"/>
                    <a:gd name="T15" fmla="*/ 0 60000 65536"/>
                    <a:gd name="T16" fmla="*/ 0 60000 65536"/>
                    <a:gd name="T17" fmla="*/ 0 60000 65536"/>
                    <a:gd name="T18" fmla="*/ 0 60000 65536"/>
                    <a:gd name="T19" fmla="*/ 0 60000 65536"/>
                    <a:gd name="T20" fmla="*/ 0 60000 65536"/>
                    <a:gd name="T21" fmla="*/ 0 w 32"/>
                    <a:gd name="T22" fmla="*/ 0 h 37"/>
                    <a:gd name="T23" fmla="*/ 32 w 32"/>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37">
                      <a:moveTo>
                        <a:pt x="32" y="35"/>
                      </a:moveTo>
                      <a:lnTo>
                        <a:pt x="32" y="35"/>
                      </a:lnTo>
                      <a:lnTo>
                        <a:pt x="28" y="0"/>
                      </a:lnTo>
                      <a:lnTo>
                        <a:pt x="0" y="3"/>
                      </a:lnTo>
                      <a:lnTo>
                        <a:pt x="5" y="37"/>
                      </a:lnTo>
                      <a:lnTo>
                        <a:pt x="32"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47" name="Freeform 343"/>
                <p:cNvSpPr>
                  <a:spLocks/>
                </p:cNvSpPr>
                <p:nvPr/>
              </p:nvSpPr>
              <p:spPr bwMode="auto">
                <a:xfrm>
                  <a:off x="2992" y="1951"/>
                  <a:ext cx="16" cy="18"/>
                </a:xfrm>
                <a:custGeom>
                  <a:avLst/>
                  <a:gdLst>
                    <a:gd name="T0" fmla="*/ 1 w 31"/>
                    <a:gd name="T1" fmla="*/ 1 h 36"/>
                    <a:gd name="T2" fmla="*/ 1 w 31"/>
                    <a:gd name="T3" fmla="*/ 1 h 36"/>
                    <a:gd name="T4" fmla="*/ 1 w 31"/>
                    <a:gd name="T5" fmla="*/ 0 h 36"/>
                    <a:gd name="T6" fmla="*/ 0 w 31"/>
                    <a:gd name="T7" fmla="*/ 1 h 36"/>
                    <a:gd name="T8" fmla="*/ 1 w 31"/>
                    <a:gd name="T9" fmla="*/ 1 h 36"/>
                    <a:gd name="T10" fmla="*/ 1 w 31"/>
                    <a:gd name="T11" fmla="*/ 1 h 36"/>
                    <a:gd name="T12" fmla="*/ 1 w 31"/>
                    <a:gd name="T13" fmla="*/ 1 h 36"/>
                    <a:gd name="T14" fmla="*/ 0 60000 65536"/>
                    <a:gd name="T15" fmla="*/ 0 60000 65536"/>
                    <a:gd name="T16" fmla="*/ 0 60000 65536"/>
                    <a:gd name="T17" fmla="*/ 0 60000 65536"/>
                    <a:gd name="T18" fmla="*/ 0 60000 65536"/>
                    <a:gd name="T19" fmla="*/ 0 60000 65536"/>
                    <a:gd name="T20" fmla="*/ 0 60000 65536"/>
                    <a:gd name="T21" fmla="*/ 0 w 31"/>
                    <a:gd name="T22" fmla="*/ 0 h 36"/>
                    <a:gd name="T23" fmla="*/ 31 w 31"/>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36">
                      <a:moveTo>
                        <a:pt x="31" y="33"/>
                      </a:moveTo>
                      <a:lnTo>
                        <a:pt x="31" y="33"/>
                      </a:lnTo>
                      <a:lnTo>
                        <a:pt x="27" y="0"/>
                      </a:lnTo>
                      <a:lnTo>
                        <a:pt x="0" y="2"/>
                      </a:lnTo>
                      <a:lnTo>
                        <a:pt x="3" y="36"/>
                      </a:lnTo>
                      <a:lnTo>
                        <a:pt x="31"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48" name="Freeform 344"/>
                <p:cNvSpPr>
                  <a:spLocks/>
                </p:cNvSpPr>
                <p:nvPr/>
              </p:nvSpPr>
              <p:spPr bwMode="auto">
                <a:xfrm>
                  <a:off x="2994" y="1968"/>
                  <a:ext cx="16" cy="17"/>
                </a:xfrm>
                <a:custGeom>
                  <a:avLst/>
                  <a:gdLst>
                    <a:gd name="T0" fmla="*/ 1 w 32"/>
                    <a:gd name="T1" fmla="*/ 0 h 35"/>
                    <a:gd name="T2" fmla="*/ 1 w 32"/>
                    <a:gd name="T3" fmla="*/ 0 h 35"/>
                    <a:gd name="T4" fmla="*/ 1 w 32"/>
                    <a:gd name="T5" fmla="*/ 0 h 35"/>
                    <a:gd name="T6" fmla="*/ 0 w 32"/>
                    <a:gd name="T7" fmla="*/ 0 h 35"/>
                    <a:gd name="T8" fmla="*/ 1 w 32"/>
                    <a:gd name="T9" fmla="*/ 0 h 35"/>
                    <a:gd name="T10" fmla="*/ 1 w 32"/>
                    <a:gd name="T11" fmla="*/ 0 h 35"/>
                    <a:gd name="T12" fmla="*/ 1 w 32"/>
                    <a:gd name="T13" fmla="*/ 0 h 35"/>
                    <a:gd name="T14" fmla="*/ 0 60000 65536"/>
                    <a:gd name="T15" fmla="*/ 0 60000 65536"/>
                    <a:gd name="T16" fmla="*/ 0 60000 65536"/>
                    <a:gd name="T17" fmla="*/ 0 60000 65536"/>
                    <a:gd name="T18" fmla="*/ 0 60000 65536"/>
                    <a:gd name="T19" fmla="*/ 0 60000 65536"/>
                    <a:gd name="T20" fmla="*/ 0 60000 65536"/>
                    <a:gd name="T21" fmla="*/ 0 w 32"/>
                    <a:gd name="T22" fmla="*/ 0 h 35"/>
                    <a:gd name="T23" fmla="*/ 32 w 32"/>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35">
                      <a:moveTo>
                        <a:pt x="32" y="32"/>
                      </a:moveTo>
                      <a:lnTo>
                        <a:pt x="32" y="32"/>
                      </a:lnTo>
                      <a:lnTo>
                        <a:pt x="28" y="0"/>
                      </a:lnTo>
                      <a:lnTo>
                        <a:pt x="0" y="3"/>
                      </a:lnTo>
                      <a:lnTo>
                        <a:pt x="5" y="35"/>
                      </a:lnTo>
                      <a:lnTo>
                        <a:pt x="32"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49" name="Freeform 345"/>
                <p:cNvSpPr>
                  <a:spLocks/>
                </p:cNvSpPr>
                <p:nvPr/>
              </p:nvSpPr>
              <p:spPr bwMode="auto">
                <a:xfrm>
                  <a:off x="2996" y="1984"/>
                  <a:ext cx="16" cy="17"/>
                </a:xfrm>
                <a:custGeom>
                  <a:avLst/>
                  <a:gdLst>
                    <a:gd name="T0" fmla="*/ 1 w 31"/>
                    <a:gd name="T1" fmla="*/ 0 h 35"/>
                    <a:gd name="T2" fmla="*/ 1 w 31"/>
                    <a:gd name="T3" fmla="*/ 0 h 35"/>
                    <a:gd name="T4" fmla="*/ 1 w 31"/>
                    <a:gd name="T5" fmla="*/ 0 h 35"/>
                    <a:gd name="T6" fmla="*/ 0 w 31"/>
                    <a:gd name="T7" fmla="*/ 0 h 35"/>
                    <a:gd name="T8" fmla="*/ 1 w 31"/>
                    <a:gd name="T9" fmla="*/ 0 h 35"/>
                    <a:gd name="T10" fmla="*/ 1 w 31"/>
                    <a:gd name="T11" fmla="*/ 0 h 35"/>
                    <a:gd name="T12" fmla="*/ 1 w 31"/>
                    <a:gd name="T13" fmla="*/ 0 h 35"/>
                    <a:gd name="T14" fmla="*/ 0 60000 65536"/>
                    <a:gd name="T15" fmla="*/ 0 60000 65536"/>
                    <a:gd name="T16" fmla="*/ 0 60000 65536"/>
                    <a:gd name="T17" fmla="*/ 0 60000 65536"/>
                    <a:gd name="T18" fmla="*/ 0 60000 65536"/>
                    <a:gd name="T19" fmla="*/ 0 60000 65536"/>
                    <a:gd name="T20" fmla="*/ 0 60000 65536"/>
                    <a:gd name="T21" fmla="*/ 0 w 31"/>
                    <a:gd name="T22" fmla="*/ 0 h 35"/>
                    <a:gd name="T23" fmla="*/ 31 w 31"/>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35">
                      <a:moveTo>
                        <a:pt x="31" y="33"/>
                      </a:moveTo>
                      <a:lnTo>
                        <a:pt x="31" y="33"/>
                      </a:lnTo>
                      <a:lnTo>
                        <a:pt x="27" y="0"/>
                      </a:lnTo>
                      <a:lnTo>
                        <a:pt x="0" y="3"/>
                      </a:lnTo>
                      <a:lnTo>
                        <a:pt x="3" y="35"/>
                      </a:lnTo>
                      <a:lnTo>
                        <a:pt x="31"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50" name="Freeform 346"/>
                <p:cNvSpPr>
                  <a:spLocks/>
                </p:cNvSpPr>
                <p:nvPr/>
              </p:nvSpPr>
              <p:spPr bwMode="auto">
                <a:xfrm>
                  <a:off x="2998" y="2000"/>
                  <a:ext cx="16" cy="17"/>
                </a:xfrm>
                <a:custGeom>
                  <a:avLst/>
                  <a:gdLst>
                    <a:gd name="T0" fmla="*/ 1 w 31"/>
                    <a:gd name="T1" fmla="*/ 1 h 34"/>
                    <a:gd name="T2" fmla="*/ 1 w 31"/>
                    <a:gd name="T3" fmla="*/ 1 h 34"/>
                    <a:gd name="T4" fmla="*/ 1 w 31"/>
                    <a:gd name="T5" fmla="*/ 0 h 34"/>
                    <a:gd name="T6" fmla="*/ 0 w 31"/>
                    <a:gd name="T7" fmla="*/ 1 h 34"/>
                    <a:gd name="T8" fmla="*/ 1 w 31"/>
                    <a:gd name="T9" fmla="*/ 1 h 34"/>
                    <a:gd name="T10" fmla="*/ 1 w 31"/>
                    <a:gd name="T11" fmla="*/ 1 h 34"/>
                    <a:gd name="T12" fmla="*/ 1 w 31"/>
                    <a:gd name="T13" fmla="*/ 1 h 34"/>
                    <a:gd name="T14" fmla="*/ 0 60000 65536"/>
                    <a:gd name="T15" fmla="*/ 0 60000 65536"/>
                    <a:gd name="T16" fmla="*/ 0 60000 65536"/>
                    <a:gd name="T17" fmla="*/ 0 60000 65536"/>
                    <a:gd name="T18" fmla="*/ 0 60000 65536"/>
                    <a:gd name="T19" fmla="*/ 0 60000 65536"/>
                    <a:gd name="T20" fmla="*/ 0 60000 65536"/>
                    <a:gd name="T21" fmla="*/ 0 w 31"/>
                    <a:gd name="T22" fmla="*/ 0 h 34"/>
                    <a:gd name="T23" fmla="*/ 31 w 31"/>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34">
                      <a:moveTo>
                        <a:pt x="31" y="32"/>
                      </a:moveTo>
                      <a:lnTo>
                        <a:pt x="31" y="32"/>
                      </a:lnTo>
                      <a:lnTo>
                        <a:pt x="28" y="0"/>
                      </a:lnTo>
                      <a:lnTo>
                        <a:pt x="0" y="2"/>
                      </a:lnTo>
                      <a:lnTo>
                        <a:pt x="4" y="34"/>
                      </a:lnTo>
                      <a:lnTo>
                        <a:pt x="31"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51" name="Freeform 347"/>
                <p:cNvSpPr>
                  <a:spLocks/>
                </p:cNvSpPr>
                <p:nvPr/>
              </p:nvSpPr>
              <p:spPr bwMode="auto">
                <a:xfrm>
                  <a:off x="3000" y="2016"/>
                  <a:ext cx="15" cy="17"/>
                </a:xfrm>
                <a:custGeom>
                  <a:avLst/>
                  <a:gdLst>
                    <a:gd name="T0" fmla="*/ 0 w 31"/>
                    <a:gd name="T1" fmla="*/ 1 h 33"/>
                    <a:gd name="T2" fmla="*/ 0 w 31"/>
                    <a:gd name="T3" fmla="*/ 1 h 33"/>
                    <a:gd name="T4" fmla="*/ 0 w 31"/>
                    <a:gd name="T5" fmla="*/ 0 h 33"/>
                    <a:gd name="T6" fmla="*/ 0 w 31"/>
                    <a:gd name="T7" fmla="*/ 1 h 33"/>
                    <a:gd name="T8" fmla="*/ 0 w 31"/>
                    <a:gd name="T9" fmla="*/ 1 h 33"/>
                    <a:gd name="T10" fmla="*/ 0 w 31"/>
                    <a:gd name="T11" fmla="*/ 1 h 33"/>
                    <a:gd name="T12" fmla="*/ 0 w 31"/>
                    <a:gd name="T13" fmla="*/ 1 h 33"/>
                    <a:gd name="T14" fmla="*/ 0 60000 65536"/>
                    <a:gd name="T15" fmla="*/ 0 60000 65536"/>
                    <a:gd name="T16" fmla="*/ 0 60000 65536"/>
                    <a:gd name="T17" fmla="*/ 0 60000 65536"/>
                    <a:gd name="T18" fmla="*/ 0 60000 65536"/>
                    <a:gd name="T19" fmla="*/ 0 60000 65536"/>
                    <a:gd name="T20" fmla="*/ 0 60000 65536"/>
                    <a:gd name="T21" fmla="*/ 0 w 31"/>
                    <a:gd name="T22" fmla="*/ 0 h 33"/>
                    <a:gd name="T23" fmla="*/ 31 w 31"/>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33">
                      <a:moveTo>
                        <a:pt x="31" y="31"/>
                      </a:moveTo>
                      <a:lnTo>
                        <a:pt x="31" y="31"/>
                      </a:lnTo>
                      <a:lnTo>
                        <a:pt x="27" y="0"/>
                      </a:lnTo>
                      <a:lnTo>
                        <a:pt x="0" y="2"/>
                      </a:lnTo>
                      <a:lnTo>
                        <a:pt x="3" y="33"/>
                      </a:lnTo>
                      <a:lnTo>
                        <a:pt x="31" y="3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52" name="Freeform 348"/>
                <p:cNvSpPr>
                  <a:spLocks/>
                </p:cNvSpPr>
                <p:nvPr/>
              </p:nvSpPr>
              <p:spPr bwMode="auto">
                <a:xfrm>
                  <a:off x="3001" y="2032"/>
                  <a:ext cx="17" cy="16"/>
                </a:xfrm>
                <a:custGeom>
                  <a:avLst/>
                  <a:gdLst>
                    <a:gd name="T0" fmla="*/ 1 w 32"/>
                    <a:gd name="T1" fmla="*/ 0 h 34"/>
                    <a:gd name="T2" fmla="*/ 1 w 32"/>
                    <a:gd name="T3" fmla="*/ 0 h 34"/>
                    <a:gd name="T4" fmla="*/ 1 w 32"/>
                    <a:gd name="T5" fmla="*/ 0 h 34"/>
                    <a:gd name="T6" fmla="*/ 0 w 32"/>
                    <a:gd name="T7" fmla="*/ 0 h 34"/>
                    <a:gd name="T8" fmla="*/ 1 w 32"/>
                    <a:gd name="T9" fmla="*/ 0 h 34"/>
                    <a:gd name="T10" fmla="*/ 1 w 32"/>
                    <a:gd name="T11" fmla="*/ 0 h 34"/>
                    <a:gd name="T12" fmla="*/ 1 w 32"/>
                    <a:gd name="T13" fmla="*/ 0 h 34"/>
                    <a:gd name="T14" fmla="*/ 0 60000 65536"/>
                    <a:gd name="T15" fmla="*/ 0 60000 65536"/>
                    <a:gd name="T16" fmla="*/ 0 60000 65536"/>
                    <a:gd name="T17" fmla="*/ 0 60000 65536"/>
                    <a:gd name="T18" fmla="*/ 0 60000 65536"/>
                    <a:gd name="T19" fmla="*/ 0 60000 65536"/>
                    <a:gd name="T20" fmla="*/ 0 60000 65536"/>
                    <a:gd name="T21" fmla="*/ 0 w 32"/>
                    <a:gd name="T22" fmla="*/ 0 h 34"/>
                    <a:gd name="T23" fmla="*/ 32 w 32"/>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34">
                      <a:moveTo>
                        <a:pt x="32" y="32"/>
                      </a:moveTo>
                      <a:lnTo>
                        <a:pt x="32" y="31"/>
                      </a:lnTo>
                      <a:lnTo>
                        <a:pt x="28" y="0"/>
                      </a:lnTo>
                      <a:lnTo>
                        <a:pt x="0" y="2"/>
                      </a:lnTo>
                      <a:lnTo>
                        <a:pt x="5" y="34"/>
                      </a:lnTo>
                      <a:lnTo>
                        <a:pt x="5" y="32"/>
                      </a:lnTo>
                      <a:lnTo>
                        <a:pt x="32"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53" name="Freeform 349"/>
                <p:cNvSpPr>
                  <a:spLocks/>
                </p:cNvSpPr>
                <p:nvPr/>
              </p:nvSpPr>
              <p:spPr bwMode="auto">
                <a:xfrm>
                  <a:off x="3004" y="2048"/>
                  <a:ext cx="14" cy="15"/>
                </a:xfrm>
                <a:custGeom>
                  <a:avLst/>
                  <a:gdLst>
                    <a:gd name="T0" fmla="*/ 1 w 28"/>
                    <a:gd name="T1" fmla="*/ 0 h 31"/>
                    <a:gd name="T2" fmla="*/ 1 w 28"/>
                    <a:gd name="T3" fmla="*/ 0 h 31"/>
                    <a:gd name="T4" fmla="*/ 1 w 28"/>
                    <a:gd name="T5" fmla="*/ 0 h 31"/>
                    <a:gd name="T6" fmla="*/ 0 w 28"/>
                    <a:gd name="T7" fmla="*/ 0 h 31"/>
                    <a:gd name="T8" fmla="*/ 1 w 28"/>
                    <a:gd name="T9" fmla="*/ 0 h 31"/>
                    <a:gd name="T10" fmla="*/ 1 w 28"/>
                    <a:gd name="T11" fmla="*/ 0 h 31"/>
                    <a:gd name="T12" fmla="*/ 1 w 28"/>
                    <a:gd name="T13" fmla="*/ 0 h 31"/>
                    <a:gd name="T14" fmla="*/ 0 60000 65536"/>
                    <a:gd name="T15" fmla="*/ 0 60000 65536"/>
                    <a:gd name="T16" fmla="*/ 0 60000 65536"/>
                    <a:gd name="T17" fmla="*/ 0 60000 65536"/>
                    <a:gd name="T18" fmla="*/ 0 60000 65536"/>
                    <a:gd name="T19" fmla="*/ 0 60000 65536"/>
                    <a:gd name="T20" fmla="*/ 0 60000 65536"/>
                    <a:gd name="T21" fmla="*/ 0 w 28"/>
                    <a:gd name="T22" fmla="*/ 0 h 31"/>
                    <a:gd name="T23" fmla="*/ 28 w 28"/>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31">
                      <a:moveTo>
                        <a:pt x="28" y="31"/>
                      </a:moveTo>
                      <a:lnTo>
                        <a:pt x="28" y="31"/>
                      </a:lnTo>
                      <a:lnTo>
                        <a:pt x="27" y="0"/>
                      </a:lnTo>
                      <a:lnTo>
                        <a:pt x="0" y="0"/>
                      </a:lnTo>
                      <a:lnTo>
                        <a:pt x="1" y="31"/>
                      </a:lnTo>
                      <a:lnTo>
                        <a:pt x="28" y="3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54" name="Freeform 350"/>
                <p:cNvSpPr>
                  <a:spLocks/>
                </p:cNvSpPr>
                <p:nvPr/>
              </p:nvSpPr>
              <p:spPr bwMode="auto">
                <a:xfrm>
                  <a:off x="3004" y="2063"/>
                  <a:ext cx="15" cy="16"/>
                </a:xfrm>
                <a:custGeom>
                  <a:avLst/>
                  <a:gdLst>
                    <a:gd name="T0" fmla="*/ 1 w 30"/>
                    <a:gd name="T1" fmla="*/ 1 h 32"/>
                    <a:gd name="T2" fmla="*/ 1 w 30"/>
                    <a:gd name="T3" fmla="*/ 1 h 32"/>
                    <a:gd name="T4" fmla="*/ 1 w 30"/>
                    <a:gd name="T5" fmla="*/ 0 h 32"/>
                    <a:gd name="T6" fmla="*/ 0 w 30"/>
                    <a:gd name="T7" fmla="*/ 0 h 32"/>
                    <a:gd name="T8" fmla="*/ 1 w 30"/>
                    <a:gd name="T9" fmla="*/ 1 h 32"/>
                    <a:gd name="T10" fmla="*/ 1 w 30"/>
                    <a:gd name="T11" fmla="*/ 1 h 32"/>
                    <a:gd name="T12" fmla="*/ 1 w 30"/>
                    <a:gd name="T13" fmla="*/ 1 h 32"/>
                    <a:gd name="T14" fmla="*/ 0 60000 65536"/>
                    <a:gd name="T15" fmla="*/ 0 60000 65536"/>
                    <a:gd name="T16" fmla="*/ 0 60000 65536"/>
                    <a:gd name="T17" fmla="*/ 0 60000 65536"/>
                    <a:gd name="T18" fmla="*/ 0 60000 65536"/>
                    <a:gd name="T19" fmla="*/ 0 60000 65536"/>
                    <a:gd name="T20" fmla="*/ 0 60000 65536"/>
                    <a:gd name="T21" fmla="*/ 0 w 30"/>
                    <a:gd name="T22" fmla="*/ 0 h 32"/>
                    <a:gd name="T23" fmla="*/ 30 w 30"/>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2">
                      <a:moveTo>
                        <a:pt x="30" y="32"/>
                      </a:moveTo>
                      <a:lnTo>
                        <a:pt x="30" y="32"/>
                      </a:lnTo>
                      <a:lnTo>
                        <a:pt x="27" y="0"/>
                      </a:lnTo>
                      <a:lnTo>
                        <a:pt x="0" y="0"/>
                      </a:lnTo>
                      <a:lnTo>
                        <a:pt x="2" y="32"/>
                      </a:lnTo>
                      <a:lnTo>
                        <a:pt x="30"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55" name="Freeform 351"/>
                <p:cNvSpPr>
                  <a:spLocks/>
                </p:cNvSpPr>
                <p:nvPr/>
              </p:nvSpPr>
              <p:spPr bwMode="auto">
                <a:xfrm>
                  <a:off x="3006" y="2079"/>
                  <a:ext cx="15" cy="16"/>
                </a:xfrm>
                <a:custGeom>
                  <a:avLst/>
                  <a:gdLst>
                    <a:gd name="T0" fmla="*/ 1 w 30"/>
                    <a:gd name="T1" fmla="*/ 1 h 32"/>
                    <a:gd name="T2" fmla="*/ 1 w 30"/>
                    <a:gd name="T3" fmla="*/ 1 h 32"/>
                    <a:gd name="T4" fmla="*/ 1 w 30"/>
                    <a:gd name="T5" fmla="*/ 0 h 32"/>
                    <a:gd name="T6" fmla="*/ 0 w 30"/>
                    <a:gd name="T7" fmla="*/ 0 h 32"/>
                    <a:gd name="T8" fmla="*/ 1 w 30"/>
                    <a:gd name="T9" fmla="*/ 1 h 32"/>
                    <a:gd name="T10" fmla="*/ 1 w 30"/>
                    <a:gd name="T11" fmla="*/ 1 h 32"/>
                    <a:gd name="T12" fmla="*/ 1 w 30"/>
                    <a:gd name="T13" fmla="*/ 1 h 32"/>
                    <a:gd name="T14" fmla="*/ 0 60000 65536"/>
                    <a:gd name="T15" fmla="*/ 0 60000 65536"/>
                    <a:gd name="T16" fmla="*/ 0 60000 65536"/>
                    <a:gd name="T17" fmla="*/ 0 60000 65536"/>
                    <a:gd name="T18" fmla="*/ 0 60000 65536"/>
                    <a:gd name="T19" fmla="*/ 0 60000 65536"/>
                    <a:gd name="T20" fmla="*/ 0 60000 65536"/>
                    <a:gd name="T21" fmla="*/ 0 w 30"/>
                    <a:gd name="T22" fmla="*/ 0 h 32"/>
                    <a:gd name="T23" fmla="*/ 30 w 30"/>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2">
                      <a:moveTo>
                        <a:pt x="30" y="32"/>
                      </a:moveTo>
                      <a:lnTo>
                        <a:pt x="30" y="32"/>
                      </a:lnTo>
                      <a:lnTo>
                        <a:pt x="28" y="0"/>
                      </a:lnTo>
                      <a:lnTo>
                        <a:pt x="0" y="0"/>
                      </a:lnTo>
                      <a:lnTo>
                        <a:pt x="2" y="32"/>
                      </a:lnTo>
                      <a:lnTo>
                        <a:pt x="30"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56" name="Freeform 352"/>
                <p:cNvSpPr>
                  <a:spLocks/>
                </p:cNvSpPr>
                <p:nvPr/>
              </p:nvSpPr>
              <p:spPr bwMode="auto">
                <a:xfrm>
                  <a:off x="3007" y="2095"/>
                  <a:ext cx="15" cy="15"/>
                </a:xfrm>
                <a:custGeom>
                  <a:avLst/>
                  <a:gdLst>
                    <a:gd name="T0" fmla="*/ 1 w 30"/>
                    <a:gd name="T1" fmla="*/ 0 h 31"/>
                    <a:gd name="T2" fmla="*/ 1 w 30"/>
                    <a:gd name="T3" fmla="*/ 0 h 31"/>
                    <a:gd name="T4" fmla="*/ 1 w 30"/>
                    <a:gd name="T5" fmla="*/ 0 h 31"/>
                    <a:gd name="T6" fmla="*/ 0 w 30"/>
                    <a:gd name="T7" fmla="*/ 0 h 31"/>
                    <a:gd name="T8" fmla="*/ 1 w 30"/>
                    <a:gd name="T9" fmla="*/ 0 h 31"/>
                    <a:gd name="T10" fmla="*/ 1 w 30"/>
                    <a:gd name="T11" fmla="*/ 0 h 31"/>
                    <a:gd name="T12" fmla="*/ 1 w 30"/>
                    <a:gd name="T13" fmla="*/ 0 h 31"/>
                    <a:gd name="T14" fmla="*/ 0 60000 65536"/>
                    <a:gd name="T15" fmla="*/ 0 60000 65536"/>
                    <a:gd name="T16" fmla="*/ 0 60000 65536"/>
                    <a:gd name="T17" fmla="*/ 0 60000 65536"/>
                    <a:gd name="T18" fmla="*/ 0 60000 65536"/>
                    <a:gd name="T19" fmla="*/ 0 60000 65536"/>
                    <a:gd name="T20" fmla="*/ 0 60000 65536"/>
                    <a:gd name="T21" fmla="*/ 0 w 30"/>
                    <a:gd name="T22" fmla="*/ 0 h 31"/>
                    <a:gd name="T23" fmla="*/ 30 w 30"/>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1">
                      <a:moveTo>
                        <a:pt x="30" y="31"/>
                      </a:moveTo>
                      <a:lnTo>
                        <a:pt x="30" y="31"/>
                      </a:lnTo>
                      <a:lnTo>
                        <a:pt x="28" y="0"/>
                      </a:lnTo>
                      <a:lnTo>
                        <a:pt x="0" y="0"/>
                      </a:lnTo>
                      <a:lnTo>
                        <a:pt x="3" y="31"/>
                      </a:lnTo>
                      <a:lnTo>
                        <a:pt x="30" y="3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57" name="Freeform 353"/>
                <p:cNvSpPr>
                  <a:spLocks/>
                </p:cNvSpPr>
                <p:nvPr/>
              </p:nvSpPr>
              <p:spPr bwMode="auto">
                <a:xfrm>
                  <a:off x="3008" y="2110"/>
                  <a:ext cx="14" cy="17"/>
                </a:xfrm>
                <a:custGeom>
                  <a:avLst/>
                  <a:gdLst>
                    <a:gd name="T0" fmla="*/ 1 w 28"/>
                    <a:gd name="T1" fmla="*/ 1 h 33"/>
                    <a:gd name="T2" fmla="*/ 1 w 28"/>
                    <a:gd name="T3" fmla="*/ 1 h 33"/>
                    <a:gd name="T4" fmla="*/ 1 w 28"/>
                    <a:gd name="T5" fmla="*/ 0 h 33"/>
                    <a:gd name="T6" fmla="*/ 0 w 28"/>
                    <a:gd name="T7" fmla="*/ 0 h 33"/>
                    <a:gd name="T8" fmla="*/ 1 w 28"/>
                    <a:gd name="T9" fmla="*/ 1 h 33"/>
                    <a:gd name="T10" fmla="*/ 1 w 28"/>
                    <a:gd name="T11" fmla="*/ 1 h 33"/>
                    <a:gd name="T12" fmla="*/ 1 w 28"/>
                    <a:gd name="T13" fmla="*/ 1 h 33"/>
                    <a:gd name="T14" fmla="*/ 0 60000 65536"/>
                    <a:gd name="T15" fmla="*/ 0 60000 65536"/>
                    <a:gd name="T16" fmla="*/ 0 60000 65536"/>
                    <a:gd name="T17" fmla="*/ 0 60000 65536"/>
                    <a:gd name="T18" fmla="*/ 0 60000 65536"/>
                    <a:gd name="T19" fmla="*/ 0 60000 65536"/>
                    <a:gd name="T20" fmla="*/ 0 60000 65536"/>
                    <a:gd name="T21" fmla="*/ 0 w 28"/>
                    <a:gd name="T22" fmla="*/ 0 h 33"/>
                    <a:gd name="T23" fmla="*/ 28 w 28"/>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33">
                      <a:moveTo>
                        <a:pt x="28" y="33"/>
                      </a:moveTo>
                      <a:lnTo>
                        <a:pt x="28" y="33"/>
                      </a:lnTo>
                      <a:lnTo>
                        <a:pt x="27" y="0"/>
                      </a:lnTo>
                      <a:lnTo>
                        <a:pt x="0" y="0"/>
                      </a:lnTo>
                      <a:lnTo>
                        <a:pt x="1" y="33"/>
                      </a:lnTo>
                      <a:lnTo>
                        <a:pt x="28"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58" name="Freeform 354"/>
                <p:cNvSpPr>
                  <a:spLocks/>
                </p:cNvSpPr>
                <p:nvPr/>
              </p:nvSpPr>
              <p:spPr bwMode="auto">
                <a:xfrm>
                  <a:off x="3008" y="2127"/>
                  <a:ext cx="15" cy="16"/>
                </a:xfrm>
                <a:custGeom>
                  <a:avLst/>
                  <a:gdLst>
                    <a:gd name="T0" fmla="*/ 1 w 29"/>
                    <a:gd name="T1" fmla="*/ 0 h 33"/>
                    <a:gd name="T2" fmla="*/ 1 w 29"/>
                    <a:gd name="T3" fmla="*/ 0 h 33"/>
                    <a:gd name="T4" fmla="*/ 1 w 29"/>
                    <a:gd name="T5" fmla="*/ 0 h 33"/>
                    <a:gd name="T6" fmla="*/ 0 w 29"/>
                    <a:gd name="T7" fmla="*/ 0 h 33"/>
                    <a:gd name="T8" fmla="*/ 1 w 29"/>
                    <a:gd name="T9" fmla="*/ 0 h 33"/>
                    <a:gd name="T10" fmla="*/ 1 w 29"/>
                    <a:gd name="T11" fmla="*/ 0 h 33"/>
                    <a:gd name="T12" fmla="*/ 1 w 29"/>
                    <a:gd name="T13" fmla="*/ 0 h 33"/>
                    <a:gd name="T14" fmla="*/ 0 60000 65536"/>
                    <a:gd name="T15" fmla="*/ 0 60000 65536"/>
                    <a:gd name="T16" fmla="*/ 0 60000 65536"/>
                    <a:gd name="T17" fmla="*/ 0 60000 65536"/>
                    <a:gd name="T18" fmla="*/ 0 60000 65536"/>
                    <a:gd name="T19" fmla="*/ 0 60000 65536"/>
                    <a:gd name="T20" fmla="*/ 0 60000 65536"/>
                    <a:gd name="T21" fmla="*/ 0 w 29"/>
                    <a:gd name="T22" fmla="*/ 0 h 33"/>
                    <a:gd name="T23" fmla="*/ 29 w 29"/>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3">
                      <a:moveTo>
                        <a:pt x="29" y="33"/>
                      </a:moveTo>
                      <a:lnTo>
                        <a:pt x="29" y="33"/>
                      </a:lnTo>
                      <a:lnTo>
                        <a:pt x="27" y="0"/>
                      </a:lnTo>
                      <a:lnTo>
                        <a:pt x="0" y="0"/>
                      </a:lnTo>
                      <a:lnTo>
                        <a:pt x="1" y="33"/>
                      </a:lnTo>
                      <a:lnTo>
                        <a:pt x="29"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59" name="Freeform 355"/>
                <p:cNvSpPr>
                  <a:spLocks/>
                </p:cNvSpPr>
                <p:nvPr/>
              </p:nvSpPr>
              <p:spPr bwMode="auto">
                <a:xfrm>
                  <a:off x="3009" y="2143"/>
                  <a:ext cx="14" cy="16"/>
                </a:xfrm>
                <a:custGeom>
                  <a:avLst/>
                  <a:gdLst>
                    <a:gd name="T0" fmla="*/ 0 w 29"/>
                    <a:gd name="T1" fmla="*/ 1 h 32"/>
                    <a:gd name="T2" fmla="*/ 0 w 29"/>
                    <a:gd name="T3" fmla="*/ 1 h 32"/>
                    <a:gd name="T4" fmla="*/ 0 w 29"/>
                    <a:gd name="T5" fmla="*/ 0 h 32"/>
                    <a:gd name="T6" fmla="*/ 0 w 29"/>
                    <a:gd name="T7" fmla="*/ 0 h 32"/>
                    <a:gd name="T8" fmla="*/ 0 w 29"/>
                    <a:gd name="T9" fmla="*/ 1 h 32"/>
                    <a:gd name="T10" fmla="*/ 0 w 29"/>
                    <a:gd name="T11" fmla="*/ 1 h 32"/>
                    <a:gd name="T12" fmla="*/ 0 w 29"/>
                    <a:gd name="T13" fmla="*/ 1 h 32"/>
                    <a:gd name="T14" fmla="*/ 0 60000 65536"/>
                    <a:gd name="T15" fmla="*/ 0 60000 65536"/>
                    <a:gd name="T16" fmla="*/ 0 60000 65536"/>
                    <a:gd name="T17" fmla="*/ 0 60000 65536"/>
                    <a:gd name="T18" fmla="*/ 0 60000 65536"/>
                    <a:gd name="T19" fmla="*/ 0 60000 65536"/>
                    <a:gd name="T20" fmla="*/ 0 60000 65536"/>
                    <a:gd name="T21" fmla="*/ 0 w 29"/>
                    <a:gd name="T22" fmla="*/ 0 h 32"/>
                    <a:gd name="T23" fmla="*/ 29 w 29"/>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2">
                      <a:moveTo>
                        <a:pt x="29" y="32"/>
                      </a:moveTo>
                      <a:lnTo>
                        <a:pt x="29" y="32"/>
                      </a:lnTo>
                      <a:lnTo>
                        <a:pt x="28" y="0"/>
                      </a:lnTo>
                      <a:lnTo>
                        <a:pt x="0" y="0"/>
                      </a:lnTo>
                      <a:lnTo>
                        <a:pt x="1" y="32"/>
                      </a:lnTo>
                      <a:lnTo>
                        <a:pt x="29"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60" name="Freeform 356"/>
                <p:cNvSpPr>
                  <a:spLocks/>
                </p:cNvSpPr>
                <p:nvPr/>
              </p:nvSpPr>
              <p:spPr bwMode="auto">
                <a:xfrm>
                  <a:off x="3010" y="2159"/>
                  <a:ext cx="15" cy="17"/>
                </a:xfrm>
                <a:custGeom>
                  <a:avLst/>
                  <a:gdLst>
                    <a:gd name="T0" fmla="*/ 1 w 30"/>
                    <a:gd name="T1" fmla="*/ 1 h 32"/>
                    <a:gd name="T2" fmla="*/ 1 w 30"/>
                    <a:gd name="T3" fmla="*/ 1 h 32"/>
                    <a:gd name="T4" fmla="*/ 1 w 30"/>
                    <a:gd name="T5" fmla="*/ 0 h 32"/>
                    <a:gd name="T6" fmla="*/ 0 w 30"/>
                    <a:gd name="T7" fmla="*/ 0 h 32"/>
                    <a:gd name="T8" fmla="*/ 1 w 30"/>
                    <a:gd name="T9" fmla="*/ 1 h 32"/>
                    <a:gd name="T10" fmla="*/ 1 w 30"/>
                    <a:gd name="T11" fmla="*/ 1 h 32"/>
                    <a:gd name="T12" fmla="*/ 1 w 30"/>
                    <a:gd name="T13" fmla="*/ 1 h 32"/>
                    <a:gd name="T14" fmla="*/ 0 60000 65536"/>
                    <a:gd name="T15" fmla="*/ 0 60000 65536"/>
                    <a:gd name="T16" fmla="*/ 0 60000 65536"/>
                    <a:gd name="T17" fmla="*/ 0 60000 65536"/>
                    <a:gd name="T18" fmla="*/ 0 60000 65536"/>
                    <a:gd name="T19" fmla="*/ 0 60000 65536"/>
                    <a:gd name="T20" fmla="*/ 0 60000 65536"/>
                    <a:gd name="T21" fmla="*/ 0 w 30"/>
                    <a:gd name="T22" fmla="*/ 0 h 32"/>
                    <a:gd name="T23" fmla="*/ 30 w 30"/>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2">
                      <a:moveTo>
                        <a:pt x="30" y="32"/>
                      </a:moveTo>
                      <a:lnTo>
                        <a:pt x="30" y="32"/>
                      </a:lnTo>
                      <a:lnTo>
                        <a:pt x="28" y="0"/>
                      </a:lnTo>
                      <a:lnTo>
                        <a:pt x="0" y="0"/>
                      </a:lnTo>
                      <a:lnTo>
                        <a:pt x="2" y="32"/>
                      </a:lnTo>
                      <a:lnTo>
                        <a:pt x="30"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61" name="Freeform 357"/>
                <p:cNvSpPr>
                  <a:spLocks/>
                </p:cNvSpPr>
                <p:nvPr/>
              </p:nvSpPr>
              <p:spPr bwMode="auto">
                <a:xfrm>
                  <a:off x="3011" y="2176"/>
                  <a:ext cx="14" cy="17"/>
                </a:xfrm>
                <a:custGeom>
                  <a:avLst/>
                  <a:gdLst>
                    <a:gd name="T0" fmla="*/ 1 w 28"/>
                    <a:gd name="T1" fmla="*/ 0 h 35"/>
                    <a:gd name="T2" fmla="*/ 1 w 28"/>
                    <a:gd name="T3" fmla="*/ 0 h 35"/>
                    <a:gd name="T4" fmla="*/ 1 w 28"/>
                    <a:gd name="T5" fmla="*/ 0 h 35"/>
                    <a:gd name="T6" fmla="*/ 0 w 28"/>
                    <a:gd name="T7" fmla="*/ 0 h 35"/>
                    <a:gd name="T8" fmla="*/ 0 w 28"/>
                    <a:gd name="T9" fmla="*/ 0 h 35"/>
                    <a:gd name="T10" fmla="*/ 0 w 28"/>
                    <a:gd name="T11" fmla="*/ 0 h 35"/>
                    <a:gd name="T12" fmla="*/ 1 w 28"/>
                    <a:gd name="T13" fmla="*/ 0 h 35"/>
                    <a:gd name="T14" fmla="*/ 0 60000 65536"/>
                    <a:gd name="T15" fmla="*/ 0 60000 65536"/>
                    <a:gd name="T16" fmla="*/ 0 60000 65536"/>
                    <a:gd name="T17" fmla="*/ 0 60000 65536"/>
                    <a:gd name="T18" fmla="*/ 0 60000 65536"/>
                    <a:gd name="T19" fmla="*/ 0 60000 65536"/>
                    <a:gd name="T20" fmla="*/ 0 60000 65536"/>
                    <a:gd name="T21" fmla="*/ 0 w 28"/>
                    <a:gd name="T22" fmla="*/ 0 h 35"/>
                    <a:gd name="T23" fmla="*/ 28 w 28"/>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35">
                      <a:moveTo>
                        <a:pt x="28" y="35"/>
                      </a:moveTo>
                      <a:lnTo>
                        <a:pt x="28" y="35"/>
                      </a:lnTo>
                      <a:lnTo>
                        <a:pt x="28" y="0"/>
                      </a:lnTo>
                      <a:lnTo>
                        <a:pt x="0" y="0"/>
                      </a:lnTo>
                      <a:lnTo>
                        <a:pt x="0" y="35"/>
                      </a:lnTo>
                      <a:lnTo>
                        <a:pt x="28"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62" name="Freeform 358"/>
                <p:cNvSpPr>
                  <a:spLocks/>
                </p:cNvSpPr>
                <p:nvPr/>
              </p:nvSpPr>
              <p:spPr bwMode="auto">
                <a:xfrm>
                  <a:off x="3011" y="2193"/>
                  <a:ext cx="14" cy="17"/>
                </a:xfrm>
                <a:custGeom>
                  <a:avLst/>
                  <a:gdLst>
                    <a:gd name="T0" fmla="*/ 0 w 29"/>
                    <a:gd name="T1" fmla="*/ 1 h 34"/>
                    <a:gd name="T2" fmla="*/ 0 w 29"/>
                    <a:gd name="T3" fmla="*/ 1 h 34"/>
                    <a:gd name="T4" fmla="*/ 0 w 29"/>
                    <a:gd name="T5" fmla="*/ 0 h 34"/>
                    <a:gd name="T6" fmla="*/ 0 w 29"/>
                    <a:gd name="T7" fmla="*/ 0 h 34"/>
                    <a:gd name="T8" fmla="*/ 0 w 29"/>
                    <a:gd name="T9" fmla="*/ 1 h 34"/>
                    <a:gd name="T10" fmla="*/ 0 w 29"/>
                    <a:gd name="T11" fmla="*/ 1 h 34"/>
                    <a:gd name="T12" fmla="*/ 0 w 29"/>
                    <a:gd name="T13" fmla="*/ 1 h 34"/>
                    <a:gd name="T14" fmla="*/ 0 60000 65536"/>
                    <a:gd name="T15" fmla="*/ 0 60000 65536"/>
                    <a:gd name="T16" fmla="*/ 0 60000 65536"/>
                    <a:gd name="T17" fmla="*/ 0 60000 65536"/>
                    <a:gd name="T18" fmla="*/ 0 60000 65536"/>
                    <a:gd name="T19" fmla="*/ 0 60000 65536"/>
                    <a:gd name="T20" fmla="*/ 0 60000 65536"/>
                    <a:gd name="T21" fmla="*/ 0 w 29"/>
                    <a:gd name="T22" fmla="*/ 0 h 34"/>
                    <a:gd name="T23" fmla="*/ 29 w 29"/>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4">
                      <a:moveTo>
                        <a:pt x="29" y="34"/>
                      </a:moveTo>
                      <a:lnTo>
                        <a:pt x="29" y="34"/>
                      </a:lnTo>
                      <a:lnTo>
                        <a:pt x="28" y="0"/>
                      </a:lnTo>
                      <a:lnTo>
                        <a:pt x="0" y="0"/>
                      </a:lnTo>
                      <a:lnTo>
                        <a:pt x="2" y="34"/>
                      </a:lnTo>
                      <a:lnTo>
                        <a:pt x="29"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63" name="Freeform 359"/>
                <p:cNvSpPr>
                  <a:spLocks/>
                </p:cNvSpPr>
                <p:nvPr/>
              </p:nvSpPr>
              <p:spPr bwMode="auto">
                <a:xfrm>
                  <a:off x="3011" y="2210"/>
                  <a:ext cx="14" cy="17"/>
                </a:xfrm>
                <a:custGeom>
                  <a:avLst/>
                  <a:gdLst>
                    <a:gd name="T0" fmla="*/ 1 w 27"/>
                    <a:gd name="T1" fmla="*/ 0 h 35"/>
                    <a:gd name="T2" fmla="*/ 1 w 27"/>
                    <a:gd name="T3" fmla="*/ 0 h 35"/>
                    <a:gd name="T4" fmla="*/ 1 w 27"/>
                    <a:gd name="T5" fmla="*/ 0 h 35"/>
                    <a:gd name="T6" fmla="*/ 0 w 27"/>
                    <a:gd name="T7" fmla="*/ 0 h 35"/>
                    <a:gd name="T8" fmla="*/ 0 w 27"/>
                    <a:gd name="T9" fmla="*/ 0 h 35"/>
                    <a:gd name="T10" fmla="*/ 0 w 27"/>
                    <a:gd name="T11" fmla="*/ 0 h 35"/>
                    <a:gd name="T12" fmla="*/ 1 w 27"/>
                    <a:gd name="T13" fmla="*/ 0 h 35"/>
                    <a:gd name="T14" fmla="*/ 0 60000 65536"/>
                    <a:gd name="T15" fmla="*/ 0 60000 65536"/>
                    <a:gd name="T16" fmla="*/ 0 60000 65536"/>
                    <a:gd name="T17" fmla="*/ 0 60000 65536"/>
                    <a:gd name="T18" fmla="*/ 0 60000 65536"/>
                    <a:gd name="T19" fmla="*/ 0 60000 65536"/>
                    <a:gd name="T20" fmla="*/ 0 60000 65536"/>
                    <a:gd name="T21" fmla="*/ 0 w 27"/>
                    <a:gd name="T22" fmla="*/ 0 h 35"/>
                    <a:gd name="T23" fmla="*/ 27 w 27"/>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35">
                      <a:moveTo>
                        <a:pt x="27" y="35"/>
                      </a:moveTo>
                      <a:lnTo>
                        <a:pt x="27" y="35"/>
                      </a:lnTo>
                      <a:lnTo>
                        <a:pt x="27" y="0"/>
                      </a:lnTo>
                      <a:lnTo>
                        <a:pt x="0" y="0"/>
                      </a:lnTo>
                      <a:lnTo>
                        <a:pt x="0" y="35"/>
                      </a:lnTo>
                      <a:lnTo>
                        <a:pt x="27"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64" name="Freeform 360"/>
                <p:cNvSpPr>
                  <a:spLocks/>
                </p:cNvSpPr>
                <p:nvPr/>
              </p:nvSpPr>
              <p:spPr bwMode="auto">
                <a:xfrm>
                  <a:off x="3011" y="2227"/>
                  <a:ext cx="15" cy="17"/>
                </a:xfrm>
                <a:custGeom>
                  <a:avLst/>
                  <a:gdLst>
                    <a:gd name="T0" fmla="*/ 1 w 28"/>
                    <a:gd name="T1" fmla="*/ 1 h 33"/>
                    <a:gd name="T2" fmla="*/ 1 w 28"/>
                    <a:gd name="T3" fmla="*/ 1 h 33"/>
                    <a:gd name="T4" fmla="*/ 1 w 28"/>
                    <a:gd name="T5" fmla="*/ 0 h 33"/>
                    <a:gd name="T6" fmla="*/ 0 w 28"/>
                    <a:gd name="T7" fmla="*/ 0 h 33"/>
                    <a:gd name="T8" fmla="*/ 1 w 28"/>
                    <a:gd name="T9" fmla="*/ 1 h 33"/>
                    <a:gd name="T10" fmla="*/ 1 w 28"/>
                    <a:gd name="T11" fmla="*/ 1 h 33"/>
                    <a:gd name="T12" fmla="*/ 1 w 28"/>
                    <a:gd name="T13" fmla="*/ 1 h 33"/>
                    <a:gd name="T14" fmla="*/ 0 60000 65536"/>
                    <a:gd name="T15" fmla="*/ 0 60000 65536"/>
                    <a:gd name="T16" fmla="*/ 0 60000 65536"/>
                    <a:gd name="T17" fmla="*/ 0 60000 65536"/>
                    <a:gd name="T18" fmla="*/ 0 60000 65536"/>
                    <a:gd name="T19" fmla="*/ 0 60000 65536"/>
                    <a:gd name="T20" fmla="*/ 0 60000 65536"/>
                    <a:gd name="T21" fmla="*/ 0 w 28"/>
                    <a:gd name="T22" fmla="*/ 0 h 33"/>
                    <a:gd name="T23" fmla="*/ 28 w 28"/>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33">
                      <a:moveTo>
                        <a:pt x="28" y="33"/>
                      </a:moveTo>
                      <a:lnTo>
                        <a:pt x="28" y="33"/>
                      </a:lnTo>
                      <a:lnTo>
                        <a:pt x="27" y="0"/>
                      </a:lnTo>
                      <a:lnTo>
                        <a:pt x="0" y="0"/>
                      </a:lnTo>
                      <a:lnTo>
                        <a:pt x="1" y="33"/>
                      </a:lnTo>
                      <a:lnTo>
                        <a:pt x="28"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65" name="Freeform 361"/>
                <p:cNvSpPr>
                  <a:spLocks/>
                </p:cNvSpPr>
                <p:nvPr/>
              </p:nvSpPr>
              <p:spPr bwMode="auto">
                <a:xfrm>
                  <a:off x="3012" y="2244"/>
                  <a:ext cx="14" cy="17"/>
                </a:xfrm>
                <a:custGeom>
                  <a:avLst/>
                  <a:gdLst>
                    <a:gd name="T0" fmla="*/ 1 w 27"/>
                    <a:gd name="T1" fmla="*/ 0 h 35"/>
                    <a:gd name="T2" fmla="*/ 1 w 27"/>
                    <a:gd name="T3" fmla="*/ 0 h 35"/>
                    <a:gd name="T4" fmla="*/ 1 w 27"/>
                    <a:gd name="T5" fmla="*/ 0 h 35"/>
                    <a:gd name="T6" fmla="*/ 0 w 27"/>
                    <a:gd name="T7" fmla="*/ 0 h 35"/>
                    <a:gd name="T8" fmla="*/ 0 w 27"/>
                    <a:gd name="T9" fmla="*/ 0 h 35"/>
                    <a:gd name="T10" fmla="*/ 0 w 27"/>
                    <a:gd name="T11" fmla="*/ 0 h 35"/>
                    <a:gd name="T12" fmla="*/ 1 w 27"/>
                    <a:gd name="T13" fmla="*/ 0 h 35"/>
                    <a:gd name="T14" fmla="*/ 0 60000 65536"/>
                    <a:gd name="T15" fmla="*/ 0 60000 65536"/>
                    <a:gd name="T16" fmla="*/ 0 60000 65536"/>
                    <a:gd name="T17" fmla="*/ 0 60000 65536"/>
                    <a:gd name="T18" fmla="*/ 0 60000 65536"/>
                    <a:gd name="T19" fmla="*/ 0 60000 65536"/>
                    <a:gd name="T20" fmla="*/ 0 60000 65536"/>
                    <a:gd name="T21" fmla="*/ 0 w 27"/>
                    <a:gd name="T22" fmla="*/ 0 h 35"/>
                    <a:gd name="T23" fmla="*/ 27 w 27"/>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35">
                      <a:moveTo>
                        <a:pt x="27" y="35"/>
                      </a:moveTo>
                      <a:lnTo>
                        <a:pt x="27" y="35"/>
                      </a:lnTo>
                      <a:lnTo>
                        <a:pt x="27" y="0"/>
                      </a:lnTo>
                      <a:lnTo>
                        <a:pt x="0" y="0"/>
                      </a:lnTo>
                      <a:lnTo>
                        <a:pt x="0" y="35"/>
                      </a:lnTo>
                      <a:lnTo>
                        <a:pt x="27"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66" name="Freeform 362"/>
                <p:cNvSpPr>
                  <a:spLocks/>
                </p:cNvSpPr>
                <p:nvPr/>
              </p:nvSpPr>
              <p:spPr bwMode="auto">
                <a:xfrm>
                  <a:off x="3012" y="2261"/>
                  <a:ext cx="14" cy="18"/>
                </a:xfrm>
                <a:custGeom>
                  <a:avLst/>
                  <a:gdLst>
                    <a:gd name="T0" fmla="*/ 1 w 27"/>
                    <a:gd name="T1" fmla="*/ 1 h 34"/>
                    <a:gd name="T2" fmla="*/ 1 w 27"/>
                    <a:gd name="T3" fmla="*/ 1 h 34"/>
                    <a:gd name="T4" fmla="*/ 1 w 27"/>
                    <a:gd name="T5" fmla="*/ 0 h 34"/>
                    <a:gd name="T6" fmla="*/ 0 w 27"/>
                    <a:gd name="T7" fmla="*/ 0 h 34"/>
                    <a:gd name="T8" fmla="*/ 0 w 27"/>
                    <a:gd name="T9" fmla="*/ 1 h 34"/>
                    <a:gd name="T10" fmla="*/ 0 w 27"/>
                    <a:gd name="T11" fmla="*/ 1 h 34"/>
                    <a:gd name="T12" fmla="*/ 1 w 27"/>
                    <a:gd name="T13" fmla="*/ 1 h 34"/>
                    <a:gd name="T14" fmla="*/ 0 60000 65536"/>
                    <a:gd name="T15" fmla="*/ 0 60000 65536"/>
                    <a:gd name="T16" fmla="*/ 0 60000 65536"/>
                    <a:gd name="T17" fmla="*/ 0 60000 65536"/>
                    <a:gd name="T18" fmla="*/ 0 60000 65536"/>
                    <a:gd name="T19" fmla="*/ 0 60000 65536"/>
                    <a:gd name="T20" fmla="*/ 0 60000 65536"/>
                    <a:gd name="T21" fmla="*/ 0 w 27"/>
                    <a:gd name="T22" fmla="*/ 0 h 34"/>
                    <a:gd name="T23" fmla="*/ 27 w 27"/>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34">
                      <a:moveTo>
                        <a:pt x="27" y="34"/>
                      </a:moveTo>
                      <a:lnTo>
                        <a:pt x="27" y="34"/>
                      </a:lnTo>
                      <a:lnTo>
                        <a:pt x="27" y="0"/>
                      </a:lnTo>
                      <a:lnTo>
                        <a:pt x="0" y="0"/>
                      </a:lnTo>
                      <a:lnTo>
                        <a:pt x="0" y="34"/>
                      </a:lnTo>
                      <a:lnTo>
                        <a:pt x="27"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67" name="Freeform 363"/>
                <p:cNvSpPr>
                  <a:spLocks/>
                </p:cNvSpPr>
                <p:nvPr/>
              </p:nvSpPr>
              <p:spPr bwMode="auto">
                <a:xfrm>
                  <a:off x="3012" y="2279"/>
                  <a:ext cx="14" cy="17"/>
                </a:xfrm>
                <a:custGeom>
                  <a:avLst/>
                  <a:gdLst>
                    <a:gd name="T0" fmla="*/ 1 w 27"/>
                    <a:gd name="T1" fmla="*/ 0 h 35"/>
                    <a:gd name="T2" fmla="*/ 1 w 27"/>
                    <a:gd name="T3" fmla="*/ 0 h 35"/>
                    <a:gd name="T4" fmla="*/ 1 w 27"/>
                    <a:gd name="T5" fmla="*/ 0 h 35"/>
                    <a:gd name="T6" fmla="*/ 0 w 27"/>
                    <a:gd name="T7" fmla="*/ 0 h 35"/>
                    <a:gd name="T8" fmla="*/ 0 w 27"/>
                    <a:gd name="T9" fmla="*/ 0 h 35"/>
                    <a:gd name="T10" fmla="*/ 0 w 27"/>
                    <a:gd name="T11" fmla="*/ 0 h 35"/>
                    <a:gd name="T12" fmla="*/ 1 w 27"/>
                    <a:gd name="T13" fmla="*/ 0 h 35"/>
                    <a:gd name="T14" fmla="*/ 0 60000 65536"/>
                    <a:gd name="T15" fmla="*/ 0 60000 65536"/>
                    <a:gd name="T16" fmla="*/ 0 60000 65536"/>
                    <a:gd name="T17" fmla="*/ 0 60000 65536"/>
                    <a:gd name="T18" fmla="*/ 0 60000 65536"/>
                    <a:gd name="T19" fmla="*/ 0 60000 65536"/>
                    <a:gd name="T20" fmla="*/ 0 60000 65536"/>
                    <a:gd name="T21" fmla="*/ 0 w 27"/>
                    <a:gd name="T22" fmla="*/ 0 h 35"/>
                    <a:gd name="T23" fmla="*/ 27 w 27"/>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35">
                      <a:moveTo>
                        <a:pt x="27" y="35"/>
                      </a:moveTo>
                      <a:lnTo>
                        <a:pt x="27" y="35"/>
                      </a:lnTo>
                      <a:lnTo>
                        <a:pt x="27" y="0"/>
                      </a:lnTo>
                      <a:lnTo>
                        <a:pt x="0" y="0"/>
                      </a:lnTo>
                      <a:lnTo>
                        <a:pt x="0" y="35"/>
                      </a:lnTo>
                      <a:lnTo>
                        <a:pt x="27"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68" name="Freeform 364"/>
                <p:cNvSpPr>
                  <a:spLocks/>
                </p:cNvSpPr>
                <p:nvPr/>
              </p:nvSpPr>
              <p:spPr bwMode="auto">
                <a:xfrm>
                  <a:off x="3012" y="2296"/>
                  <a:ext cx="14" cy="17"/>
                </a:xfrm>
                <a:custGeom>
                  <a:avLst/>
                  <a:gdLst>
                    <a:gd name="T0" fmla="*/ 0 w 29"/>
                    <a:gd name="T1" fmla="*/ 1 h 33"/>
                    <a:gd name="T2" fmla="*/ 0 w 29"/>
                    <a:gd name="T3" fmla="*/ 1 h 33"/>
                    <a:gd name="T4" fmla="*/ 0 w 29"/>
                    <a:gd name="T5" fmla="*/ 0 h 33"/>
                    <a:gd name="T6" fmla="*/ 0 w 29"/>
                    <a:gd name="T7" fmla="*/ 0 h 33"/>
                    <a:gd name="T8" fmla="*/ 0 w 29"/>
                    <a:gd name="T9" fmla="*/ 1 h 33"/>
                    <a:gd name="T10" fmla="*/ 0 w 29"/>
                    <a:gd name="T11" fmla="*/ 1 h 33"/>
                    <a:gd name="T12" fmla="*/ 0 w 29"/>
                    <a:gd name="T13" fmla="*/ 1 h 33"/>
                    <a:gd name="T14" fmla="*/ 0 60000 65536"/>
                    <a:gd name="T15" fmla="*/ 0 60000 65536"/>
                    <a:gd name="T16" fmla="*/ 0 60000 65536"/>
                    <a:gd name="T17" fmla="*/ 0 60000 65536"/>
                    <a:gd name="T18" fmla="*/ 0 60000 65536"/>
                    <a:gd name="T19" fmla="*/ 0 60000 65536"/>
                    <a:gd name="T20" fmla="*/ 0 60000 65536"/>
                    <a:gd name="T21" fmla="*/ 0 w 29"/>
                    <a:gd name="T22" fmla="*/ 0 h 33"/>
                    <a:gd name="T23" fmla="*/ 29 w 29"/>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3">
                      <a:moveTo>
                        <a:pt x="29" y="33"/>
                      </a:moveTo>
                      <a:lnTo>
                        <a:pt x="29" y="33"/>
                      </a:lnTo>
                      <a:lnTo>
                        <a:pt x="27" y="0"/>
                      </a:lnTo>
                      <a:lnTo>
                        <a:pt x="0" y="0"/>
                      </a:lnTo>
                      <a:lnTo>
                        <a:pt x="1" y="33"/>
                      </a:lnTo>
                      <a:lnTo>
                        <a:pt x="29"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69" name="Freeform 365"/>
                <p:cNvSpPr>
                  <a:spLocks/>
                </p:cNvSpPr>
                <p:nvPr/>
              </p:nvSpPr>
              <p:spPr bwMode="auto">
                <a:xfrm>
                  <a:off x="3012" y="2313"/>
                  <a:ext cx="14" cy="17"/>
                </a:xfrm>
                <a:custGeom>
                  <a:avLst/>
                  <a:gdLst>
                    <a:gd name="T0" fmla="*/ 0 w 29"/>
                    <a:gd name="T1" fmla="*/ 0 h 36"/>
                    <a:gd name="T2" fmla="*/ 0 w 29"/>
                    <a:gd name="T3" fmla="*/ 0 h 36"/>
                    <a:gd name="T4" fmla="*/ 0 w 29"/>
                    <a:gd name="T5" fmla="*/ 0 h 36"/>
                    <a:gd name="T6" fmla="*/ 0 w 29"/>
                    <a:gd name="T7" fmla="*/ 0 h 36"/>
                    <a:gd name="T8" fmla="*/ 0 w 29"/>
                    <a:gd name="T9" fmla="*/ 0 h 36"/>
                    <a:gd name="T10" fmla="*/ 0 w 29"/>
                    <a:gd name="T11" fmla="*/ 0 h 36"/>
                    <a:gd name="T12" fmla="*/ 0 w 29"/>
                    <a:gd name="T13" fmla="*/ 0 h 36"/>
                    <a:gd name="T14" fmla="*/ 0 60000 65536"/>
                    <a:gd name="T15" fmla="*/ 0 60000 65536"/>
                    <a:gd name="T16" fmla="*/ 0 60000 65536"/>
                    <a:gd name="T17" fmla="*/ 0 60000 65536"/>
                    <a:gd name="T18" fmla="*/ 0 60000 65536"/>
                    <a:gd name="T19" fmla="*/ 0 60000 65536"/>
                    <a:gd name="T20" fmla="*/ 0 60000 65536"/>
                    <a:gd name="T21" fmla="*/ 0 w 29"/>
                    <a:gd name="T22" fmla="*/ 0 h 36"/>
                    <a:gd name="T23" fmla="*/ 29 w 29"/>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6">
                      <a:moveTo>
                        <a:pt x="27" y="36"/>
                      </a:moveTo>
                      <a:lnTo>
                        <a:pt x="27" y="36"/>
                      </a:lnTo>
                      <a:lnTo>
                        <a:pt x="29" y="0"/>
                      </a:lnTo>
                      <a:lnTo>
                        <a:pt x="1" y="0"/>
                      </a:lnTo>
                      <a:lnTo>
                        <a:pt x="0" y="36"/>
                      </a:lnTo>
                      <a:lnTo>
                        <a:pt x="27" y="3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70" name="Freeform 366"/>
                <p:cNvSpPr>
                  <a:spLocks/>
                </p:cNvSpPr>
                <p:nvPr/>
              </p:nvSpPr>
              <p:spPr bwMode="auto">
                <a:xfrm>
                  <a:off x="3011" y="2330"/>
                  <a:ext cx="15" cy="18"/>
                </a:xfrm>
                <a:custGeom>
                  <a:avLst/>
                  <a:gdLst>
                    <a:gd name="T0" fmla="*/ 1 w 28"/>
                    <a:gd name="T1" fmla="*/ 1 h 35"/>
                    <a:gd name="T2" fmla="*/ 1 w 28"/>
                    <a:gd name="T3" fmla="*/ 1 h 35"/>
                    <a:gd name="T4" fmla="*/ 1 w 28"/>
                    <a:gd name="T5" fmla="*/ 0 h 35"/>
                    <a:gd name="T6" fmla="*/ 1 w 28"/>
                    <a:gd name="T7" fmla="*/ 0 h 35"/>
                    <a:gd name="T8" fmla="*/ 0 w 28"/>
                    <a:gd name="T9" fmla="*/ 1 h 35"/>
                    <a:gd name="T10" fmla="*/ 0 w 28"/>
                    <a:gd name="T11" fmla="*/ 1 h 35"/>
                    <a:gd name="T12" fmla="*/ 1 w 28"/>
                    <a:gd name="T13" fmla="*/ 1 h 35"/>
                    <a:gd name="T14" fmla="*/ 0 60000 65536"/>
                    <a:gd name="T15" fmla="*/ 0 60000 65536"/>
                    <a:gd name="T16" fmla="*/ 0 60000 65536"/>
                    <a:gd name="T17" fmla="*/ 0 60000 65536"/>
                    <a:gd name="T18" fmla="*/ 0 60000 65536"/>
                    <a:gd name="T19" fmla="*/ 0 60000 65536"/>
                    <a:gd name="T20" fmla="*/ 0 60000 65536"/>
                    <a:gd name="T21" fmla="*/ 0 w 28"/>
                    <a:gd name="T22" fmla="*/ 0 h 35"/>
                    <a:gd name="T23" fmla="*/ 28 w 28"/>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35">
                      <a:moveTo>
                        <a:pt x="27" y="35"/>
                      </a:moveTo>
                      <a:lnTo>
                        <a:pt x="27" y="35"/>
                      </a:lnTo>
                      <a:lnTo>
                        <a:pt x="28" y="0"/>
                      </a:lnTo>
                      <a:lnTo>
                        <a:pt x="1" y="0"/>
                      </a:lnTo>
                      <a:lnTo>
                        <a:pt x="0" y="35"/>
                      </a:lnTo>
                      <a:lnTo>
                        <a:pt x="27"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71" name="Freeform 367"/>
                <p:cNvSpPr>
                  <a:spLocks/>
                </p:cNvSpPr>
                <p:nvPr/>
              </p:nvSpPr>
              <p:spPr bwMode="auto">
                <a:xfrm>
                  <a:off x="3011" y="2348"/>
                  <a:ext cx="14" cy="18"/>
                </a:xfrm>
                <a:custGeom>
                  <a:avLst/>
                  <a:gdLst>
                    <a:gd name="T0" fmla="*/ 0 w 29"/>
                    <a:gd name="T1" fmla="*/ 1 h 35"/>
                    <a:gd name="T2" fmla="*/ 0 w 29"/>
                    <a:gd name="T3" fmla="*/ 1 h 35"/>
                    <a:gd name="T4" fmla="*/ 0 w 29"/>
                    <a:gd name="T5" fmla="*/ 0 h 35"/>
                    <a:gd name="T6" fmla="*/ 0 w 29"/>
                    <a:gd name="T7" fmla="*/ 0 h 35"/>
                    <a:gd name="T8" fmla="*/ 0 w 29"/>
                    <a:gd name="T9" fmla="*/ 1 h 35"/>
                    <a:gd name="T10" fmla="*/ 0 w 29"/>
                    <a:gd name="T11" fmla="*/ 1 h 35"/>
                    <a:gd name="T12" fmla="*/ 0 w 29"/>
                    <a:gd name="T13" fmla="*/ 1 h 35"/>
                    <a:gd name="T14" fmla="*/ 0 60000 65536"/>
                    <a:gd name="T15" fmla="*/ 0 60000 65536"/>
                    <a:gd name="T16" fmla="*/ 0 60000 65536"/>
                    <a:gd name="T17" fmla="*/ 0 60000 65536"/>
                    <a:gd name="T18" fmla="*/ 0 60000 65536"/>
                    <a:gd name="T19" fmla="*/ 0 60000 65536"/>
                    <a:gd name="T20" fmla="*/ 0 60000 65536"/>
                    <a:gd name="T21" fmla="*/ 0 w 29"/>
                    <a:gd name="T22" fmla="*/ 0 h 35"/>
                    <a:gd name="T23" fmla="*/ 29 w 29"/>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5">
                      <a:moveTo>
                        <a:pt x="28" y="35"/>
                      </a:moveTo>
                      <a:lnTo>
                        <a:pt x="28" y="35"/>
                      </a:lnTo>
                      <a:lnTo>
                        <a:pt x="29" y="0"/>
                      </a:lnTo>
                      <a:lnTo>
                        <a:pt x="2" y="0"/>
                      </a:lnTo>
                      <a:lnTo>
                        <a:pt x="0" y="35"/>
                      </a:lnTo>
                      <a:lnTo>
                        <a:pt x="28"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72" name="Freeform 368"/>
                <p:cNvSpPr>
                  <a:spLocks/>
                </p:cNvSpPr>
                <p:nvPr/>
              </p:nvSpPr>
              <p:spPr bwMode="auto">
                <a:xfrm>
                  <a:off x="3011" y="2366"/>
                  <a:ext cx="14" cy="17"/>
                </a:xfrm>
                <a:custGeom>
                  <a:avLst/>
                  <a:gdLst>
                    <a:gd name="T0" fmla="*/ 1 w 28"/>
                    <a:gd name="T1" fmla="*/ 0 h 35"/>
                    <a:gd name="T2" fmla="*/ 1 w 28"/>
                    <a:gd name="T3" fmla="*/ 0 h 35"/>
                    <a:gd name="T4" fmla="*/ 1 w 28"/>
                    <a:gd name="T5" fmla="*/ 0 h 35"/>
                    <a:gd name="T6" fmla="*/ 0 w 28"/>
                    <a:gd name="T7" fmla="*/ 0 h 35"/>
                    <a:gd name="T8" fmla="*/ 0 w 28"/>
                    <a:gd name="T9" fmla="*/ 0 h 35"/>
                    <a:gd name="T10" fmla="*/ 0 w 28"/>
                    <a:gd name="T11" fmla="*/ 0 h 35"/>
                    <a:gd name="T12" fmla="*/ 1 w 28"/>
                    <a:gd name="T13" fmla="*/ 0 h 35"/>
                    <a:gd name="T14" fmla="*/ 0 60000 65536"/>
                    <a:gd name="T15" fmla="*/ 0 60000 65536"/>
                    <a:gd name="T16" fmla="*/ 0 60000 65536"/>
                    <a:gd name="T17" fmla="*/ 0 60000 65536"/>
                    <a:gd name="T18" fmla="*/ 0 60000 65536"/>
                    <a:gd name="T19" fmla="*/ 0 60000 65536"/>
                    <a:gd name="T20" fmla="*/ 0 60000 65536"/>
                    <a:gd name="T21" fmla="*/ 0 w 28"/>
                    <a:gd name="T22" fmla="*/ 0 h 35"/>
                    <a:gd name="T23" fmla="*/ 28 w 28"/>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35">
                      <a:moveTo>
                        <a:pt x="28" y="35"/>
                      </a:moveTo>
                      <a:lnTo>
                        <a:pt x="28" y="35"/>
                      </a:lnTo>
                      <a:lnTo>
                        <a:pt x="28" y="0"/>
                      </a:lnTo>
                      <a:lnTo>
                        <a:pt x="0" y="0"/>
                      </a:lnTo>
                      <a:lnTo>
                        <a:pt x="0" y="35"/>
                      </a:lnTo>
                      <a:lnTo>
                        <a:pt x="28"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73" name="Freeform 369"/>
                <p:cNvSpPr>
                  <a:spLocks/>
                </p:cNvSpPr>
                <p:nvPr/>
              </p:nvSpPr>
              <p:spPr bwMode="auto">
                <a:xfrm>
                  <a:off x="3010" y="2383"/>
                  <a:ext cx="15" cy="17"/>
                </a:xfrm>
                <a:custGeom>
                  <a:avLst/>
                  <a:gdLst>
                    <a:gd name="T0" fmla="*/ 1 w 29"/>
                    <a:gd name="T1" fmla="*/ 1 h 34"/>
                    <a:gd name="T2" fmla="*/ 1 w 29"/>
                    <a:gd name="T3" fmla="*/ 1 h 34"/>
                    <a:gd name="T4" fmla="*/ 1 w 29"/>
                    <a:gd name="T5" fmla="*/ 0 h 34"/>
                    <a:gd name="T6" fmla="*/ 1 w 29"/>
                    <a:gd name="T7" fmla="*/ 0 h 34"/>
                    <a:gd name="T8" fmla="*/ 0 w 29"/>
                    <a:gd name="T9" fmla="*/ 1 h 34"/>
                    <a:gd name="T10" fmla="*/ 0 w 29"/>
                    <a:gd name="T11" fmla="*/ 1 h 34"/>
                    <a:gd name="T12" fmla="*/ 1 w 29"/>
                    <a:gd name="T13" fmla="*/ 1 h 34"/>
                    <a:gd name="T14" fmla="*/ 0 60000 65536"/>
                    <a:gd name="T15" fmla="*/ 0 60000 65536"/>
                    <a:gd name="T16" fmla="*/ 0 60000 65536"/>
                    <a:gd name="T17" fmla="*/ 0 60000 65536"/>
                    <a:gd name="T18" fmla="*/ 0 60000 65536"/>
                    <a:gd name="T19" fmla="*/ 0 60000 65536"/>
                    <a:gd name="T20" fmla="*/ 0 60000 65536"/>
                    <a:gd name="T21" fmla="*/ 0 w 29"/>
                    <a:gd name="T22" fmla="*/ 0 h 34"/>
                    <a:gd name="T23" fmla="*/ 29 w 29"/>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4">
                      <a:moveTo>
                        <a:pt x="28" y="34"/>
                      </a:moveTo>
                      <a:lnTo>
                        <a:pt x="28" y="34"/>
                      </a:lnTo>
                      <a:lnTo>
                        <a:pt x="29" y="0"/>
                      </a:lnTo>
                      <a:lnTo>
                        <a:pt x="1" y="0"/>
                      </a:lnTo>
                      <a:lnTo>
                        <a:pt x="0" y="34"/>
                      </a:lnTo>
                      <a:lnTo>
                        <a:pt x="28"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74" name="Freeform 370"/>
                <p:cNvSpPr>
                  <a:spLocks/>
                </p:cNvSpPr>
                <p:nvPr/>
              </p:nvSpPr>
              <p:spPr bwMode="auto">
                <a:xfrm>
                  <a:off x="3010" y="2400"/>
                  <a:ext cx="14" cy="17"/>
                </a:xfrm>
                <a:custGeom>
                  <a:avLst/>
                  <a:gdLst>
                    <a:gd name="T0" fmla="*/ 1 w 28"/>
                    <a:gd name="T1" fmla="*/ 0 h 35"/>
                    <a:gd name="T2" fmla="*/ 1 w 28"/>
                    <a:gd name="T3" fmla="*/ 0 h 35"/>
                    <a:gd name="T4" fmla="*/ 1 w 28"/>
                    <a:gd name="T5" fmla="*/ 0 h 35"/>
                    <a:gd name="T6" fmla="*/ 0 w 28"/>
                    <a:gd name="T7" fmla="*/ 0 h 35"/>
                    <a:gd name="T8" fmla="*/ 0 w 28"/>
                    <a:gd name="T9" fmla="*/ 0 h 35"/>
                    <a:gd name="T10" fmla="*/ 0 w 28"/>
                    <a:gd name="T11" fmla="*/ 0 h 35"/>
                    <a:gd name="T12" fmla="*/ 1 w 28"/>
                    <a:gd name="T13" fmla="*/ 0 h 35"/>
                    <a:gd name="T14" fmla="*/ 0 60000 65536"/>
                    <a:gd name="T15" fmla="*/ 0 60000 65536"/>
                    <a:gd name="T16" fmla="*/ 0 60000 65536"/>
                    <a:gd name="T17" fmla="*/ 0 60000 65536"/>
                    <a:gd name="T18" fmla="*/ 0 60000 65536"/>
                    <a:gd name="T19" fmla="*/ 0 60000 65536"/>
                    <a:gd name="T20" fmla="*/ 0 60000 65536"/>
                    <a:gd name="T21" fmla="*/ 0 w 28"/>
                    <a:gd name="T22" fmla="*/ 0 h 35"/>
                    <a:gd name="T23" fmla="*/ 28 w 28"/>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35">
                      <a:moveTo>
                        <a:pt x="28" y="35"/>
                      </a:moveTo>
                      <a:lnTo>
                        <a:pt x="28" y="35"/>
                      </a:lnTo>
                      <a:lnTo>
                        <a:pt x="28" y="0"/>
                      </a:lnTo>
                      <a:lnTo>
                        <a:pt x="0" y="0"/>
                      </a:lnTo>
                      <a:lnTo>
                        <a:pt x="0" y="35"/>
                      </a:lnTo>
                      <a:lnTo>
                        <a:pt x="28"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75" name="Freeform 371"/>
                <p:cNvSpPr>
                  <a:spLocks/>
                </p:cNvSpPr>
                <p:nvPr/>
              </p:nvSpPr>
              <p:spPr bwMode="auto">
                <a:xfrm>
                  <a:off x="3010" y="2417"/>
                  <a:ext cx="14" cy="17"/>
                </a:xfrm>
                <a:custGeom>
                  <a:avLst/>
                  <a:gdLst>
                    <a:gd name="T0" fmla="*/ 0 w 29"/>
                    <a:gd name="T1" fmla="*/ 1 h 33"/>
                    <a:gd name="T2" fmla="*/ 0 w 29"/>
                    <a:gd name="T3" fmla="*/ 1 h 33"/>
                    <a:gd name="T4" fmla="*/ 0 w 29"/>
                    <a:gd name="T5" fmla="*/ 0 h 33"/>
                    <a:gd name="T6" fmla="*/ 0 w 29"/>
                    <a:gd name="T7" fmla="*/ 0 h 33"/>
                    <a:gd name="T8" fmla="*/ 0 w 29"/>
                    <a:gd name="T9" fmla="*/ 1 h 33"/>
                    <a:gd name="T10" fmla="*/ 0 w 29"/>
                    <a:gd name="T11" fmla="*/ 1 h 33"/>
                    <a:gd name="T12" fmla="*/ 0 w 29"/>
                    <a:gd name="T13" fmla="*/ 1 h 33"/>
                    <a:gd name="T14" fmla="*/ 0 60000 65536"/>
                    <a:gd name="T15" fmla="*/ 0 60000 65536"/>
                    <a:gd name="T16" fmla="*/ 0 60000 65536"/>
                    <a:gd name="T17" fmla="*/ 0 60000 65536"/>
                    <a:gd name="T18" fmla="*/ 0 60000 65536"/>
                    <a:gd name="T19" fmla="*/ 0 60000 65536"/>
                    <a:gd name="T20" fmla="*/ 0 60000 65536"/>
                    <a:gd name="T21" fmla="*/ 0 w 29"/>
                    <a:gd name="T22" fmla="*/ 0 h 33"/>
                    <a:gd name="T23" fmla="*/ 29 w 29"/>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3">
                      <a:moveTo>
                        <a:pt x="28" y="33"/>
                      </a:moveTo>
                      <a:lnTo>
                        <a:pt x="28" y="33"/>
                      </a:lnTo>
                      <a:lnTo>
                        <a:pt x="29" y="0"/>
                      </a:lnTo>
                      <a:lnTo>
                        <a:pt x="1" y="0"/>
                      </a:lnTo>
                      <a:lnTo>
                        <a:pt x="0" y="33"/>
                      </a:lnTo>
                      <a:lnTo>
                        <a:pt x="28"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76" name="Freeform 372"/>
                <p:cNvSpPr>
                  <a:spLocks/>
                </p:cNvSpPr>
                <p:nvPr/>
              </p:nvSpPr>
              <p:spPr bwMode="auto">
                <a:xfrm>
                  <a:off x="3010" y="2434"/>
                  <a:ext cx="13" cy="17"/>
                </a:xfrm>
                <a:custGeom>
                  <a:avLst/>
                  <a:gdLst>
                    <a:gd name="T0" fmla="*/ 0 w 28"/>
                    <a:gd name="T1" fmla="*/ 1 h 34"/>
                    <a:gd name="T2" fmla="*/ 0 w 28"/>
                    <a:gd name="T3" fmla="*/ 1 h 34"/>
                    <a:gd name="T4" fmla="*/ 0 w 28"/>
                    <a:gd name="T5" fmla="*/ 0 h 34"/>
                    <a:gd name="T6" fmla="*/ 0 w 28"/>
                    <a:gd name="T7" fmla="*/ 0 h 34"/>
                    <a:gd name="T8" fmla="*/ 0 w 28"/>
                    <a:gd name="T9" fmla="*/ 1 h 34"/>
                    <a:gd name="T10" fmla="*/ 0 w 28"/>
                    <a:gd name="T11" fmla="*/ 1 h 34"/>
                    <a:gd name="T12" fmla="*/ 0 w 28"/>
                    <a:gd name="T13" fmla="*/ 1 h 34"/>
                    <a:gd name="T14" fmla="*/ 0 60000 65536"/>
                    <a:gd name="T15" fmla="*/ 0 60000 65536"/>
                    <a:gd name="T16" fmla="*/ 0 60000 65536"/>
                    <a:gd name="T17" fmla="*/ 0 60000 65536"/>
                    <a:gd name="T18" fmla="*/ 0 60000 65536"/>
                    <a:gd name="T19" fmla="*/ 0 60000 65536"/>
                    <a:gd name="T20" fmla="*/ 0 60000 65536"/>
                    <a:gd name="T21" fmla="*/ 0 w 28"/>
                    <a:gd name="T22" fmla="*/ 0 h 34"/>
                    <a:gd name="T23" fmla="*/ 28 w 28"/>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34">
                      <a:moveTo>
                        <a:pt x="28" y="34"/>
                      </a:moveTo>
                      <a:lnTo>
                        <a:pt x="28" y="34"/>
                      </a:lnTo>
                      <a:lnTo>
                        <a:pt x="28" y="0"/>
                      </a:lnTo>
                      <a:lnTo>
                        <a:pt x="0" y="0"/>
                      </a:lnTo>
                      <a:lnTo>
                        <a:pt x="0" y="34"/>
                      </a:lnTo>
                      <a:lnTo>
                        <a:pt x="28"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77" name="Freeform 373"/>
                <p:cNvSpPr>
                  <a:spLocks/>
                </p:cNvSpPr>
                <p:nvPr/>
              </p:nvSpPr>
              <p:spPr bwMode="auto">
                <a:xfrm>
                  <a:off x="3008" y="2451"/>
                  <a:ext cx="15" cy="17"/>
                </a:xfrm>
                <a:custGeom>
                  <a:avLst/>
                  <a:gdLst>
                    <a:gd name="T0" fmla="*/ 1 w 30"/>
                    <a:gd name="T1" fmla="*/ 1 h 34"/>
                    <a:gd name="T2" fmla="*/ 1 w 30"/>
                    <a:gd name="T3" fmla="*/ 1 h 34"/>
                    <a:gd name="T4" fmla="*/ 1 w 30"/>
                    <a:gd name="T5" fmla="*/ 0 h 34"/>
                    <a:gd name="T6" fmla="*/ 1 w 30"/>
                    <a:gd name="T7" fmla="*/ 0 h 34"/>
                    <a:gd name="T8" fmla="*/ 0 w 30"/>
                    <a:gd name="T9" fmla="*/ 1 h 34"/>
                    <a:gd name="T10" fmla="*/ 0 w 30"/>
                    <a:gd name="T11" fmla="*/ 1 h 34"/>
                    <a:gd name="T12" fmla="*/ 1 w 30"/>
                    <a:gd name="T13" fmla="*/ 1 h 34"/>
                    <a:gd name="T14" fmla="*/ 0 60000 65536"/>
                    <a:gd name="T15" fmla="*/ 0 60000 65536"/>
                    <a:gd name="T16" fmla="*/ 0 60000 65536"/>
                    <a:gd name="T17" fmla="*/ 0 60000 65536"/>
                    <a:gd name="T18" fmla="*/ 0 60000 65536"/>
                    <a:gd name="T19" fmla="*/ 0 60000 65536"/>
                    <a:gd name="T20" fmla="*/ 0 60000 65536"/>
                    <a:gd name="T21" fmla="*/ 0 w 30"/>
                    <a:gd name="T22" fmla="*/ 0 h 34"/>
                    <a:gd name="T23" fmla="*/ 30 w 30"/>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4">
                      <a:moveTo>
                        <a:pt x="27" y="34"/>
                      </a:moveTo>
                      <a:lnTo>
                        <a:pt x="27" y="34"/>
                      </a:lnTo>
                      <a:lnTo>
                        <a:pt x="30" y="0"/>
                      </a:lnTo>
                      <a:lnTo>
                        <a:pt x="2" y="0"/>
                      </a:lnTo>
                      <a:lnTo>
                        <a:pt x="0" y="34"/>
                      </a:lnTo>
                      <a:lnTo>
                        <a:pt x="27" y="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78" name="Freeform 374"/>
                <p:cNvSpPr>
                  <a:spLocks/>
                </p:cNvSpPr>
                <p:nvPr/>
              </p:nvSpPr>
              <p:spPr bwMode="auto">
                <a:xfrm>
                  <a:off x="3008" y="2468"/>
                  <a:ext cx="14" cy="17"/>
                </a:xfrm>
                <a:custGeom>
                  <a:avLst/>
                  <a:gdLst>
                    <a:gd name="T0" fmla="*/ 1 w 28"/>
                    <a:gd name="T1" fmla="*/ 0 h 35"/>
                    <a:gd name="T2" fmla="*/ 1 w 28"/>
                    <a:gd name="T3" fmla="*/ 0 h 35"/>
                    <a:gd name="T4" fmla="*/ 1 w 28"/>
                    <a:gd name="T5" fmla="*/ 0 h 35"/>
                    <a:gd name="T6" fmla="*/ 1 w 28"/>
                    <a:gd name="T7" fmla="*/ 0 h 35"/>
                    <a:gd name="T8" fmla="*/ 0 w 28"/>
                    <a:gd name="T9" fmla="*/ 0 h 35"/>
                    <a:gd name="T10" fmla="*/ 0 w 28"/>
                    <a:gd name="T11" fmla="*/ 0 h 35"/>
                    <a:gd name="T12" fmla="*/ 1 w 28"/>
                    <a:gd name="T13" fmla="*/ 0 h 35"/>
                    <a:gd name="T14" fmla="*/ 0 60000 65536"/>
                    <a:gd name="T15" fmla="*/ 0 60000 65536"/>
                    <a:gd name="T16" fmla="*/ 0 60000 65536"/>
                    <a:gd name="T17" fmla="*/ 0 60000 65536"/>
                    <a:gd name="T18" fmla="*/ 0 60000 65536"/>
                    <a:gd name="T19" fmla="*/ 0 60000 65536"/>
                    <a:gd name="T20" fmla="*/ 0 60000 65536"/>
                    <a:gd name="T21" fmla="*/ 0 w 28"/>
                    <a:gd name="T22" fmla="*/ 0 h 35"/>
                    <a:gd name="T23" fmla="*/ 28 w 28"/>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35">
                      <a:moveTo>
                        <a:pt x="27" y="35"/>
                      </a:moveTo>
                      <a:lnTo>
                        <a:pt x="27" y="35"/>
                      </a:lnTo>
                      <a:lnTo>
                        <a:pt x="28" y="0"/>
                      </a:lnTo>
                      <a:lnTo>
                        <a:pt x="1" y="0"/>
                      </a:lnTo>
                      <a:lnTo>
                        <a:pt x="0" y="35"/>
                      </a:lnTo>
                      <a:lnTo>
                        <a:pt x="27"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79" name="Freeform 375"/>
                <p:cNvSpPr>
                  <a:spLocks/>
                </p:cNvSpPr>
                <p:nvPr/>
              </p:nvSpPr>
              <p:spPr bwMode="auto">
                <a:xfrm>
                  <a:off x="3007" y="2485"/>
                  <a:ext cx="15" cy="17"/>
                </a:xfrm>
                <a:custGeom>
                  <a:avLst/>
                  <a:gdLst>
                    <a:gd name="T0" fmla="*/ 1 w 28"/>
                    <a:gd name="T1" fmla="*/ 1 h 33"/>
                    <a:gd name="T2" fmla="*/ 1 w 28"/>
                    <a:gd name="T3" fmla="*/ 1 h 33"/>
                    <a:gd name="T4" fmla="*/ 1 w 28"/>
                    <a:gd name="T5" fmla="*/ 0 h 33"/>
                    <a:gd name="T6" fmla="*/ 1 w 28"/>
                    <a:gd name="T7" fmla="*/ 0 h 33"/>
                    <a:gd name="T8" fmla="*/ 0 w 28"/>
                    <a:gd name="T9" fmla="*/ 1 h 33"/>
                    <a:gd name="T10" fmla="*/ 0 w 28"/>
                    <a:gd name="T11" fmla="*/ 1 h 33"/>
                    <a:gd name="T12" fmla="*/ 1 w 28"/>
                    <a:gd name="T13" fmla="*/ 1 h 33"/>
                    <a:gd name="T14" fmla="*/ 0 60000 65536"/>
                    <a:gd name="T15" fmla="*/ 0 60000 65536"/>
                    <a:gd name="T16" fmla="*/ 0 60000 65536"/>
                    <a:gd name="T17" fmla="*/ 0 60000 65536"/>
                    <a:gd name="T18" fmla="*/ 0 60000 65536"/>
                    <a:gd name="T19" fmla="*/ 0 60000 65536"/>
                    <a:gd name="T20" fmla="*/ 0 60000 65536"/>
                    <a:gd name="T21" fmla="*/ 0 w 28"/>
                    <a:gd name="T22" fmla="*/ 0 h 33"/>
                    <a:gd name="T23" fmla="*/ 28 w 28"/>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33">
                      <a:moveTo>
                        <a:pt x="27" y="33"/>
                      </a:moveTo>
                      <a:lnTo>
                        <a:pt x="27" y="33"/>
                      </a:lnTo>
                      <a:lnTo>
                        <a:pt x="28" y="0"/>
                      </a:lnTo>
                      <a:lnTo>
                        <a:pt x="1" y="0"/>
                      </a:lnTo>
                      <a:lnTo>
                        <a:pt x="0" y="33"/>
                      </a:lnTo>
                      <a:lnTo>
                        <a:pt x="27"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80" name="Freeform 376"/>
                <p:cNvSpPr>
                  <a:spLocks/>
                </p:cNvSpPr>
                <p:nvPr/>
              </p:nvSpPr>
              <p:spPr bwMode="auto">
                <a:xfrm>
                  <a:off x="3007" y="2502"/>
                  <a:ext cx="14" cy="16"/>
                </a:xfrm>
                <a:custGeom>
                  <a:avLst/>
                  <a:gdLst>
                    <a:gd name="T0" fmla="*/ 0 w 29"/>
                    <a:gd name="T1" fmla="*/ 0 h 33"/>
                    <a:gd name="T2" fmla="*/ 0 w 29"/>
                    <a:gd name="T3" fmla="*/ 0 h 33"/>
                    <a:gd name="T4" fmla="*/ 0 w 29"/>
                    <a:gd name="T5" fmla="*/ 0 h 33"/>
                    <a:gd name="T6" fmla="*/ 0 w 29"/>
                    <a:gd name="T7" fmla="*/ 0 h 33"/>
                    <a:gd name="T8" fmla="*/ 0 w 29"/>
                    <a:gd name="T9" fmla="*/ 0 h 33"/>
                    <a:gd name="T10" fmla="*/ 0 w 29"/>
                    <a:gd name="T11" fmla="*/ 0 h 33"/>
                    <a:gd name="T12" fmla="*/ 0 w 29"/>
                    <a:gd name="T13" fmla="*/ 0 h 33"/>
                    <a:gd name="T14" fmla="*/ 0 60000 65536"/>
                    <a:gd name="T15" fmla="*/ 0 60000 65536"/>
                    <a:gd name="T16" fmla="*/ 0 60000 65536"/>
                    <a:gd name="T17" fmla="*/ 0 60000 65536"/>
                    <a:gd name="T18" fmla="*/ 0 60000 65536"/>
                    <a:gd name="T19" fmla="*/ 0 60000 65536"/>
                    <a:gd name="T20" fmla="*/ 0 60000 65536"/>
                    <a:gd name="T21" fmla="*/ 0 w 29"/>
                    <a:gd name="T22" fmla="*/ 0 h 33"/>
                    <a:gd name="T23" fmla="*/ 29 w 29"/>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3">
                      <a:moveTo>
                        <a:pt x="28" y="33"/>
                      </a:moveTo>
                      <a:lnTo>
                        <a:pt x="28" y="33"/>
                      </a:lnTo>
                      <a:lnTo>
                        <a:pt x="29" y="0"/>
                      </a:lnTo>
                      <a:lnTo>
                        <a:pt x="2" y="0"/>
                      </a:lnTo>
                      <a:lnTo>
                        <a:pt x="0" y="33"/>
                      </a:lnTo>
                      <a:lnTo>
                        <a:pt x="28"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81" name="Freeform 377"/>
                <p:cNvSpPr>
                  <a:spLocks/>
                </p:cNvSpPr>
                <p:nvPr/>
              </p:nvSpPr>
              <p:spPr bwMode="auto">
                <a:xfrm>
                  <a:off x="3006" y="2518"/>
                  <a:ext cx="15" cy="17"/>
                </a:xfrm>
                <a:custGeom>
                  <a:avLst/>
                  <a:gdLst>
                    <a:gd name="T0" fmla="*/ 1 w 30"/>
                    <a:gd name="T1" fmla="*/ 1 h 33"/>
                    <a:gd name="T2" fmla="*/ 1 w 30"/>
                    <a:gd name="T3" fmla="*/ 1 h 33"/>
                    <a:gd name="T4" fmla="*/ 1 w 30"/>
                    <a:gd name="T5" fmla="*/ 0 h 33"/>
                    <a:gd name="T6" fmla="*/ 1 w 30"/>
                    <a:gd name="T7" fmla="*/ 0 h 33"/>
                    <a:gd name="T8" fmla="*/ 0 w 30"/>
                    <a:gd name="T9" fmla="*/ 1 h 33"/>
                    <a:gd name="T10" fmla="*/ 0 w 30"/>
                    <a:gd name="T11" fmla="*/ 1 h 33"/>
                    <a:gd name="T12" fmla="*/ 1 w 30"/>
                    <a:gd name="T13" fmla="*/ 1 h 33"/>
                    <a:gd name="T14" fmla="*/ 0 60000 65536"/>
                    <a:gd name="T15" fmla="*/ 0 60000 65536"/>
                    <a:gd name="T16" fmla="*/ 0 60000 65536"/>
                    <a:gd name="T17" fmla="*/ 0 60000 65536"/>
                    <a:gd name="T18" fmla="*/ 0 60000 65536"/>
                    <a:gd name="T19" fmla="*/ 0 60000 65536"/>
                    <a:gd name="T20" fmla="*/ 0 60000 65536"/>
                    <a:gd name="T21" fmla="*/ 0 w 30"/>
                    <a:gd name="T22" fmla="*/ 0 h 33"/>
                    <a:gd name="T23" fmla="*/ 30 w 30"/>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3">
                      <a:moveTo>
                        <a:pt x="28" y="33"/>
                      </a:moveTo>
                      <a:lnTo>
                        <a:pt x="28" y="33"/>
                      </a:lnTo>
                      <a:lnTo>
                        <a:pt x="30" y="0"/>
                      </a:lnTo>
                      <a:lnTo>
                        <a:pt x="2" y="0"/>
                      </a:lnTo>
                      <a:lnTo>
                        <a:pt x="0" y="33"/>
                      </a:lnTo>
                      <a:lnTo>
                        <a:pt x="28"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82" name="Freeform 378"/>
                <p:cNvSpPr>
                  <a:spLocks/>
                </p:cNvSpPr>
                <p:nvPr/>
              </p:nvSpPr>
              <p:spPr bwMode="auto">
                <a:xfrm>
                  <a:off x="3006" y="2535"/>
                  <a:ext cx="13" cy="16"/>
                </a:xfrm>
                <a:custGeom>
                  <a:avLst/>
                  <a:gdLst>
                    <a:gd name="T0" fmla="*/ 0 w 28"/>
                    <a:gd name="T1" fmla="*/ 1 h 32"/>
                    <a:gd name="T2" fmla="*/ 0 w 28"/>
                    <a:gd name="T3" fmla="*/ 1 h 32"/>
                    <a:gd name="T4" fmla="*/ 0 w 28"/>
                    <a:gd name="T5" fmla="*/ 0 h 32"/>
                    <a:gd name="T6" fmla="*/ 0 w 28"/>
                    <a:gd name="T7" fmla="*/ 0 h 32"/>
                    <a:gd name="T8" fmla="*/ 0 w 28"/>
                    <a:gd name="T9" fmla="*/ 1 h 32"/>
                    <a:gd name="T10" fmla="*/ 0 w 28"/>
                    <a:gd name="T11" fmla="*/ 1 h 32"/>
                    <a:gd name="T12" fmla="*/ 0 w 28"/>
                    <a:gd name="T13" fmla="*/ 1 h 32"/>
                    <a:gd name="T14" fmla="*/ 0 60000 65536"/>
                    <a:gd name="T15" fmla="*/ 0 60000 65536"/>
                    <a:gd name="T16" fmla="*/ 0 60000 65536"/>
                    <a:gd name="T17" fmla="*/ 0 60000 65536"/>
                    <a:gd name="T18" fmla="*/ 0 60000 65536"/>
                    <a:gd name="T19" fmla="*/ 0 60000 65536"/>
                    <a:gd name="T20" fmla="*/ 0 60000 65536"/>
                    <a:gd name="T21" fmla="*/ 0 w 28"/>
                    <a:gd name="T22" fmla="*/ 0 h 32"/>
                    <a:gd name="T23" fmla="*/ 28 w 28"/>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32">
                      <a:moveTo>
                        <a:pt x="28" y="32"/>
                      </a:moveTo>
                      <a:lnTo>
                        <a:pt x="28" y="32"/>
                      </a:lnTo>
                      <a:lnTo>
                        <a:pt x="28" y="0"/>
                      </a:lnTo>
                      <a:lnTo>
                        <a:pt x="0" y="0"/>
                      </a:lnTo>
                      <a:lnTo>
                        <a:pt x="0" y="32"/>
                      </a:lnTo>
                      <a:lnTo>
                        <a:pt x="28" y="3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83" name="Freeform 379"/>
                <p:cNvSpPr>
                  <a:spLocks/>
                </p:cNvSpPr>
                <p:nvPr/>
              </p:nvSpPr>
              <p:spPr bwMode="auto">
                <a:xfrm>
                  <a:off x="3004" y="2551"/>
                  <a:ext cx="15" cy="16"/>
                </a:xfrm>
                <a:custGeom>
                  <a:avLst/>
                  <a:gdLst>
                    <a:gd name="T0" fmla="*/ 1 w 30"/>
                    <a:gd name="T1" fmla="*/ 1 h 31"/>
                    <a:gd name="T2" fmla="*/ 1 w 30"/>
                    <a:gd name="T3" fmla="*/ 1 h 31"/>
                    <a:gd name="T4" fmla="*/ 1 w 30"/>
                    <a:gd name="T5" fmla="*/ 0 h 31"/>
                    <a:gd name="T6" fmla="*/ 1 w 30"/>
                    <a:gd name="T7" fmla="*/ 0 h 31"/>
                    <a:gd name="T8" fmla="*/ 0 w 30"/>
                    <a:gd name="T9" fmla="*/ 1 h 31"/>
                    <a:gd name="T10" fmla="*/ 0 w 30"/>
                    <a:gd name="T11" fmla="*/ 1 h 31"/>
                    <a:gd name="T12" fmla="*/ 1 w 30"/>
                    <a:gd name="T13" fmla="*/ 1 h 31"/>
                    <a:gd name="T14" fmla="*/ 0 60000 65536"/>
                    <a:gd name="T15" fmla="*/ 0 60000 65536"/>
                    <a:gd name="T16" fmla="*/ 0 60000 65536"/>
                    <a:gd name="T17" fmla="*/ 0 60000 65536"/>
                    <a:gd name="T18" fmla="*/ 0 60000 65536"/>
                    <a:gd name="T19" fmla="*/ 0 60000 65536"/>
                    <a:gd name="T20" fmla="*/ 0 60000 65536"/>
                    <a:gd name="T21" fmla="*/ 0 w 30"/>
                    <a:gd name="T22" fmla="*/ 0 h 31"/>
                    <a:gd name="T23" fmla="*/ 30 w 30"/>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1">
                      <a:moveTo>
                        <a:pt x="27" y="31"/>
                      </a:moveTo>
                      <a:lnTo>
                        <a:pt x="27" y="31"/>
                      </a:lnTo>
                      <a:lnTo>
                        <a:pt x="30" y="0"/>
                      </a:lnTo>
                      <a:lnTo>
                        <a:pt x="2" y="0"/>
                      </a:lnTo>
                      <a:lnTo>
                        <a:pt x="0" y="31"/>
                      </a:lnTo>
                      <a:lnTo>
                        <a:pt x="27" y="3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84" name="Freeform 380"/>
                <p:cNvSpPr>
                  <a:spLocks/>
                </p:cNvSpPr>
                <p:nvPr/>
              </p:nvSpPr>
              <p:spPr bwMode="auto">
                <a:xfrm>
                  <a:off x="3004" y="2567"/>
                  <a:ext cx="14" cy="15"/>
                </a:xfrm>
                <a:custGeom>
                  <a:avLst/>
                  <a:gdLst>
                    <a:gd name="T0" fmla="*/ 1 w 27"/>
                    <a:gd name="T1" fmla="*/ 0 h 31"/>
                    <a:gd name="T2" fmla="*/ 1 w 27"/>
                    <a:gd name="T3" fmla="*/ 0 h 31"/>
                    <a:gd name="T4" fmla="*/ 1 w 27"/>
                    <a:gd name="T5" fmla="*/ 0 h 31"/>
                    <a:gd name="T6" fmla="*/ 0 w 27"/>
                    <a:gd name="T7" fmla="*/ 0 h 31"/>
                    <a:gd name="T8" fmla="*/ 0 w 27"/>
                    <a:gd name="T9" fmla="*/ 0 h 31"/>
                    <a:gd name="T10" fmla="*/ 0 w 27"/>
                    <a:gd name="T11" fmla="*/ 0 h 31"/>
                    <a:gd name="T12" fmla="*/ 1 w 27"/>
                    <a:gd name="T13" fmla="*/ 0 h 31"/>
                    <a:gd name="T14" fmla="*/ 0 60000 65536"/>
                    <a:gd name="T15" fmla="*/ 0 60000 65536"/>
                    <a:gd name="T16" fmla="*/ 0 60000 65536"/>
                    <a:gd name="T17" fmla="*/ 0 60000 65536"/>
                    <a:gd name="T18" fmla="*/ 0 60000 65536"/>
                    <a:gd name="T19" fmla="*/ 0 60000 65536"/>
                    <a:gd name="T20" fmla="*/ 0 60000 65536"/>
                    <a:gd name="T21" fmla="*/ 0 w 27"/>
                    <a:gd name="T22" fmla="*/ 0 h 31"/>
                    <a:gd name="T23" fmla="*/ 27 w 27"/>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31">
                      <a:moveTo>
                        <a:pt x="27" y="31"/>
                      </a:moveTo>
                      <a:lnTo>
                        <a:pt x="27" y="31"/>
                      </a:lnTo>
                      <a:lnTo>
                        <a:pt x="27" y="0"/>
                      </a:lnTo>
                      <a:lnTo>
                        <a:pt x="0" y="0"/>
                      </a:lnTo>
                      <a:lnTo>
                        <a:pt x="0" y="31"/>
                      </a:lnTo>
                      <a:lnTo>
                        <a:pt x="27" y="3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85" name="Freeform 381"/>
                <p:cNvSpPr>
                  <a:spLocks/>
                </p:cNvSpPr>
                <p:nvPr/>
              </p:nvSpPr>
              <p:spPr bwMode="auto">
                <a:xfrm>
                  <a:off x="3003" y="2582"/>
                  <a:ext cx="15" cy="16"/>
                </a:xfrm>
                <a:custGeom>
                  <a:avLst/>
                  <a:gdLst>
                    <a:gd name="T0" fmla="*/ 1 w 30"/>
                    <a:gd name="T1" fmla="*/ 0 h 33"/>
                    <a:gd name="T2" fmla="*/ 1 w 30"/>
                    <a:gd name="T3" fmla="*/ 0 h 33"/>
                    <a:gd name="T4" fmla="*/ 1 w 30"/>
                    <a:gd name="T5" fmla="*/ 0 h 33"/>
                    <a:gd name="T6" fmla="*/ 1 w 30"/>
                    <a:gd name="T7" fmla="*/ 0 h 33"/>
                    <a:gd name="T8" fmla="*/ 0 w 30"/>
                    <a:gd name="T9" fmla="*/ 0 h 33"/>
                    <a:gd name="T10" fmla="*/ 0 w 30"/>
                    <a:gd name="T11" fmla="*/ 0 h 33"/>
                    <a:gd name="T12" fmla="*/ 1 w 30"/>
                    <a:gd name="T13" fmla="*/ 0 h 33"/>
                    <a:gd name="T14" fmla="*/ 0 60000 65536"/>
                    <a:gd name="T15" fmla="*/ 0 60000 65536"/>
                    <a:gd name="T16" fmla="*/ 0 60000 65536"/>
                    <a:gd name="T17" fmla="*/ 0 60000 65536"/>
                    <a:gd name="T18" fmla="*/ 0 60000 65536"/>
                    <a:gd name="T19" fmla="*/ 0 60000 65536"/>
                    <a:gd name="T20" fmla="*/ 0 60000 65536"/>
                    <a:gd name="T21" fmla="*/ 0 w 30"/>
                    <a:gd name="T22" fmla="*/ 0 h 33"/>
                    <a:gd name="T23" fmla="*/ 30 w 30"/>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3">
                      <a:moveTo>
                        <a:pt x="28" y="33"/>
                      </a:moveTo>
                      <a:lnTo>
                        <a:pt x="28" y="33"/>
                      </a:lnTo>
                      <a:lnTo>
                        <a:pt x="30" y="0"/>
                      </a:lnTo>
                      <a:lnTo>
                        <a:pt x="3" y="0"/>
                      </a:lnTo>
                      <a:lnTo>
                        <a:pt x="0" y="33"/>
                      </a:lnTo>
                      <a:lnTo>
                        <a:pt x="28" y="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86" name="Freeform 382"/>
                <p:cNvSpPr>
                  <a:spLocks/>
                </p:cNvSpPr>
                <p:nvPr/>
              </p:nvSpPr>
              <p:spPr bwMode="auto">
                <a:xfrm>
                  <a:off x="3002" y="2598"/>
                  <a:ext cx="15" cy="16"/>
                </a:xfrm>
                <a:custGeom>
                  <a:avLst/>
                  <a:gdLst>
                    <a:gd name="T0" fmla="*/ 1 w 30"/>
                    <a:gd name="T1" fmla="*/ 1 h 31"/>
                    <a:gd name="T2" fmla="*/ 1 w 30"/>
                    <a:gd name="T3" fmla="*/ 1 h 31"/>
                    <a:gd name="T4" fmla="*/ 1 w 30"/>
                    <a:gd name="T5" fmla="*/ 0 h 31"/>
                    <a:gd name="T6" fmla="*/ 1 w 30"/>
                    <a:gd name="T7" fmla="*/ 0 h 31"/>
                    <a:gd name="T8" fmla="*/ 0 w 30"/>
                    <a:gd name="T9" fmla="*/ 1 h 31"/>
                    <a:gd name="T10" fmla="*/ 0 w 30"/>
                    <a:gd name="T11" fmla="*/ 1 h 31"/>
                    <a:gd name="T12" fmla="*/ 1 w 30"/>
                    <a:gd name="T13" fmla="*/ 1 h 31"/>
                    <a:gd name="T14" fmla="*/ 0 60000 65536"/>
                    <a:gd name="T15" fmla="*/ 0 60000 65536"/>
                    <a:gd name="T16" fmla="*/ 0 60000 65536"/>
                    <a:gd name="T17" fmla="*/ 0 60000 65536"/>
                    <a:gd name="T18" fmla="*/ 0 60000 65536"/>
                    <a:gd name="T19" fmla="*/ 0 60000 65536"/>
                    <a:gd name="T20" fmla="*/ 0 60000 65536"/>
                    <a:gd name="T21" fmla="*/ 0 w 30"/>
                    <a:gd name="T22" fmla="*/ 0 h 31"/>
                    <a:gd name="T23" fmla="*/ 30 w 30"/>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1">
                      <a:moveTo>
                        <a:pt x="28" y="31"/>
                      </a:moveTo>
                      <a:lnTo>
                        <a:pt x="28" y="31"/>
                      </a:lnTo>
                      <a:lnTo>
                        <a:pt x="30" y="0"/>
                      </a:lnTo>
                      <a:lnTo>
                        <a:pt x="2" y="0"/>
                      </a:lnTo>
                      <a:lnTo>
                        <a:pt x="0" y="31"/>
                      </a:lnTo>
                      <a:lnTo>
                        <a:pt x="28" y="3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87" name="Freeform 383"/>
                <p:cNvSpPr>
                  <a:spLocks/>
                </p:cNvSpPr>
                <p:nvPr/>
              </p:nvSpPr>
              <p:spPr bwMode="auto">
                <a:xfrm>
                  <a:off x="3001" y="2614"/>
                  <a:ext cx="15" cy="15"/>
                </a:xfrm>
                <a:custGeom>
                  <a:avLst/>
                  <a:gdLst>
                    <a:gd name="T0" fmla="*/ 1 w 30"/>
                    <a:gd name="T1" fmla="*/ 1 h 30"/>
                    <a:gd name="T2" fmla="*/ 1 w 30"/>
                    <a:gd name="T3" fmla="*/ 1 h 30"/>
                    <a:gd name="T4" fmla="*/ 1 w 30"/>
                    <a:gd name="T5" fmla="*/ 0 h 30"/>
                    <a:gd name="T6" fmla="*/ 1 w 30"/>
                    <a:gd name="T7" fmla="*/ 0 h 30"/>
                    <a:gd name="T8" fmla="*/ 0 w 30"/>
                    <a:gd name="T9" fmla="*/ 1 h 30"/>
                    <a:gd name="T10" fmla="*/ 0 w 30"/>
                    <a:gd name="T11" fmla="*/ 1 h 30"/>
                    <a:gd name="T12" fmla="*/ 1 w 30"/>
                    <a:gd name="T13" fmla="*/ 1 h 30"/>
                    <a:gd name="T14" fmla="*/ 0 60000 65536"/>
                    <a:gd name="T15" fmla="*/ 0 60000 65536"/>
                    <a:gd name="T16" fmla="*/ 0 60000 65536"/>
                    <a:gd name="T17" fmla="*/ 0 60000 65536"/>
                    <a:gd name="T18" fmla="*/ 0 60000 65536"/>
                    <a:gd name="T19" fmla="*/ 0 60000 65536"/>
                    <a:gd name="T20" fmla="*/ 0 60000 65536"/>
                    <a:gd name="T21" fmla="*/ 0 w 30"/>
                    <a:gd name="T22" fmla="*/ 0 h 30"/>
                    <a:gd name="T23" fmla="*/ 30 w 30"/>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0">
                      <a:moveTo>
                        <a:pt x="27" y="30"/>
                      </a:moveTo>
                      <a:lnTo>
                        <a:pt x="27" y="30"/>
                      </a:lnTo>
                      <a:lnTo>
                        <a:pt x="30" y="0"/>
                      </a:lnTo>
                      <a:lnTo>
                        <a:pt x="2" y="0"/>
                      </a:lnTo>
                      <a:lnTo>
                        <a:pt x="0" y="30"/>
                      </a:lnTo>
                      <a:lnTo>
                        <a:pt x="27" y="3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88" name="Freeform 384"/>
                <p:cNvSpPr>
                  <a:spLocks/>
                </p:cNvSpPr>
                <p:nvPr/>
              </p:nvSpPr>
              <p:spPr bwMode="auto">
                <a:xfrm>
                  <a:off x="3000" y="2629"/>
                  <a:ext cx="15" cy="14"/>
                </a:xfrm>
                <a:custGeom>
                  <a:avLst/>
                  <a:gdLst>
                    <a:gd name="T0" fmla="*/ 1 w 28"/>
                    <a:gd name="T1" fmla="*/ 0 h 29"/>
                    <a:gd name="T2" fmla="*/ 1 w 28"/>
                    <a:gd name="T3" fmla="*/ 0 h 29"/>
                    <a:gd name="T4" fmla="*/ 1 w 28"/>
                    <a:gd name="T5" fmla="*/ 0 h 29"/>
                    <a:gd name="T6" fmla="*/ 1 w 28"/>
                    <a:gd name="T7" fmla="*/ 0 h 29"/>
                    <a:gd name="T8" fmla="*/ 0 w 28"/>
                    <a:gd name="T9" fmla="*/ 0 h 29"/>
                    <a:gd name="T10" fmla="*/ 0 w 28"/>
                    <a:gd name="T11" fmla="*/ 0 h 29"/>
                    <a:gd name="T12" fmla="*/ 1 w 28"/>
                    <a:gd name="T13" fmla="*/ 0 h 29"/>
                    <a:gd name="T14" fmla="*/ 0 60000 65536"/>
                    <a:gd name="T15" fmla="*/ 0 60000 65536"/>
                    <a:gd name="T16" fmla="*/ 0 60000 65536"/>
                    <a:gd name="T17" fmla="*/ 0 60000 65536"/>
                    <a:gd name="T18" fmla="*/ 0 60000 65536"/>
                    <a:gd name="T19" fmla="*/ 0 60000 65536"/>
                    <a:gd name="T20" fmla="*/ 0 60000 65536"/>
                    <a:gd name="T21" fmla="*/ 0 w 28"/>
                    <a:gd name="T22" fmla="*/ 0 h 29"/>
                    <a:gd name="T23" fmla="*/ 28 w 28"/>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29">
                      <a:moveTo>
                        <a:pt x="27" y="29"/>
                      </a:moveTo>
                      <a:lnTo>
                        <a:pt x="27" y="29"/>
                      </a:lnTo>
                      <a:lnTo>
                        <a:pt x="28" y="0"/>
                      </a:lnTo>
                      <a:lnTo>
                        <a:pt x="1" y="0"/>
                      </a:lnTo>
                      <a:lnTo>
                        <a:pt x="0" y="29"/>
                      </a:lnTo>
                      <a:lnTo>
                        <a:pt x="27" y="2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89" name="Freeform 385"/>
                <p:cNvSpPr>
                  <a:spLocks/>
                </p:cNvSpPr>
                <p:nvPr/>
              </p:nvSpPr>
              <p:spPr bwMode="auto">
                <a:xfrm>
                  <a:off x="2999" y="2643"/>
                  <a:ext cx="15" cy="15"/>
                </a:xfrm>
                <a:custGeom>
                  <a:avLst/>
                  <a:gdLst>
                    <a:gd name="T0" fmla="*/ 1 w 30"/>
                    <a:gd name="T1" fmla="*/ 1 h 29"/>
                    <a:gd name="T2" fmla="*/ 1 w 30"/>
                    <a:gd name="T3" fmla="*/ 1 h 29"/>
                    <a:gd name="T4" fmla="*/ 1 w 30"/>
                    <a:gd name="T5" fmla="*/ 0 h 29"/>
                    <a:gd name="T6" fmla="*/ 1 w 30"/>
                    <a:gd name="T7" fmla="*/ 0 h 29"/>
                    <a:gd name="T8" fmla="*/ 0 w 30"/>
                    <a:gd name="T9" fmla="*/ 1 h 29"/>
                    <a:gd name="T10" fmla="*/ 0 w 30"/>
                    <a:gd name="T11" fmla="*/ 1 h 29"/>
                    <a:gd name="T12" fmla="*/ 1 w 30"/>
                    <a:gd name="T13" fmla="*/ 1 h 29"/>
                    <a:gd name="T14" fmla="*/ 0 60000 65536"/>
                    <a:gd name="T15" fmla="*/ 0 60000 65536"/>
                    <a:gd name="T16" fmla="*/ 0 60000 65536"/>
                    <a:gd name="T17" fmla="*/ 0 60000 65536"/>
                    <a:gd name="T18" fmla="*/ 0 60000 65536"/>
                    <a:gd name="T19" fmla="*/ 0 60000 65536"/>
                    <a:gd name="T20" fmla="*/ 0 60000 65536"/>
                    <a:gd name="T21" fmla="*/ 0 w 30"/>
                    <a:gd name="T22" fmla="*/ 0 h 29"/>
                    <a:gd name="T23" fmla="*/ 30 w 30"/>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29">
                      <a:moveTo>
                        <a:pt x="28" y="29"/>
                      </a:moveTo>
                      <a:lnTo>
                        <a:pt x="28" y="29"/>
                      </a:lnTo>
                      <a:lnTo>
                        <a:pt x="30" y="0"/>
                      </a:lnTo>
                      <a:lnTo>
                        <a:pt x="3" y="0"/>
                      </a:lnTo>
                      <a:lnTo>
                        <a:pt x="0" y="29"/>
                      </a:lnTo>
                      <a:lnTo>
                        <a:pt x="28" y="2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90" name="Freeform 386"/>
                <p:cNvSpPr>
                  <a:spLocks/>
                </p:cNvSpPr>
                <p:nvPr/>
              </p:nvSpPr>
              <p:spPr bwMode="auto">
                <a:xfrm>
                  <a:off x="2999" y="2658"/>
                  <a:ext cx="14" cy="14"/>
                </a:xfrm>
                <a:custGeom>
                  <a:avLst/>
                  <a:gdLst>
                    <a:gd name="T0" fmla="*/ 0 w 29"/>
                    <a:gd name="T1" fmla="*/ 1 h 28"/>
                    <a:gd name="T2" fmla="*/ 0 w 29"/>
                    <a:gd name="T3" fmla="*/ 1 h 28"/>
                    <a:gd name="T4" fmla="*/ 0 w 29"/>
                    <a:gd name="T5" fmla="*/ 0 h 28"/>
                    <a:gd name="T6" fmla="*/ 0 w 29"/>
                    <a:gd name="T7" fmla="*/ 0 h 28"/>
                    <a:gd name="T8" fmla="*/ 0 w 29"/>
                    <a:gd name="T9" fmla="*/ 1 h 28"/>
                    <a:gd name="T10" fmla="*/ 0 w 29"/>
                    <a:gd name="T11" fmla="*/ 1 h 28"/>
                    <a:gd name="T12" fmla="*/ 0 60000 65536"/>
                    <a:gd name="T13" fmla="*/ 0 60000 65536"/>
                    <a:gd name="T14" fmla="*/ 0 60000 65536"/>
                    <a:gd name="T15" fmla="*/ 0 60000 65536"/>
                    <a:gd name="T16" fmla="*/ 0 60000 65536"/>
                    <a:gd name="T17" fmla="*/ 0 60000 65536"/>
                    <a:gd name="T18" fmla="*/ 0 w 29"/>
                    <a:gd name="T19" fmla="*/ 0 h 28"/>
                    <a:gd name="T20" fmla="*/ 29 w 29"/>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29" h="28">
                      <a:moveTo>
                        <a:pt x="14" y="28"/>
                      </a:moveTo>
                      <a:lnTo>
                        <a:pt x="28" y="28"/>
                      </a:lnTo>
                      <a:lnTo>
                        <a:pt x="29" y="0"/>
                      </a:lnTo>
                      <a:lnTo>
                        <a:pt x="1" y="0"/>
                      </a:lnTo>
                      <a:lnTo>
                        <a:pt x="0" y="28"/>
                      </a:lnTo>
                      <a:lnTo>
                        <a:pt x="14"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91" name="Freeform 387"/>
                <p:cNvSpPr>
                  <a:spLocks/>
                </p:cNvSpPr>
                <p:nvPr/>
              </p:nvSpPr>
              <p:spPr bwMode="auto">
                <a:xfrm>
                  <a:off x="2997" y="2671"/>
                  <a:ext cx="15" cy="15"/>
                </a:xfrm>
                <a:custGeom>
                  <a:avLst/>
                  <a:gdLst>
                    <a:gd name="T0" fmla="*/ 1 w 30"/>
                    <a:gd name="T1" fmla="*/ 1 h 30"/>
                    <a:gd name="T2" fmla="*/ 1 w 30"/>
                    <a:gd name="T3" fmla="*/ 1 h 30"/>
                    <a:gd name="T4" fmla="*/ 1 w 30"/>
                    <a:gd name="T5" fmla="*/ 1 h 30"/>
                    <a:gd name="T6" fmla="*/ 1 w 30"/>
                    <a:gd name="T7" fmla="*/ 0 h 30"/>
                    <a:gd name="T8" fmla="*/ 0 w 30"/>
                    <a:gd name="T9" fmla="*/ 1 h 30"/>
                    <a:gd name="T10" fmla="*/ 0 w 30"/>
                    <a:gd name="T11" fmla="*/ 1 h 30"/>
                    <a:gd name="T12" fmla="*/ 1 w 30"/>
                    <a:gd name="T13" fmla="*/ 1 h 30"/>
                    <a:gd name="T14" fmla="*/ 0 60000 65536"/>
                    <a:gd name="T15" fmla="*/ 0 60000 65536"/>
                    <a:gd name="T16" fmla="*/ 0 60000 65536"/>
                    <a:gd name="T17" fmla="*/ 0 60000 65536"/>
                    <a:gd name="T18" fmla="*/ 0 60000 65536"/>
                    <a:gd name="T19" fmla="*/ 0 60000 65536"/>
                    <a:gd name="T20" fmla="*/ 0 60000 65536"/>
                    <a:gd name="T21" fmla="*/ 0 w 30"/>
                    <a:gd name="T22" fmla="*/ 0 h 30"/>
                    <a:gd name="T23" fmla="*/ 30 w 30"/>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0">
                      <a:moveTo>
                        <a:pt x="28" y="29"/>
                      </a:moveTo>
                      <a:lnTo>
                        <a:pt x="28" y="30"/>
                      </a:lnTo>
                      <a:lnTo>
                        <a:pt x="30" y="2"/>
                      </a:lnTo>
                      <a:lnTo>
                        <a:pt x="2" y="0"/>
                      </a:lnTo>
                      <a:lnTo>
                        <a:pt x="0" y="28"/>
                      </a:lnTo>
                      <a:lnTo>
                        <a:pt x="0" y="29"/>
                      </a:lnTo>
                      <a:lnTo>
                        <a:pt x="28" y="2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92" name="Freeform 388"/>
                <p:cNvSpPr>
                  <a:spLocks/>
                </p:cNvSpPr>
                <p:nvPr/>
              </p:nvSpPr>
              <p:spPr bwMode="auto">
                <a:xfrm>
                  <a:off x="2997" y="2686"/>
                  <a:ext cx="14" cy="14"/>
                </a:xfrm>
                <a:custGeom>
                  <a:avLst/>
                  <a:gdLst>
                    <a:gd name="T0" fmla="*/ 0 w 29"/>
                    <a:gd name="T1" fmla="*/ 1 h 27"/>
                    <a:gd name="T2" fmla="*/ 0 w 29"/>
                    <a:gd name="T3" fmla="*/ 1 h 27"/>
                    <a:gd name="T4" fmla="*/ 0 w 29"/>
                    <a:gd name="T5" fmla="*/ 0 h 27"/>
                    <a:gd name="T6" fmla="*/ 0 w 29"/>
                    <a:gd name="T7" fmla="*/ 0 h 27"/>
                    <a:gd name="T8" fmla="*/ 0 w 29"/>
                    <a:gd name="T9" fmla="*/ 1 h 27"/>
                    <a:gd name="T10" fmla="*/ 0 w 29"/>
                    <a:gd name="T11" fmla="*/ 1 h 27"/>
                    <a:gd name="T12" fmla="*/ 0 w 29"/>
                    <a:gd name="T13" fmla="*/ 1 h 27"/>
                    <a:gd name="T14" fmla="*/ 0 60000 65536"/>
                    <a:gd name="T15" fmla="*/ 0 60000 65536"/>
                    <a:gd name="T16" fmla="*/ 0 60000 65536"/>
                    <a:gd name="T17" fmla="*/ 0 60000 65536"/>
                    <a:gd name="T18" fmla="*/ 0 60000 65536"/>
                    <a:gd name="T19" fmla="*/ 0 60000 65536"/>
                    <a:gd name="T20" fmla="*/ 0 60000 65536"/>
                    <a:gd name="T21" fmla="*/ 0 w 29"/>
                    <a:gd name="T22" fmla="*/ 0 h 27"/>
                    <a:gd name="T23" fmla="*/ 29 w 29"/>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27">
                      <a:moveTo>
                        <a:pt x="27" y="27"/>
                      </a:moveTo>
                      <a:lnTo>
                        <a:pt x="27" y="26"/>
                      </a:lnTo>
                      <a:lnTo>
                        <a:pt x="29" y="0"/>
                      </a:lnTo>
                      <a:lnTo>
                        <a:pt x="1" y="0"/>
                      </a:lnTo>
                      <a:lnTo>
                        <a:pt x="0" y="26"/>
                      </a:lnTo>
                      <a:lnTo>
                        <a:pt x="0" y="25"/>
                      </a:lnTo>
                      <a:lnTo>
                        <a:pt x="27" y="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93" name="Freeform 389"/>
                <p:cNvSpPr>
                  <a:spLocks/>
                </p:cNvSpPr>
                <p:nvPr/>
              </p:nvSpPr>
              <p:spPr bwMode="auto">
                <a:xfrm>
                  <a:off x="2996" y="2699"/>
                  <a:ext cx="15" cy="15"/>
                </a:xfrm>
                <a:custGeom>
                  <a:avLst/>
                  <a:gdLst>
                    <a:gd name="T0" fmla="*/ 1 w 30"/>
                    <a:gd name="T1" fmla="*/ 1 h 30"/>
                    <a:gd name="T2" fmla="*/ 1 w 30"/>
                    <a:gd name="T3" fmla="*/ 1 h 30"/>
                    <a:gd name="T4" fmla="*/ 1 w 30"/>
                    <a:gd name="T5" fmla="*/ 1 h 30"/>
                    <a:gd name="T6" fmla="*/ 1 w 30"/>
                    <a:gd name="T7" fmla="*/ 0 h 30"/>
                    <a:gd name="T8" fmla="*/ 0 w 30"/>
                    <a:gd name="T9" fmla="*/ 1 h 30"/>
                    <a:gd name="T10" fmla="*/ 0 w 30"/>
                    <a:gd name="T11" fmla="*/ 1 h 30"/>
                    <a:gd name="T12" fmla="*/ 1 w 30"/>
                    <a:gd name="T13" fmla="*/ 1 h 30"/>
                    <a:gd name="T14" fmla="*/ 0 60000 65536"/>
                    <a:gd name="T15" fmla="*/ 0 60000 65536"/>
                    <a:gd name="T16" fmla="*/ 0 60000 65536"/>
                    <a:gd name="T17" fmla="*/ 0 60000 65536"/>
                    <a:gd name="T18" fmla="*/ 0 60000 65536"/>
                    <a:gd name="T19" fmla="*/ 0 60000 65536"/>
                    <a:gd name="T20" fmla="*/ 0 60000 65536"/>
                    <a:gd name="T21" fmla="*/ 0 w 30"/>
                    <a:gd name="T22" fmla="*/ 0 h 30"/>
                    <a:gd name="T23" fmla="*/ 30 w 30"/>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0">
                      <a:moveTo>
                        <a:pt x="28" y="29"/>
                      </a:moveTo>
                      <a:lnTo>
                        <a:pt x="28" y="30"/>
                      </a:lnTo>
                      <a:lnTo>
                        <a:pt x="30" y="2"/>
                      </a:lnTo>
                      <a:lnTo>
                        <a:pt x="3" y="0"/>
                      </a:lnTo>
                      <a:lnTo>
                        <a:pt x="0" y="28"/>
                      </a:lnTo>
                      <a:lnTo>
                        <a:pt x="0" y="29"/>
                      </a:lnTo>
                      <a:lnTo>
                        <a:pt x="28" y="2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94" name="Freeform 390"/>
                <p:cNvSpPr>
                  <a:spLocks/>
                </p:cNvSpPr>
                <p:nvPr/>
              </p:nvSpPr>
              <p:spPr bwMode="auto">
                <a:xfrm>
                  <a:off x="2995" y="2713"/>
                  <a:ext cx="15" cy="13"/>
                </a:xfrm>
                <a:custGeom>
                  <a:avLst/>
                  <a:gdLst>
                    <a:gd name="T0" fmla="*/ 1 w 29"/>
                    <a:gd name="T1" fmla="*/ 1 h 25"/>
                    <a:gd name="T2" fmla="*/ 1 w 29"/>
                    <a:gd name="T3" fmla="*/ 1 h 25"/>
                    <a:gd name="T4" fmla="*/ 1 w 29"/>
                    <a:gd name="T5" fmla="*/ 0 h 25"/>
                    <a:gd name="T6" fmla="*/ 1 w 29"/>
                    <a:gd name="T7" fmla="*/ 0 h 25"/>
                    <a:gd name="T8" fmla="*/ 0 w 29"/>
                    <a:gd name="T9" fmla="*/ 1 h 25"/>
                    <a:gd name="T10" fmla="*/ 0 w 29"/>
                    <a:gd name="T11" fmla="*/ 1 h 25"/>
                    <a:gd name="T12" fmla="*/ 1 w 29"/>
                    <a:gd name="T13" fmla="*/ 1 h 25"/>
                    <a:gd name="T14" fmla="*/ 0 60000 65536"/>
                    <a:gd name="T15" fmla="*/ 0 60000 65536"/>
                    <a:gd name="T16" fmla="*/ 0 60000 65536"/>
                    <a:gd name="T17" fmla="*/ 0 60000 65536"/>
                    <a:gd name="T18" fmla="*/ 0 60000 65536"/>
                    <a:gd name="T19" fmla="*/ 0 60000 65536"/>
                    <a:gd name="T20" fmla="*/ 0 60000 65536"/>
                    <a:gd name="T21" fmla="*/ 0 w 29"/>
                    <a:gd name="T22" fmla="*/ 0 h 25"/>
                    <a:gd name="T23" fmla="*/ 29 w 29"/>
                    <a:gd name="T24" fmla="*/ 25 h 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25">
                      <a:moveTo>
                        <a:pt x="28" y="25"/>
                      </a:moveTo>
                      <a:lnTo>
                        <a:pt x="28" y="24"/>
                      </a:lnTo>
                      <a:lnTo>
                        <a:pt x="29" y="0"/>
                      </a:lnTo>
                      <a:lnTo>
                        <a:pt x="1" y="0"/>
                      </a:lnTo>
                      <a:lnTo>
                        <a:pt x="0" y="24"/>
                      </a:lnTo>
                      <a:lnTo>
                        <a:pt x="0" y="23"/>
                      </a:lnTo>
                      <a:lnTo>
                        <a:pt x="28"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95" name="Freeform 391"/>
                <p:cNvSpPr>
                  <a:spLocks/>
                </p:cNvSpPr>
                <p:nvPr/>
              </p:nvSpPr>
              <p:spPr bwMode="auto">
                <a:xfrm>
                  <a:off x="2994" y="2724"/>
                  <a:ext cx="15" cy="14"/>
                </a:xfrm>
                <a:custGeom>
                  <a:avLst/>
                  <a:gdLst>
                    <a:gd name="T0" fmla="*/ 1 w 30"/>
                    <a:gd name="T1" fmla="*/ 1 h 28"/>
                    <a:gd name="T2" fmla="*/ 1 w 30"/>
                    <a:gd name="T3" fmla="*/ 1 h 28"/>
                    <a:gd name="T4" fmla="*/ 1 w 30"/>
                    <a:gd name="T5" fmla="*/ 1 h 28"/>
                    <a:gd name="T6" fmla="*/ 1 w 30"/>
                    <a:gd name="T7" fmla="*/ 0 h 28"/>
                    <a:gd name="T8" fmla="*/ 0 w 30"/>
                    <a:gd name="T9" fmla="*/ 1 h 28"/>
                    <a:gd name="T10" fmla="*/ 0 w 30"/>
                    <a:gd name="T11" fmla="*/ 1 h 28"/>
                    <a:gd name="T12" fmla="*/ 1 w 30"/>
                    <a:gd name="T13" fmla="*/ 1 h 28"/>
                    <a:gd name="T14" fmla="*/ 0 60000 65536"/>
                    <a:gd name="T15" fmla="*/ 0 60000 65536"/>
                    <a:gd name="T16" fmla="*/ 0 60000 65536"/>
                    <a:gd name="T17" fmla="*/ 0 60000 65536"/>
                    <a:gd name="T18" fmla="*/ 0 60000 65536"/>
                    <a:gd name="T19" fmla="*/ 0 60000 65536"/>
                    <a:gd name="T20" fmla="*/ 0 60000 65536"/>
                    <a:gd name="T21" fmla="*/ 0 w 30"/>
                    <a:gd name="T22" fmla="*/ 0 h 28"/>
                    <a:gd name="T23" fmla="*/ 30 w 30"/>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28">
                      <a:moveTo>
                        <a:pt x="28" y="26"/>
                      </a:moveTo>
                      <a:lnTo>
                        <a:pt x="28" y="28"/>
                      </a:lnTo>
                      <a:lnTo>
                        <a:pt x="30" y="2"/>
                      </a:lnTo>
                      <a:lnTo>
                        <a:pt x="2" y="0"/>
                      </a:lnTo>
                      <a:lnTo>
                        <a:pt x="0" y="25"/>
                      </a:lnTo>
                      <a:lnTo>
                        <a:pt x="0" y="26"/>
                      </a:lnTo>
                      <a:lnTo>
                        <a:pt x="28"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96" name="Freeform 392"/>
                <p:cNvSpPr>
                  <a:spLocks/>
                </p:cNvSpPr>
                <p:nvPr/>
              </p:nvSpPr>
              <p:spPr bwMode="auto">
                <a:xfrm>
                  <a:off x="2993" y="2738"/>
                  <a:ext cx="15" cy="12"/>
                </a:xfrm>
                <a:custGeom>
                  <a:avLst/>
                  <a:gdLst>
                    <a:gd name="T0" fmla="*/ 1 w 29"/>
                    <a:gd name="T1" fmla="*/ 0 h 25"/>
                    <a:gd name="T2" fmla="*/ 1 w 29"/>
                    <a:gd name="T3" fmla="*/ 0 h 25"/>
                    <a:gd name="T4" fmla="*/ 1 w 29"/>
                    <a:gd name="T5" fmla="*/ 0 h 25"/>
                    <a:gd name="T6" fmla="*/ 1 w 29"/>
                    <a:gd name="T7" fmla="*/ 0 h 25"/>
                    <a:gd name="T8" fmla="*/ 0 w 29"/>
                    <a:gd name="T9" fmla="*/ 0 h 25"/>
                    <a:gd name="T10" fmla="*/ 0 w 29"/>
                    <a:gd name="T11" fmla="*/ 0 h 25"/>
                    <a:gd name="T12" fmla="*/ 1 w 29"/>
                    <a:gd name="T13" fmla="*/ 0 h 25"/>
                    <a:gd name="T14" fmla="*/ 0 60000 65536"/>
                    <a:gd name="T15" fmla="*/ 0 60000 65536"/>
                    <a:gd name="T16" fmla="*/ 0 60000 65536"/>
                    <a:gd name="T17" fmla="*/ 0 60000 65536"/>
                    <a:gd name="T18" fmla="*/ 0 60000 65536"/>
                    <a:gd name="T19" fmla="*/ 0 60000 65536"/>
                    <a:gd name="T20" fmla="*/ 0 60000 65536"/>
                    <a:gd name="T21" fmla="*/ 0 w 29"/>
                    <a:gd name="T22" fmla="*/ 0 h 25"/>
                    <a:gd name="T23" fmla="*/ 29 w 29"/>
                    <a:gd name="T24" fmla="*/ 25 h 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25">
                      <a:moveTo>
                        <a:pt x="28" y="25"/>
                      </a:moveTo>
                      <a:lnTo>
                        <a:pt x="28" y="23"/>
                      </a:lnTo>
                      <a:lnTo>
                        <a:pt x="29" y="0"/>
                      </a:lnTo>
                      <a:lnTo>
                        <a:pt x="1" y="0"/>
                      </a:lnTo>
                      <a:lnTo>
                        <a:pt x="0" y="23"/>
                      </a:lnTo>
                      <a:lnTo>
                        <a:pt x="0" y="22"/>
                      </a:lnTo>
                      <a:lnTo>
                        <a:pt x="28"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97" name="Freeform 393"/>
                <p:cNvSpPr>
                  <a:spLocks/>
                </p:cNvSpPr>
                <p:nvPr/>
              </p:nvSpPr>
              <p:spPr bwMode="auto">
                <a:xfrm>
                  <a:off x="2992" y="2749"/>
                  <a:ext cx="15" cy="13"/>
                </a:xfrm>
                <a:custGeom>
                  <a:avLst/>
                  <a:gdLst>
                    <a:gd name="T0" fmla="*/ 1 w 30"/>
                    <a:gd name="T1" fmla="*/ 0 h 27"/>
                    <a:gd name="T2" fmla="*/ 1 w 30"/>
                    <a:gd name="T3" fmla="*/ 0 h 27"/>
                    <a:gd name="T4" fmla="*/ 1 w 30"/>
                    <a:gd name="T5" fmla="*/ 0 h 27"/>
                    <a:gd name="T6" fmla="*/ 1 w 30"/>
                    <a:gd name="T7" fmla="*/ 0 h 27"/>
                    <a:gd name="T8" fmla="*/ 0 w 30"/>
                    <a:gd name="T9" fmla="*/ 0 h 27"/>
                    <a:gd name="T10" fmla="*/ 0 w 30"/>
                    <a:gd name="T11" fmla="*/ 0 h 27"/>
                    <a:gd name="T12" fmla="*/ 1 w 30"/>
                    <a:gd name="T13" fmla="*/ 0 h 27"/>
                    <a:gd name="T14" fmla="*/ 0 60000 65536"/>
                    <a:gd name="T15" fmla="*/ 0 60000 65536"/>
                    <a:gd name="T16" fmla="*/ 0 60000 65536"/>
                    <a:gd name="T17" fmla="*/ 0 60000 65536"/>
                    <a:gd name="T18" fmla="*/ 0 60000 65536"/>
                    <a:gd name="T19" fmla="*/ 0 60000 65536"/>
                    <a:gd name="T20" fmla="*/ 0 60000 65536"/>
                    <a:gd name="T21" fmla="*/ 0 w 30"/>
                    <a:gd name="T22" fmla="*/ 0 h 27"/>
                    <a:gd name="T23" fmla="*/ 30 w 30"/>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27">
                      <a:moveTo>
                        <a:pt x="27" y="26"/>
                      </a:moveTo>
                      <a:lnTo>
                        <a:pt x="27" y="27"/>
                      </a:lnTo>
                      <a:lnTo>
                        <a:pt x="30" y="3"/>
                      </a:lnTo>
                      <a:lnTo>
                        <a:pt x="2" y="0"/>
                      </a:lnTo>
                      <a:lnTo>
                        <a:pt x="0" y="25"/>
                      </a:lnTo>
                      <a:lnTo>
                        <a:pt x="0" y="26"/>
                      </a:lnTo>
                      <a:lnTo>
                        <a:pt x="27" y="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98" name="Freeform 394"/>
                <p:cNvSpPr>
                  <a:spLocks/>
                </p:cNvSpPr>
                <p:nvPr/>
              </p:nvSpPr>
              <p:spPr bwMode="auto">
                <a:xfrm>
                  <a:off x="2992" y="2761"/>
                  <a:ext cx="14" cy="11"/>
                </a:xfrm>
                <a:custGeom>
                  <a:avLst/>
                  <a:gdLst>
                    <a:gd name="T0" fmla="*/ 0 w 29"/>
                    <a:gd name="T1" fmla="*/ 1 h 22"/>
                    <a:gd name="T2" fmla="*/ 0 w 29"/>
                    <a:gd name="T3" fmla="*/ 1 h 22"/>
                    <a:gd name="T4" fmla="*/ 0 w 29"/>
                    <a:gd name="T5" fmla="*/ 0 h 22"/>
                    <a:gd name="T6" fmla="*/ 0 w 29"/>
                    <a:gd name="T7" fmla="*/ 0 h 22"/>
                    <a:gd name="T8" fmla="*/ 0 w 29"/>
                    <a:gd name="T9" fmla="*/ 1 h 22"/>
                    <a:gd name="T10" fmla="*/ 0 w 29"/>
                    <a:gd name="T11" fmla="*/ 1 h 22"/>
                    <a:gd name="T12" fmla="*/ 0 w 29"/>
                    <a:gd name="T13" fmla="*/ 1 h 22"/>
                    <a:gd name="T14" fmla="*/ 0 60000 65536"/>
                    <a:gd name="T15" fmla="*/ 0 60000 65536"/>
                    <a:gd name="T16" fmla="*/ 0 60000 65536"/>
                    <a:gd name="T17" fmla="*/ 0 60000 65536"/>
                    <a:gd name="T18" fmla="*/ 0 60000 65536"/>
                    <a:gd name="T19" fmla="*/ 0 60000 65536"/>
                    <a:gd name="T20" fmla="*/ 0 60000 65536"/>
                    <a:gd name="T21" fmla="*/ 0 w 29"/>
                    <a:gd name="T22" fmla="*/ 0 h 22"/>
                    <a:gd name="T23" fmla="*/ 29 w 29"/>
                    <a:gd name="T24" fmla="*/ 22 h 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22">
                      <a:moveTo>
                        <a:pt x="28" y="22"/>
                      </a:moveTo>
                      <a:lnTo>
                        <a:pt x="28" y="20"/>
                      </a:lnTo>
                      <a:lnTo>
                        <a:pt x="29" y="0"/>
                      </a:lnTo>
                      <a:lnTo>
                        <a:pt x="2" y="0"/>
                      </a:lnTo>
                      <a:lnTo>
                        <a:pt x="0" y="20"/>
                      </a:lnTo>
                      <a:lnTo>
                        <a:pt x="0" y="19"/>
                      </a:lnTo>
                      <a:lnTo>
                        <a:pt x="28" y="2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199" name="Freeform 395"/>
                <p:cNvSpPr>
                  <a:spLocks/>
                </p:cNvSpPr>
                <p:nvPr/>
              </p:nvSpPr>
              <p:spPr bwMode="auto">
                <a:xfrm>
                  <a:off x="2991" y="2771"/>
                  <a:ext cx="15" cy="12"/>
                </a:xfrm>
                <a:custGeom>
                  <a:avLst/>
                  <a:gdLst>
                    <a:gd name="T0" fmla="*/ 1 w 30"/>
                    <a:gd name="T1" fmla="*/ 1 h 24"/>
                    <a:gd name="T2" fmla="*/ 1 w 30"/>
                    <a:gd name="T3" fmla="*/ 1 h 24"/>
                    <a:gd name="T4" fmla="*/ 1 w 30"/>
                    <a:gd name="T5" fmla="*/ 1 h 24"/>
                    <a:gd name="T6" fmla="*/ 1 w 30"/>
                    <a:gd name="T7" fmla="*/ 0 h 24"/>
                    <a:gd name="T8" fmla="*/ 0 w 30"/>
                    <a:gd name="T9" fmla="*/ 1 h 24"/>
                    <a:gd name="T10" fmla="*/ 0 w 30"/>
                    <a:gd name="T11" fmla="*/ 1 h 24"/>
                    <a:gd name="T12" fmla="*/ 1 w 30"/>
                    <a:gd name="T13" fmla="*/ 1 h 24"/>
                    <a:gd name="T14" fmla="*/ 0 60000 65536"/>
                    <a:gd name="T15" fmla="*/ 0 60000 65536"/>
                    <a:gd name="T16" fmla="*/ 0 60000 65536"/>
                    <a:gd name="T17" fmla="*/ 0 60000 65536"/>
                    <a:gd name="T18" fmla="*/ 0 60000 65536"/>
                    <a:gd name="T19" fmla="*/ 0 60000 65536"/>
                    <a:gd name="T20" fmla="*/ 0 60000 65536"/>
                    <a:gd name="T21" fmla="*/ 0 w 30"/>
                    <a:gd name="T22" fmla="*/ 0 h 24"/>
                    <a:gd name="T23" fmla="*/ 30 w 30"/>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24">
                      <a:moveTo>
                        <a:pt x="28" y="23"/>
                      </a:moveTo>
                      <a:lnTo>
                        <a:pt x="28" y="24"/>
                      </a:lnTo>
                      <a:lnTo>
                        <a:pt x="30" y="3"/>
                      </a:lnTo>
                      <a:lnTo>
                        <a:pt x="2" y="0"/>
                      </a:lnTo>
                      <a:lnTo>
                        <a:pt x="0" y="22"/>
                      </a:lnTo>
                      <a:lnTo>
                        <a:pt x="0" y="23"/>
                      </a:lnTo>
                      <a:lnTo>
                        <a:pt x="28" y="2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00" name="Freeform 396"/>
                <p:cNvSpPr>
                  <a:spLocks/>
                </p:cNvSpPr>
                <p:nvPr/>
              </p:nvSpPr>
              <p:spPr bwMode="auto">
                <a:xfrm>
                  <a:off x="2991" y="2783"/>
                  <a:ext cx="13" cy="9"/>
                </a:xfrm>
                <a:custGeom>
                  <a:avLst/>
                  <a:gdLst>
                    <a:gd name="T0" fmla="*/ 0 w 28"/>
                    <a:gd name="T1" fmla="*/ 0 h 20"/>
                    <a:gd name="T2" fmla="*/ 0 w 28"/>
                    <a:gd name="T3" fmla="*/ 0 h 20"/>
                    <a:gd name="T4" fmla="*/ 0 w 28"/>
                    <a:gd name="T5" fmla="*/ 0 h 20"/>
                    <a:gd name="T6" fmla="*/ 0 w 28"/>
                    <a:gd name="T7" fmla="*/ 0 h 20"/>
                    <a:gd name="T8" fmla="*/ 0 w 28"/>
                    <a:gd name="T9" fmla="*/ 0 h 20"/>
                    <a:gd name="T10" fmla="*/ 0 w 28"/>
                    <a:gd name="T11" fmla="*/ 0 h 20"/>
                    <a:gd name="T12" fmla="*/ 0 w 28"/>
                    <a:gd name="T13" fmla="*/ 0 h 20"/>
                    <a:gd name="T14" fmla="*/ 0 60000 65536"/>
                    <a:gd name="T15" fmla="*/ 0 60000 65536"/>
                    <a:gd name="T16" fmla="*/ 0 60000 65536"/>
                    <a:gd name="T17" fmla="*/ 0 60000 65536"/>
                    <a:gd name="T18" fmla="*/ 0 60000 65536"/>
                    <a:gd name="T19" fmla="*/ 0 60000 65536"/>
                    <a:gd name="T20" fmla="*/ 0 60000 65536"/>
                    <a:gd name="T21" fmla="*/ 0 w 28"/>
                    <a:gd name="T22" fmla="*/ 0 h 20"/>
                    <a:gd name="T23" fmla="*/ 28 w 28"/>
                    <a:gd name="T24" fmla="*/ 20 h 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20">
                      <a:moveTo>
                        <a:pt x="28" y="20"/>
                      </a:moveTo>
                      <a:lnTo>
                        <a:pt x="28" y="19"/>
                      </a:lnTo>
                      <a:lnTo>
                        <a:pt x="28" y="0"/>
                      </a:lnTo>
                      <a:lnTo>
                        <a:pt x="0" y="0"/>
                      </a:lnTo>
                      <a:lnTo>
                        <a:pt x="0" y="19"/>
                      </a:lnTo>
                      <a:lnTo>
                        <a:pt x="0" y="18"/>
                      </a:lnTo>
                      <a:lnTo>
                        <a:pt x="28" y="2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01" name="Freeform 397"/>
                <p:cNvSpPr>
                  <a:spLocks/>
                </p:cNvSpPr>
                <p:nvPr/>
              </p:nvSpPr>
              <p:spPr bwMode="auto">
                <a:xfrm>
                  <a:off x="2989" y="2791"/>
                  <a:ext cx="15" cy="12"/>
                </a:xfrm>
                <a:custGeom>
                  <a:avLst/>
                  <a:gdLst>
                    <a:gd name="T0" fmla="*/ 1 w 30"/>
                    <a:gd name="T1" fmla="*/ 1 h 23"/>
                    <a:gd name="T2" fmla="*/ 1 w 30"/>
                    <a:gd name="T3" fmla="*/ 1 h 23"/>
                    <a:gd name="T4" fmla="*/ 1 w 30"/>
                    <a:gd name="T5" fmla="*/ 1 h 23"/>
                    <a:gd name="T6" fmla="*/ 1 w 30"/>
                    <a:gd name="T7" fmla="*/ 0 h 23"/>
                    <a:gd name="T8" fmla="*/ 0 w 30"/>
                    <a:gd name="T9" fmla="*/ 1 h 23"/>
                    <a:gd name="T10" fmla="*/ 0 w 30"/>
                    <a:gd name="T11" fmla="*/ 1 h 23"/>
                    <a:gd name="T12" fmla="*/ 1 w 30"/>
                    <a:gd name="T13" fmla="*/ 1 h 23"/>
                    <a:gd name="T14" fmla="*/ 0 60000 65536"/>
                    <a:gd name="T15" fmla="*/ 0 60000 65536"/>
                    <a:gd name="T16" fmla="*/ 0 60000 65536"/>
                    <a:gd name="T17" fmla="*/ 0 60000 65536"/>
                    <a:gd name="T18" fmla="*/ 0 60000 65536"/>
                    <a:gd name="T19" fmla="*/ 0 60000 65536"/>
                    <a:gd name="T20" fmla="*/ 0 60000 65536"/>
                    <a:gd name="T21" fmla="*/ 0 w 30"/>
                    <a:gd name="T22" fmla="*/ 0 h 23"/>
                    <a:gd name="T23" fmla="*/ 30 w 30"/>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23">
                      <a:moveTo>
                        <a:pt x="27" y="21"/>
                      </a:moveTo>
                      <a:lnTo>
                        <a:pt x="27" y="23"/>
                      </a:lnTo>
                      <a:lnTo>
                        <a:pt x="30" y="2"/>
                      </a:lnTo>
                      <a:lnTo>
                        <a:pt x="2" y="0"/>
                      </a:lnTo>
                      <a:lnTo>
                        <a:pt x="0" y="20"/>
                      </a:lnTo>
                      <a:lnTo>
                        <a:pt x="0" y="21"/>
                      </a:lnTo>
                      <a:lnTo>
                        <a:pt x="27" y="2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02" name="Freeform 398"/>
                <p:cNvSpPr>
                  <a:spLocks/>
                </p:cNvSpPr>
                <p:nvPr/>
              </p:nvSpPr>
              <p:spPr bwMode="auto">
                <a:xfrm>
                  <a:off x="2989" y="2802"/>
                  <a:ext cx="14" cy="9"/>
                </a:xfrm>
                <a:custGeom>
                  <a:avLst/>
                  <a:gdLst>
                    <a:gd name="T0" fmla="*/ 1 w 28"/>
                    <a:gd name="T1" fmla="*/ 0 h 19"/>
                    <a:gd name="T2" fmla="*/ 1 w 28"/>
                    <a:gd name="T3" fmla="*/ 0 h 19"/>
                    <a:gd name="T4" fmla="*/ 1 w 28"/>
                    <a:gd name="T5" fmla="*/ 0 h 19"/>
                    <a:gd name="T6" fmla="*/ 1 w 28"/>
                    <a:gd name="T7" fmla="*/ 0 h 19"/>
                    <a:gd name="T8" fmla="*/ 0 w 28"/>
                    <a:gd name="T9" fmla="*/ 0 h 19"/>
                    <a:gd name="T10" fmla="*/ 0 w 28"/>
                    <a:gd name="T11" fmla="*/ 0 h 19"/>
                    <a:gd name="T12" fmla="*/ 1 w 28"/>
                    <a:gd name="T13" fmla="*/ 0 h 19"/>
                    <a:gd name="T14" fmla="*/ 0 60000 65536"/>
                    <a:gd name="T15" fmla="*/ 0 60000 65536"/>
                    <a:gd name="T16" fmla="*/ 0 60000 65536"/>
                    <a:gd name="T17" fmla="*/ 0 60000 65536"/>
                    <a:gd name="T18" fmla="*/ 0 60000 65536"/>
                    <a:gd name="T19" fmla="*/ 0 60000 65536"/>
                    <a:gd name="T20" fmla="*/ 0 60000 65536"/>
                    <a:gd name="T21" fmla="*/ 0 w 28"/>
                    <a:gd name="T22" fmla="*/ 0 h 19"/>
                    <a:gd name="T23" fmla="*/ 28 w 28"/>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19">
                      <a:moveTo>
                        <a:pt x="27" y="19"/>
                      </a:moveTo>
                      <a:lnTo>
                        <a:pt x="27" y="18"/>
                      </a:lnTo>
                      <a:lnTo>
                        <a:pt x="28" y="0"/>
                      </a:lnTo>
                      <a:lnTo>
                        <a:pt x="1" y="0"/>
                      </a:lnTo>
                      <a:lnTo>
                        <a:pt x="0" y="18"/>
                      </a:lnTo>
                      <a:lnTo>
                        <a:pt x="0" y="17"/>
                      </a:lnTo>
                      <a:lnTo>
                        <a:pt x="27" y="1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03" name="Freeform 399"/>
                <p:cNvSpPr>
                  <a:spLocks/>
                </p:cNvSpPr>
                <p:nvPr/>
              </p:nvSpPr>
              <p:spPr bwMode="auto">
                <a:xfrm>
                  <a:off x="2988" y="2810"/>
                  <a:ext cx="15" cy="11"/>
                </a:xfrm>
                <a:custGeom>
                  <a:avLst/>
                  <a:gdLst>
                    <a:gd name="T0" fmla="*/ 1 w 30"/>
                    <a:gd name="T1" fmla="*/ 1 h 20"/>
                    <a:gd name="T2" fmla="*/ 1 w 30"/>
                    <a:gd name="T3" fmla="*/ 1 h 20"/>
                    <a:gd name="T4" fmla="*/ 1 w 30"/>
                    <a:gd name="T5" fmla="*/ 1 h 20"/>
                    <a:gd name="T6" fmla="*/ 1 w 30"/>
                    <a:gd name="T7" fmla="*/ 0 h 20"/>
                    <a:gd name="T8" fmla="*/ 0 w 30"/>
                    <a:gd name="T9" fmla="*/ 1 h 20"/>
                    <a:gd name="T10" fmla="*/ 0 w 30"/>
                    <a:gd name="T11" fmla="*/ 1 h 20"/>
                    <a:gd name="T12" fmla="*/ 1 w 30"/>
                    <a:gd name="T13" fmla="*/ 1 h 20"/>
                    <a:gd name="T14" fmla="*/ 0 60000 65536"/>
                    <a:gd name="T15" fmla="*/ 0 60000 65536"/>
                    <a:gd name="T16" fmla="*/ 0 60000 65536"/>
                    <a:gd name="T17" fmla="*/ 0 60000 65536"/>
                    <a:gd name="T18" fmla="*/ 0 60000 65536"/>
                    <a:gd name="T19" fmla="*/ 0 60000 65536"/>
                    <a:gd name="T20" fmla="*/ 0 60000 65536"/>
                    <a:gd name="T21" fmla="*/ 0 w 30"/>
                    <a:gd name="T22" fmla="*/ 0 h 20"/>
                    <a:gd name="T23" fmla="*/ 30 w 30"/>
                    <a:gd name="T24" fmla="*/ 20 h 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20">
                      <a:moveTo>
                        <a:pt x="28" y="19"/>
                      </a:moveTo>
                      <a:lnTo>
                        <a:pt x="28" y="20"/>
                      </a:lnTo>
                      <a:lnTo>
                        <a:pt x="30" y="2"/>
                      </a:lnTo>
                      <a:lnTo>
                        <a:pt x="3" y="0"/>
                      </a:lnTo>
                      <a:lnTo>
                        <a:pt x="0" y="18"/>
                      </a:lnTo>
                      <a:lnTo>
                        <a:pt x="0" y="19"/>
                      </a:lnTo>
                      <a:lnTo>
                        <a:pt x="28" y="1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04" name="Freeform 400"/>
                <p:cNvSpPr>
                  <a:spLocks/>
                </p:cNvSpPr>
                <p:nvPr/>
              </p:nvSpPr>
              <p:spPr bwMode="auto">
                <a:xfrm>
                  <a:off x="2987" y="2820"/>
                  <a:ext cx="14" cy="8"/>
                </a:xfrm>
                <a:custGeom>
                  <a:avLst/>
                  <a:gdLst>
                    <a:gd name="T0" fmla="*/ 0 w 29"/>
                    <a:gd name="T1" fmla="*/ 1 h 15"/>
                    <a:gd name="T2" fmla="*/ 0 w 29"/>
                    <a:gd name="T3" fmla="*/ 1 h 15"/>
                    <a:gd name="T4" fmla="*/ 0 w 29"/>
                    <a:gd name="T5" fmla="*/ 0 h 15"/>
                    <a:gd name="T6" fmla="*/ 0 w 29"/>
                    <a:gd name="T7" fmla="*/ 0 h 15"/>
                    <a:gd name="T8" fmla="*/ 0 w 29"/>
                    <a:gd name="T9" fmla="*/ 1 h 15"/>
                    <a:gd name="T10" fmla="*/ 0 w 29"/>
                    <a:gd name="T11" fmla="*/ 1 h 15"/>
                    <a:gd name="T12" fmla="*/ 0 w 29"/>
                    <a:gd name="T13" fmla="*/ 1 h 15"/>
                    <a:gd name="T14" fmla="*/ 0 60000 65536"/>
                    <a:gd name="T15" fmla="*/ 0 60000 65536"/>
                    <a:gd name="T16" fmla="*/ 0 60000 65536"/>
                    <a:gd name="T17" fmla="*/ 0 60000 65536"/>
                    <a:gd name="T18" fmla="*/ 0 60000 65536"/>
                    <a:gd name="T19" fmla="*/ 0 60000 65536"/>
                    <a:gd name="T20" fmla="*/ 0 60000 65536"/>
                    <a:gd name="T21" fmla="*/ 0 w 29"/>
                    <a:gd name="T22" fmla="*/ 0 h 15"/>
                    <a:gd name="T23" fmla="*/ 29 w 29"/>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15">
                      <a:moveTo>
                        <a:pt x="28" y="15"/>
                      </a:moveTo>
                      <a:lnTo>
                        <a:pt x="28" y="15"/>
                      </a:lnTo>
                      <a:lnTo>
                        <a:pt x="29" y="0"/>
                      </a:lnTo>
                      <a:lnTo>
                        <a:pt x="1" y="0"/>
                      </a:lnTo>
                      <a:lnTo>
                        <a:pt x="0" y="15"/>
                      </a:lnTo>
                      <a:lnTo>
                        <a:pt x="28" y="1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05" name="Freeform 401"/>
                <p:cNvSpPr>
                  <a:spLocks/>
                </p:cNvSpPr>
                <p:nvPr/>
              </p:nvSpPr>
              <p:spPr bwMode="auto">
                <a:xfrm>
                  <a:off x="2987" y="2828"/>
                  <a:ext cx="14" cy="8"/>
                </a:xfrm>
                <a:custGeom>
                  <a:avLst/>
                  <a:gdLst>
                    <a:gd name="T0" fmla="*/ 0 w 29"/>
                    <a:gd name="T1" fmla="*/ 0 h 17"/>
                    <a:gd name="T2" fmla="*/ 0 w 29"/>
                    <a:gd name="T3" fmla="*/ 0 h 17"/>
                    <a:gd name="T4" fmla="*/ 0 w 29"/>
                    <a:gd name="T5" fmla="*/ 0 h 17"/>
                    <a:gd name="T6" fmla="*/ 0 w 29"/>
                    <a:gd name="T7" fmla="*/ 0 h 17"/>
                    <a:gd name="T8" fmla="*/ 0 w 29"/>
                    <a:gd name="T9" fmla="*/ 0 h 17"/>
                    <a:gd name="T10" fmla="*/ 0 w 29"/>
                    <a:gd name="T11" fmla="*/ 0 h 17"/>
                    <a:gd name="T12" fmla="*/ 0 w 29"/>
                    <a:gd name="T13" fmla="*/ 0 h 17"/>
                    <a:gd name="T14" fmla="*/ 0 60000 65536"/>
                    <a:gd name="T15" fmla="*/ 0 60000 65536"/>
                    <a:gd name="T16" fmla="*/ 0 60000 65536"/>
                    <a:gd name="T17" fmla="*/ 0 60000 65536"/>
                    <a:gd name="T18" fmla="*/ 0 60000 65536"/>
                    <a:gd name="T19" fmla="*/ 0 60000 65536"/>
                    <a:gd name="T20" fmla="*/ 0 60000 65536"/>
                    <a:gd name="T21" fmla="*/ 0 w 29"/>
                    <a:gd name="T22" fmla="*/ 0 h 17"/>
                    <a:gd name="T23" fmla="*/ 29 w 29"/>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17">
                      <a:moveTo>
                        <a:pt x="28" y="17"/>
                      </a:moveTo>
                      <a:lnTo>
                        <a:pt x="28" y="16"/>
                      </a:lnTo>
                      <a:lnTo>
                        <a:pt x="29" y="0"/>
                      </a:lnTo>
                      <a:lnTo>
                        <a:pt x="1" y="0"/>
                      </a:lnTo>
                      <a:lnTo>
                        <a:pt x="0" y="16"/>
                      </a:lnTo>
                      <a:lnTo>
                        <a:pt x="0" y="15"/>
                      </a:lnTo>
                      <a:lnTo>
                        <a:pt x="28" y="1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06" name="Freeform 402"/>
                <p:cNvSpPr>
                  <a:spLocks/>
                </p:cNvSpPr>
                <p:nvPr/>
              </p:nvSpPr>
              <p:spPr bwMode="auto">
                <a:xfrm>
                  <a:off x="2986" y="2835"/>
                  <a:ext cx="14" cy="8"/>
                </a:xfrm>
                <a:custGeom>
                  <a:avLst/>
                  <a:gdLst>
                    <a:gd name="T0" fmla="*/ 0 w 29"/>
                    <a:gd name="T1" fmla="*/ 1 h 15"/>
                    <a:gd name="T2" fmla="*/ 0 w 29"/>
                    <a:gd name="T3" fmla="*/ 1 h 15"/>
                    <a:gd name="T4" fmla="*/ 0 w 29"/>
                    <a:gd name="T5" fmla="*/ 1 h 15"/>
                    <a:gd name="T6" fmla="*/ 0 w 29"/>
                    <a:gd name="T7" fmla="*/ 0 h 15"/>
                    <a:gd name="T8" fmla="*/ 0 w 29"/>
                    <a:gd name="T9" fmla="*/ 1 h 15"/>
                    <a:gd name="T10" fmla="*/ 0 w 29"/>
                    <a:gd name="T11" fmla="*/ 1 h 15"/>
                    <a:gd name="T12" fmla="*/ 0 w 29"/>
                    <a:gd name="T13" fmla="*/ 1 h 15"/>
                    <a:gd name="T14" fmla="*/ 0 60000 65536"/>
                    <a:gd name="T15" fmla="*/ 0 60000 65536"/>
                    <a:gd name="T16" fmla="*/ 0 60000 65536"/>
                    <a:gd name="T17" fmla="*/ 0 60000 65536"/>
                    <a:gd name="T18" fmla="*/ 0 60000 65536"/>
                    <a:gd name="T19" fmla="*/ 0 60000 65536"/>
                    <a:gd name="T20" fmla="*/ 0 60000 65536"/>
                    <a:gd name="T21" fmla="*/ 0 w 29"/>
                    <a:gd name="T22" fmla="*/ 0 h 15"/>
                    <a:gd name="T23" fmla="*/ 29 w 29"/>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15">
                      <a:moveTo>
                        <a:pt x="28" y="15"/>
                      </a:moveTo>
                      <a:lnTo>
                        <a:pt x="28" y="15"/>
                      </a:lnTo>
                      <a:lnTo>
                        <a:pt x="29" y="2"/>
                      </a:lnTo>
                      <a:lnTo>
                        <a:pt x="1" y="0"/>
                      </a:lnTo>
                      <a:lnTo>
                        <a:pt x="0" y="13"/>
                      </a:lnTo>
                      <a:lnTo>
                        <a:pt x="28" y="1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07" name="Freeform 403"/>
                <p:cNvSpPr>
                  <a:spLocks/>
                </p:cNvSpPr>
                <p:nvPr/>
              </p:nvSpPr>
              <p:spPr bwMode="auto">
                <a:xfrm>
                  <a:off x="2985" y="2841"/>
                  <a:ext cx="15" cy="8"/>
                </a:xfrm>
                <a:custGeom>
                  <a:avLst/>
                  <a:gdLst>
                    <a:gd name="T0" fmla="*/ 1 w 29"/>
                    <a:gd name="T1" fmla="*/ 1 h 16"/>
                    <a:gd name="T2" fmla="*/ 1 w 29"/>
                    <a:gd name="T3" fmla="*/ 1 h 16"/>
                    <a:gd name="T4" fmla="*/ 1 w 29"/>
                    <a:gd name="T5" fmla="*/ 1 h 16"/>
                    <a:gd name="T6" fmla="*/ 1 w 29"/>
                    <a:gd name="T7" fmla="*/ 0 h 16"/>
                    <a:gd name="T8" fmla="*/ 0 w 29"/>
                    <a:gd name="T9" fmla="*/ 1 h 16"/>
                    <a:gd name="T10" fmla="*/ 0 w 29"/>
                    <a:gd name="T11" fmla="*/ 1 h 16"/>
                    <a:gd name="T12" fmla="*/ 1 w 29"/>
                    <a:gd name="T13" fmla="*/ 1 h 16"/>
                    <a:gd name="T14" fmla="*/ 0 60000 65536"/>
                    <a:gd name="T15" fmla="*/ 0 60000 65536"/>
                    <a:gd name="T16" fmla="*/ 0 60000 65536"/>
                    <a:gd name="T17" fmla="*/ 0 60000 65536"/>
                    <a:gd name="T18" fmla="*/ 0 60000 65536"/>
                    <a:gd name="T19" fmla="*/ 0 60000 65536"/>
                    <a:gd name="T20" fmla="*/ 0 60000 65536"/>
                    <a:gd name="T21" fmla="*/ 0 w 29"/>
                    <a:gd name="T22" fmla="*/ 0 h 16"/>
                    <a:gd name="T23" fmla="*/ 29 w 29"/>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16">
                      <a:moveTo>
                        <a:pt x="27" y="15"/>
                      </a:moveTo>
                      <a:lnTo>
                        <a:pt x="27" y="16"/>
                      </a:lnTo>
                      <a:lnTo>
                        <a:pt x="29" y="2"/>
                      </a:lnTo>
                      <a:lnTo>
                        <a:pt x="1" y="0"/>
                      </a:lnTo>
                      <a:lnTo>
                        <a:pt x="0" y="14"/>
                      </a:lnTo>
                      <a:lnTo>
                        <a:pt x="0" y="15"/>
                      </a:lnTo>
                      <a:lnTo>
                        <a:pt x="27" y="1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08" name="Freeform 404"/>
                <p:cNvSpPr>
                  <a:spLocks/>
                </p:cNvSpPr>
                <p:nvPr/>
              </p:nvSpPr>
              <p:spPr bwMode="auto">
                <a:xfrm>
                  <a:off x="2985" y="2849"/>
                  <a:ext cx="14" cy="6"/>
                </a:xfrm>
                <a:custGeom>
                  <a:avLst/>
                  <a:gdLst>
                    <a:gd name="T0" fmla="*/ 1 w 27"/>
                    <a:gd name="T1" fmla="*/ 1 h 11"/>
                    <a:gd name="T2" fmla="*/ 1 w 27"/>
                    <a:gd name="T3" fmla="*/ 1 h 11"/>
                    <a:gd name="T4" fmla="*/ 1 w 27"/>
                    <a:gd name="T5" fmla="*/ 0 h 11"/>
                    <a:gd name="T6" fmla="*/ 0 w 27"/>
                    <a:gd name="T7" fmla="*/ 0 h 11"/>
                    <a:gd name="T8" fmla="*/ 0 w 27"/>
                    <a:gd name="T9" fmla="*/ 1 h 11"/>
                    <a:gd name="T10" fmla="*/ 0 w 27"/>
                    <a:gd name="T11" fmla="*/ 1 h 11"/>
                    <a:gd name="T12" fmla="*/ 1 w 27"/>
                    <a:gd name="T13" fmla="*/ 1 h 11"/>
                    <a:gd name="T14" fmla="*/ 0 60000 65536"/>
                    <a:gd name="T15" fmla="*/ 0 60000 65536"/>
                    <a:gd name="T16" fmla="*/ 0 60000 65536"/>
                    <a:gd name="T17" fmla="*/ 0 60000 65536"/>
                    <a:gd name="T18" fmla="*/ 0 60000 65536"/>
                    <a:gd name="T19" fmla="*/ 0 60000 65536"/>
                    <a:gd name="T20" fmla="*/ 0 60000 65536"/>
                    <a:gd name="T21" fmla="*/ 0 w 27"/>
                    <a:gd name="T22" fmla="*/ 0 h 11"/>
                    <a:gd name="T23" fmla="*/ 27 w 27"/>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11">
                      <a:moveTo>
                        <a:pt x="27" y="11"/>
                      </a:moveTo>
                      <a:lnTo>
                        <a:pt x="27" y="10"/>
                      </a:lnTo>
                      <a:lnTo>
                        <a:pt x="27" y="0"/>
                      </a:lnTo>
                      <a:lnTo>
                        <a:pt x="0" y="0"/>
                      </a:lnTo>
                      <a:lnTo>
                        <a:pt x="0" y="10"/>
                      </a:lnTo>
                      <a:lnTo>
                        <a:pt x="0" y="9"/>
                      </a:lnTo>
                      <a:lnTo>
                        <a:pt x="27" y="1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09" name="Freeform 405"/>
                <p:cNvSpPr>
                  <a:spLocks/>
                </p:cNvSpPr>
                <p:nvPr/>
              </p:nvSpPr>
              <p:spPr bwMode="auto">
                <a:xfrm>
                  <a:off x="2985" y="2853"/>
                  <a:ext cx="14" cy="7"/>
                </a:xfrm>
                <a:custGeom>
                  <a:avLst/>
                  <a:gdLst>
                    <a:gd name="T0" fmla="*/ 1 w 28"/>
                    <a:gd name="T1" fmla="*/ 1 h 14"/>
                    <a:gd name="T2" fmla="*/ 1 w 28"/>
                    <a:gd name="T3" fmla="*/ 1 h 14"/>
                    <a:gd name="T4" fmla="*/ 1 w 28"/>
                    <a:gd name="T5" fmla="*/ 1 h 14"/>
                    <a:gd name="T6" fmla="*/ 1 w 28"/>
                    <a:gd name="T7" fmla="*/ 0 h 14"/>
                    <a:gd name="T8" fmla="*/ 0 w 28"/>
                    <a:gd name="T9" fmla="*/ 1 h 14"/>
                    <a:gd name="T10" fmla="*/ 0 w 28"/>
                    <a:gd name="T11" fmla="*/ 1 h 14"/>
                    <a:gd name="T12" fmla="*/ 1 w 28"/>
                    <a:gd name="T13" fmla="*/ 1 h 14"/>
                    <a:gd name="T14" fmla="*/ 0 60000 65536"/>
                    <a:gd name="T15" fmla="*/ 0 60000 65536"/>
                    <a:gd name="T16" fmla="*/ 0 60000 65536"/>
                    <a:gd name="T17" fmla="*/ 0 60000 65536"/>
                    <a:gd name="T18" fmla="*/ 0 60000 65536"/>
                    <a:gd name="T19" fmla="*/ 0 60000 65536"/>
                    <a:gd name="T20" fmla="*/ 0 60000 65536"/>
                    <a:gd name="T21" fmla="*/ 0 w 28"/>
                    <a:gd name="T22" fmla="*/ 0 h 14"/>
                    <a:gd name="T23" fmla="*/ 28 w 28"/>
                    <a:gd name="T24" fmla="*/ 14 h 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14">
                      <a:moveTo>
                        <a:pt x="27" y="14"/>
                      </a:moveTo>
                      <a:lnTo>
                        <a:pt x="27" y="14"/>
                      </a:lnTo>
                      <a:lnTo>
                        <a:pt x="28" y="2"/>
                      </a:lnTo>
                      <a:lnTo>
                        <a:pt x="1" y="0"/>
                      </a:lnTo>
                      <a:lnTo>
                        <a:pt x="0" y="11"/>
                      </a:lnTo>
                      <a:lnTo>
                        <a:pt x="27" y="1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10" name="Freeform 406"/>
                <p:cNvSpPr>
                  <a:spLocks/>
                </p:cNvSpPr>
                <p:nvPr/>
              </p:nvSpPr>
              <p:spPr bwMode="auto">
                <a:xfrm>
                  <a:off x="2984" y="2859"/>
                  <a:ext cx="15" cy="5"/>
                </a:xfrm>
                <a:custGeom>
                  <a:avLst/>
                  <a:gdLst>
                    <a:gd name="T0" fmla="*/ 1 w 29"/>
                    <a:gd name="T1" fmla="*/ 0 h 11"/>
                    <a:gd name="T2" fmla="*/ 1 w 29"/>
                    <a:gd name="T3" fmla="*/ 0 h 11"/>
                    <a:gd name="T4" fmla="*/ 1 w 29"/>
                    <a:gd name="T5" fmla="*/ 0 h 11"/>
                    <a:gd name="T6" fmla="*/ 1 w 29"/>
                    <a:gd name="T7" fmla="*/ 0 h 11"/>
                    <a:gd name="T8" fmla="*/ 0 w 29"/>
                    <a:gd name="T9" fmla="*/ 0 h 11"/>
                    <a:gd name="T10" fmla="*/ 0 w 29"/>
                    <a:gd name="T11" fmla="*/ 0 h 11"/>
                    <a:gd name="T12" fmla="*/ 1 w 29"/>
                    <a:gd name="T13" fmla="*/ 0 h 11"/>
                    <a:gd name="T14" fmla="*/ 0 60000 65536"/>
                    <a:gd name="T15" fmla="*/ 0 60000 65536"/>
                    <a:gd name="T16" fmla="*/ 0 60000 65536"/>
                    <a:gd name="T17" fmla="*/ 0 60000 65536"/>
                    <a:gd name="T18" fmla="*/ 0 60000 65536"/>
                    <a:gd name="T19" fmla="*/ 0 60000 65536"/>
                    <a:gd name="T20" fmla="*/ 0 60000 65536"/>
                    <a:gd name="T21" fmla="*/ 0 w 29"/>
                    <a:gd name="T22" fmla="*/ 0 h 11"/>
                    <a:gd name="T23" fmla="*/ 29 w 29"/>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11">
                      <a:moveTo>
                        <a:pt x="28" y="11"/>
                      </a:moveTo>
                      <a:lnTo>
                        <a:pt x="28" y="11"/>
                      </a:lnTo>
                      <a:lnTo>
                        <a:pt x="29" y="3"/>
                      </a:lnTo>
                      <a:lnTo>
                        <a:pt x="2" y="0"/>
                      </a:lnTo>
                      <a:lnTo>
                        <a:pt x="0" y="9"/>
                      </a:lnTo>
                      <a:lnTo>
                        <a:pt x="28" y="1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11" name="Freeform 407"/>
                <p:cNvSpPr>
                  <a:spLocks/>
                </p:cNvSpPr>
                <p:nvPr/>
              </p:nvSpPr>
              <p:spPr bwMode="auto">
                <a:xfrm>
                  <a:off x="2984" y="2863"/>
                  <a:ext cx="14" cy="5"/>
                </a:xfrm>
                <a:custGeom>
                  <a:avLst/>
                  <a:gdLst>
                    <a:gd name="T0" fmla="*/ 0 w 29"/>
                    <a:gd name="T1" fmla="*/ 1 h 10"/>
                    <a:gd name="T2" fmla="*/ 0 w 29"/>
                    <a:gd name="T3" fmla="*/ 1 h 10"/>
                    <a:gd name="T4" fmla="*/ 0 w 29"/>
                    <a:gd name="T5" fmla="*/ 1 h 10"/>
                    <a:gd name="T6" fmla="*/ 0 w 29"/>
                    <a:gd name="T7" fmla="*/ 0 h 10"/>
                    <a:gd name="T8" fmla="*/ 0 w 29"/>
                    <a:gd name="T9" fmla="*/ 1 h 10"/>
                    <a:gd name="T10" fmla="*/ 0 w 29"/>
                    <a:gd name="T11" fmla="*/ 1 h 10"/>
                    <a:gd name="T12" fmla="*/ 0 w 29"/>
                    <a:gd name="T13" fmla="*/ 1 h 10"/>
                    <a:gd name="T14" fmla="*/ 0 60000 65536"/>
                    <a:gd name="T15" fmla="*/ 0 60000 65536"/>
                    <a:gd name="T16" fmla="*/ 0 60000 65536"/>
                    <a:gd name="T17" fmla="*/ 0 60000 65536"/>
                    <a:gd name="T18" fmla="*/ 0 60000 65536"/>
                    <a:gd name="T19" fmla="*/ 0 60000 65536"/>
                    <a:gd name="T20" fmla="*/ 0 60000 65536"/>
                    <a:gd name="T21" fmla="*/ 0 w 29"/>
                    <a:gd name="T22" fmla="*/ 0 h 10"/>
                    <a:gd name="T23" fmla="*/ 29 w 29"/>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10">
                      <a:moveTo>
                        <a:pt x="28" y="9"/>
                      </a:moveTo>
                      <a:lnTo>
                        <a:pt x="28" y="10"/>
                      </a:lnTo>
                      <a:lnTo>
                        <a:pt x="29" y="2"/>
                      </a:lnTo>
                      <a:lnTo>
                        <a:pt x="1" y="0"/>
                      </a:lnTo>
                      <a:lnTo>
                        <a:pt x="0" y="8"/>
                      </a:lnTo>
                      <a:lnTo>
                        <a:pt x="0" y="9"/>
                      </a:lnTo>
                      <a:lnTo>
                        <a:pt x="28" y="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12" name="Freeform 408"/>
                <p:cNvSpPr>
                  <a:spLocks/>
                </p:cNvSpPr>
                <p:nvPr/>
              </p:nvSpPr>
              <p:spPr bwMode="auto">
                <a:xfrm>
                  <a:off x="2984" y="2868"/>
                  <a:ext cx="13" cy="3"/>
                </a:xfrm>
                <a:custGeom>
                  <a:avLst/>
                  <a:gdLst>
                    <a:gd name="T0" fmla="*/ 0 w 28"/>
                    <a:gd name="T1" fmla="*/ 1 h 6"/>
                    <a:gd name="T2" fmla="*/ 0 w 28"/>
                    <a:gd name="T3" fmla="*/ 1 h 6"/>
                    <a:gd name="T4" fmla="*/ 0 w 28"/>
                    <a:gd name="T5" fmla="*/ 0 h 6"/>
                    <a:gd name="T6" fmla="*/ 0 w 28"/>
                    <a:gd name="T7" fmla="*/ 0 h 6"/>
                    <a:gd name="T8" fmla="*/ 0 w 28"/>
                    <a:gd name="T9" fmla="*/ 1 h 6"/>
                    <a:gd name="T10" fmla="*/ 0 w 28"/>
                    <a:gd name="T11" fmla="*/ 1 h 6"/>
                    <a:gd name="T12" fmla="*/ 0 w 28"/>
                    <a:gd name="T13" fmla="*/ 1 h 6"/>
                    <a:gd name="T14" fmla="*/ 0 60000 65536"/>
                    <a:gd name="T15" fmla="*/ 0 60000 65536"/>
                    <a:gd name="T16" fmla="*/ 0 60000 65536"/>
                    <a:gd name="T17" fmla="*/ 0 60000 65536"/>
                    <a:gd name="T18" fmla="*/ 0 60000 65536"/>
                    <a:gd name="T19" fmla="*/ 0 60000 65536"/>
                    <a:gd name="T20" fmla="*/ 0 60000 65536"/>
                    <a:gd name="T21" fmla="*/ 0 w 28"/>
                    <a:gd name="T22" fmla="*/ 0 h 6"/>
                    <a:gd name="T23" fmla="*/ 28 w 28"/>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6">
                      <a:moveTo>
                        <a:pt x="28" y="6"/>
                      </a:moveTo>
                      <a:lnTo>
                        <a:pt x="28" y="6"/>
                      </a:lnTo>
                      <a:lnTo>
                        <a:pt x="28" y="0"/>
                      </a:lnTo>
                      <a:lnTo>
                        <a:pt x="0" y="0"/>
                      </a:lnTo>
                      <a:lnTo>
                        <a:pt x="0" y="6"/>
                      </a:lnTo>
                      <a:lnTo>
                        <a:pt x="28" y="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13" name="Freeform 409"/>
                <p:cNvSpPr>
                  <a:spLocks/>
                </p:cNvSpPr>
                <p:nvPr/>
              </p:nvSpPr>
              <p:spPr bwMode="auto">
                <a:xfrm>
                  <a:off x="2984" y="2871"/>
                  <a:ext cx="13" cy="4"/>
                </a:xfrm>
                <a:custGeom>
                  <a:avLst/>
                  <a:gdLst>
                    <a:gd name="T0" fmla="*/ 0 w 28"/>
                    <a:gd name="T1" fmla="*/ 1 h 8"/>
                    <a:gd name="T2" fmla="*/ 0 w 28"/>
                    <a:gd name="T3" fmla="*/ 1 h 8"/>
                    <a:gd name="T4" fmla="*/ 0 w 28"/>
                    <a:gd name="T5" fmla="*/ 0 h 8"/>
                    <a:gd name="T6" fmla="*/ 0 w 28"/>
                    <a:gd name="T7" fmla="*/ 0 h 8"/>
                    <a:gd name="T8" fmla="*/ 0 w 28"/>
                    <a:gd name="T9" fmla="*/ 1 h 8"/>
                    <a:gd name="T10" fmla="*/ 0 w 28"/>
                    <a:gd name="T11" fmla="*/ 1 h 8"/>
                    <a:gd name="T12" fmla="*/ 0 w 28"/>
                    <a:gd name="T13" fmla="*/ 1 h 8"/>
                    <a:gd name="T14" fmla="*/ 0 60000 65536"/>
                    <a:gd name="T15" fmla="*/ 0 60000 65536"/>
                    <a:gd name="T16" fmla="*/ 0 60000 65536"/>
                    <a:gd name="T17" fmla="*/ 0 60000 65536"/>
                    <a:gd name="T18" fmla="*/ 0 60000 65536"/>
                    <a:gd name="T19" fmla="*/ 0 60000 65536"/>
                    <a:gd name="T20" fmla="*/ 0 60000 65536"/>
                    <a:gd name="T21" fmla="*/ 0 w 28"/>
                    <a:gd name="T22" fmla="*/ 0 h 8"/>
                    <a:gd name="T23" fmla="*/ 28 w 28"/>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8">
                      <a:moveTo>
                        <a:pt x="28" y="8"/>
                      </a:moveTo>
                      <a:lnTo>
                        <a:pt x="28" y="8"/>
                      </a:lnTo>
                      <a:lnTo>
                        <a:pt x="28" y="0"/>
                      </a:lnTo>
                      <a:lnTo>
                        <a:pt x="0" y="0"/>
                      </a:lnTo>
                      <a:lnTo>
                        <a:pt x="0" y="8"/>
                      </a:lnTo>
                      <a:lnTo>
                        <a:pt x="28" y="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sp>
              <p:nvSpPr>
                <p:cNvPr id="214" name="Freeform 410"/>
                <p:cNvSpPr>
                  <a:spLocks/>
                </p:cNvSpPr>
                <p:nvPr/>
              </p:nvSpPr>
              <p:spPr bwMode="auto">
                <a:xfrm>
                  <a:off x="2984" y="2875"/>
                  <a:ext cx="13" cy="1"/>
                </a:xfrm>
                <a:custGeom>
                  <a:avLst/>
                  <a:gdLst>
                    <a:gd name="T0" fmla="*/ 0 w 28"/>
                    <a:gd name="T1" fmla="*/ 1 h 2"/>
                    <a:gd name="T2" fmla="*/ 0 w 28"/>
                    <a:gd name="T3" fmla="*/ 1 h 2"/>
                    <a:gd name="T4" fmla="*/ 0 w 28"/>
                    <a:gd name="T5" fmla="*/ 0 h 2"/>
                    <a:gd name="T6" fmla="*/ 0 w 28"/>
                    <a:gd name="T7" fmla="*/ 0 h 2"/>
                    <a:gd name="T8" fmla="*/ 0 w 28"/>
                    <a:gd name="T9" fmla="*/ 1 h 2"/>
                    <a:gd name="T10" fmla="*/ 0 w 28"/>
                    <a:gd name="T11" fmla="*/ 1 h 2"/>
                    <a:gd name="T12" fmla="*/ 0 60000 65536"/>
                    <a:gd name="T13" fmla="*/ 0 60000 65536"/>
                    <a:gd name="T14" fmla="*/ 0 60000 65536"/>
                    <a:gd name="T15" fmla="*/ 0 60000 65536"/>
                    <a:gd name="T16" fmla="*/ 0 60000 65536"/>
                    <a:gd name="T17" fmla="*/ 0 60000 65536"/>
                    <a:gd name="T18" fmla="*/ 0 w 28"/>
                    <a:gd name="T19" fmla="*/ 0 h 2"/>
                    <a:gd name="T20" fmla="*/ 28 w 28"/>
                    <a:gd name="T21" fmla="*/ 2 h 2"/>
                  </a:gdLst>
                  <a:ahLst/>
                  <a:cxnLst>
                    <a:cxn ang="T12">
                      <a:pos x="T0" y="T1"/>
                    </a:cxn>
                    <a:cxn ang="T13">
                      <a:pos x="T2" y="T3"/>
                    </a:cxn>
                    <a:cxn ang="T14">
                      <a:pos x="T4" y="T5"/>
                    </a:cxn>
                    <a:cxn ang="T15">
                      <a:pos x="T6" y="T7"/>
                    </a:cxn>
                    <a:cxn ang="T16">
                      <a:pos x="T8" y="T9"/>
                    </a:cxn>
                    <a:cxn ang="T17">
                      <a:pos x="T10" y="T11"/>
                    </a:cxn>
                  </a:cxnLst>
                  <a:rect l="T18" t="T19" r="T20" b="T21"/>
                  <a:pathLst>
                    <a:path w="28" h="2">
                      <a:moveTo>
                        <a:pt x="14" y="2"/>
                      </a:moveTo>
                      <a:lnTo>
                        <a:pt x="28" y="2"/>
                      </a:lnTo>
                      <a:lnTo>
                        <a:pt x="28" y="0"/>
                      </a:lnTo>
                      <a:lnTo>
                        <a:pt x="0" y="0"/>
                      </a:lnTo>
                      <a:lnTo>
                        <a:pt x="0" y="2"/>
                      </a:lnTo>
                      <a:lnTo>
                        <a:pt x="14" y="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grpSp>
          <p:sp>
            <p:nvSpPr>
              <p:cNvPr id="14" name="Freeform 411"/>
              <p:cNvSpPr>
                <a:spLocks/>
              </p:cNvSpPr>
              <p:nvPr/>
            </p:nvSpPr>
            <p:spPr bwMode="auto">
              <a:xfrm>
                <a:off x="1971" y="961"/>
                <a:ext cx="1032" cy="1906"/>
              </a:xfrm>
              <a:custGeom>
                <a:avLst/>
                <a:gdLst>
                  <a:gd name="T0" fmla="*/ 1 w 2064"/>
                  <a:gd name="T1" fmla="*/ 2 h 3812"/>
                  <a:gd name="T2" fmla="*/ 2 w 2064"/>
                  <a:gd name="T3" fmla="*/ 1 h 3812"/>
                  <a:gd name="T4" fmla="*/ 4 w 2064"/>
                  <a:gd name="T5" fmla="*/ 1 h 3812"/>
                  <a:gd name="T6" fmla="*/ 7 w 2064"/>
                  <a:gd name="T7" fmla="*/ 1 h 3812"/>
                  <a:gd name="T8" fmla="*/ 9 w 2064"/>
                  <a:gd name="T9" fmla="*/ 1 h 3812"/>
                  <a:gd name="T10" fmla="*/ 12 w 2064"/>
                  <a:gd name="T11" fmla="*/ 1 h 3812"/>
                  <a:gd name="T12" fmla="*/ 15 w 2064"/>
                  <a:gd name="T13" fmla="*/ 1 h 3812"/>
                  <a:gd name="T14" fmla="*/ 18 w 2064"/>
                  <a:gd name="T15" fmla="*/ 1 h 3812"/>
                  <a:gd name="T16" fmla="*/ 20 w 2064"/>
                  <a:gd name="T17" fmla="*/ 2 h 3812"/>
                  <a:gd name="T18" fmla="*/ 22 w 2064"/>
                  <a:gd name="T19" fmla="*/ 3 h 3812"/>
                  <a:gd name="T20" fmla="*/ 24 w 2064"/>
                  <a:gd name="T21" fmla="*/ 4 h 3812"/>
                  <a:gd name="T22" fmla="*/ 25 w 2064"/>
                  <a:gd name="T23" fmla="*/ 4 h 3812"/>
                  <a:gd name="T24" fmla="*/ 26 w 2064"/>
                  <a:gd name="T25" fmla="*/ 5 h 3812"/>
                  <a:gd name="T26" fmla="*/ 27 w 2064"/>
                  <a:gd name="T27" fmla="*/ 6 h 3812"/>
                  <a:gd name="T28" fmla="*/ 27 w 2064"/>
                  <a:gd name="T29" fmla="*/ 7 h 3812"/>
                  <a:gd name="T30" fmla="*/ 27 w 2064"/>
                  <a:gd name="T31" fmla="*/ 9 h 3812"/>
                  <a:gd name="T32" fmla="*/ 28 w 2064"/>
                  <a:gd name="T33" fmla="*/ 12 h 3812"/>
                  <a:gd name="T34" fmla="*/ 29 w 2064"/>
                  <a:gd name="T35" fmla="*/ 16 h 3812"/>
                  <a:gd name="T36" fmla="*/ 30 w 2064"/>
                  <a:gd name="T37" fmla="*/ 20 h 3812"/>
                  <a:gd name="T38" fmla="*/ 31 w 2064"/>
                  <a:gd name="T39" fmla="*/ 23 h 3812"/>
                  <a:gd name="T40" fmla="*/ 31 w 2064"/>
                  <a:gd name="T41" fmla="*/ 26 h 3812"/>
                  <a:gd name="T42" fmla="*/ 32 w 2064"/>
                  <a:gd name="T43" fmla="*/ 29 h 3812"/>
                  <a:gd name="T44" fmla="*/ 32 w 2064"/>
                  <a:gd name="T45" fmla="*/ 33 h 3812"/>
                  <a:gd name="T46" fmla="*/ 33 w 2064"/>
                  <a:gd name="T47" fmla="*/ 38 h 3812"/>
                  <a:gd name="T48" fmla="*/ 33 w 2064"/>
                  <a:gd name="T49" fmla="*/ 43 h 3812"/>
                  <a:gd name="T50" fmla="*/ 33 w 2064"/>
                  <a:gd name="T51" fmla="*/ 48 h 3812"/>
                  <a:gd name="T52" fmla="*/ 33 w 2064"/>
                  <a:gd name="T53" fmla="*/ 53 h 3812"/>
                  <a:gd name="T54" fmla="*/ 32 w 2064"/>
                  <a:gd name="T55" fmla="*/ 57 h 3812"/>
                  <a:gd name="T56" fmla="*/ 32 w 2064"/>
                  <a:gd name="T57" fmla="*/ 59 h 3812"/>
                  <a:gd name="T58" fmla="*/ 32 w 2064"/>
                  <a:gd name="T59" fmla="*/ 60 h 3812"/>
                  <a:gd name="T60" fmla="*/ 31 w 2064"/>
                  <a:gd name="T61" fmla="*/ 60 h 3812"/>
                  <a:gd name="T62" fmla="*/ 30 w 2064"/>
                  <a:gd name="T63" fmla="*/ 59 h 3812"/>
                  <a:gd name="T64" fmla="*/ 29 w 2064"/>
                  <a:gd name="T65" fmla="*/ 59 h 3812"/>
                  <a:gd name="T66" fmla="*/ 27 w 2064"/>
                  <a:gd name="T67" fmla="*/ 58 h 3812"/>
                  <a:gd name="T68" fmla="*/ 26 w 2064"/>
                  <a:gd name="T69" fmla="*/ 58 h 3812"/>
                  <a:gd name="T70" fmla="*/ 24 w 2064"/>
                  <a:gd name="T71" fmla="*/ 57 h 3812"/>
                  <a:gd name="T72" fmla="*/ 23 w 2064"/>
                  <a:gd name="T73" fmla="*/ 57 h 3812"/>
                  <a:gd name="T74" fmla="*/ 22 w 2064"/>
                  <a:gd name="T75" fmla="*/ 57 h 3812"/>
                  <a:gd name="T76" fmla="*/ 20 w 2064"/>
                  <a:gd name="T77" fmla="*/ 57 h 3812"/>
                  <a:gd name="T78" fmla="*/ 18 w 2064"/>
                  <a:gd name="T79" fmla="*/ 56 h 3812"/>
                  <a:gd name="T80" fmla="*/ 16 w 2064"/>
                  <a:gd name="T81" fmla="*/ 56 h 3812"/>
                  <a:gd name="T82" fmla="*/ 14 w 2064"/>
                  <a:gd name="T83" fmla="*/ 56 h 3812"/>
                  <a:gd name="T84" fmla="*/ 13 w 2064"/>
                  <a:gd name="T85" fmla="*/ 56 h 3812"/>
                  <a:gd name="T86" fmla="*/ 12 w 2064"/>
                  <a:gd name="T87" fmla="*/ 56 h 3812"/>
                  <a:gd name="T88" fmla="*/ 11 w 2064"/>
                  <a:gd name="T89" fmla="*/ 55 h 3812"/>
                  <a:gd name="T90" fmla="*/ 12 w 2064"/>
                  <a:gd name="T91" fmla="*/ 53 h 3812"/>
                  <a:gd name="T92" fmla="*/ 12 w 2064"/>
                  <a:gd name="T93" fmla="*/ 49 h 3812"/>
                  <a:gd name="T94" fmla="*/ 12 w 2064"/>
                  <a:gd name="T95" fmla="*/ 45 h 3812"/>
                  <a:gd name="T96" fmla="*/ 12 w 2064"/>
                  <a:gd name="T97" fmla="*/ 40 h 3812"/>
                  <a:gd name="T98" fmla="*/ 12 w 2064"/>
                  <a:gd name="T99" fmla="*/ 35 h 3812"/>
                  <a:gd name="T100" fmla="*/ 12 w 2064"/>
                  <a:gd name="T101" fmla="*/ 31 h 3812"/>
                  <a:gd name="T102" fmla="*/ 12 w 2064"/>
                  <a:gd name="T103" fmla="*/ 28 h 3812"/>
                  <a:gd name="T104" fmla="*/ 12 w 2064"/>
                  <a:gd name="T105" fmla="*/ 27 h 3812"/>
                  <a:gd name="T106" fmla="*/ 10 w 2064"/>
                  <a:gd name="T107" fmla="*/ 24 h 3812"/>
                  <a:gd name="T108" fmla="*/ 9 w 2064"/>
                  <a:gd name="T109" fmla="*/ 20 h 3812"/>
                  <a:gd name="T110" fmla="*/ 7 w 2064"/>
                  <a:gd name="T111" fmla="*/ 15 h 3812"/>
                  <a:gd name="T112" fmla="*/ 5 w 2064"/>
                  <a:gd name="T113" fmla="*/ 11 h 3812"/>
                  <a:gd name="T114" fmla="*/ 3 w 2064"/>
                  <a:gd name="T115" fmla="*/ 7 h 3812"/>
                  <a:gd name="T116" fmla="*/ 1 w 2064"/>
                  <a:gd name="T117" fmla="*/ 4 h 3812"/>
                  <a:gd name="T118" fmla="*/ 1 w 2064"/>
                  <a:gd name="T119" fmla="*/ 2 h 381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064"/>
                  <a:gd name="T181" fmla="*/ 0 h 3812"/>
                  <a:gd name="T182" fmla="*/ 2064 w 2064"/>
                  <a:gd name="T183" fmla="*/ 3812 h 381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064" h="3812">
                    <a:moveTo>
                      <a:pt x="0" y="86"/>
                    </a:moveTo>
                    <a:lnTo>
                      <a:pt x="2" y="86"/>
                    </a:lnTo>
                    <a:lnTo>
                      <a:pt x="6" y="85"/>
                    </a:lnTo>
                    <a:lnTo>
                      <a:pt x="10" y="85"/>
                    </a:lnTo>
                    <a:lnTo>
                      <a:pt x="14" y="84"/>
                    </a:lnTo>
                    <a:lnTo>
                      <a:pt x="20" y="83"/>
                    </a:lnTo>
                    <a:lnTo>
                      <a:pt x="27" y="80"/>
                    </a:lnTo>
                    <a:lnTo>
                      <a:pt x="34" y="79"/>
                    </a:lnTo>
                    <a:lnTo>
                      <a:pt x="42" y="77"/>
                    </a:lnTo>
                    <a:lnTo>
                      <a:pt x="50" y="76"/>
                    </a:lnTo>
                    <a:lnTo>
                      <a:pt x="60" y="73"/>
                    </a:lnTo>
                    <a:lnTo>
                      <a:pt x="70" y="71"/>
                    </a:lnTo>
                    <a:lnTo>
                      <a:pt x="81" y="69"/>
                    </a:lnTo>
                    <a:lnTo>
                      <a:pt x="91" y="67"/>
                    </a:lnTo>
                    <a:lnTo>
                      <a:pt x="105" y="63"/>
                    </a:lnTo>
                    <a:lnTo>
                      <a:pt x="117" y="62"/>
                    </a:lnTo>
                    <a:lnTo>
                      <a:pt x="130" y="60"/>
                    </a:lnTo>
                    <a:lnTo>
                      <a:pt x="143" y="57"/>
                    </a:lnTo>
                    <a:lnTo>
                      <a:pt x="158" y="54"/>
                    </a:lnTo>
                    <a:lnTo>
                      <a:pt x="173" y="52"/>
                    </a:lnTo>
                    <a:lnTo>
                      <a:pt x="189" y="48"/>
                    </a:lnTo>
                    <a:lnTo>
                      <a:pt x="206" y="46"/>
                    </a:lnTo>
                    <a:lnTo>
                      <a:pt x="223" y="42"/>
                    </a:lnTo>
                    <a:lnTo>
                      <a:pt x="239" y="40"/>
                    </a:lnTo>
                    <a:lnTo>
                      <a:pt x="256" y="38"/>
                    </a:lnTo>
                    <a:lnTo>
                      <a:pt x="275" y="35"/>
                    </a:lnTo>
                    <a:lnTo>
                      <a:pt x="294" y="32"/>
                    </a:lnTo>
                    <a:lnTo>
                      <a:pt x="312" y="30"/>
                    </a:lnTo>
                    <a:lnTo>
                      <a:pt x="331" y="26"/>
                    </a:lnTo>
                    <a:lnTo>
                      <a:pt x="352" y="24"/>
                    </a:lnTo>
                    <a:lnTo>
                      <a:pt x="373" y="20"/>
                    </a:lnTo>
                    <a:lnTo>
                      <a:pt x="392" y="19"/>
                    </a:lnTo>
                    <a:lnTo>
                      <a:pt x="413" y="17"/>
                    </a:lnTo>
                    <a:lnTo>
                      <a:pt x="434" y="15"/>
                    </a:lnTo>
                    <a:lnTo>
                      <a:pt x="454" y="12"/>
                    </a:lnTo>
                    <a:lnTo>
                      <a:pt x="475" y="11"/>
                    </a:lnTo>
                    <a:lnTo>
                      <a:pt x="498" y="9"/>
                    </a:lnTo>
                    <a:lnTo>
                      <a:pt x="520" y="8"/>
                    </a:lnTo>
                    <a:lnTo>
                      <a:pt x="543" y="6"/>
                    </a:lnTo>
                    <a:lnTo>
                      <a:pt x="565" y="6"/>
                    </a:lnTo>
                    <a:lnTo>
                      <a:pt x="588" y="4"/>
                    </a:lnTo>
                    <a:lnTo>
                      <a:pt x="610" y="3"/>
                    </a:lnTo>
                    <a:lnTo>
                      <a:pt x="634" y="2"/>
                    </a:lnTo>
                    <a:lnTo>
                      <a:pt x="657" y="2"/>
                    </a:lnTo>
                    <a:lnTo>
                      <a:pt x="680" y="1"/>
                    </a:lnTo>
                    <a:lnTo>
                      <a:pt x="705" y="1"/>
                    </a:lnTo>
                    <a:lnTo>
                      <a:pt x="729" y="0"/>
                    </a:lnTo>
                    <a:lnTo>
                      <a:pt x="752" y="1"/>
                    </a:lnTo>
                    <a:lnTo>
                      <a:pt x="776" y="1"/>
                    </a:lnTo>
                    <a:lnTo>
                      <a:pt x="799" y="2"/>
                    </a:lnTo>
                    <a:lnTo>
                      <a:pt x="823" y="3"/>
                    </a:lnTo>
                    <a:lnTo>
                      <a:pt x="846" y="6"/>
                    </a:lnTo>
                    <a:lnTo>
                      <a:pt x="870" y="7"/>
                    </a:lnTo>
                    <a:lnTo>
                      <a:pt x="895" y="9"/>
                    </a:lnTo>
                    <a:lnTo>
                      <a:pt x="919" y="10"/>
                    </a:lnTo>
                    <a:lnTo>
                      <a:pt x="942" y="14"/>
                    </a:lnTo>
                    <a:lnTo>
                      <a:pt x="965" y="16"/>
                    </a:lnTo>
                    <a:lnTo>
                      <a:pt x="988" y="19"/>
                    </a:lnTo>
                    <a:lnTo>
                      <a:pt x="1012" y="23"/>
                    </a:lnTo>
                    <a:lnTo>
                      <a:pt x="1035" y="27"/>
                    </a:lnTo>
                    <a:lnTo>
                      <a:pt x="1058" y="31"/>
                    </a:lnTo>
                    <a:lnTo>
                      <a:pt x="1081" y="35"/>
                    </a:lnTo>
                    <a:lnTo>
                      <a:pt x="1104" y="40"/>
                    </a:lnTo>
                    <a:lnTo>
                      <a:pt x="1124" y="46"/>
                    </a:lnTo>
                    <a:lnTo>
                      <a:pt x="1144" y="52"/>
                    </a:lnTo>
                    <a:lnTo>
                      <a:pt x="1163" y="57"/>
                    </a:lnTo>
                    <a:lnTo>
                      <a:pt x="1183" y="62"/>
                    </a:lnTo>
                    <a:lnTo>
                      <a:pt x="1200" y="69"/>
                    </a:lnTo>
                    <a:lnTo>
                      <a:pt x="1218" y="73"/>
                    </a:lnTo>
                    <a:lnTo>
                      <a:pt x="1236" y="80"/>
                    </a:lnTo>
                    <a:lnTo>
                      <a:pt x="1254" y="85"/>
                    </a:lnTo>
                    <a:lnTo>
                      <a:pt x="1270" y="92"/>
                    </a:lnTo>
                    <a:lnTo>
                      <a:pt x="1288" y="99"/>
                    </a:lnTo>
                    <a:lnTo>
                      <a:pt x="1304" y="106"/>
                    </a:lnTo>
                    <a:lnTo>
                      <a:pt x="1320" y="111"/>
                    </a:lnTo>
                    <a:lnTo>
                      <a:pt x="1335" y="118"/>
                    </a:lnTo>
                    <a:lnTo>
                      <a:pt x="1350" y="124"/>
                    </a:lnTo>
                    <a:lnTo>
                      <a:pt x="1364" y="131"/>
                    </a:lnTo>
                    <a:lnTo>
                      <a:pt x="1379" y="137"/>
                    </a:lnTo>
                    <a:lnTo>
                      <a:pt x="1391" y="144"/>
                    </a:lnTo>
                    <a:lnTo>
                      <a:pt x="1405" y="151"/>
                    </a:lnTo>
                    <a:lnTo>
                      <a:pt x="1418" y="158"/>
                    </a:lnTo>
                    <a:lnTo>
                      <a:pt x="1431" y="164"/>
                    </a:lnTo>
                    <a:lnTo>
                      <a:pt x="1442" y="171"/>
                    </a:lnTo>
                    <a:lnTo>
                      <a:pt x="1455" y="178"/>
                    </a:lnTo>
                    <a:lnTo>
                      <a:pt x="1466" y="185"/>
                    </a:lnTo>
                    <a:lnTo>
                      <a:pt x="1478" y="192"/>
                    </a:lnTo>
                    <a:lnTo>
                      <a:pt x="1488" y="199"/>
                    </a:lnTo>
                    <a:lnTo>
                      <a:pt x="1498" y="206"/>
                    </a:lnTo>
                    <a:lnTo>
                      <a:pt x="1509" y="213"/>
                    </a:lnTo>
                    <a:lnTo>
                      <a:pt x="1519" y="220"/>
                    </a:lnTo>
                    <a:lnTo>
                      <a:pt x="1527" y="227"/>
                    </a:lnTo>
                    <a:lnTo>
                      <a:pt x="1537" y="232"/>
                    </a:lnTo>
                    <a:lnTo>
                      <a:pt x="1546" y="239"/>
                    </a:lnTo>
                    <a:lnTo>
                      <a:pt x="1555" y="245"/>
                    </a:lnTo>
                    <a:lnTo>
                      <a:pt x="1562" y="252"/>
                    </a:lnTo>
                    <a:lnTo>
                      <a:pt x="1570" y="259"/>
                    </a:lnTo>
                    <a:lnTo>
                      <a:pt x="1577" y="266"/>
                    </a:lnTo>
                    <a:lnTo>
                      <a:pt x="1585" y="272"/>
                    </a:lnTo>
                    <a:lnTo>
                      <a:pt x="1591" y="279"/>
                    </a:lnTo>
                    <a:lnTo>
                      <a:pt x="1598" y="284"/>
                    </a:lnTo>
                    <a:lnTo>
                      <a:pt x="1603" y="290"/>
                    </a:lnTo>
                    <a:lnTo>
                      <a:pt x="1610" y="295"/>
                    </a:lnTo>
                    <a:lnTo>
                      <a:pt x="1621" y="306"/>
                    </a:lnTo>
                    <a:lnTo>
                      <a:pt x="1631" y="317"/>
                    </a:lnTo>
                    <a:lnTo>
                      <a:pt x="1640" y="326"/>
                    </a:lnTo>
                    <a:lnTo>
                      <a:pt x="1648" y="334"/>
                    </a:lnTo>
                    <a:lnTo>
                      <a:pt x="1654" y="343"/>
                    </a:lnTo>
                    <a:lnTo>
                      <a:pt x="1660" y="350"/>
                    </a:lnTo>
                    <a:lnTo>
                      <a:pt x="1664" y="357"/>
                    </a:lnTo>
                    <a:lnTo>
                      <a:pt x="1669" y="360"/>
                    </a:lnTo>
                    <a:lnTo>
                      <a:pt x="1675" y="367"/>
                    </a:lnTo>
                    <a:lnTo>
                      <a:pt x="1677" y="370"/>
                    </a:lnTo>
                    <a:lnTo>
                      <a:pt x="1677" y="373"/>
                    </a:lnTo>
                    <a:lnTo>
                      <a:pt x="1679" y="382"/>
                    </a:lnTo>
                    <a:lnTo>
                      <a:pt x="1679" y="390"/>
                    </a:lnTo>
                    <a:lnTo>
                      <a:pt x="1682" y="398"/>
                    </a:lnTo>
                    <a:lnTo>
                      <a:pt x="1684" y="409"/>
                    </a:lnTo>
                    <a:lnTo>
                      <a:pt x="1687" y="418"/>
                    </a:lnTo>
                    <a:lnTo>
                      <a:pt x="1690" y="432"/>
                    </a:lnTo>
                    <a:lnTo>
                      <a:pt x="1693" y="444"/>
                    </a:lnTo>
                    <a:lnTo>
                      <a:pt x="1697" y="459"/>
                    </a:lnTo>
                    <a:lnTo>
                      <a:pt x="1701" y="474"/>
                    </a:lnTo>
                    <a:lnTo>
                      <a:pt x="1705" y="492"/>
                    </a:lnTo>
                    <a:lnTo>
                      <a:pt x="1708" y="509"/>
                    </a:lnTo>
                    <a:lnTo>
                      <a:pt x="1713" y="528"/>
                    </a:lnTo>
                    <a:lnTo>
                      <a:pt x="1719" y="547"/>
                    </a:lnTo>
                    <a:lnTo>
                      <a:pt x="1722" y="569"/>
                    </a:lnTo>
                    <a:lnTo>
                      <a:pt x="1728" y="591"/>
                    </a:lnTo>
                    <a:lnTo>
                      <a:pt x="1732" y="614"/>
                    </a:lnTo>
                    <a:lnTo>
                      <a:pt x="1739" y="636"/>
                    </a:lnTo>
                    <a:lnTo>
                      <a:pt x="1744" y="661"/>
                    </a:lnTo>
                    <a:lnTo>
                      <a:pt x="1750" y="685"/>
                    </a:lnTo>
                    <a:lnTo>
                      <a:pt x="1757" y="711"/>
                    </a:lnTo>
                    <a:lnTo>
                      <a:pt x="1764" y="736"/>
                    </a:lnTo>
                    <a:lnTo>
                      <a:pt x="1769" y="764"/>
                    </a:lnTo>
                    <a:lnTo>
                      <a:pt x="1775" y="790"/>
                    </a:lnTo>
                    <a:lnTo>
                      <a:pt x="1782" y="818"/>
                    </a:lnTo>
                    <a:lnTo>
                      <a:pt x="1789" y="844"/>
                    </a:lnTo>
                    <a:lnTo>
                      <a:pt x="1796" y="873"/>
                    </a:lnTo>
                    <a:lnTo>
                      <a:pt x="1803" y="902"/>
                    </a:lnTo>
                    <a:lnTo>
                      <a:pt x="1810" y="931"/>
                    </a:lnTo>
                    <a:lnTo>
                      <a:pt x="1818" y="958"/>
                    </a:lnTo>
                    <a:lnTo>
                      <a:pt x="1825" y="988"/>
                    </a:lnTo>
                    <a:lnTo>
                      <a:pt x="1830" y="1018"/>
                    </a:lnTo>
                    <a:lnTo>
                      <a:pt x="1837" y="1048"/>
                    </a:lnTo>
                    <a:lnTo>
                      <a:pt x="1844" y="1078"/>
                    </a:lnTo>
                    <a:lnTo>
                      <a:pt x="1851" y="1108"/>
                    </a:lnTo>
                    <a:lnTo>
                      <a:pt x="1858" y="1138"/>
                    </a:lnTo>
                    <a:lnTo>
                      <a:pt x="1865" y="1168"/>
                    </a:lnTo>
                    <a:lnTo>
                      <a:pt x="1872" y="1197"/>
                    </a:lnTo>
                    <a:lnTo>
                      <a:pt x="1878" y="1228"/>
                    </a:lnTo>
                    <a:lnTo>
                      <a:pt x="1885" y="1257"/>
                    </a:lnTo>
                    <a:lnTo>
                      <a:pt x="1891" y="1286"/>
                    </a:lnTo>
                    <a:lnTo>
                      <a:pt x="1898" y="1314"/>
                    </a:lnTo>
                    <a:lnTo>
                      <a:pt x="1905" y="1343"/>
                    </a:lnTo>
                    <a:lnTo>
                      <a:pt x="1912" y="1372"/>
                    </a:lnTo>
                    <a:lnTo>
                      <a:pt x="1919" y="1399"/>
                    </a:lnTo>
                    <a:lnTo>
                      <a:pt x="1926" y="1426"/>
                    </a:lnTo>
                    <a:lnTo>
                      <a:pt x="1932" y="1454"/>
                    </a:lnTo>
                    <a:lnTo>
                      <a:pt x="1938" y="1480"/>
                    </a:lnTo>
                    <a:lnTo>
                      <a:pt x="1943" y="1507"/>
                    </a:lnTo>
                    <a:lnTo>
                      <a:pt x="1950" y="1531"/>
                    </a:lnTo>
                    <a:lnTo>
                      <a:pt x="1955" y="1556"/>
                    </a:lnTo>
                    <a:lnTo>
                      <a:pt x="1961" y="1579"/>
                    </a:lnTo>
                    <a:lnTo>
                      <a:pt x="1966" y="1603"/>
                    </a:lnTo>
                    <a:lnTo>
                      <a:pt x="1972" y="1624"/>
                    </a:lnTo>
                    <a:lnTo>
                      <a:pt x="1977" y="1647"/>
                    </a:lnTo>
                    <a:lnTo>
                      <a:pt x="1981" y="1667"/>
                    </a:lnTo>
                    <a:lnTo>
                      <a:pt x="1986" y="1687"/>
                    </a:lnTo>
                    <a:lnTo>
                      <a:pt x="1991" y="1705"/>
                    </a:lnTo>
                    <a:lnTo>
                      <a:pt x="1994" y="1723"/>
                    </a:lnTo>
                    <a:lnTo>
                      <a:pt x="1997" y="1739"/>
                    </a:lnTo>
                    <a:lnTo>
                      <a:pt x="2001" y="1754"/>
                    </a:lnTo>
                    <a:lnTo>
                      <a:pt x="2006" y="1768"/>
                    </a:lnTo>
                    <a:lnTo>
                      <a:pt x="2010" y="1797"/>
                    </a:lnTo>
                    <a:lnTo>
                      <a:pt x="2015" y="1827"/>
                    </a:lnTo>
                    <a:lnTo>
                      <a:pt x="2019" y="1858"/>
                    </a:lnTo>
                    <a:lnTo>
                      <a:pt x="2025" y="1889"/>
                    </a:lnTo>
                    <a:lnTo>
                      <a:pt x="2029" y="1922"/>
                    </a:lnTo>
                    <a:lnTo>
                      <a:pt x="2032" y="1956"/>
                    </a:lnTo>
                    <a:lnTo>
                      <a:pt x="2035" y="1992"/>
                    </a:lnTo>
                    <a:lnTo>
                      <a:pt x="2040" y="2026"/>
                    </a:lnTo>
                    <a:lnTo>
                      <a:pt x="2042" y="2064"/>
                    </a:lnTo>
                    <a:lnTo>
                      <a:pt x="2046" y="2101"/>
                    </a:lnTo>
                    <a:lnTo>
                      <a:pt x="2048" y="2139"/>
                    </a:lnTo>
                    <a:lnTo>
                      <a:pt x="2052" y="2177"/>
                    </a:lnTo>
                    <a:lnTo>
                      <a:pt x="2053" y="2217"/>
                    </a:lnTo>
                    <a:lnTo>
                      <a:pt x="2055" y="2256"/>
                    </a:lnTo>
                    <a:lnTo>
                      <a:pt x="2057" y="2297"/>
                    </a:lnTo>
                    <a:lnTo>
                      <a:pt x="2060" y="2337"/>
                    </a:lnTo>
                    <a:lnTo>
                      <a:pt x="2060" y="2380"/>
                    </a:lnTo>
                    <a:lnTo>
                      <a:pt x="2061" y="2420"/>
                    </a:lnTo>
                    <a:lnTo>
                      <a:pt x="2062" y="2462"/>
                    </a:lnTo>
                    <a:lnTo>
                      <a:pt x="2063" y="2503"/>
                    </a:lnTo>
                    <a:lnTo>
                      <a:pt x="2063" y="2547"/>
                    </a:lnTo>
                    <a:lnTo>
                      <a:pt x="2063" y="2588"/>
                    </a:lnTo>
                    <a:lnTo>
                      <a:pt x="2063" y="2632"/>
                    </a:lnTo>
                    <a:lnTo>
                      <a:pt x="2064" y="2673"/>
                    </a:lnTo>
                    <a:lnTo>
                      <a:pt x="2064" y="2717"/>
                    </a:lnTo>
                    <a:lnTo>
                      <a:pt x="2064" y="2760"/>
                    </a:lnTo>
                    <a:lnTo>
                      <a:pt x="2064" y="2802"/>
                    </a:lnTo>
                    <a:lnTo>
                      <a:pt x="2064" y="2844"/>
                    </a:lnTo>
                    <a:lnTo>
                      <a:pt x="2063" y="2887"/>
                    </a:lnTo>
                    <a:lnTo>
                      <a:pt x="2063" y="2929"/>
                    </a:lnTo>
                    <a:lnTo>
                      <a:pt x="2062" y="2971"/>
                    </a:lnTo>
                    <a:lnTo>
                      <a:pt x="2062" y="3011"/>
                    </a:lnTo>
                    <a:lnTo>
                      <a:pt x="2060" y="3052"/>
                    </a:lnTo>
                    <a:lnTo>
                      <a:pt x="2060" y="3093"/>
                    </a:lnTo>
                    <a:lnTo>
                      <a:pt x="2057" y="3133"/>
                    </a:lnTo>
                    <a:lnTo>
                      <a:pt x="2057" y="3171"/>
                    </a:lnTo>
                    <a:lnTo>
                      <a:pt x="2055" y="3210"/>
                    </a:lnTo>
                    <a:lnTo>
                      <a:pt x="2054" y="3248"/>
                    </a:lnTo>
                    <a:lnTo>
                      <a:pt x="2053" y="3286"/>
                    </a:lnTo>
                    <a:lnTo>
                      <a:pt x="2052" y="3321"/>
                    </a:lnTo>
                    <a:lnTo>
                      <a:pt x="2049" y="3358"/>
                    </a:lnTo>
                    <a:lnTo>
                      <a:pt x="2048" y="3391"/>
                    </a:lnTo>
                    <a:lnTo>
                      <a:pt x="2047" y="3426"/>
                    </a:lnTo>
                    <a:lnTo>
                      <a:pt x="2046" y="3457"/>
                    </a:lnTo>
                    <a:lnTo>
                      <a:pt x="2044" y="3489"/>
                    </a:lnTo>
                    <a:lnTo>
                      <a:pt x="2044" y="3519"/>
                    </a:lnTo>
                    <a:lnTo>
                      <a:pt x="2041" y="3549"/>
                    </a:lnTo>
                    <a:lnTo>
                      <a:pt x="2041" y="3575"/>
                    </a:lnTo>
                    <a:lnTo>
                      <a:pt x="2039" y="3603"/>
                    </a:lnTo>
                    <a:lnTo>
                      <a:pt x="2038" y="3628"/>
                    </a:lnTo>
                    <a:lnTo>
                      <a:pt x="2037" y="3653"/>
                    </a:lnTo>
                    <a:lnTo>
                      <a:pt x="2035" y="3675"/>
                    </a:lnTo>
                    <a:lnTo>
                      <a:pt x="2034" y="3696"/>
                    </a:lnTo>
                    <a:lnTo>
                      <a:pt x="2033" y="3716"/>
                    </a:lnTo>
                    <a:lnTo>
                      <a:pt x="2032" y="3734"/>
                    </a:lnTo>
                    <a:lnTo>
                      <a:pt x="2032" y="3749"/>
                    </a:lnTo>
                    <a:lnTo>
                      <a:pt x="2031" y="3764"/>
                    </a:lnTo>
                    <a:lnTo>
                      <a:pt x="2030" y="3777"/>
                    </a:lnTo>
                    <a:lnTo>
                      <a:pt x="2029" y="3789"/>
                    </a:lnTo>
                    <a:lnTo>
                      <a:pt x="2029" y="3797"/>
                    </a:lnTo>
                    <a:lnTo>
                      <a:pt x="2029" y="3805"/>
                    </a:lnTo>
                    <a:lnTo>
                      <a:pt x="2029" y="3808"/>
                    </a:lnTo>
                    <a:lnTo>
                      <a:pt x="2029" y="3812"/>
                    </a:lnTo>
                    <a:lnTo>
                      <a:pt x="2026" y="3812"/>
                    </a:lnTo>
                    <a:lnTo>
                      <a:pt x="2023" y="3810"/>
                    </a:lnTo>
                    <a:lnTo>
                      <a:pt x="2017" y="3809"/>
                    </a:lnTo>
                    <a:lnTo>
                      <a:pt x="2011" y="3806"/>
                    </a:lnTo>
                    <a:lnTo>
                      <a:pt x="2001" y="3804"/>
                    </a:lnTo>
                    <a:lnTo>
                      <a:pt x="1992" y="3800"/>
                    </a:lnTo>
                    <a:lnTo>
                      <a:pt x="1985" y="3798"/>
                    </a:lnTo>
                    <a:lnTo>
                      <a:pt x="1979" y="3795"/>
                    </a:lnTo>
                    <a:lnTo>
                      <a:pt x="1972" y="3793"/>
                    </a:lnTo>
                    <a:lnTo>
                      <a:pt x="1966" y="3790"/>
                    </a:lnTo>
                    <a:lnTo>
                      <a:pt x="1958" y="3787"/>
                    </a:lnTo>
                    <a:lnTo>
                      <a:pt x="1950" y="3785"/>
                    </a:lnTo>
                    <a:lnTo>
                      <a:pt x="1942" y="3783"/>
                    </a:lnTo>
                    <a:lnTo>
                      <a:pt x="1934" y="3779"/>
                    </a:lnTo>
                    <a:lnTo>
                      <a:pt x="1925" y="3777"/>
                    </a:lnTo>
                    <a:lnTo>
                      <a:pt x="1916" y="3774"/>
                    </a:lnTo>
                    <a:lnTo>
                      <a:pt x="1906" y="3770"/>
                    </a:lnTo>
                    <a:lnTo>
                      <a:pt x="1897" y="3767"/>
                    </a:lnTo>
                    <a:lnTo>
                      <a:pt x="1887" y="3763"/>
                    </a:lnTo>
                    <a:lnTo>
                      <a:pt x="1876" y="3760"/>
                    </a:lnTo>
                    <a:lnTo>
                      <a:pt x="1866" y="3756"/>
                    </a:lnTo>
                    <a:lnTo>
                      <a:pt x="1857" y="3753"/>
                    </a:lnTo>
                    <a:lnTo>
                      <a:pt x="1847" y="3749"/>
                    </a:lnTo>
                    <a:lnTo>
                      <a:pt x="1836" y="3745"/>
                    </a:lnTo>
                    <a:lnTo>
                      <a:pt x="1827" y="3741"/>
                    </a:lnTo>
                    <a:lnTo>
                      <a:pt x="1817" y="3737"/>
                    </a:lnTo>
                    <a:lnTo>
                      <a:pt x="1804" y="3733"/>
                    </a:lnTo>
                    <a:lnTo>
                      <a:pt x="1792" y="3730"/>
                    </a:lnTo>
                    <a:lnTo>
                      <a:pt x="1781" y="3726"/>
                    </a:lnTo>
                    <a:lnTo>
                      <a:pt x="1769" y="3722"/>
                    </a:lnTo>
                    <a:lnTo>
                      <a:pt x="1757" y="3718"/>
                    </a:lnTo>
                    <a:lnTo>
                      <a:pt x="1746" y="3714"/>
                    </a:lnTo>
                    <a:lnTo>
                      <a:pt x="1734" y="3710"/>
                    </a:lnTo>
                    <a:lnTo>
                      <a:pt x="1723" y="3706"/>
                    </a:lnTo>
                    <a:lnTo>
                      <a:pt x="1711" y="3702"/>
                    </a:lnTo>
                    <a:lnTo>
                      <a:pt x="1699" y="3699"/>
                    </a:lnTo>
                    <a:lnTo>
                      <a:pt x="1686" y="3695"/>
                    </a:lnTo>
                    <a:lnTo>
                      <a:pt x="1675" y="3691"/>
                    </a:lnTo>
                    <a:lnTo>
                      <a:pt x="1662" y="3687"/>
                    </a:lnTo>
                    <a:lnTo>
                      <a:pt x="1652" y="3683"/>
                    </a:lnTo>
                    <a:lnTo>
                      <a:pt x="1639" y="3679"/>
                    </a:lnTo>
                    <a:lnTo>
                      <a:pt x="1629" y="3675"/>
                    </a:lnTo>
                    <a:lnTo>
                      <a:pt x="1616" y="3671"/>
                    </a:lnTo>
                    <a:lnTo>
                      <a:pt x="1605" y="3668"/>
                    </a:lnTo>
                    <a:lnTo>
                      <a:pt x="1592" y="3664"/>
                    </a:lnTo>
                    <a:lnTo>
                      <a:pt x="1580" y="3661"/>
                    </a:lnTo>
                    <a:lnTo>
                      <a:pt x="1569" y="3657"/>
                    </a:lnTo>
                    <a:lnTo>
                      <a:pt x="1557" y="3654"/>
                    </a:lnTo>
                    <a:lnTo>
                      <a:pt x="1547" y="3650"/>
                    </a:lnTo>
                    <a:lnTo>
                      <a:pt x="1537" y="3646"/>
                    </a:lnTo>
                    <a:lnTo>
                      <a:pt x="1525" y="3643"/>
                    </a:lnTo>
                    <a:lnTo>
                      <a:pt x="1515" y="3640"/>
                    </a:lnTo>
                    <a:lnTo>
                      <a:pt x="1504" y="3637"/>
                    </a:lnTo>
                    <a:lnTo>
                      <a:pt x="1495" y="3633"/>
                    </a:lnTo>
                    <a:lnTo>
                      <a:pt x="1485" y="3631"/>
                    </a:lnTo>
                    <a:lnTo>
                      <a:pt x="1474" y="3627"/>
                    </a:lnTo>
                    <a:lnTo>
                      <a:pt x="1465" y="3625"/>
                    </a:lnTo>
                    <a:lnTo>
                      <a:pt x="1457" y="3622"/>
                    </a:lnTo>
                    <a:lnTo>
                      <a:pt x="1447" y="3620"/>
                    </a:lnTo>
                    <a:lnTo>
                      <a:pt x="1436" y="3618"/>
                    </a:lnTo>
                    <a:lnTo>
                      <a:pt x="1426" y="3617"/>
                    </a:lnTo>
                    <a:lnTo>
                      <a:pt x="1416" y="3613"/>
                    </a:lnTo>
                    <a:lnTo>
                      <a:pt x="1403" y="3612"/>
                    </a:lnTo>
                    <a:lnTo>
                      <a:pt x="1391" y="3610"/>
                    </a:lnTo>
                    <a:lnTo>
                      <a:pt x="1379" y="3609"/>
                    </a:lnTo>
                    <a:lnTo>
                      <a:pt x="1367" y="3605"/>
                    </a:lnTo>
                    <a:lnTo>
                      <a:pt x="1353" y="3604"/>
                    </a:lnTo>
                    <a:lnTo>
                      <a:pt x="1341" y="3602"/>
                    </a:lnTo>
                    <a:lnTo>
                      <a:pt x="1327" y="3601"/>
                    </a:lnTo>
                    <a:lnTo>
                      <a:pt x="1313" y="3597"/>
                    </a:lnTo>
                    <a:lnTo>
                      <a:pt x="1298" y="3596"/>
                    </a:lnTo>
                    <a:lnTo>
                      <a:pt x="1284" y="3594"/>
                    </a:lnTo>
                    <a:lnTo>
                      <a:pt x="1270" y="3593"/>
                    </a:lnTo>
                    <a:lnTo>
                      <a:pt x="1257" y="3589"/>
                    </a:lnTo>
                    <a:lnTo>
                      <a:pt x="1240" y="3588"/>
                    </a:lnTo>
                    <a:lnTo>
                      <a:pt x="1225" y="3586"/>
                    </a:lnTo>
                    <a:lnTo>
                      <a:pt x="1209" y="3585"/>
                    </a:lnTo>
                    <a:lnTo>
                      <a:pt x="1194" y="3582"/>
                    </a:lnTo>
                    <a:lnTo>
                      <a:pt x="1178" y="3581"/>
                    </a:lnTo>
                    <a:lnTo>
                      <a:pt x="1163" y="3579"/>
                    </a:lnTo>
                    <a:lnTo>
                      <a:pt x="1147" y="3578"/>
                    </a:lnTo>
                    <a:lnTo>
                      <a:pt x="1132" y="3575"/>
                    </a:lnTo>
                    <a:lnTo>
                      <a:pt x="1116" y="3574"/>
                    </a:lnTo>
                    <a:lnTo>
                      <a:pt x="1100" y="3572"/>
                    </a:lnTo>
                    <a:lnTo>
                      <a:pt x="1084" y="3571"/>
                    </a:lnTo>
                    <a:lnTo>
                      <a:pt x="1069" y="3569"/>
                    </a:lnTo>
                    <a:lnTo>
                      <a:pt x="1053" y="3567"/>
                    </a:lnTo>
                    <a:lnTo>
                      <a:pt x="1038" y="3565"/>
                    </a:lnTo>
                    <a:lnTo>
                      <a:pt x="1021" y="3564"/>
                    </a:lnTo>
                    <a:lnTo>
                      <a:pt x="1008" y="3562"/>
                    </a:lnTo>
                    <a:lnTo>
                      <a:pt x="991" y="3562"/>
                    </a:lnTo>
                    <a:lnTo>
                      <a:pt x="976" y="3559"/>
                    </a:lnTo>
                    <a:lnTo>
                      <a:pt x="960" y="3559"/>
                    </a:lnTo>
                    <a:lnTo>
                      <a:pt x="947" y="3557"/>
                    </a:lnTo>
                    <a:lnTo>
                      <a:pt x="932" y="3556"/>
                    </a:lnTo>
                    <a:lnTo>
                      <a:pt x="918" y="3555"/>
                    </a:lnTo>
                    <a:lnTo>
                      <a:pt x="904" y="3554"/>
                    </a:lnTo>
                    <a:lnTo>
                      <a:pt x="890" y="3551"/>
                    </a:lnTo>
                    <a:lnTo>
                      <a:pt x="876" y="3551"/>
                    </a:lnTo>
                    <a:lnTo>
                      <a:pt x="862" y="3550"/>
                    </a:lnTo>
                    <a:lnTo>
                      <a:pt x="850" y="3549"/>
                    </a:lnTo>
                    <a:lnTo>
                      <a:pt x="838" y="3548"/>
                    </a:lnTo>
                    <a:lnTo>
                      <a:pt x="827" y="3548"/>
                    </a:lnTo>
                    <a:lnTo>
                      <a:pt x="815" y="3546"/>
                    </a:lnTo>
                    <a:lnTo>
                      <a:pt x="805" y="3546"/>
                    </a:lnTo>
                    <a:lnTo>
                      <a:pt x="794" y="3543"/>
                    </a:lnTo>
                    <a:lnTo>
                      <a:pt x="784" y="3543"/>
                    </a:lnTo>
                    <a:lnTo>
                      <a:pt x="774" y="3542"/>
                    </a:lnTo>
                    <a:lnTo>
                      <a:pt x="764" y="3542"/>
                    </a:lnTo>
                    <a:lnTo>
                      <a:pt x="756" y="3541"/>
                    </a:lnTo>
                    <a:lnTo>
                      <a:pt x="748" y="3541"/>
                    </a:lnTo>
                    <a:lnTo>
                      <a:pt x="741" y="3540"/>
                    </a:lnTo>
                    <a:lnTo>
                      <a:pt x="734" y="3539"/>
                    </a:lnTo>
                    <a:lnTo>
                      <a:pt x="729" y="3537"/>
                    </a:lnTo>
                    <a:lnTo>
                      <a:pt x="718" y="3537"/>
                    </a:lnTo>
                    <a:lnTo>
                      <a:pt x="711" y="3536"/>
                    </a:lnTo>
                    <a:lnTo>
                      <a:pt x="707" y="3536"/>
                    </a:lnTo>
                    <a:lnTo>
                      <a:pt x="706" y="3535"/>
                    </a:lnTo>
                    <a:lnTo>
                      <a:pt x="706" y="3532"/>
                    </a:lnTo>
                    <a:lnTo>
                      <a:pt x="706" y="3526"/>
                    </a:lnTo>
                    <a:lnTo>
                      <a:pt x="706" y="3518"/>
                    </a:lnTo>
                    <a:lnTo>
                      <a:pt x="706" y="3509"/>
                    </a:lnTo>
                    <a:lnTo>
                      <a:pt x="707" y="3497"/>
                    </a:lnTo>
                    <a:lnTo>
                      <a:pt x="707" y="3484"/>
                    </a:lnTo>
                    <a:lnTo>
                      <a:pt x="708" y="3468"/>
                    </a:lnTo>
                    <a:lnTo>
                      <a:pt x="708" y="3452"/>
                    </a:lnTo>
                    <a:lnTo>
                      <a:pt x="709" y="3433"/>
                    </a:lnTo>
                    <a:lnTo>
                      <a:pt x="710" y="3413"/>
                    </a:lnTo>
                    <a:lnTo>
                      <a:pt x="711" y="3390"/>
                    </a:lnTo>
                    <a:lnTo>
                      <a:pt x="713" y="3367"/>
                    </a:lnTo>
                    <a:lnTo>
                      <a:pt x="715" y="3342"/>
                    </a:lnTo>
                    <a:lnTo>
                      <a:pt x="716" y="3315"/>
                    </a:lnTo>
                    <a:lnTo>
                      <a:pt x="718" y="3286"/>
                    </a:lnTo>
                    <a:lnTo>
                      <a:pt x="718" y="3259"/>
                    </a:lnTo>
                    <a:lnTo>
                      <a:pt x="721" y="3229"/>
                    </a:lnTo>
                    <a:lnTo>
                      <a:pt x="721" y="3198"/>
                    </a:lnTo>
                    <a:lnTo>
                      <a:pt x="723" y="3165"/>
                    </a:lnTo>
                    <a:lnTo>
                      <a:pt x="724" y="3133"/>
                    </a:lnTo>
                    <a:lnTo>
                      <a:pt x="726" y="3099"/>
                    </a:lnTo>
                    <a:lnTo>
                      <a:pt x="728" y="3064"/>
                    </a:lnTo>
                    <a:lnTo>
                      <a:pt x="730" y="3027"/>
                    </a:lnTo>
                    <a:lnTo>
                      <a:pt x="730" y="2993"/>
                    </a:lnTo>
                    <a:lnTo>
                      <a:pt x="732" y="2955"/>
                    </a:lnTo>
                    <a:lnTo>
                      <a:pt x="733" y="2918"/>
                    </a:lnTo>
                    <a:lnTo>
                      <a:pt x="736" y="2879"/>
                    </a:lnTo>
                    <a:lnTo>
                      <a:pt x="737" y="2841"/>
                    </a:lnTo>
                    <a:lnTo>
                      <a:pt x="739" y="2801"/>
                    </a:lnTo>
                    <a:lnTo>
                      <a:pt x="740" y="2762"/>
                    </a:lnTo>
                    <a:lnTo>
                      <a:pt x="743" y="2722"/>
                    </a:lnTo>
                    <a:lnTo>
                      <a:pt x="743" y="2684"/>
                    </a:lnTo>
                    <a:lnTo>
                      <a:pt x="744" y="2644"/>
                    </a:lnTo>
                    <a:lnTo>
                      <a:pt x="745" y="2604"/>
                    </a:lnTo>
                    <a:lnTo>
                      <a:pt x="746" y="2564"/>
                    </a:lnTo>
                    <a:lnTo>
                      <a:pt x="747" y="2525"/>
                    </a:lnTo>
                    <a:lnTo>
                      <a:pt x="748" y="2486"/>
                    </a:lnTo>
                    <a:lnTo>
                      <a:pt x="749" y="2447"/>
                    </a:lnTo>
                    <a:lnTo>
                      <a:pt x="751" y="2406"/>
                    </a:lnTo>
                    <a:lnTo>
                      <a:pt x="751" y="2371"/>
                    </a:lnTo>
                    <a:lnTo>
                      <a:pt x="752" y="2332"/>
                    </a:lnTo>
                    <a:lnTo>
                      <a:pt x="753" y="2296"/>
                    </a:lnTo>
                    <a:lnTo>
                      <a:pt x="754" y="2258"/>
                    </a:lnTo>
                    <a:lnTo>
                      <a:pt x="754" y="2222"/>
                    </a:lnTo>
                    <a:lnTo>
                      <a:pt x="755" y="2185"/>
                    </a:lnTo>
                    <a:lnTo>
                      <a:pt x="755" y="2150"/>
                    </a:lnTo>
                    <a:lnTo>
                      <a:pt x="756" y="2116"/>
                    </a:lnTo>
                    <a:lnTo>
                      <a:pt x="755" y="2084"/>
                    </a:lnTo>
                    <a:lnTo>
                      <a:pt x="755" y="2051"/>
                    </a:lnTo>
                    <a:lnTo>
                      <a:pt x="755" y="2021"/>
                    </a:lnTo>
                    <a:lnTo>
                      <a:pt x="755" y="1990"/>
                    </a:lnTo>
                    <a:lnTo>
                      <a:pt x="754" y="1963"/>
                    </a:lnTo>
                    <a:lnTo>
                      <a:pt x="754" y="1934"/>
                    </a:lnTo>
                    <a:lnTo>
                      <a:pt x="753" y="1907"/>
                    </a:lnTo>
                    <a:lnTo>
                      <a:pt x="753" y="1882"/>
                    </a:lnTo>
                    <a:lnTo>
                      <a:pt x="751" y="1859"/>
                    </a:lnTo>
                    <a:lnTo>
                      <a:pt x="749" y="1837"/>
                    </a:lnTo>
                    <a:lnTo>
                      <a:pt x="748" y="1818"/>
                    </a:lnTo>
                    <a:lnTo>
                      <a:pt x="747" y="1798"/>
                    </a:lnTo>
                    <a:lnTo>
                      <a:pt x="745" y="1782"/>
                    </a:lnTo>
                    <a:lnTo>
                      <a:pt x="744" y="1766"/>
                    </a:lnTo>
                    <a:lnTo>
                      <a:pt x="741" y="1752"/>
                    </a:lnTo>
                    <a:lnTo>
                      <a:pt x="740" y="1739"/>
                    </a:lnTo>
                    <a:lnTo>
                      <a:pt x="737" y="1730"/>
                    </a:lnTo>
                    <a:lnTo>
                      <a:pt x="733" y="1716"/>
                    </a:lnTo>
                    <a:lnTo>
                      <a:pt x="729" y="1704"/>
                    </a:lnTo>
                    <a:lnTo>
                      <a:pt x="724" y="1686"/>
                    </a:lnTo>
                    <a:lnTo>
                      <a:pt x="717" y="1669"/>
                    </a:lnTo>
                    <a:lnTo>
                      <a:pt x="710" y="1649"/>
                    </a:lnTo>
                    <a:lnTo>
                      <a:pt x="702" y="1629"/>
                    </a:lnTo>
                    <a:lnTo>
                      <a:pt x="694" y="1606"/>
                    </a:lnTo>
                    <a:lnTo>
                      <a:pt x="684" y="1584"/>
                    </a:lnTo>
                    <a:lnTo>
                      <a:pt x="675" y="1558"/>
                    </a:lnTo>
                    <a:lnTo>
                      <a:pt x="664" y="1534"/>
                    </a:lnTo>
                    <a:lnTo>
                      <a:pt x="654" y="1507"/>
                    </a:lnTo>
                    <a:lnTo>
                      <a:pt x="641" y="1479"/>
                    </a:lnTo>
                    <a:lnTo>
                      <a:pt x="630" y="1450"/>
                    </a:lnTo>
                    <a:lnTo>
                      <a:pt x="617" y="1420"/>
                    </a:lnTo>
                    <a:lnTo>
                      <a:pt x="604" y="1389"/>
                    </a:lnTo>
                    <a:lnTo>
                      <a:pt x="589" y="1358"/>
                    </a:lnTo>
                    <a:lnTo>
                      <a:pt x="575" y="1327"/>
                    </a:lnTo>
                    <a:lnTo>
                      <a:pt x="560" y="1295"/>
                    </a:lnTo>
                    <a:lnTo>
                      <a:pt x="547" y="1260"/>
                    </a:lnTo>
                    <a:lnTo>
                      <a:pt x="531" y="1227"/>
                    </a:lnTo>
                    <a:lnTo>
                      <a:pt x="516" y="1192"/>
                    </a:lnTo>
                    <a:lnTo>
                      <a:pt x="499" y="1156"/>
                    </a:lnTo>
                    <a:lnTo>
                      <a:pt x="484" y="1121"/>
                    </a:lnTo>
                    <a:lnTo>
                      <a:pt x="467" y="1086"/>
                    </a:lnTo>
                    <a:lnTo>
                      <a:pt x="451" y="1049"/>
                    </a:lnTo>
                    <a:lnTo>
                      <a:pt x="435" y="1013"/>
                    </a:lnTo>
                    <a:lnTo>
                      <a:pt x="419" y="977"/>
                    </a:lnTo>
                    <a:lnTo>
                      <a:pt x="401" y="941"/>
                    </a:lnTo>
                    <a:lnTo>
                      <a:pt x="385" y="904"/>
                    </a:lnTo>
                    <a:lnTo>
                      <a:pt x="369" y="867"/>
                    </a:lnTo>
                    <a:lnTo>
                      <a:pt x="353" y="830"/>
                    </a:lnTo>
                    <a:lnTo>
                      <a:pt x="336" y="796"/>
                    </a:lnTo>
                    <a:lnTo>
                      <a:pt x="318" y="760"/>
                    </a:lnTo>
                    <a:lnTo>
                      <a:pt x="301" y="724"/>
                    </a:lnTo>
                    <a:lnTo>
                      <a:pt x="285" y="689"/>
                    </a:lnTo>
                    <a:lnTo>
                      <a:pt x="268" y="655"/>
                    </a:lnTo>
                    <a:lnTo>
                      <a:pt x="253" y="621"/>
                    </a:lnTo>
                    <a:lnTo>
                      <a:pt x="237" y="586"/>
                    </a:lnTo>
                    <a:lnTo>
                      <a:pt x="222" y="552"/>
                    </a:lnTo>
                    <a:lnTo>
                      <a:pt x="206" y="520"/>
                    </a:lnTo>
                    <a:lnTo>
                      <a:pt x="191" y="488"/>
                    </a:lnTo>
                    <a:lnTo>
                      <a:pt x="176" y="457"/>
                    </a:lnTo>
                    <a:lnTo>
                      <a:pt x="162" y="426"/>
                    </a:lnTo>
                    <a:lnTo>
                      <a:pt x="147" y="397"/>
                    </a:lnTo>
                    <a:lnTo>
                      <a:pt x="133" y="368"/>
                    </a:lnTo>
                    <a:lnTo>
                      <a:pt x="120" y="342"/>
                    </a:lnTo>
                    <a:lnTo>
                      <a:pt x="109" y="314"/>
                    </a:lnTo>
                    <a:lnTo>
                      <a:pt x="95" y="290"/>
                    </a:lnTo>
                    <a:lnTo>
                      <a:pt x="85" y="266"/>
                    </a:lnTo>
                    <a:lnTo>
                      <a:pt x="73" y="243"/>
                    </a:lnTo>
                    <a:lnTo>
                      <a:pt x="64" y="221"/>
                    </a:lnTo>
                    <a:lnTo>
                      <a:pt x="53" y="201"/>
                    </a:lnTo>
                    <a:lnTo>
                      <a:pt x="44" y="183"/>
                    </a:lnTo>
                    <a:lnTo>
                      <a:pt x="36" y="166"/>
                    </a:lnTo>
                    <a:lnTo>
                      <a:pt x="29" y="148"/>
                    </a:lnTo>
                    <a:lnTo>
                      <a:pt x="22" y="136"/>
                    </a:lnTo>
                    <a:lnTo>
                      <a:pt x="17" y="123"/>
                    </a:lnTo>
                    <a:lnTo>
                      <a:pt x="11" y="113"/>
                    </a:lnTo>
                    <a:lnTo>
                      <a:pt x="7" y="103"/>
                    </a:lnTo>
                    <a:lnTo>
                      <a:pt x="4" y="97"/>
                    </a:lnTo>
                    <a:lnTo>
                      <a:pt x="2" y="91"/>
                    </a:lnTo>
                    <a:lnTo>
                      <a:pt x="0" y="88"/>
                    </a:lnTo>
                    <a:lnTo>
                      <a:pt x="0" y="86"/>
                    </a:lnTo>
                    <a:close/>
                  </a:path>
                </a:pathLst>
              </a:custGeom>
              <a:solidFill>
                <a:srgbClr val="D1D1D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grpSp>
        <p:sp>
          <p:nvSpPr>
            <p:cNvPr id="11" name="Freeform 412"/>
            <p:cNvSpPr>
              <a:spLocks/>
            </p:cNvSpPr>
            <p:nvPr/>
          </p:nvSpPr>
          <p:spPr bwMode="auto">
            <a:xfrm>
              <a:off x="4512" y="1824"/>
              <a:ext cx="671" cy="759"/>
            </a:xfrm>
            <a:custGeom>
              <a:avLst/>
              <a:gdLst>
                <a:gd name="T0" fmla="*/ 13 w 1341"/>
                <a:gd name="T1" fmla="*/ 11 h 1518"/>
                <a:gd name="T2" fmla="*/ 14 w 1341"/>
                <a:gd name="T3" fmla="*/ 11 h 1518"/>
                <a:gd name="T4" fmla="*/ 15 w 1341"/>
                <a:gd name="T5" fmla="*/ 11 h 1518"/>
                <a:gd name="T6" fmla="*/ 16 w 1341"/>
                <a:gd name="T7" fmla="*/ 10 h 1518"/>
                <a:gd name="T8" fmla="*/ 16 w 1341"/>
                <a:gd name="T9" fmla="*/ 9 h 1518"/>
                <a:gd name="T10" fmla="*/ 17 w 1341"/>
                <a:gd name="T11" fmla="*/ 8 h 1518"/>
                <a:gd name="T12" fmla="*/ 17 w 1341"/>
                <a:gd name="T13" fmla="*/ 16 h 1518"/>
                <a:gd name="T14" fmla="*/ 16 w 1341"/>
                <a:gd name="T15" fmla="*/ 14 h 1518"/>
                <a:gd name="T16" fmla="*/ 16 w 1341"/>
                <a:gd name="T17" fmla="*/ 14 h 1518"/>
                <a:gd name="T18" fmla="*/ 16 w 1341"/>
                <a:gd name="T19" fmla="*/ 13 h 1518"/>
                <a:gd name="T20" fmla="*/ 15 w 1341"/>
                <a:gd name="T21" fmla="*/ 13 h 1518"/>
                <a:gd name="T22" fmla="*/ 15 w 1341"/>
                <a:gd name="T23" fmla="*/ 13 h 1518"/>
                <a:gd name="T24" fmla="*/ 14 w 1341"/>
                <a:gd name="T25" fmla="*/ 12 h 1518"/>
                <a:gd name="T26" fmla="*/ 13 w 1341"/>
                <a:gd name="T27" fmla="*/ 12 h 1518"/>
                <a:gd name="T28" fmla="*/ 8 w 1341"/>
                <a:gd name="T29" fmla="*/ 21 h 1518"/>
                <a:gd name="T30" fmla="*/ 8 w 1341"/>
                <a:gd name="T31" fmla="*/ 22 h 1518"/>
                <a:gd name="T32" fmla="*/ 8 w 1341"/>
                <a:gd name="T33" fmla="*/ 23 h 1518"/>
                <a:gd name="T34" fmla="*/ 8 w 1341"/>
                <a:gd name="T35" fmla="*/ 23 h 1518"/>
                <a:gd name="T36" fmla="*/ 9 w 1341"/>
                <a:gd name="T37" fmla="*/ 23 h 1518"/>
                <a:gd name="T38" fmla="*/ 10 w 1341"/>
                <a:gd name="T39" fmla="*/ 23 h 1518"/>
                <a:gd name="T40" fmla="*/ 14 w 1341"/>
                <a:gd name="T41" fmla="*/ 23 h 1518"/>
                <a:gd name="T42" fmla="*/ 15 w 1341"/>
                <a:gd name="T43" fmla="*/ 23 h 1518"/>
                <a:gd name="T44" fmla="*/ 15 w 1341"/>
                <a:gd name="T45" fmla="*/ 23 h 1518"/>
                <a:gd name="T46" fmla="*/ 16 w 1341"/>
                <a:gd name="T47" fmla="*/ 23 h 1518"/>
                <a:gd name="T48" fmla="*/ 16 w 1341"/>
                <a:gd name="T49" fmla="*/ 23 h 1518"/>
                <a:gd name="T50" fmla="*/ 17 w 1341"/>
                <a:gd name="T51" fmla="*/ 23 h 1518"/>
                <a:gd name="T52" fmla="*/ 18 w 1341"/>
                <a:gd name="T53" fmla="*/ 22 h 1518"/>
                <a:gd name="T54" fmla="*/ 18 w 1341"/>
                <a:gd name="T55" fmla="*/ 22 h 1518"/>
                <a:gd name="T56" fmla="*/ 19 w 1341"/>
                <a:gd name="T57" fmla="*/ 21 h 1518"/>
                <a:gd name="T58" fmla="*/ 20 w 1341"/>
                <a:gd name="T59" fmla="*/ 20 h 1518"/>
                <a:gd name="T60" fmla="*/ 21 w 1341"/>
                <a:gd name="T61" fmla="*/ 18 h 1518"/>
                <a:gd name="T62" fmla="*/ 0 w 1341"/>
                <a:gd name="T63" fmla="*/ 24 h 1518"/>
                <a:gd name="T64" fmla="*/ 2 w 1341"/>
                <a:gd name="T65" fmla="*/ 24 h 1518"/>
                <a:gd name="T66" fmla="*/ 2 w 1341"/>
                <a:gd name="T67" fmla="*/ 24 h 1518"/>
                <a:gd name="T68" fmla="*/ 3 w 1341"/>
                <a:gd name="T69" fmla="*/ 23 h 1518"/>
                <a:gd name="T70" fmla="*/ 3 w 1341"/>
                <a:gd name="T71" fmla="*/ 23 h 1518"/>
                <a:gd name="T72" fmla="*/ 4 w 1341"/>
                <a:gd name="T73" fmla="*/ 23 h 1518"/>
                <a:gd name="T74" fmla="*/ 4 w 1341"/>
                <a:gd name="T75" fmla="*/ 22 h 1518"/>
                <a:gd name="T76" fmla="*/ 4 w 1341"/>
                <a:gd name="T77" fmla="*/ 21 h 1518"/>
                <a:gd name="T78" fmla="*/ 4 w 1341"/>
                <a:gd name="T79" fmla="*/ 4 h 1518"/>
                <a:gd name="T80" fmla="*/ 4 w 1341"/>
                <a:gd name="T81" fmla="*/ 2 h 1518"/>
                <a:gd name="T82" fmla="*/ 3 w 1341"/>
                <a:gd name="T83" fmla="*/ 1 h 1518"/>
                <a:gd name="T84" fmla="*/ 2 w 1341"/>
                <a:gd name="T85" fmla="*/ 1 h 1518"/>
                <a:gd name="T86" fmla="*/ 0 w 1341"/>
                <a:gd name="T87" fmla="*/ 1 h 1518"/>
                <a:gd name="T88" fmla="*/ 20 w 1341"/>
                <a:gd name="T89" fmla="*/ 6 h 1518"/>
                <a:gd name="T90" fmla="*/ 19 w 1341"/>
                <a:gd name="T91" fmla="*/ 5 h 1518"/>
                <a:gd name="T92" fmla="*/ 18 w 1341"/>
                <a:gd name="T93" fmla="*/ 4 h 1518"/>
                <a:gd name="T94" fmla="*/ 18 w 1341"/>
                <a:gd name="T95" fmla="*/ 3 h 1518"/>
                <a:gd name="T96" fmla="*/ 18 w 1341"/>
                <a:gd name="T97" fmla="*/ 3 h 1518"/>
                <a:gd name="T98" fmla="*/ 17 w 1341"/>
                <a:gd name="T99" fmla="*/ 2 h 1518"/>
                <a:gd name="T100" fmla="*/ 17 w 1341"/>
                <a:gd name="T101" fmla="*/ 2 h 1518"/>
                <a:gd name="T102" fmla="*/ 16 w 1341"/>
                <a:gd name="T103" fmla="*/ 2 h 1518"/>
                <a:gd name="T104" fmla="*/ 15 w 1341"/>
                <a:gd name="T105" fmla="*/ 2 h 151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41"/>
                <a:gd name="T160" fmla="*/ 0 h 1518"/>
                <a:gd name="T161" fmla="*/ 1341 w 1341"/>
                <a:gd name="T162" fmla="*/ 1518 h 151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41" h="1518">
                  <a:moveTo>
                    <a:pt x="448" y="81"/>
                  </a:moveTo>
                  <a:lnTo>
                    <a:pt x="448" y="689"/>
                  </a:lnTo>
                  <a:lnTo>
                    <a:pt x="798" y="689"/>
                  </a:lnTo>
                  <a:lnTo>
                    <a:pt x="829" y="688"/>
                  </a:lnTo>
                  <a:lnTo>
                    <a:pt x="858" y="686"/>
                  </a:lnTo>
                  <a:lnTo>
                    <a:pt x="884" y="683"/>
                  </a:lnTo>
                  <a:lnTo>
                    <a:pt x="907" y="678"/>
                  </a:lnTo>
                  <a:lnTo>
                    <a:pt x="928" y="673"/>
                  </a:lnTo>
                  <a:lnTo>
                    <a:pt x="945" y="666"/>
                  </a:lnTo>
                  <a:lnTo>
                    <a:pt x="960" y="658"/>
                  </a:lnTo>
                  <a:lnTo>
                    <a:pt x="973" y="648"/>
                  </a:lnTo>
                  <a:lnTo>
                    <a:pt x="987" y="635"/>
                  </a:lnTo>
                  <a:lnTo>
                    <a:pt x="998" y="617"/>
                  </a:lnTo>
                  <a:lnTo>
                    <a:pt x="1009" y="598"/>
                  </a:lnTo>
                  <a:lnTo>
                    <a:pt x="1018" y="576"/>
                  </a:lnTo>
                  <a:lnTo>
                    <a:pt x="1025" y="552"/>
                  </a:lnTo>
                  <a:lnTo>
                    <a:pt x="1030" y="525"/>
                  </a:lnTo>
                  <a:lnTo>
                    <a:pt x="1035" y="495"/>
                  </a:lnTo>
                  <a:lnTo>
                    <a:pt x="1037" y="464"/>
                  </a:lnTo>
                  <a:lnTo>
                    <a:pt x="1070" y="464"/>
                  </a:lnTo>
                  <a:lnTo>
                    <a:pt x="1070" y="989"/>
                  </a:lnTo>
                  <a:lnTo>
                    <a:pt x="1037" y="989"/>
                  </a:lnTo>
                  <a:lnTo>
                    <a:pt x="1029" y="940"/>
                  </a:lnTo>
                  <a:lnTo>
                    <a:pt x="1022" y="899"/>
                  </a:lnTo>
                  <a:lnTo>
                    <a:pt x="1014" y="870"/>
                  </a:lnTo>
                  <a:lnTo>
                    <a:pt x="1006" y="849"/>
                  </a:lnTo>
                  <a:lnTo>
                    <a:pt x="1000" y="840"/>
                  </a:lnTo>
                  <a:lnTo>
                    <a:pt x="995" y="830"/>
                  </a:lnTo>
                  <a:lnTo>
                    <a:pt x="988" y="822"/>
                  </a:lnTo>
                  <a:lnTo>
                    <a:pt x="980" y="814"/>
                  </a:lnTo>
                  <a:lnTo>
                    <a:pt x="972" y="807"/>
                  </a:lnTo>
                  <a:lnTo>
                    <a:pt x="962" y="800"/>
                  </a:lnTo>
                  <a:lnTo>
                    <a:pt x="951" y="794"/>
                  </a:lnTo>
                  <a:lnTo>
                    <a:pt x="939" y="788"/>
                  </a:lnTo>
                  <a:lnTo>
                    <a:pt x="927" y="782"/>
                  </a:lnTo>
                  <a:lnTo>
                    <a:pt x="913" y="779"/>
                  </a:lnTo>
                  <a:lnTo>
                    <a:pt x="898" y="774"/>
                  </a:lnTo>
                  <a:lnTo>
                    <a:pt x="881" y="772"/>
                  </a:lnTo>
                  <a:lnTo>
                    <a:pt x="862" y="769"/>
                  </a:lnTo>
                  <a:lnTo>
                    <a:pt x="843" y="767"/>
                  </a:lnTo>
                  <a:lnTo>
                    <a:pt x="821" y="766"/>
                  </a:lnTo>
                  <a:lnTo>
                    <a:pt x="798" y="766"/>
                  </a:lnTo>
                  <a:lnTo>
                    <a:pt x="448" y="766"/>
                  </a:lnTo>
                  <a:lnTo>
                    <a:pt x="448" y="1267"/>
                  </a:lnTo>
                  <a:lnTo>
                    <a:pt x="449" y="1313"/>
                  </a:lnTo>
                  <a:lnTo>
                    <a:pt x="450" y="1349"/>
                  </a:lnTo>
                  <a:lnTo>
                    <a:pt x="453" y="1374"/>
                  </a:lnTo>
                  <a:lnTo>
                    <a:pt x="457" y="1390"/>
                  </a:lnTo>
                  <a:lnTo>
                    <a:pt x="463" y="1400"/>
                  </a:lnTo>
                  <a:lnTo>
                    <a:pt x="470" y="1410"/>
                  </a:lnTo>
                  <a:lnTo>
                    <a:pt x="479" y="1418"/>
                  </a:lnTo>
                  <a:lnTo>
                    <a:pt x="489" y="1425"/>
                  </a:lnTo>
                  <a:lnTo>
                    <a:pt x="496" y="1428"/>
                  </a:lnTo>
                  <a:lnTo>
                    <a:pt x="504" y="1430"/>
                  </a:lnTo>
                  <a:lnTo>
                    <a:pt x="512" y="1433"/>
                  </a:lnTo>
                  <a:lnTo>
                    <a:pt x="523" y="1434"/>
                  </a:lnTo>
                  <a:lnTo>
                    <a:pt x="534" y="1436"/>
                  </a:lnTo>
                  <a:lnTo>
                    <a:pt x="547" y="1436"/>
                  </a:lnTo>
                  <a:lnTo>
                    <a:pt x="562" y="1437"/>
                  </a:lnTo>
                  <a:lnTo>
                    <a:pt x="577" y="1437"/>
                  </a:lnTo>
                  <a:lnTo>
                    <a:pt x="839" y="1437"/>
                  </a:lnTo>
                  <a:lnTo>
                    <a:pt x="855" y="1437"/>
                  </a:lnTo>
                  <a:lnTo>
                    <a:pt x="872" y="1437"/>
                  </a:lnTo>
                  <a:lnTo>
                    <a:pt x="886" y="1436"/>
                  </a:lnTo>
                  <a:lnTo>
                    <a:pt x="901" y="1436"/>
                  </a:lnTo>
                  <a:lnTo>
                    <a:pt x="915" y="1436"/>
                  </a:lnTo>
                  <a:lnTo>
                    <a:pt x="929" y="1435"/>
                  </a:lnTo>
                  <a:lnTo>
                    <a:pt x="942" y="1434"/>
                  </a:lnTo>
                  <a:lnTo>
                    <a:pt x="954" y="1433"/>
                  </a:lnTo>
                  <a:lnTo>
                    <a:pt x="966" y="1432"/>
                  </a:lnTo>
                  <a:lnTo>
                    <a:pt x="977" y="1430"/>
                  </a:lnTo>
                  <a:lnTo>
                    <a:pt x="988" y="1429"/>
                  </a:lnTo>
                  <a:lnTo>
                    <a:pt x="998" y="1427"/>
                  </a:lnTo>
                  <a:lnTo>
                    <a:pt x="1007" y="1426"/>
                  </a:lnTo>
                  <a:lnTo>
                    <a:pt x="1017" y="1423"/>
                  </a:lnTo>
                  <a:lnTo>
                    <a:pt x="1025" y="1421"/>
                  </a:lnTo>
                  <a:lnTo>
                    <a:pt x="1033" y="1419"/>
                  </a:lnTo>
                  <a:lnTo>
                    <a:pt x="1048" y="1414"/>
                  </a:lnTo>
                  <a:lnTo>
                    <a:pt x="1062" y="1407"/>
                  </a:lnTo>
                  <a:lnTo>
                    <a:pt x="1077" y="1400"/>
                  </a:lnTo>
                  <a:lnTo>
                    <a:pt x="1090" y="1392"/>
                  </a:lnTo>
                  <a:lnTo>
                    <a:pt x="1105" y="1383"/>
                  </a:lnTo>
                  <a:lnTo>
                    <a:pt x="1119" y="1372"/>
                  </a:lnTo>
                  <a:lnTo>
                    <a:pt x="1134" y="1360"/>
                  </a:lnTo>
                  <a:lnTo>
                    <a:pt x="1148" y="1347"/>
                  </a:lnTo>
                  <a:lnTo>
                    <a:pt x="1165" y="1329"/>
                  </a:lnTo>
                  <a:lnTo>
                    <a:pt x="1184" y="1307"/>
                  </a:lnTo>
                  <a:lnTo>
                    <a:pt x="1202" y="1284"/>
                  </a:lnTo>
                  <a:lnTo>
                    <a:pt x="1219" y="1259"/>
                  </a:lnTo>
                  <a:lnTo>
                    <a:pt x="1238" y="1231"/>
                  </a:lnTo>
                  <a:lnTo>
                    <a:pt x="1256" y="1200"/>
                  </a:lnTo>
                  <a:lnTo>
                    <a:pt x="1275" y="1168"/>
                  </a:lnTo>
                  <a:lnTo>
                    <a:pt x="1293" y="1133"/>
                  </a:lnTo>
                  <a:lnTo>
                    <a:pt x="1341" y="1133"/>
                  </a:lnTo>
                  <a:lnTo>
                    <a:pt x="1207" y="1518"/>
                  </a:lnTo>
                  <a:lnTo>
                    <a:pt x="0" y="1518"/>
                  </a:lnTo>
                  <a:lnTo>
                    <a:pt x="0" y="1486"/>
                  </a:lnTo>
                  <a:lnTo>
                    <a:pt x="56" y="1486"/>
                  </a:lnTo>
                  <a:lnTo>
                    <a:pt x="70" y="1486"/>
                  </a:lnTo>
                  <a:lnTo>
                    <a:pt x="84" y="1483"/>
                  </a:lnTo>
                  <a:lnTo>
                    <a:pt x="96" y="1482"/>
                  </a:lnTo>
                  <a:lnTo>
                    <a:pt x="110" y="1479"/>
                  </a:lnTo>
                  <a:lnTo>
                    <a:pt x="123" y="1475"/>
                  </a:lnTo>
                  <a:lnTo>
                    <a:pt x="136" y="1470"/>
                  </a:lnTo>
                  <a:lnTo>
                    <a:pt x="148" y="1465"/>
                  </a:lnTo>
                  <a:lnTo>
                    <a:pt x="161" y="1458"/>
                  </a:lnTo>
                  <a:lnTo>
                    <a:pt x="170" y="1453"/>
                  </a:lnTo>
                  <a:lnTo>
                    <a:pt x="178" y="1448"/>
                  </a:lnTo>
                  <a:lnTo>
                    <a:pt x="185" y="1441"/>
                  </a:lnTo>
                  <a:lnTo>
                    <a:pt x="192" y="1435"/>
                  </a:lnTo>
                  <a:lnTo>
                    <a:pt x="198" y="1427"/>
                  </a:lnTo>
                  <a:lnTo>
                    <a:pt x="202" y="1419"/>
                  </a:lnTo>
                  <a:lnTo>
                    <a:pt x="207" y="1411"/>
                  </a:lnTo>
                  <a:lnTo>
                    <a:pt x="210" y="1402"/>
                  </a:lnTo>
                  <a:lnTo>
                    <a:pt x="216" y="1377"/>
                  </a:lnTo>
                  <a:lnTo>
                    <a:pt x="221" y="1344"/>
                  </a:lnTo>
                  <a:lnTo>
                    <a:pt x="223" y="1300"/>
                  </a:lnTo>
                  <a:lnTo>
                    <a:pt x="224" y="1246"/>
                  </a:lnTo>
                  <a:lnTo>
                    <a:pt x="224" y="272"/>
                  </a:lnTo>
                  <a:lnTo>
                    <a:pt x="222" y="202"/>
                  </a:lnTo>
                  <a:lnTo>
                    <a:pt x="216" y="146"/>
                  </a:lnTo>
                  <a:lnTo>
                    <a:pt x="207" y="106"/>
                  </a:lnTo>
                  <a:lnTo>
                    <a:pt x="194" y="81"/>
                  </a:lnTo>
                  <a:lnTo>
                    <a:pt x="183" y="69"/>
                  </a:lnTo>
                  <a:lnTo>
                    <a:pt x="170" y="60"/>
                  </a:lnTo>
                  <a:lnTo>
                    <a:pt x="155" y="51"/>
                  </a:lnTo>
                  <a:lnTo>
                    <a:pt x="139" y="44"/>
                  </a:lnTo>
                  <a:lnTo>
                    <a:pt x="121" y="39"/>
                  </a:lnTo>
                  <a:lnTo>
                    <a:pt x="101" y="36"/>
                  </a:lnTo>
                  <a:lnTo>
                    <a:pt x="79" y="33"/>
                  </a:lnTo>
                  <a:lnTo>
                    <a:pt x="56" y="32"/>
                  </a:lnTo>
                  <a:lnTo>
                    <a:pt x="0" y="32"/>
                  </a:lnTo>
                  <a:lnTo>
                    <a:pt x="0" y="0"/>
                  </a:lnTo>
                  <a:lnTo>
                    <a:pt x="1214" y="0"/>
                  </a:lnTo>
                  <a:lnTo>
                    <a:pt x="1230" y="336"/>
                  </a:lnTo>
                  <a:lnTo>
                    <a:pt x="1181" y="336"/>
                  </a:lnTo>
                  <a:lnTo>
                    <a:pt x="1176" y="306"/>
                  </a:lnTo>
                  <a:lnTo>
                    <a:pt x="1169" y="280"/>
                  </a:lnTo>
                  <a:lnTo>
                    <a:pt x="1163" y="255"/>
                  </a:lnTo>
                  <a:lnTo>
                    <a:pt x="1156" y="233"/>
                  </a:lnTo>
                  <a:lnTo>
                    <a:pt x="1149" y="212"/>
                  </a:lnTo>
                  <a:lnTo>
                    <a:pt x="1142" y="195"/>
                  </a:lnTo>
                  <a:lnTo>
                    <a:pt x="1135" y="179"/>
                  </a:lnTo>
                  <a:lnTo>
                    <a:pt x="1127" y="166"/>
                  </a:lnTo>
                  <a:lnTo>
                    <a:pt x="1119" y="155"/>
                  </a:lnTo>
                  <a:lnTo>
                    <a:pt x="1111" y="145"/>
                  </a:lnTo>
                  <a:lnTo>
                    <a:pt x="1101" y="136"/>
                  </a:lnTo>
                  <a:lnTo>
                    <a:pt x="1090" y="127"/>
                  </a:lnTo>
                  <a:lnTo>
                    <a:pt x="1080" y="119"/>
                  </a:lnTo>
                  <a:lnTo>
                    <a:pt x="1067" y="112"/>
                  </a:lnTo>
                  <a:lnTo>
                    <a:pt x="1053" y="105"/>
                  </a:lnTo>
                  <a:lnTo>
                    <a:pt x="1040" y="98"/>
                  </a:lnTo>
                  <a:lnTo>
                    <a:pt x="1027" y="93"/>
                  </a:lnTo>
                  <a:lnTo>
                    <a:pt x="1012" y="90"/>
                  </a:lnTo>
                  <a:lnTo>
                    <a:pt x="996" y="88"/>
                  </a:lnTo>
                  <a:lnTo>
                    <a:pt x="976" y="85"/>
                  </a:lnTo>
                  <a:lnTo>
                    <a:pt x="954" y="83"/>
                  </a:lnTo>
                  <a:lnTo>
                    <a:pt x="931" y="82"/>
                  </a:lnTo>
                  <a:lnTo>
                    <a:pt x="905" y="81"/>
                  </a:lnTo>
                  <a:lnTo>
                    <a:pt x="877" y="81"/>
                  </a:lnTo>
                  <a:lnTo>
                    <a:pt x="448" y="8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s-ES"/>
            </a:p>
          </p:txBody>
        </p:sp>
      </p:grpSp>
    </p:spTree>
    <p:extLst>
      <p:ext uri="{BB962C8B-B14F-4D97-AF65-F5344CB8AC3E}">
        <p14:creationId xmlns:p14="http://schemas.microsoft.com/office/powerpoint/2010/main" val="1288134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ecoración De Pared Con Letra B Blanca Y Marrón">
            <a:extLst>
              <a:ext uri="{FF2B5EF4-FFF2-40B4-BE49-F238E27FC236}">
                <a16:creationId xmlns:a16="http://schemas.microsoft.com/office/drawing/2014/main" id="{862DF7EF-BB9C-7B48-94CD-2DF793A231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id="{BA87734C-ED32-F142-9C58-4DBAFCE96BE2}"/>
              </a:ext>
            </a:extLst>
          </p:cNvPr>
          <p:cNvSpPr>
            <a:spLocks noGrp="1"/>
          </p:cNvSpPr>
          <p:nvPr>
            <p:ph type="title"/>
          </p:nvPr>
        </p:nvSpPr>
        <p:spPr>
          <a:xfrm>
            <a:off x="0" y="2328360"/>
            <a:ext cx="9143999" cy="1371601"/>
          </a:xfrm>
          <a:solidFill>
            <a:srgbClr val="DFCBC5">
              <a:alpha val="60438"/>
            </a:srgbClr>
          </a:solidFill>
        </p:spPr>
        <p:txBody>
          <a:bodyPr/>
          <a:lstStyle/>
          <a:p>
            <a:pPr algn="ctr"/>
            <a:r>
              <a:rPr lang="es-ES_tradnl" dirty="0">
                <a:solidFill>
                  <a:srgbClr val="941100"/>
                </a:solidFill>
              </a:rPr>
              <a:t>¿</a:t>
            </a:r>
            <a:r>
              <a:rPr lang="es-ES_tradnl" dirty="0" err="1">
                <a:solidFill>
                  <a:srgbClr val="941100"/>
                </a:solidFill>
              </a:rPr>
              <a:t>QuÉ</a:t>
            </a:r>
            <a:r>
              <a:rPr lang="es-ES_tradnl" dirty="0">
                <a:solidFill>
                  <a:srgbClr val="941100"/>
                </a:solidFill>
              </a:rPr>
              <a:t> define el dominio del problema?</a:t>
            </a:r>
          </a:p>
        </p:txBody>
      </p:sp>
      <p:sp>
        <p:nvSpPr>
          <p:cNvPr id="4" name="Marcador de número de diapositiva 3">
            <a:extLst>
              <a:ext uri="{FF2B5EF4-FFF2-40B4-BE49-F238E27FC236}">
                <a16:creationId xmlns:a16="http://schemas.microsoft.com/office/drawing/2014/main" id="{1920F0F8-7B1B-D64E-91C9-5C9F5A156D05}"/>
              </a:ext>
            </a:extLst>
          </p:cNvPr>
          <p:cNvSpPr>
            <a:spLocks noGrp="1"/>
          </p:cNvSpPr>
          <p:nvPr>
            <p:ph type="sldNum" sz="quarter" idx="2"/>
          </p:nvPr>
        </p:nvSpPr>
        <p:spPr>
          <a:xfrm rot="16200000">
            <a:off x="8663652" y="6285800"/>
            <a:ext cx="443171" cy="437070"/>
          </a:xfrm>
          <a:prstGeom prst="rect">
            <a:avLst/>
          </a:prstGeom>
          <a:ln w="12700">
            <a:miter lim="400000"/>
          </a:ln>
        </p:spPr>
        <p:txBody>
          <a:bodyPr wrap="none" lIns="45719" rIns="45719"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chemeClr val="accent3"/>
                </a:solidFill>
                <a:effectLst/>
                <a:uFillTx/>
                <a:latin typeface="Arial"/>
                <a:ea typeface="Arial"/>
                <a:cs typeface="Arial"/>
                <a:sym typeface="Arial"/>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a:lstStyle>
          <a:p>
            <a:fld id="{86CB4B4D-7CA3-9044-876B-883B54F8677D}" type="slidenum">
              <a:rPr lang="es-ES" smtClean="0"/>
              <a:pPr/>
              <a:t>3</a:t>
            </a:fld>
            <a:endParaRPr lang="es-ES"/>
          </a:p>
        </p:txBody>
      </p:sp>
      <p:sp>
        <p:nvSpPr>
          <p:cNvPr id="7" name="Marcador de pie de página 3">
            <a:extLst>
              <a:ext uri="{FF2B5EF4-FFF2-40B4-BE49-F238E27FC236}">
                <a16:creationId xmlns:a16="http://schemas.microsoft.com/office/drawing/2014/main" id="{F3D1341F-DE51-F340-AC0A-CCEBC2310801}"/>
              </a:ext>
            </a:extLst>
          </p:cNvPr>
          <p:cNvSpPr>
            <a:spLocks noGrp="1"/>
          </p:cNvSpPr>
          <p:nvPr>
            <p:ph type="ftr" sz="quarter" idx="11"/>
          </p:nvPr>
        </p:nvSpPr>
        <p:spPr>
          <a:xfrm>
            <a:off x="457200" y="6492875"/>
            <a:ext cx="3429000" cy="283845"/>
          </a:xfrm>
        </p:spPr>
        <p:txBody>
          <a:bodyPr/>
          <a:lstStyle/>
          <a:p>
            <a:r>
              <a:rPr lang="es-ES" dirty="0"/>
              <a:t>Ingeniería de Software I - Requisitos</a:t>
            </a:r>
          </a:p>
        </p:txBody>
      </p:sp>
    </p:spTree>
    <p:extLst>
      <p:ext uri="{BB962C8B-B14F-4D97-AF65-F5344CB8AC3E}">
        <p14:creationId xmlns:p14="http://schemas.microsoft.com/office/powerpoint/2010/main" val="28237704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a:extLst>
              <a:ext uri="{FF2B5EF4-FFF2-40B4-BE49-F238E27FC236}">
                <a16:creationId xmlns:a16="http://schemas.microsoft.com/office/drawing/2014/main" id="{7B3C05C9-AF80-7344-AB9B-7F7BC3EDDEAC}"/>
              </a:ext>
            </a:extLst>
          </p:cNvPr>
          <p:cNvSpPr>
            <a:spLocks noGrp="1"/>
          </p:cNvSpPr>
          <p:nvPr>
            <p:ph type="ftr" sz="quarter" idx="10"/>
          </p:nvPr>
        </p:nvSpPr>
        <p:spPr>
          <a:xfrm>
            <a:off x="762025" y="9040813"/>
            <a:ext cx="12827366" cy="519112"/>
          </a:xfrm>
          <a:prstGeom prst="rect">
            <a:avLst/>
          </a:prstGeom>
        </p:spPr>
        <p:txBody>
          <a:bodyPr vert="horz" lIns="91440" tIns="45720" rIns="91440" bIns="45720" rtlCol="0" anchor="ctr"/>
          <a:lstStyle>
            <a:lvl1pPr algn="l" defTabSz="584200">
              <a:defRPr sz="1600">
                <a:solidFill>
                  <a:schemeClr val="tx1">
                    <a:tint val="75000"/>
                  </a:schemeClr>
                </a:solidFill>
                <a:latin typeface="Dosis" panose="02010503020202060003" pitchFamily="2" charset="77"/>
                <a:ea typeface="+mn-ea"/>
                <a:cs typeface="+mn-cs"/>
                <a:sym typeface="Helvetica Neue Light"/>
              </a:defRPr>
            </a:lvl1pPr>
            <a:lvl2pPr indent="228600" algn="ctr" defTabSz="584200">
              <a:defRPr sz="3600">
                <a:latin typeface="+mn-lt"/>
                <a:ea typeface="+mn-ea"/>
                <a:cs typeface="+mn-cs"/>
                <a:sym typeface="Helvetica Neue Light"/>
              </a:defRPr>
            </a:lvl2pPr>
            <a:lvl3pPr indent="457200" algn="ctr" defTabSz="584200">
              <a:defRPr sz="3600">
                <a:latin typeface="+mn-lt"/>
                <a:ea typeface="+mn-ea"/>
                <a:cs typeface="+mn-cs"/>
                <a:sym typeface="Helvetica Neue Light"/>
              </a:defRPr>
            </a:lvl3pPr>
            <a:lvl4pPr indent="685800" algn="ctr" defTabSz="584200">
              <a:defRPr sz="3600">
                <a:latin typeface="+mn-lt"/>
                <a:ea typeface="+mn-ea"/>
                <a:cs typeface="+mn-cs"/>
                <a:sym typeface="Helvetica Neue Light"/>
              </a:defRPr>
            </a:lvl4pPr>
            <a:lvl5pPr indent="914400" algn="ctr" defTabSz="584200">
              <a:defRPr sz="3600">
                <a:latin typeface="+mn-lt"/>
                <a:ea typeface="+mn-ea"/>
                <a:cs typeface="+mn-cs"/>
                <a:sym typeface="Helvetica Neue Light"/>
              </a:defRPr>
            </a:lvl5pPr>
            <a:lvl6pPr indent="1143000" algn="ctr" defTabSz="584200">
              <a:defRPr sz="3600">
                <a:latin typeface="+mn-lt"/>
                <a:ea typeface="+mn-ea"/>
                <a:cs typeface="+mn-cs"/>
                <a:sym typeface="Helvetica Neue Light"/>
              </a:defRPr>
            </a:lvl6pPr>
            <a:lvl7pPr indent="1371600" algn="ctr" defTabSz="584200">
              <a:defRPr sz="3600">
                <a:latin typeface="+mn-lt"/>
                <a:ea typeface="+mn-ea"/>
                <a:cs typeface="+mn-cs"/>
                <a:sym typeface="Helvetica Neue Light"/>
              </a:defRPr>
            </a:lvl7pPr>
            <a:lvl8pPr indent="1600200" algn="ctr" defTabSz="584200">
              <a:defRPr sz="3600">
                <a:latin typeface="+mn-lt"/>
                <a:ea typeface="+mn-ea"/>
                <a:cs typeface="+mn-cs"/>
                <a:sym typeface="Helvetica Neue Light"/>
              </a:defRPr>
            </a:lvl8pPr>
            <a:lvl9pPr indent="1828800" algn="ctr" defTabSz="584200">
              <a:defRPr sz="3600">
                <a:latin typeface="+mn-lt"/>
                <a:ea typeface="+mn-ea"/>
                <a:cs typeface="+mn-cs"/>
                <a:sym typeface="Helvetica Neue Light"/>
              </a:defRPr>
            </a:lvl9pPr>
          </a:lstStyle>
          <a:p>
            <a:endParaRPr lang="en-GB" dirty="0"/>
          </a:p>
        </p:txBody>
      </p:sp>
      <p:sp>
        <p:nvSpPr>
          <p:cNvPr id="5" name="Marcador de número de diapositiva 4">
            <a:extLst>
              <a:ext uri="{FF2B5EF4-FFF2-40B4-BE49-F238E27FC236}">
                <a16:creationId xmlns:a16="http://schemas.microsoft.com/office/drawing/2014/main" id="{E09ADADC-4CE3-284B-8F3F-926E6A1823B0}"/>
              </a:ext>
            </a:extLst>
          </p:cNvPr>
          <p:cNvSpPr>
            <a:spLocks noGrp="1"/>
          </p:cNvSpPr>
          <p:nvPr>
            <p:ph type="sldNum" sz="quarter" idx="4"/>
          </p:nvPr>
        </p:nvSpPr>
        <p:spPr>
          <a:xfrm>
            <a:off x="12668008" y="9040813"/>
            <a:ext cx="3902075" cy="519112"/>
          </a:xfrm>
          <a:prstGeom prst="rect">
            <a:avLst/>
          </a:prstGeom>
        </p:spPr>
        <p:txBody>
          <a:bodyPr vert="horz" lIns="91440" tIns="45720" rIns="91440" bIns="45720" rtlCol="0" anchor="ctr"/>
          <a:lstStyle>
            <a:lvl1pPr algn="r" defTabSz="584200">
              <a:defRPr sz="1200">
                <a:solidFill>
                  <a:schemeClr val="tx1">
                    <a:tint val="75000"/>
                  </a:schemeClr>
                </a:solidFill>
                <a:latin typeface="Dosis" panose="02010503020202060003" pitchFamily="2" charset="77"/>
                <a:ea typeface="+mn-ea"/>
                <a:cs typeface="+mn-cs"/>
                <a:sym typeface="Helvetica Neue Light"/>
              </a:defRPr>
            </a:lvl1pPr>
            <a:lvl2pPr indent="228600" algn="ctr" defTabSz="584200">
              <a:defRPr sz="3600">
                <a:latin typeface="+mn-lt"/>
                <a:ea typeface="+mn-ea"/>
                <a:cs typeface="+mn-cs"/>
                <a:sym typeface="Helvetica Neue Light"/>
              </a:defRPr>
            </a:lvl2pPr>
            <a:lvl3pPr indent="457200" algn="ctr" defTabSz="584200">
              <a:defRPr sz="3600">
                <a:latin typeface="+mn-lt"/>
                <a:ea typeface="+mn-ea"/>
                <a:cs typeface="+mn-cs"/>
                <a:sym typeface="Helvetica Neue Light"/>
              </a:defRPr>
            </a:lvl3pPr>
            <a:lvl4pPr indent="685800" algn="ctr" defTabSz="584200">
              <a:defRPr sz="3600">
                <a:latin typeface="+mn-lt"/>
                <a:ea typeface="+mn-ea"/>
                <a:cs typeface="+mn-cs"/>
                <a:sym typeface="Helvetica Neue Light"/>
              </a:defRPr>
            </a:lvl4pPr>
            <a:lvl5pPr indent="914400" algn="ctr" defTabSz="584200">
              <a:defRPr sz="3600">
                <a:latin typeface="+mn-lt"/>
                <a:ea typeface="+mn-ea"/>
                <a:cs typeface="+mn-cs"/>
                <a:sym typeface="Helvetica Neue Light"/>
              </a:defRPr>
            </a:lvl5pPr>
            <a:lvl6pPr indent="1143000" algn="ctr" defTabSz="584200">
              <a:defRPr sz="3600">
                <a:latin typeface="+mn-lt"/>
                <a:ea typeface="+mn-ea"/>
                <a:cs typeface="+mn-cs"/>
                <a:sym typeface="Helvetica Neue Light"/>
              </a:defRPr>
            </a:lvl6pPr>
            <a:lvl7pPr indent="1371600" algn="ctr" defTabSz="584200">
              <a:defRPr sz="3600">
                <a:latin typeface="+mn-lt"/>
                <a:ea typeface="+mn-ea"/>
                <a:cs typeface="+mn-cs"/>
                <a:sym typeface="Helvetica Neue Light"/>
              </a:defRPr>
            </a:lvl7pPr>
            <a:lvl8pPr indent="1600200" algn="ctr" defTabSz="584200">
              <a:defRPr sz="3600">
                <a:latin typeface="+mn-lt"/>
                <a:ea typeface="+mn-ea"/>
                <a:cs typeface="+mn-cs"/>
                <a:sym typeface="Helvetica Neue Light"/>
              </a:defRPr>
            </a:lvl8pPr>
            <a:lvl9pPr indent="1828800" algn="ctr" defTabSz="584200">
              <a:defRPr sz="3600">
                <a:latin typeface="+mn-lt"/>
                <a:ea typeface="+mn-ea"/>
                <a:cs typeface="+mn-cs"/>
                <a:sym typeface="Helvetica Neue Light"/>
              </a:defRPr>
            </a:lvl9pPr>
          </a:lstStyle>
          <a:p>
            <a:fld id="{588595F5-22FC-1842-8D2B-BB2C42158723}" type="slidenum">
              <a:rPr lang="es-ES_tradnl" smtClean="0"/>
              <a:pPr/>
              <a:t>30</a:t>
            </a:fld>
            <a:endParaRPr lang="es-ES_tradnl"/>
          </a:p>
        </p:txBody>
      </p:sp>
      <p:sp>
        <p:nvSpPr>
          <p:cNvPr id="2" name="Título 1">
            <a:extLst>
              <a:ext uri="{FF2B5EF4-FFF2-40B4-BE49-F238E27FC236}">
                <a16:creationId xmlns:a16="http://schemas.microsoft.com/office/drawing/2014/main" id="{3AAD640B-4126-334F-A4F4-3AD0472E68B1}"/>
              </a:ext>
            </a:extLst>
          </p:cNvPr>
          <p:cNvSpPr>
            <a:spLocks noGrp="1"/>
          </p:cNvSpPr>
          <p:nvPr>
            <p:ph type="title"/>
          </p:nvPr>
        </p:nvSpPr>
        <p:spPr>
          <a:xfrm>
            <a:off x="3955913" y="1807779"/>
            <a:ext cx="5048217" cy="2215167"/>
          </a:xfrm>
          <a:solidFill>
            <a:schemeClr val="tx1">
              <a:alpha val="37000"/>
            </a:schemeClr>
          </a:solidFill>
        </p:spPr>
        <p:txBody>
          <a:bodyPr anchor="ctr" anchorCtr="0">
            <a:normAutofit fontScale="90000"/>
          </a:bodyPr>
          <a:lstStyle/>
          <a:p>
            <a:pPr algn="ctr"/>
            <a:r>
              <a:rPr lang="es-ES_tradnl" b="1" dirty="0">
                <a:solidFill>
                  <a:schemeClr val="tx1"/>
                </a:solidFill>
              </a:rPr>
              <a:t>Especificar significa realizar documentación técnica</a:t>
            </a:r>
          </a:p>
        </p:txBody>
      </p:sp>
      <p:pic>
        <p:nvPicPr>
          <p:cNvPr id="1028" name="Picture 4" descr="Fotos de stock gratuitas de adentro, análisis, angulo alto">
            <a:extLst>
              <a:ext uri="{FF2B5EF4-FFF2-40B4-BE49-F238E27FC236}">
                <a16:creationId xmlns:a16="http://schemas.microsoft.com/office/drawing/2014/main" id="{6C0FB2EF-0093-4148-9691-186186D9DC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57328"/>
            <a:ext cx="3434362" cy="5151544"/>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a:extLst>
              <a:ext uri="{FF2B5EF4-FFF2-40B4-BE49-F238E27FC236}">
                <a16:creationId xmlns:a16="http://schemas.microsoft.com/office/drawing/2014/main" id="{D8ED37F5-C80B-BD43-B8AF-B81D413D154F}"/>
              </a:ext>
            </a:extLst>
          </p:cNvPr>
          <p:cNvSpPr/>
          <p:nvPr/>
        </p:nvSpPr>
        <p:spPr>
          <a:xfrm>
            <a:off x="2463810" y="5783292"/>
            <a:ext cx="1035861" cy="214033"/>
          </a:xfrm>
          <a:prstGeom prst="rect">
            <a:avLst/>
          </a:prstGeom>
        </p:spPr>
        <p:txBody>
          <a:bodyPr wrap="none">
            <a:spAutoFit/>
          </a:bodyPr>
          <a:lstStyle/>
          <a:p>
            <a:r>
              <a:rPr lang="es-ES_tradnl" sz="791" dirty="0">
                <a:latin typeface="Dosis" panose="02010503020202060003" pitchFamily="2" charset="77"/>
                <a:hlinkClick r:id="rId3"/>
              </a:rPr>
              <a:t>https://bit.ly/3qpj0sV</a:t>
            </a:r>
            <a:r>
              <a:rPr lang="es-ES_tradnl" sz="791" dirty="0">
                <a:latin typeface="Dosis" panose="02010503020202060003" pitchFamily="2" charset="77"/>
              </a:rPr>
              <a:t> </a:t>
            </a:r>
          </a:p>
        </p:txBody>
      </p:sp>
      <p:sp>
        <p:nvSpPr>
          <p:cNvPr id="7" name="Marcador de número de diapositiva 3">
            <a:extLst>
              <a:ext uri="{FF2B5EF4-FFF2-40B4-BE49-F238E27FC236}">
                <a16:creationId xmlns:a16="http://schemas.microsoft.com/office/drawing/2014/main" id="{D82E7C90-026C-0646-932F-65611C5506AE}"/>
              </a:ext>
            </a:extLst>
          </p:cNvPr>
          <p:cNvSpPr>
            <a:spLocks noGrp="1"/>
          </p:cNvSpPr>
          <p:nvPr>
            <p:ph type="sldNum" sz="quarter" idx="2"/>
          </p:nvPr>
        </p:nvSpPr>
        <p:spPr>
          <a:xfrm rot="16200000">
            <a:off x="8663652" y="6285800"/>
            <a:ext cx="443171" cy="437070"/>
          </a:xfrm>
          <a:prstGeom prst="rect">
            <a:avLst/>
          </a:prstGeom>
          <a:ln w="12700">
            <a:miter lim="400000"/>
          </a:ln>
        </p:spPr>
        <p:txBody>
          <a:bodyPr wrap="none" lIns="45719" rIns="45719"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chemeClr val="accent3"/>
                </a:solidFill>
                <a:effectLst/>
                <a:uFillTx/>
                <a:latin typeface="Arial"/>
                <a:ea typeface="Arial"/>
                <a:cs typeface="Arial"/>
                <a:sym typeface="Arial"/>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a:lstStyle>
          <a:p>
            <a:fld id="{86CB4B4D-7CA3-9044-876B-883B54F8677D}" type="slidenum">
              <a:rPr lang="es-ES" smtClean="0"/>
              <a:pPr/>
              <a:t>30</a:t>
            </a:fld>
            <a:endParaRPr lang="es-ES" dirty="0"/>
          </a:p>
        </p:txBody>
      </p:sp>
      <p:sp>
        <p:nvSpPr>
          <p:cNvPr id="8" name="Marcador de pie de página 3">
            <a:extLst>
              <a:ext uri="{FF2B5EF4-FFF2-40B4-BE49-F238E27FC236}">
                <a16:creationId xmlns:a16="http://schemas.microsoft.com/office/drawing/2014/main" id="{5F53ABF3-7F67-EC4D-9C5D-ADBC2E8430D6}"/>
              </a:ext>
            </a:extLst>
          </p:cNvPr>
          <p:cNvSpPr>
            <a:spLocks noGrp="1"/>
          </p:cNvSpPr>
          <p:nvPr>
            <p:ph type="ftr" sz="quarter" idx="11"/>
          </p:nvPr>
        </p:nvSpPr>
        <p:spPr>
          <a:xfrm>
            <a:off x="457200" y="6492875"/>
            <a:ext cx="3429000" cy="283845"/>
          </a:xfrm>
        </p:spPr>
        <p:txBody>
          <a:bodyPr/>
          <a:lstStyle/>
          <a:p>
            <a:r>
              <a:rPr lang="es-ES" dirty="0"/>
              <a:t>Ingeniería de Software I - Requisitos</a:t>
            </a:r>
          </a:p>
        </p:txBody>
      </p:sp>
    </p:spTree>
    <p:extLst>
      <p:ext uri="{BB962C8B-B14F-4D97-AF65-F5344CB8AC3E}">
        <p14:creationId xmlns:p14="http://schemas.microsoft.com/office/powerpoint/2010/main" val="41585436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152718"/>
            <a:ext cx="8120743" cy="1371600"/>
          </a:xfrm>
        </p:spPr>
        <p:txBody>
          <a:bodyPr/>
          <a:lstStyle/>
          <a:p>
            <a:r>
              <a:rPr lang="es-ES" dirty="0"/>
              <a:t>ESPECIFICACIÓN DE</a:t>
            </a:r>
            <a:br>
              <a:rPr lang="es-ES" dirty="0"/>
            </a:br>
            <a:r>
              <a:rPr lang="es-ES" dirty="0"/>
              <a:t>REQUISITOS</a:t>
            </a:r>
          </a:p>
        </p:txBody>
      </p:sp>
      <p:sp>
        <p:nvSpPr>
          <p:cNvPr id="3" name="Marcador de contenido 2"/>
          <p:cNvSpPr>
            <a:spLocks noGrp="1"/>
          </p:cNvSpPr>
          <p:nvPr>
            <p:ph idx="1"/>
          </p:nvPr>
        </p:nvSpPr>
        <p:spPr>
          <a:xfrm>
            <a:off x="457199" y="1665605"/>
            <a:ext cx="8334375" cy="4685982"/>
          </a:xfrm>
        </p:spPr>
        <p:txBody>
          <a:bodyPr>
            <a:normAutofit/>
          </a:bodyPr>
          <a:lstStyle/>
          <a:p>
            <a:pPr marL="342900" indent="-342900">
              <a:buFont typeface="Arial" charset="0"/>
              <a:buChar char="•"/>
            </a:pPr>
            <a:r>
              <a:rPr lang="es-ES" dirty="0"/>
              <a:t>Los requisitos se recogen en documentos técnicos que reciben el nombre genérico de ERS (Especificación de Requisitos del </a:t>
            </a:r>
            <a:r>
              <a:rPr lang="es-ES" i="1" dirty="0"/>
              <a:t>Software</a:t>
            </a:r>
            <a:r>
              <a:rPr lang="es-ES" dirty="0"/>
              <a:t>)</a:t>
            </a:r>
            <a:endParaRPr lang="es-ES_tradnl" dirty="0"/>
          </a:p>
          <a:p>
            <a:pPr marL="342900" indent="-342900">
              <a:buFont typeface="Arial" charset="0"/>
              <a:buChar char="•"/>
            </a:pPr>
            <a:r>
              <a:rPr lang="es-ES_tradnl" dirty="0">
                <a:cs typeface="Times New Roman" pitchFamily="18" charset="0"/>
              </a:rPr>
              <a:t>Este documento debe contemplar tanto los requisitos–C como los requisitos–D</a:t>
            </a:r>
            <a:r>
              <a:rPr lang="es-ES" dirty="0"/>
              <a:t> </a:t>
            </a:r>
            <a:endParaRPr lang="es-ES_tradnl" dirty="0"/>
          </a:p>
          <a:p>
            <a:pPr marL="342900" indent="-342900">
              <a:buFont typeface="Arial" charset="0"/>
              <a:buChar char="•"/>
            </a:pPr>
            <a:r>
              <a:rPr lang="es-ES_tradnl" dirty="0">
                <a:cs typeface="Times New Roman" pitchFamily="18" charset="0"/>
              </a:rPr>
              <a:t>Hay metodologías que abogan por la separación de estas representaciones en dos documentos diferentes</a:t>
            </a:r>
          </a:p>
          <a:p>
            <a:pPr lvl="2"/>
            <a:r>
              <a:rPr lang="es-ES_tradnl" dirty="0">
                <a:cs typeface="Times New Roman" pitchFamily="18" charset="0"/>
              </a:rPr>
              <a:t>DRS (Documento de Requisitos del Sistema), también denominado catálogo de requisitos, donde se recogen los requisitos–C</a:t>
            </a:r>
            <a:endParaRPr lang="es-ES_tradnl" dirty="0"/>
          </a:p>
          <a:p>
            <a:pPr lvl="2"/>
            <a:r>
              <a:rPr lang="es-ES_tradnl" dirty="0">
                <a:cs typeface="Times New Roman" pitchFamily="18" charset="0"/>
              </a:rPr>
              <a:t>ERS propiamente dicha, donde se recogen los requisitos–D</a:t>
            </a:r>
            <a:r>
              <a:rPr lang="es-ES" dirty="0"/>
              <a:t>  </a:t>
            </a:r>
          </a:p>
          <a:p>
            <a:pPr marL="342900" indent="-342900">
              <a:buFont typeface="Arial" charset="0"/>
              <a:buChar char="•"/>
            </a:pPr>
            <a:r>
              <a:rPr lang="es-ES_tradnl" dirty="0"/>
              <a:t>En la realización de una ERS participan</a:t>
            </a:r>
          </a:p>
          <a:p>
            <a:pPr lvl="2"/>
            <a:r>
              <a:rPr lang="es-ES_tradnl" dirty="0"/>
              <a:t>Ingenieros de </a:t>
            </a:r>
            <a:r>
              <a:rPr lang="es-ES_tradnl" i="1" dirty="0"/>
              <a:t>software</a:t>
            </a:r>
            <a:r>
              <a:rPr lang="es-ES_tradnl" dirty="0"/>
              <a:t> (analistas)</a:t>
            </a:r>
          </a:p>
          <a:p>
            <a:pPr lvl="2"/>
            <a:r>
              <a:rPr lang="es-ES_tradnl" dirty="0"/>
              <a:t>Clientes y usuarios</a:t>
            </a:r>
            <a:endParaRPr lang="es-ES" dirty="0"/>
          </a:p>
          <a:p>
            <a:pPr marL="342900" indent="-342900">
              <a:buFont typeface="Arial" charset="0"/>
              <a:buChar char="•"/>
            </a:pPr>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31</a:t>
            </a:fld>
            <a:endParaRPr lang="es-ES"/>
          </a:p>
        </p:txBody>
      </p:sp>
    </p:spTree>
    <p:extLst>
      <p:ext uri="{BB962C8B-B14F-4D97-AF65-F5344CB8AC3E}">
        <p14:creationId xmlns:p14="http://schemas.microsoft.com/office/powerpoint/2010/main" val="11552566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PROPIEDADES DE LAS ERS</a:t>
            </a:r>
          </a:p>
        </p:txBody>
      </p:sp>
      <p:sp>
        <p:nvSpPr>
          <p:cNvPr id="3" name="Marcador de contenido 2"/>
          <p:cNvSpPr>
            <a:spLocks noGrp="1"/>
          </p:cNvSpPr>
          <p:nvPr>
            <p:ph idx="1"/>
          </p:nvPr>
        </p:nvSpPr>
        <p:spPr>
          <a:xfrm>
            <a:off x="457200" y="1694497"/>
            <a:ext cx="7620000" cy="4373563"/>
          </a:xfrm>
        </p:spPr>
        <p:txBody>
          <a:bodyPr>
            <a:normAutofit fontScale="92500"/>
          </a:bodyPr>
          <a:lstStyle/>
          <a:p>
            <a:r>
              <a:rPr lang="es-ES" b="1" dirty="0">
                <a:solidFill>
                  <a:schemeClr val="accent3">
                    <a:lumMod val="75000"/>
                  </a:schemeClr>
                </a:solidFill>
              </a:rPr>
              <a:t>Comprensible por clientes y usuarios</a:t>
            </a:r>
          </a:p>
          <a:p>
            <a:pPr lvl="1"/>
            <a:r>
              <a:rPr lang="es-ES_tradnl" dirty="0"/>
              <a:t>Una especificación debe servir como canal de comunicación entre los participantes en el proceso de ingeniería de requisitos</a:t>
            </a:r>
          </a:p>
          <a:p>
            <a:pPr lvl="1"/>
            <a:r>
              <a:rPr lang="es-ES_tradnl" dirty="0"/>
              <a:t>La mejor forma de lograr esta comunicación es pensar en la audiencia a la que van dirigidos los requisitos</a:t>
            </a:r>
            <a:endParaRPr lang="es-ES" dirty="0"/>
          </a:p>
          <a:p>
            <a:r>
              <a:rPr lang="es-ES_tradnl" b="1" dirty="0">
                <a:solidFill>
                  <a:schemeClr val="accent3">
                    <a:lumMod val="75000"/>
                  </a:schemeClr>
                </a:solidFill>
              </a:rPr>
              <a:t>No ambigua</a:t>
            </a:r>
            <a:r>
              <a:rPr lang="es-ES" dirty="0">
                <a:solidFill>
                  <a:schemeClr val="accent3">
                    <a:lumMod val="75000"/>
                  </a:schemeClr>
                </a:solidFill>
              </a:rPr>
              <a:t> </a:t>
            </a:r>
          </a:p>
          <a:p>
            <a:pPr lvl="1"/>
            <a:r>
              <a:rPr lang="es-ES_tradnl" dirty="0"/>
              <a:t>Cada requisito solo tiene una interpretación</a:t>
            </a:r>
          </a:p>
          <a:p>
            <a:r>
              <a:rPr lang="es-ES_tradnl" b="1" dirty="0">
                <a:solidFill>
                  <a:schemeClr val="accent3">
                    <a:lumMod val="75000"/>
                  </a:schemeClr>
                </a:solidFill>
              </a:rPr>
              <a:t>Completa</a:t>
            </a:r>
            <a:r>
              <a:rPr lang="es-ES" dirty="0"/>
              <a:t> </a:t>
            </a:r>
          </a:p>
          <a:p>
            <a:pPr lvl="1"/>
            <a:r>
              <a:rPr lang="es-ES_tradnl" dirty="0"/>
              <a:t>Incluye todos los requisitos significativos</a:t>
            </a:r>
          </a:p>
          <a:p>
            <a:pPr lvl="1"/>
            <a:r>
              <a:rPr lang="es-ES_tradnl" dirty="0"/>
              <a:t>Define la respuesta a todo tipos de entradas</a:t>
            </a:r>
          </a:p>
          <a:p>
            <a:pPr lvl="1"/>
            <a:r>
              <a:rPr lang="es-ES_tradnl" dirty="0"/>
              <a:t>Es conforme con el estándar de especificación a cumplir</a:t>
            </a:r>
          </a:p>
          <a:p>
            <a:pPr lvl="1"/>
            <a:r>
              <a:rPr lang="es-ES_tradnl" dirty="0"/>
              <a:t>Están etiquetadas y referenciadas todas las figuras, tablas, etc.</a:t>
            </a:r>
            <a:endParaRPr lang="es-ES" dirty="0"/>
          </a:p>
          <a:p>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32</a:t>
            </a:fld>
            <a:endParaRPr lang="es-ES"/>
          </a:p>
        </p:txBody>
      </p:sp>
    </p:spTree>
    <p:extLst>
      <p:ext uri="{BB962C8B-B14F-4D97-AF65-F5344CB8AC3E}">
        <p14:creationId xmlns:p14="http://schemas.microsoft.com/office/powerpoint/2010/main" val="9985614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529397"/>
            <a:ext cx="8353425" cy="5105400"/>
          </a:xfrm>
        </p:spPr>
        <p:txBody>
          <a:bodyPr>
            <a:normAutofit lnSpcReduction="10000"/>
          </a:bodyPr>
          <a:lstStyle/>
          <a:p>
            <a:r>
              <a:rPr lang="es-ES_tradnl" b="1" dirty="0">
                <a:solidFill>
                  <a:schemeClr val="accent3">
                    <a:lumMod val="75000"/>
                  </a:schemeClr>
                </a:solidFill>
              </a:rPr>
              <a:t>Consistente</a:t>
            </a:r>
            <a:r>
              <a:rPr lang="es-ES" dirty="0"/>
              <a:t> </a:t>
            </a:r>
          </a:p>
          <a:p>
            <a:pPr lvl="1"/>
            <a:r>
              <a:rPr lang="es-ES_tradnl" dirty="0"/>
              <a:t>No hay conflictos ni contradicciones</a:t>
            </a:r>
          </a:p>
          <a:p>
            <a:pPr lvl="1"/>
            <a:r>
              <a:rPr lang="es-ES_tradnl" dirty="0"/>
              <a:t>Es consistente externamente si y solo si todo requisito contenido en ella no está en conflicto con otros documentos de nivel superior</a:t>
            </a:r>
          </a:p>
          <a:p>
            <a:pPr lvl="1"/>
            <a:r>
              <a:rPr lang="es-ES_tradnl" dirty="0"/>
              <a:t>Es consistente internamente si y solo si no existen conflictos entre los requisitos que contiene</a:t>
            </a:r>
          </a:p>
          <a:p>
            <a:pPr lvl="1"/>
            <a:r>
              <a:rPr lang="es-ES_tradnl" dirty="0"/>
              <a:t>Tipos de conflictos entre requisitos (Davis, 1993)</a:t>
            </a:r>
          </a:p>
          <a:p>
            <a:pPr lvl="2"/>
            <a:r>
              <a:rPr lang="es-ES_tradnl" b="1" dirty="0">
                <a:solidFill>
                  <a:srgbClr val="FF0000"/>
                </a:solidFill>
              </a:rPr>
              <a:t>Conflictos de conducta.</a:t>
            </a:r>
            <a:r>
              <a:rPr lang="es-ES_tradnl" dirty="0"/>
              <a:t> Dos o más requisitos especifican conductas distintas del sistema para las mismas condiciones y el mismo estímulo externo</a:t>
            </a:r>
            <a:endParaRPr lang="es-ES" dirty="0"/>
          </a:p>
          <a:p>
            <a:pPr lvl="2"/>
            <a:r>
              <a:rPr lang="es-ES_tradnl" b="1" dirty="0">
                <a:solidFill>
                  <a:srgbClr val="FF0000"/>
                </a:solidFill>
              </a:rPr>
              <a:t>Conflictos de términos. </a:t>
            </a:r>
            <a:r>
              <a:rPr lang="es-ES_tradnl" dirty="0"/>
              <a:t>Se utilizan términos distintos para referirse al mismo concepto</a:t>
            </a:r>
            <a:endParaRPr lang="es-ES" dirty="0"/>
          </a:p>
          <a:p>
            <a:pPr lvl="2"/>
            <a:r>
              <a:rPr lang="es-ES_tradnl" b="1" dirty="0">
                <a:solidFill>
                  <a:srgbClr val="FF0000"/>
                </a:solidFill>
              </a:rPr>
              <a:t>Conflictos de característica.</a:t>
            </a:r>
            <a:r>
              <a:rPr lang="es-ES_tradnl" dirty="0"/>
              <a:t> Dos o más requisitos especifican aspectos contradictorios para la misma característica del sistema</a:t>
            </a:r>
            <a:endParaRPr lang="es-ES" dirty="0"/>
          </a:p>
          <a:p>
            <a:pPr lvl="2"/>
            <a:r>
              <a:rPr lang="es-ES_tradnl" b="1" dirty="0">
                <a:solidFill>
                  <a:srgbClr val="FF0000"/>
                </a:solidFill>
              </a:rPr>
              <a:t>Conflictos temporales. </a:t>
            </a:r>
            <a:r>
              <a:rPr lang="es-ES_tradnl" dirty="0"/>
              <a:t>Dos o más requisitos exigen características temporales contradictorias al sistema</a:t>
            </a:r>
          </a:p>
          <a:p>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33</a:t>
            </a:fld>
            <a:endParaRPr lang="es-ES"/>
          </a:p>
        </p:txBody>
      </p:sp>
      <p:sp>
        <p:nvSpPr>
          <p:cNvPr id="6" name="Título 1">
            <a:extLst>
              <a:ext uri="{FF2B5EF4-FFF2-40B4-BE49-F238E27FC236}">
                <a16:creationId xmlns:a16="http://schemas.microsoft.com/office/drawing/2014/main" id="{7156CF21-B6CC-AC44-BB94-2C2714A38AEC}"/>
              </a:ext>
            </a:extLst>
          </p:cNvPr>
          <p:cNvSpPr txBox="1">
            <a:spLocks/>
          </p:cNvSpPr>
          <p:nvPr/>
        </p:nvSpPr>
        <p:spPr>
          <a:xfrm>
            <a:off x="457200" y="-76200"/>
            <a:ext cx="7620000" cy="13716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3600" kern="1200" cap="all" spc="-60" baseline="0">
                <a:solidFill>
                  <a:schemeClr val="accent3"/>
                </a:solidFill>
                <a:latin typeface="+mj-lt"/>
                <a:ea typeface="+mj-ea"/>
                <a:cs typeface="+mj-cs"/>
              </a:defRPr>
            </a:lvl1pPr>
          </a:lstStyle>
          <a:p>
            <a:r>
              <a:rPr lang="es-ES" dirty="0"/>
              <a:t>PROPIEDADES DE LAS ERS</a:t>
            </a:r>
          </a:p>
        </p:txBody>
      </p:sp>
    </p:spTree>
    <p:extLst>
      <p:ext uri="{BB962C8B-B14F-4D97-AF65-F5344CB8AC3E}">
        <p14:creationId xmlns:p14="http://schemas.microsoft.com/office/powerpoint/2010/main" val="8438058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Propiedades de las ERS</a:t>
            </a:r>
          </a:p>
        </p:txBody>
      </p:sp>
      <p:sp>
        <p:nvSpPr>
          <p:cNvPr id="3" name="Marcador de contenido 2"/>
          <p:cNvSpPr>
            <a:spLocks noGrp="1"/>
          </p:cNvSpPr>
          <p:nvPr>
            <p:ph idx="1"/>
          </p:nvPr>
        </p:nvSpPr>
        <p:spPr>
          <a:xfrm>
            <a:off x="457200" y="1599882"/>
            <a:ext cx="8353425" cy="5105400"/>
          </a:xfrm>
        </p:spPr>
        <p:txBody>
          <a:bodyPr>
            <a:normAutofit fontScale="92500" lnSpcReduction="20000"/>
          </a:bodyPr>
          <a:lstStyle/>
          <a:p>
            <a:r>
              <a:rPr lang="es-ES_tradnl" b="1" dirty="0">
                <a:solidFill>
                  <a:schemeClr val="accent3"/>
                </a:solidFill>
              </a:rPr>
              <a:t>Verificable</a:t>
            </a:r>
            <a:r>
              <a:rPr lang="es-ES" dirty="0"/>
              <a:t> </a:t>
            </a:r>
          </a:p>
          <a:p>
            <a:pPr lvl="1"/>
            <a:r>
              <a:rPr lang="es-ES_tradnl" dirty="0"/>
              <a:t>Todo requisito contenido en ella es verificable. Existe un proceso finito y de coste razonable por el que una persona o una máquina pueda comprobar que el sistema final cumple el requisito</a:t>
            </a:r>
          </a:p>
          <a:p>
            <a:pPr lvl="1"/>
            <a:r>
              <a:rPr lang="es-ES_tradnl" dirty="0"/>
              <a:t>Una condición absolutamente necesaria para que un requisito sea verificable es que no sea ambiguo y que se defina de forma mensurable</a:t>
            </a:r>
          </a:p>
          <a:p>
            <a:pPr lvl="1"/>
            <a:r>
              <a:rPr lang="es-ES_tradnl" dirty="0"/>
              <a:t>Los procedimientos de observación para comprobar que el sistema cumple los requisitos son la base para las pruebas de aceptación por parte del cliente (</a:t>
            </a:r>
            <a:r>
              <a:rPr lang="es-ES_tradnl" dirty="0" err="1"/>
              <a:t>Wieringa</a:t>
            </a:r>
            <a:r>
              <a:rPr lang="es-ES_tradnl" dirty="0"/>
              <a:t>, 1996)</a:t>
            </a:r>
          </a:p>
          <a:p>
            <a:r>
              <a:rPr lang="es-ES_tradnl" b="1" dirty="0">
                <a:solidFill>
                  <a:schemeClr val="accent3"/>
                </a:solidFill>
              </a:rPr>
              <a:t>Modificable</a:t>
            </a:r>
            <a:r>
              <a:rPr lang="es-ES" dirty="0"/>
              <a:t> </a:t>
            </a:r>
          </a:p>
          <a:p>
            <a:pPr lvl="1"/>
            <a:r>
              <a:rPr lang="es-ES_tradnl" dirty="0"/>
              <a:t>Su estructura y estilo de redacción permiten que los cambios se puedan realizar fácil, completa y consistentemente</a:t>
            </a:r>
          </a:p>
          <a:p>
            <a:pPr lvl="1"/>
            <a:r>
              <a:rPr lang="es-ES_tradnl" dirty="0"/>
              <a:t>Debe tener una organización coherente</a:t>
            </a:r>
          </a:p>
          <a:p>
            <a:pPr lvl="1"/>
            <a:r>
              <a:rPr lang="es-ES_tradnl" dirty="0"/>
              <a:t>No debe ser redundante</a:t>
            </a:r>
          </a:p>
          <a:p>
            <a:pPr lvl="1"/>
            <a:r>
              <a:rPr lang="es-ES_tradnl" dirty="0"/>
              <a:t>Los requisitos deben expresarse individualmente y no de forma conjunta</a:t>
            </a:r>
          </a:p>
          <a:p>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34</a:t>
            </a:fld>
            <a:endParaRPr lang="es-ES"/>
          </a:p>
        </p:txBody>
      </p:sp>
    </p:spTree>
    <p:extLst>
      <p:ext uri="{BB962C8B-B14F-4D97-AF65-F5344CB8AC3E}">
        <p14:creationId xmlns:p14="http://schemas.microsoft.com/office/powerpoint/2010/main" val="385459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49349"/>
            <a:ext cx="7620000" cy="1371600"/>
          </a:xfrm>
        </p:spPr>
        <p:txBody>
          <a:bodyPr/>
          <a:lstStyle/>
          <a:p>
            <a:r>
              <a:rPr lang="es-ES_tradnl" dirty="0"/>
              <a:t>Propiedades de las ERS</a:t>
            </a:r>
          </a:p>
        </p:txBody>
      </p:sp>
      <p:sp>
        <p:nvSpPr>
          <p:cNvPr id="3" name="Marcador de contenido 2"/>
          <p:cNvSpPr>
            <a:spLocks noGrp="1"/>
          </p:cNvSpPr>
          <p:nvPr>
            <p:ph idx="1"/>
          </p:nvPr>
        </p:nvSpPr>
        <p:spPr>
          <a:xfrm>
            <a:off x="457199" y="1387475"/>
            <a:ext cx="8353425" cy="5105400"/>
          </a:xfrm>
        </p:spPr>
        <p:txBody>
          <a:bodyPr>
            <a:normAutofit lnSpcReduction="10000"/>
          </a:bodyPr>
          <a:lstStyle/>
          <a:p>
            <a:r>
              <a:rPr lang="es-ES_tradnl" b="1" dirty="0">
                <a:solidFill>
                  <a:schemeClr val="accent3"/>
                </a:solidFill>
              </a:rPr>
              <a:t>Trazable</a:t>
            </a:r>
            <a:r>
              <a:rPr lang="es-ES" dirty="0">
                <a:solidFill>
                  <a:schemeClr val="accent3"/>
                </a:solidFill>
              </a:rPr>
              <a:t> </a:t>
            </a:r>
          </a:p>
          <a:p>
            <a:pPr lvl="1"/>
            <a:r>
              <a:rPr lang="es-ES_tradnl" dirty="0"/>
              <a:t>Para cada requisito contenido en ella se conoce su origen y puede referenciarse como origen en posteriores documentos </a:t>
            </a:r>
          </a:p>
          <a:p>
            <a:pPr lvl="1"/>
            <a:r>
              <a:rPr lang="es-ES_tradnl" dirty="0"/>
              <a:t>Cada requisito puede seguirse hacia atrás y hacia delante</a:t>
            </a:r>
          </a:p>
          <a:p>
            <a:r>
              <a:rPr lang="es-ES_tradnl" b="1" dirty="0">
                <a:solidFill>
                  <a:schemeClr val="accent3"/>
                </a:solidFill>
              </a:rPr>
              <a:t>Anotada con importancia y estabilidad</a:t>
            </a:r>
            <a:r>
              <a:rPr lang="es-ES" dirty="0">
                <a:solidFill>
                  <a:schemeClr val="accent3"/>
                </a:solidFill>
              </a:rPr>
              <a:t> </a:t>
            </a:r>
          </a:p>
          <a:p>
            <a:pPr lvl="1"/>
            <a:r>
              <a:rPr lang="es-ES_tradnl" dirty="0"/>
              <a:t>Cada requisito contenido en ella está anotado con la importancia que tiene su cumplimiento para clientes y usuarios y la estabilidad que se espera del requisito, es decir, la probabilidad de que cambie durante el desarrollo</a:t>
            </a:r>
            <a:r>
              <a:rPr lang="es-ES" dirty="0"/>
              <a:t> </a:t>
            </a:r>
          </a:p>
          <a:p>
            <a:r>
              <a:rPr lang="es-ES_tradnl" b="1" dirty="0">
                <a:solidFill>
                  <a:schemeClr val="accent3"/>
                </a:solidFill>
              </a:rPr>
              <a:t>Independiente del diseño y de la implementación</a:t>
            </a:r>
            <a:r>
              <a:rPr lang="es-ES" dirty="0">
                <a:solidFill>
                  <a:schemeClr val="accent3"/>
                </a:solidFill>
              </a:rPr>
              <a:t> </a:t>
            </a:r>
          </a:p>
          <a:p>
            <a:pPr lvl="1"/>
            <a:r>
              <a:rPr lang="es-ES_tradnl" dirty="0"/>
              <a:t>No especifica una determinada descomposición del sistema (arquitectura) ni ningún aspecto de su posible implementación</a:t>
            </a:r>
            <a:endParaRPr lang="es-ES" dirty="0"/>
          </a:p>
          <a:p>
            <a:pPr lvl="1"/>
            <a:r>
              <a:rPr lang="es-ES_tradnl" dirty="0"/>
              <a:t>Solo deben admitirse requisitos que limiten la libertad de los diseñadores y programadores en el caso de que el cliente lo solicite explícitamente</a:t>
            </a:r>
            <a:endParaRPr lang="es-ES" dirty="0"/>
          </a:p>
          <a:p>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35</a:t>
            </a:fld>
            <a:endParaRPr lang="es-ES"/>
          </a:p>
        </p:txBody>
      </p:sp>
    </p:spTree>
    <p:extLst>
      <p:ext uri="{BB962C8B-B14F-4D97-AF65-F5344CB8AC3E}">
        <p14:creationId xmlns:p14="http://schemas.microsoft.com/office/powerpoint/2010/main" val="9780938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200" y="-155574"/>
            <a:ext cx="7620000" cy="1371600"/>
          </a:xfrm>
        </p:spPr>
        <p:txBody>
          <a:bodyPr/>
          <a:lstStyle/>
          <a:p>
            <a:r>
              <a:rPr lang="es-ES" dirty="0"/>
              <a:t>USUARIOS DE UNA ERS</a:t>
            </a:r>
          </a:p>
        </p:txBody>
      </p:sp>
      <p:sp>
        <p:nvSpPr>
          <p:cNvPr id="3" name="Marcador de contenido 2"/>
          <p:cNvSpPr>
            <a:spLocks noGrp="1"/>
          </p:cNvSpPr>
          <p:nvPr>
            <p:ph idx="1"/>
          </p:nvPr>
        </p:nvSpPr>
        <p:spPr>
          <a:xfrm>
            <a:off x="46125" y="1266031"/>
            <a:ext cx="7620000" cy="4373563"/>
          </a:xfrm>
        </p:spPr>
        <p:txBody>
          <a:bodyPr/>
          <a:lstStyle/>
          <a:p>
            <a:r>
              <a:rPr lang="es-ES_tradnl" dirty="0"/>
              <a:t>El documento de requisitos tiene un conjunto de diversos usuarios que requieren un uso diferente del mismo</a:t>
            </a:r>
            <a:endParaRPr lang="es-ES" dirty="0"/>
          </a:p>
          <a:p>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36</a:t>
            </a:fld>
            <a:endParaRPr lang="es-ES"/>
          </a:p>
        </p:txBody>
      </p:sp>
      <p:sp>
        <p:nvSpPr>
          <p:cNvPr id="6" name="Rectangle 4"/>
          <p:cNvSpPr>
            <a:spLocks noChangeArrowheads="1"/>
          </p:cNvSpPr>
          <p:nvPr/>
        </p:nvSpPr>
        <p:spPr bwMode="auto">
          <a:xfrm>
            <a:off x="38100" y="2424113"/>
            <a:ext cx="1209675" cy="576262"/>
          </a:xfrm>
          <a:prstGeom prst="rect">
            <a:avLst/>
          </a:prstGeom>
          <a:solidFill>
            <a:srgbClr val="FFFFCC"/>
          </a:solidFill>
          <a:ln w="9525">
            <a:solidFill>
              <a:schemeClr val="tx1"/>
            </a:solidFill>
            <a:miter lim="800000"/>
            <a:headEnd/>
            <a:tailEnd/>
          </a:ln>
        </p:spPr>
        <p:txBody>
          <a:bodyPr wrap="none" anchor="ctr"/>
          <a:lstStyle/>
          <a:p>
            <a:pPr algn="ctr"/>
            <a:r>
              <a:rPr lang="es-ES_tradnl" sz="1500" b="1">
                <a:solidFill>
                  <a:schemeClr val="tx2"/>
                </a:solidFill>
              </a:rPr>
              <a:t>Clientes</a:t>
            </a:r>
            <a:endParaRPr lang="es-ES" sz="1500" b="1">
              <a:solidFill>
                <a:schemeClr val="tx2"/>
              </a:solidFill>
            </a:endParaRPr>
          </a:p>
        </p:txBody>
      </p:sp>
      <p:sp>
        <p:nvSpPr>
          <p:cNvPr id="7" name="Rectangle 6"/>
          <p:cNvSpPr>
            <a:spLocks noChangeArrowheads="1"/>
          </p:cNvSpPr>
          <p:nvPr/>
        </p:nvSpPr>
        <p:spPr bwMode="auto">
          <a:xfrm>
            <a:off x="38100" y="3881438"/>
            <a:ext cx="1209675" cy="576262"/>
          </a:xfrm>
          <a:prstGeom prst="rect">
            <a:avLst/>
          </a:prstGeom>
          <a:solidFill>
            <a:srgbClr val="FFFFCC"/>
          </a:solidFill>
          <a:ln w="9525">
            <a:solidFill>
              <a:schemeClr val="tx1"/>
            </a:solidFill>
            <a:miter lim="800000"/>
            <a:headEnd/>
            <a:tailEnd/>
          </a:ln>
        </p:spPr>
        <p:txBody>
          <a:bodyPr wrap="none" anchor="ctr"/>
          <a:lstStyle/>
          <a:p>
            <a:pPr algn="ctr"/>
            <a:r>
              <a:rPr lang="es-ES_tradnl" sz="1500" b="1">
                <a:solidFill>
                  <a:schemeClr val="tx2"/>
                </a:solidFill>
              </a:rPr>
              <a:t>Gestores</a:t>
            </a:r>
            <a:endParaRPr lang="es-ES" sz="1500" b="1">
              <a:solidFill>
                <a:schemeClr val="tx2"/>
              </a:solidFill>
            </a:endParaRPr>
          </a:p>
        </p:txBody>
      </p:sp>
      <p:sp>
        <p:nvSpPr>
          <p:cNvPr id="8" name="Rectangle 7"/>
          <p:cNvSpPr>
            <a:spLocks noChangeArrowheads="1"/>
          </p:cNvSpPr>
          <p:nvPr/>
        </p:nvSpPr>
        <p:spPr bwMode="auto">
          <a:xfrm>
            <a:off x="38100" y="5300663"/>
            <a:ext cx="1209675" cy="576262"/>
          </a:xfrm>
          <a:prstGeom prst="rect">
            <a:avLst/>
          </a:prstGeom>
          <a:solidFill>
            <a:srgbClr val="FFFFCC"/>
          </a:solidFill>
          <a:ln w="9525">
            <a:solidFill>
              <a:schemeClr val="tx1"/>
            </a:solidFill>
            <a:miter lim="800000"/>
            <a:headEnd/>
            <a:tailEnd/>
          </a:ln>
        </p:spPr>
        <p:txBody>
          <a:bodyPr wrap="none" anchor="ctr"/>
          <a:lstStyle/>
          <a:p>
            <a:pPr algn="ctr"/>
            <a:r>
              <a:rPr lang="es-ES_tradnl" sz="1100" b="1" dirty="0">
                <a:solidFill>
                  <a:schemeClr val="tx2"/>
                </a:solidFill>
              </a:rPr>
              <a:t>Desarrolladores</a:t>
            </a:r>
            <a:endParaRPr lang="es-ES" sz="1500" b="1" dirty="0">
              <a:solidFill>
                <a:schemeClr val="tx2"/>
              </a:solidFill>
            </a:endParaRPr>
          </a:p>
        </p:txBody>
      </p:sp>
      <p:sp>
        <p:nvSpPr>
          <p:cNvPr id="9" name="Rectangle 8"/>
          <p:cNvSpPr>
            <a:spLocks noChangeArrowheads="1"/>
          </p:cNvSpPr>
          <p:nvPr/>
        </p:nvSpPr>
        <p:spPr bwMode="auto">
          <a:xfrm>
            <a:off x="4663926" y="3164680"/>
            <a:ext cx="1340083" cy="576263"/>
          </a:xfrm>
          <a:prstGeom prst="rect">
            <a:avLst/>
          </a:prstGeom>
          <a:solidFill>
            <a:srgbClr val="FFFFCC"/>
          </a:solidFill>
          <a:ln w="9525">
            <a:solidFill>
              <a:schemeClr val="tx1"/>
            </a:solidFill>
            <a:miter lim="800000"/>
            <a:headEnd/>
            <a:tailEnd/>
          </a:ln>
        </p:spPr>
        <p:txBody>
          <a:bodyPr wrap="none" anchor="ctr"/>
          <a:lstStyle/>
          <a:p>
            <a:pPr algn="ctr"/>
            <a:r>
              <a:rPr lang="es-ES_tradnl" sz="1500" b="1">
                <a:solidFill>
                  <a:schemeClr val="tx2"/>
                </a:solidFill>
              </a:rPr>
              <a:t>Encargados</a:t>
            </a:r>
            <a:br>
              <a:rPr lang="es-ES_tradnl" sz="1500" b="1">
                <a:solidFill>
                  <a:schemeClr val="tx2"/>
                </a:solidFill>
              </a:rPr>
            </a:br>
            <a:r>
              <a:rPr lang="es-ES_tradnl" sz="1500" b="1">
                <a:solidFill>
                  <a:schemeClr val="tx2"/>
                </a:solidFill>
              </a:rPr>
              <a:t>de pruebas</a:t>
            </a:r>
            <a:endParaRPr lang="es-ES" sz="1500" b="1" dirty="0">
              <a:solidFill>
                <a:schemeClr val="tx2"/>
              </a:solidFill>
            </a:endParaRPr>
          </a:p>
        </p:txBody>
      </p:sp>
      <p:sp>
        <p:nvSpPr>
          <p:cNvPr id="10" name="Rectangle 9"/>
          <p:cNvSpPr>
            <a:spLocks noChangeArrowheads="1"/>
          </p:cNvSpPr>
          <p:nvPr/>
        </p:nvSpPr>
        <p:spPr bwMode="auto">
          <a:xfrm>
            <a:off x="4633442" y="4653757"/>
            <a:ext cx="1388203" cy="576262"/>
          </a:xfrm>
          <a:prstGeom prst="rect">
            <a:avLst/>
          </a:prstGeom>
          <a:solidFill>
            <a:srgbClr val="FFFFCC"/>
          </a:solidFill>
          <a:ln w="9525">
            <a:solidFill>
              <a:schemeClr val="tx1"/>
            </a:solidFill>
            <a:miter lim="800000"/>
            <a:headEnd/>
            <a:tailEnd/>
          </a:ln>
        </p:spPr>
        <p:txBody>
          <a:bodyPr wrap="none" anchor="ctr"/>
          <a:lstStyle/>
          <a:p>
            <a:pPr algn="ctr"/>
            <a:r>
              <a:rPr lang="es-ES_tradnl" sz="1500" b="1">
                <a:solidFill>
                  <a:schemeClr val="tx2"/>
                </a:solidFill>
              </a:rPr>
              <a:t>Encargados de</a:t>
            </a:r>
            <a:br>
              <a:rPr lang="es-ES_tradnl" sz="1500" b="1">
                <a:solidFill>
                  <a:schemeClr val="tx2"/>
                </a:solidFill>
              </a:rPr>
            </a:br>
            <a:r>
              <a:rPr lang="es-ES_tradnl" sz="1500" b="1">
                <a:solidFill>
                  <a:schemeClr val="tx2"/>
                </a:solidFill>
              </a:rPr>
              <a:t>mantenimiento</a:t>
            </a:r>
            <a:endParaRPr lang="es-ES" sz="1500" b="1" dirty="0">
              <a:solidFill>
                <a:schemeClr val="tx2"/>
              </a:solidFill>
            </a:endParaRPr>
          </a:p>
        </p:txBody>
      </p:sp>
      <p:grpSp>
        <p:nvGrpSpPr>
          <p:cNvPr id="11" name="Group 20"/>
          <p:cNvGrpSpPr>
            <a:grpSpLocks/>
          </p:cNvGrpSpPr>
          <p:nvPr/>
        </p:nvGrpSpPr>
        <p:grpSpPr bwMode="auto">
          <a:xfrm>
            <a:off x="1247775" y="2132805"/>
            <a:ext cx="3198812" cy="1223963"/>
            <a:chOff x="1033" y="1344"/>
            <a:chExt cx="2041" cy="771"/>
          </a:xfrm>
        </p:grpSpPr>
        <p:sp>
          <p:nvSpPr>
            <p:cNvPr id="12" name="Rectangle 10"/>
            <p:cNvSpPr>
              <a:spLocks noChangeArrowheads="1"/>
            </p:cNvSpPr>
            <p:nvPr/>
          </p:nvSpPr>
          <p:spPr bwMode="auto">
            <a:xfrm>
              <a:off x="1260" y="1344"/>
              <a:ext cx="1814" cy="771"/>
            </a:xfrm>
            <a:prstGeom prst="rect">
              <a:avLst/>
            </a:prstGeom>
            <a:solidFill>
              <a:srgbClr val="CCFFFF"/>
            </a:solidFill>
            <a:ln w="9525">
              <a:solidFill>
                <a:schemeClr val="tx1"/>
              </a:solidFill>
              <a:miter lim="800000"/>
              <a:headEnd/>
              <a:tailEnd/>
            </a:ln>
          </p:spPr>
          <p:txBody>
            <a:bodyPr wrap="none" anchor="ctr"/>
            <a:lstStyle/>
            <a:p>
              <a:pPr algn="ctr"/>
              <a:r>
                <a:rPr lang="es-ES_tradnl" sz="1400" dirty="0">
                  <a:solidFill>
                    <a:srgbClr val="003366"/>
                  </a:solidFill>
                </a:rPr>
                <a:t>Especifican los requisitos y </a:t>
              </a:r>
              <a:br>
                <a:rPr lang="es-ES_tradnl" sz="1400" dirty="0">
                  <a:solidFill>
                    <a:srgbClr val="003366"/>
                  </a:solidFill>
                </a:rPr>
              </a:br>
              <a:r>
                <a:rPr lang="es-ES_tradnl" sz="1400" dirty="0">
                  <a:solidFill>
                    <a:srgbClr val="003366"/>
                  </a:solidFill>
                </a:rPr>
                <a:t>los leen para comprobar que</a:t>
              </a:r>
              <a:br>
                <a:rPr lang="es-ES_tradnl" sz="1400" dirty="0">
                  <a:solidFill>
                    <a:srgbClr val="003366"/>
                  </a:solidFill>
                </a:rPr>
              </a:br>
              <a:r>
                <a:rPr lang="es-ES_tradnl" sz="1400" dirty="0">
                  <a:solidFill>
                    <a:srgbClr val="003366"/>
                  </a:solidFill>
                </a:rPr>
                <a:t>estos satisfacen sus necesidades.</a:t>
              </a:r>
              <a:br>
                <a:rPr lang="es-ES_tradnl" sz="1400" dirty="0">
                  <a:solidFill>
                    <a:srgbClr val="003366"/>
                  </a:solidFill>
                </a:rPr>
              </a:br>
              <a:r>
                <a:rPr lang="es-ES_tradnl" sz="1400" dirty="0">
                  <a:solidFill>
                    <a:srgbClr val="003366"/>
                  </a:solidFill>
                </a:rPr>
                <a:t>También especifican los</a:t>
              </a:r>
              <a:br>
                <a:rPr lang="es-ES_tradnl" sz="1400" dirty="0">
                  <a:solidFill>
                    <a:srgbClr val="003366"/>
                  </a:solidFill>
                </a:rPr>
              </a:br>
              <a:r>
                <a:rPr lang="es-ES_tradnl" sz="1400" dirty="0">
                  <a:solidFill>
                    <a:srgbClr val="003366"/>
                  </a:solidFill>
                </a:rPr>
                <a:t>cambios en los requisitos</a:t>
              </a:r>
              <a:endParaRPr lang="es-ES" sz="1400" dirty="0">
                <a:solidFill>
                  <a:srgbClr val="003366"/>
                </a:solidFill>
              </a:endParaRPr>
            </a:p>
          </p:txBody>
        </p:sp>
        <p:sp>
          <p:nvSpPr>
            <p:cNvPr id="13" name="Line 15"/>
            <p:cNvSpPr>
              <a:spLocks noChangeShapeType="1"/>
            </p:cNvSpPr>
            <p:nvPr/>
          </p:nvSpPr>
          <p:spPr bwMode="auto">
            <a:xfrm>
              <a:off x="1033" y="1706"/>
              <a:ext cx="227" cy="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xmlns="">
                  <a:noFill/>
                </a14:hiddenFill>
              </a:ext>
            </a:extLst>
          </p:spPr>
          <p:txBody>
            <a:bodyPr wrap="none"/>
            <a:lstStyle/>
            <a:p>
              <a:endParaRPr lang="es-ES"/>
            </a:p>
          </p:txBody>
        </p:sp>
      </p:grpSp>
      <p:grpSp>
        <p:nvGrpSpPr>
          <p:cNvPr id="14" name="Group 21"/>
          <p:cNvGrpSpPr>
            <a:grpSpLocks/>
          </p:cNvGrpSpPr>
          <p:nvPr/>
        </p:nvGrpSpPr>
        <p:grpSpPr bwMode="auto">
          <a:xfrm>
            <a:off x="1256593" y="3640135"/>
            <a:ext cx="3198812" cy="1223963"/>
            <a:chOff x="1033" y="2296"/>
            <a:chExt cx="2041" cy="771"/>
          </a:xfrm>
        </p:grpSpPr>
        <p:sp>
          <p:nvSpPr>
            <p:cNvPr id="15" name="Rectangle 11"/>
            <p:cNvSpPr>
              <a:spLocks noChangeArrowheads="1"/>
            </p:cNvSpPr>
            <p:nvPr/>
          </p:nvSpPr>
          <p:spPr bwMode="auto">
            <a:xfrm>
              <a:off x="1260" y="2296"/>
              <a:ext cx="1814" cy="771"/>
            </a:xfrm>
            <a:prstGeom prst="rect">
              <a:avLst/>
            </a:prstGeom>
            <a:solidFill>
              <a:srgbClr val="CCFFFF"/>
            </a:solidFill>
            <a:ln w="9525">
              <a:solidFill>
                <a:schemeClr val="tx1"/>
              </a:solidFill>
              <a:miter lim="800000"/>
              <a:headEnd/>
              <a:tailEnd/>
            </a:ln>
          </p:spPr>
          <p:txBody>
            <a:bodyPr wrap="none" anchor="ctr"/>
            <a:lstStyle/>
            <a:p>
              <a:pPr algn="ctr"/>
              <a:r>
                <a:rPr lang="es-ES_tradnl" sz="1400">
                  <a:solidFill>
                    <a:srgbClr val="003366"/>
                  </a:solidFill>
                </a:rPr>
                <a:t>Utilizan el documento de requisitos</a:t>
              </a:r>
              <a:br>
                <a:rPr lang="es-ES_tradnl" sz="1400">
                  <a:solidFill>
                    <a:srgbClr val="003366"/>
                  </a:solidFill>
                </a:rPr>
              </a:br>
              <a:r>
                <a:rPr lang="es-ES_tradnl" sz="1400">
                  <a:solidFill>
                    <a:srgbClr val="003366"/>
                  </a:solidFill>
                </a:rPr>
                <a:t>para planificar una oferta por el</a:t>
              </a:r>
              <a:br>
                <a:rPr lang="es-ES_tradnl" sz="1400">
                  <a:solidFill>
                    <a:srgbClr val="003366"/>
                  </a:solidFill>
                </a:rPr>
              </a:br>
              <a:r>
                <a:rPr lang="es-ES_tradnl" sz="1400">
                  <a:solidFill>
                    <a:srgbClr val="003366"/>
                  </a:solidFill>
                </a:rPr>
                <a:t>sistema y para planificar el proceso</a:t>
              </a:r>
              <a:br>
                <a:rPr lang="es-ES_tradnl" sz="1400">
                  <a:solidFill>
                    <a:srgbClr val="003366"/>
                  </a:solidFill>
                </a:rPr>
              </a:br>
              <a:r>
                <a:rPr lang="es-ES_tradnl" sz="1400">
                  <a:solidFill>
                    <a:srgbClr val="003366"/>
                  </a:solidFill>
                </a:rPr>
                <a:t>de desarrollo del sistema</a:t>
              </a:r>
              <a:endParaRPr lang="es-ES" sz="1400">
                <a:solidFill>
                  <a:srgbClr val="003366"/>
                </a:solidFill>
              </a:endParaRPr>
            </a:p>
          </p:txBody>
        </p:sp>
        <p:sp>
          <p:nvSpPr>
            <p:cNvPr id="16" name="Line 16"/>
            <p:cNvSpPr>
              <a:spLocks noChangeShapeType="1"/>
            </p:cNvSpPr>
            <p:nvPr/>
          </p:nvSpPr>
          <p:spPr bwMode="auto">
            <a:xfrm>
              <a:off x="1033" y="2614"/>
              <a:ext cx="227" cy="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xmlns="">
                  <a:noFill/>
                </a14:hiddenFill>
              </a:ext>
            </a:extLst>
          </p:spPr>
          <p:txBody>
            <a:bodyPr wrap="none"/>
            <a:lstStyle/>
            <a:p>
              <a:endParaRPr lang="es-ES"/>
            </a:p>
          </p:txBody>
        </p:sp>
      </p:grpSp>
      <p:grpSp>
        <p:nvGrpSpPr>
          <p:cNvPr id="17" name="Group 22"/>
          <p:cNvGrpSpPr>
            <a:grpSpLocks/>
          </p:cNvGrpSpPr>
          <p:nvPr/>
        </p:nvGrpSpPr>
        <p:grpSpPr bwMode="auto">
          <a:xfrm>
            <a:off x="1256593" y="5027612"/>
            <a:ext cx="3198812" cy="1223963"/>
            <a:chOff x="1033" y="3158"/>
            <a:chExt cx="2041" cy="771"/>
          </a:xfrm>
        </p:grpSpPr>
        <p:sp>
          <p:nvSpPr>
            <p:cNvPr id="18" name="Rectangle 12"/>
            <p:cNvSpPr>
              <a:spLocks noChangeArrowheads="1"/>
            </p:cNvSpPr>
            <p:nvPr/>
          </p:nvSpPr>
          <p:spPr bwMode="auto">
            <a:xfrm>
              <a:off x="1260" y="3158"/>
              <a:ext cx="1814" cy="771"/>
            </a:xfrm>
            <a:prstGeom prst="rect">
              <a:avLst/>
            </a:prstGeom>
            <a:solidFill>
              <a:srgbClr val="CCFFFF"/>
            </a:solidFill>
            <a:ln w="9525">
              <a:solidFill>
                <a:schemeClr val="tx1"/>
              </a:solidFill>
              <a:miter lim="800000"/>
              <a:headEnd/>
              <a:tailEnd/>
            </a:ln>
          </p:spPr>
          <p:txBody>
            <a:bodyPr wrap="none" anchor="ctr"/>
            <a:lstStyle/>
            <a:p>
              <a:pPr algn="ctr"/>
              <a:r>
                <a:rPr lang="es-ES_tradnl" sz="1400">
                  <a:solidFill>
                    <a:srgbClr val="003366"/>
                  </a:solidFill>
                </a:rPr>
                <a:t>Usan los requisitos para entender</a:t>
              </a:r>
              <a:br>
                <a:rPr lang="es-ES_tradnl" sz="1400">
                  <a:solidFill>
                    <a:srgbClr val="003366"/>
                  </a:solidFill>
                </a:rPr>
              </a:br>
              <a:r>
                <a:rPr lang="es-ES_tradnl" sz="1400">
                  <a:solidFill>
                    <a:srgbClr val="003366"/>
                  </a:solidFill>
                </a:rPr>
                <a:t>qué es lo que hay que desarrollar</a:t>
              </a:r>
              <a:endParaRPr lang="es-ES" sz="1400">
                <a:solidFill>
                  <a:srgbClr val="003366"/>
                </a:solidFill>
              </a:endParaRPr>
            </a:p>
          </p:txBody>
        </p:sp>
        <p:sp>
          <p:nvSpPr>
            <p:cNvPr id="19" name="Line 17"/>
            <p:cNvSpPr>
              <a:spLocks noChangeShapeType="1"/>
            </p:cNvSpPr>
            <p:nvPr/>
          </p:nvSpPr>
          <p:spPr bwMode="auto">
            <a:xfrm>
              <a:off x="1033" y="3521"/>
              <a:ext cx="227" cy="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xmlns="">
                  <a:noFill/>
                </a14:hiddenFill>
              </a:ext>
            </a:extLst>
          </p:spPr>
          <p:txBody>
            <a:bodyPr wrap="none"/>
            <a:lstStyle/>
            <a:p>
              <a:endParaRPr lang="es-ES"/>
            </a:p>
          </p:txBody>
        </p:sp>
      </p:grpSp>
      <p:grpSp>
        <p:nvGrpSpPr>
          <p:cNvPr id="20" name="Group 23"/>
          <p:cNvGrpSpPr>
            <a:grpSpLocks/>
          </p:cNvGrpSpPr>
          <p:nvPr/>
        </p:nvGrpSpPr>
        <p:grpSpPr bwMode="auto">
          <a:xfrm>
            <a:off x="6004009" y="2827337"/>
            <a:ext cx="2949491" cy="1223963"/>
            <a:chOff x="4163" y="1774"/>
            <a:chExt cx="2041" cy="771"/>
          </a:xfrm>
        </p:grpSpPr>
        <p:sp>
          <p:nvSpPr>
            <p:cNvPr id="21" name="Rectangle 13"/>
            <p:cNvSpPr>
              <a:spLocks noChangeArrowheads="1"/>
            </p:cNvSpPr>
            <p:nvPr/>
          </p:nvSpPr>
          <p:spPr bwMode="auto">
            <a:xfrm>
              <a:off x="4390" y="1774"/>
              <a:ext cx="1814" cy="771"/>
            </a:xfrm>
            <a:prstGeom prst="rect">
              <a:avLst/>
            </a:prstGeom>
            <a:solidFill>
              <a:srgbClr val="CCFFFF"/>
            </a:solidFill>
            <a:ln w="9525">
              <a:solidFill>
                <a:schemeClr val="tx1"/>
              </a:solidFill>
              <a:miter lim="800000"/>
              <a:headEnd/>
              <a:tailEnd/>
            </a:ln>
          </p:spPr>
          <p:txBody>
            <a:bodyPr wrap="none" anchor="ctr"/>
            <a:lstStyle/>
            <a:p>
              <a:pPr algn="ctr"/>
              <a:r>
                <a:rPr lang="es-ES_tradnl" sz="1400" dirty="0">
                  <a:solidFill>
                    <a:srgbClr val="003366"/>
                  </a:solidFill>
                </a:rPr>
                <a:t>Se basan en los requisitos para</a:t>
              </a:r>
              <a:br>
                <a:rPr lang="es-ES_tradnl" sz="1400" dirty="0">
                  <a:solidFill>
                    <a:srgbClr val="003366"/>
                  </a:solidFill>
                </a:rPr>
              </a:br>
              <a:r>
                <a:rPr lang="es-ES_tradnl" sz="1400" dirty="0">
                  <a:solidFill>
                    <a:srgbClr val="003366"/>
                  </a:solidFill>
                </a:rPr>
                <a:t>desarrollar </a:t>
              </a:r>
              <a:r>
                <a:rPr lang="es-ES_tradnl" sz="1400" dirty="0" err="1">
                  <a:solidFill>
                    <a:srgbClr val="003366"/>
                  </a:solidFill>
                </a:rPr>
                <a:t>tests</a:t>
              </a:r>
              <a:r>
                <a:rPr lang="es-ES_tradnl" sz="1400" dirty="0">
                  <a:solidFill>
                    <a:srgbClr val="003366"/>
                  </a:solidFill>
                </a:rPr>
                <a:t> para </a:t>
              </a:r>
              <a:br>
                <a:rPr lang="es-ES_tradnl" sz="1400" dirty="0">
                  <a:solidFill>
                    <a:srgbClr val="003366"/>
                  </a:solidFill>
                </a:rPr>
              </a:br>
              <a:r>
                <a:rPr lang="es-ES_tradnl" sz="1400" dirty="0">
                  <a:solidFill>
                    <a:srgbClr val="003366"/>
                  </a:solidFill>
                </a:rPr>
                <a:t>la validación del sistema</a:t>
              </a:r>
              <a:endParaRPr lang="es-ES" sz="1400" dirty="0">
                <a:solidFill>
                  <a:srgbClr val="003366"/>
                </a:solidFill>
              </a:endParaRPr>
            </a:p>
          </p:txBody>
        </p:sp>
        <p:sp>
          <p:nvSpPr>
            <p:cNvPr id="22" name="Line 18"/>
            <p:cNvSpPr>
              <a:spLocks noChangeShapeType="1"/>
            </p:cNvSpPr>
            <p:nvPr/>
          </p:nvSpPr>
          <p:spPr bwMode="auto">
            <a:xfrm>
              <a:off x="4163" y="2164"/>
              <a:ext cx="227" cy="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xmlns="">
                  <a:noFill/>
                </a14:hiddenFill>
              </a:ext>
            </a:extLst>
          </p:spPr>
          <p:txBody>
            <a:bodyPr wrap="none"/>
            <a:lstStyle/>
            <a:p>
              <a:endParaRPr lang="es-ES"/>
            </a:p>
          </p:txBody>
        </p:sp>
      </p:grpSp>
      <p:grpSp>
        <p:nvGrpSpPr>
          <p:cNvPr id="23" name="Group 24"/>
          <p:cNvGrpSpPr>
            <a:grpSpLocks/>
          </p:cNvGrpSpPr>
          <p:nvPr/>
        </p:nvGrpSpPr>
        <p:grpSpPr bwMode="auto">
          <a:xfrm>
            <a:off x="6021645" y="4252116"/>
            <a:ext cx="2931855" cy="1223963"/>
            <a:chOff x="4163" y="2704"/>
            <a:chExt cx="2041" cy="771"/>
          </a:xfrm>
        </p:grpSpPr>
        <p:sp>
          <p:nvSpPr>
            <p:cNvPr id="24" name="Rectangle 14"/>
            <p:cNvSpPr>
              <a:spLocks noChangeArrowheads="1"/>
            </p:cNvSpPr>
            <p:nvPr/>
          </p:nvSpPr>
          <p:spPr bwMode="auto">
            <a:xfrm>
              <a:off x="4390" y="2704"/>
              <a:ext cx="1814" cy="771"/>
            </a:xfrm>
            <a:prstGeom prst="rect">
              <a:avLst/>
            </a:prstGeom>
            <a:solidFill>
              <a:srgbClr val="CCFFFF"/>
            </a:solidFill>
            <a:ln w="9525">
              <a:solidFill>
                <a:schemeClr val="tx1"/>
              </a:solidFill>
              <a:miter lim="800000"/>
              <a:headEnd/>
              <a:tailEnd/>
            </a:ln>
          </p:spPr>
          <p:txBody>
            <a:bodyPr wrap="none" anchor="ctr"/>
            <a:lstStyle/>
            <a:p>
              <a:pPr algn="ctr"/>
              <a:r>
                <a:rPr lang="es-ES_tradnl" sz="1400" dirty="0">
                  <a:solidFill>
                    <a:srgbClr val="003366"/>
                  </a:solidFill>
                </a:rPr>
                <a:t>Utilizan los requisitos como</a:t>
              </a:r>
              <a:br>
                <a:rPr lang="es-ES_tradnl" sz="1400" dirty="0">
                  <a:solidFill>
                    <a:srgbClr val="003366"/>
                  </a:solidFill>
                </a:rPr>
              </a:br>
              <a:r>
                <a:rPr lang="es-ES_tradnl" sz="1400" dirty="0">
                  <a:solidFill>
                    <a:srgbClr val="003366"/>
                  </a:solidFill>
                </a:rPr>
                <a:t>ayuda para comprender el </a:t>
              </a:r>
              <a:br>
                <a:rPr lang="es-ES_tradnl" sz="1400" dirty="0">
                  <a:solidFill>
                    <a:srgbClr val="003366"/>
                  </a:solidFill>
                </a:rPr>
              </a:br>
              <a:r>
                <a:rPr lang="es-ES_tradnl" sz="1400" dirty="0">
                  <a:solidFill>
                    <a:srgbClr val="003366"/>
                  </a:solidFill>
                </a:rPr>
                <a:t>sistema y las</a:t>
              </a:r>
              <a:br>
                <a:rPr lang="es-ES_tradnl" sz="1400" dirty="0">
                  <a:solidFill>
                    <a:srgbClr val="003366"/>
                  </a:solidFill>
                </a:rPr>
              </a:br>
              <a:r>
                <a:rPr lang="es-ES_tradnl" sz="1400" dirty="0">
                  <a:solidFill>
                    <a:srgbClr val="003366"/>
                  </a:solidFill>
                </a:rPr>
                <a:t>relaciones entre sus partes</a:t>
              </a:r>
              <a:endParaRPr lang="es-ES" sz="1400" dirty="0">
                <a:solidFill>
                  <a:srgbClr val="003366"/>
                </a:solidFill>
              </a:endParaRPr>
            </a:p>
          </p:txBody>
        </p:sp>
        <p:sp>
          <p:nvSpPr>
            <p:cNvPr id="25" name="Line 19"/>
            <p:cNvSpPr>
              <a:spLocks noChangeShapeType="1"/>
            </p:cNvSpPr>
            <p:nvPr/>
          </p:nvSpPr>
          <p:spPr bwMode="auto">
            <a:xfrm>
              <a:off x="4163" y="3113"/>
              <a:ext cx="227" cy="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xmlns="">
                  <a:noFill/>
                </a14:hiddenFill>
              </a:ext>
            </a:extLst>
          </p:spPr>
          <p:txBody>
            <a:bodyPr wrap="none"/>
            <a:lstStyle/>
            <a:p>
              <a:endParaRPr lang="es-ES"/>
            </a:p>
          </p:txBody>
        </p:sp>
      </p:grpSp>
      <p:sp>
        <p:nvSpPr>
          <p:cNvPr id="26" name="Text Box 25"/>
          <p:cNvSpPr txBox="1">
            <a:spLocks noChangeArrowheads="1"/>
          </p:cNvSpPr>
          <p:nvPr/>
        </p:nvSpPr>
        <p:spPr bwMode="auto">
          <a:xfrm>
            <a:off x="5061041" y="6098759"/>
            <a:ext cx="4082959"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r>
              <a:rPr lang="es-ES_tradnl" sz="1600" b="1" dirty="0">
                <a:solidFill>
                  <a:srgbClr val="666699"/>
                </a:solidFill>
              </a:rPr>
              <a:t>(</a:t>
            </a:r>
            <a:r>
              <a:rPr lang="es-ES_tradnl" sz="1600" b="1" dirty="0" err="1">
                <a:solidFill>
                  <a:srgbClr val="666699"/>
                </a:solidFill>
              </a:rPr>
              <a:t>Kotonya</a:t>
            </a:r>
            <a:r>
              <a:rPr lang="es-ES_tradnl" sz="1600" b="1" dirty="0">
                <a:solidFill>
                  <a:srgbClr val="666699"/>
                </a:solidFill>
              </a:rPr>
              <a:t> y </a:t>
            </a:r>
            <a:r>
              <a:rPr lang="es-ES_tradnl" sz="1600" b="1" dirty="0" err="1">
                <a:solidFill>
                  <a:srgbClr val="666699"/>
                </a:solidFill>
              </a:rPr>
              <a:t>Sommerville</a:t>
            </a:r>
            <a:r>
              <a:rPr lang="es-ES_tradnl" sz="1600" b="1" dirty="0">
                <a:solidFill>
                  <a:srgbClr val="666699"/>
                </a:solidFill>
              </a:rPr>
              <a:t>, 1998)</a:t>
            </a:r>
            <a:endParaRPr lang="es-ES" sz="1600" b="1" dirty="0">
              <a:solidFill>
                <a:srgbClr val="666699"/>
              </a:solidFill>
            </a:endParaRPr>
          </a:p>
        </p:txBody>
      </p:sp>
    </p:spTree>
    <p:extLst>
      <p:ext uri="{BB962C8B-B14F-4D97-AF65-F5344CB8AC3E}">
        <p14:creationId xmlns:p14="http://schemas.microsoft.com/office/powerpoint/2010/main" val="392374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dissolve">
                                      <p:cBhvr>
                                        <p:cTn id="16" dur="500"/>
                                        <p:tgtEl>
                                          <p:spTgt spid="9"/>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dissolv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5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left)">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childTnLst>
                          </p:cTn>
                        </p:par>
                        <p:par>
                          <p:cTn id="45" fill="hold">
                            <p:stCondLst>
                              <p:cond delay="500"/>
                            </p:stCondLst>
                            <p:childTnLst>
                              <p:par>
                                <p:cTn id="46" presetID="1"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2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5059655"/>
            <a:ext cx="8612188" cy="1371600"/>
          </a:xfrm>
        </p:spPr>
        <p:txBody>
          <a:bodyPr>
            <a:normAutofit/>
          </a:bodyPr>
          <a:lstStyle/>
          <a:p>
            <a:r>
              <a:rPr lang="es-ES" dirty="0"/>
              <a:t>4. MDB: UNA METODOLOGÍA DE</a:t>
            </a:r>
            <a:br>
              <a:rPr lang="es-ES" dirty="0"/>
            </a:br>
            <a:r>
              <a:rPr lang="es-ES" dirty="0"/>
              <a:t>ELICITACIÓN DE REQUISITOS</a:t>
            </a:r>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37</a:t>
            </a:fld>
            <a:endParaRPr lang="es-ES"/>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5157" y="354305"/>
            <a:ext cx="5681873" cy="4705350"/>
          </a:xfrm>
          <a:prstGeom prst="rect">
            <a:avLst/>
          </a:prstGeom>
        </p:spPr>
      </p:pic>
      <p:sp>
        <p:nvSpPr>
          <p:cNvPr id="7" name="Rectángulo 6"/>
          <p:cNvSpPr/>
          <p:nvPr/>
        </p:nvSpPr>
        <p:spPr>
          <a:xfrm rot="16200000">
            <a:off x="-936259" y="2719859"/>
            <a:ext cx="4572000" cy="230832"/>
          </a:xfrm>
          <a:prstGeom prst="rect">
            <a:avLst/>
          </a:prstGeom>
        </p:spPr>
        <p:txBody>
          <a:bodyPr>
            <a:spAutoFit/>
          </a:bodyPr>
          <a:lstStyle/>
          <a:p>
            <a:r>
              <a:rPr lang="es-ES_tradnl" sz="900" dirty="0">
                <a:hlinkClick r:id="rId3"/>
              </a:rPr>
              <a:t>https://unsplash.com/collections/173229/work-online?photo=B0n4-PeF60Q</a:t>
            </a:r>
            <a:r>
              <a:rPr lang="es-ES_tradnl" sz="900" dirty="0"/>
              <a:t> </a:t>
            </a:r>
          </a:p>
        </p:txBody>
      </p:sp>
    </p:spTree>
    <p:extLst>
      <p:ext uri="{BB962C8B-B14F-4D97-AF65-F5344CB8AC3E}">
        <p14:creationId xmlns:p14="http://schemas.microsoft.com/office/powerpoint/2010/main" val="1865805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INTRODUCCIÓN</a:t>
            </a:r>
          </a:p>
        </p:txBody>
      </p:sp>
      <p:sp>
        <p:nvSpPr>
          <p:cNvPr id="3" name="Marcador de contenido 2"/>
          <p:cNvSpPr>
            <a:spLocks noGrp="1"/>
          </p:cNvSpPr>
          <p:nvPr>
            <p:ph idx="1"/>
          </p:nvPr>
        </p:nvSpPr>
        <p:spPr>
          <a:xfrm>
            <a:off x="457199" y="1752600"/>
            <a:ext cx="8245475" cy="4373563"/>
          </a:xfrm>
        </p:spPr>
        <p:txBody>
          <a:bodyPr/>
          <a:lstStyle/>
          <a:p>
            <a:pPr marL="342900" indent="-342900">
              <a:buFont typeface="Arial" charset="0"/>
              <a:buChar char="•"/>
            </a:pPr>
            <a:r>
              <a:rPr lang="es-ES_tradnl" dirty="0"/>
              <a:t>MDB – Método de Durán y Bernárdez</a:t>
            </a:r>
          </a:p>
          <a:p>
            <a:pPr marL="342900" indent="-342900">
              <a:buFont typeface="Arial" charset="0"/>
              <a:buChar char="•"/>
            </a:pPr>
            <a:r>
              <a:rPr lang="es-ES_tradnl" dirty="0"/>
              <a:t>Desarrollada en el Departamento de Lenguajes y Sistemas Informáticos de la Universidad de Sevilla</a:t>
            </a:r>
          </a:p>
          <a:p>
            <a:pPr marL="342900" indent="-342900">
              <a:buFont typeface="Arial" charset="0"/>
              <a:buChar char="•"/>
            </a:pPr>
            <a:r>
              <a:rPr lang="es-ES_tradnl" dirty="0"/>
              <a:t>Metodología para la obtención y documentación de los requisitos de sistemas de información</a:t>
            </a:r>
          </a:p>
          <a:p>
            <a:pPr marL="342900" indent="-342900">
              <a:buFont typeface="Arial" charset="0"/>
              <a:buChar char="•"/>
            </a:pPr>
            <a:r>
              <a:rPr lang="es-ES_tradnl" dirty="0"/>
              <a:t>Principales referencias (Durán, 2000; Durán y Bernárdez, 2002)</a:t>
            </a:r>
          </a:p>
          <a:p>
            <a:pPr marL="342900" indent="-342900">
              <a:buFont typeface="Arial" charset="0"/>
              <a:buChar char="•"/>
            </a:pPr>
            <a:r>
              <a:rPr lang="es-ES_tradnl" dirty="0"/>
              <a:t>Soportada por herramienta CASE</a:t>
            </a:r>
          </a:p>
          <a:p>
            <a:pPr lvl="1"/>
            <a:r>
              <a:rPr lang="es-ES_tradnl" dirty="0"/>
              <a:t>REM (</a:t>
            </a:r>
            <a:r>
              <a:rPr lang="es-ES_tradnl" i="1" dirty="0" err="1"/>
              <a:t>REquirements</a:t>
            </a:r>
            <a:r>
              <a:rPr lang="es-ES_tradnl" i="1" dirty="0"/>
              <a:t> Manager</a:t>
            </a:r>
            <a:r>
              <a:rPr lang="es-ES_tradnl" dirty="0"/>
              <a:t>) (</a:t>
            </a:r>
            <a:r>
              <a:rPr lang="en-US" dirty="0">
                <a:hlinkClick r:id="rId2"/>
              </a:rPr>
              <a:t>https://goo.gl/Dtk59e</a:t>
            </a:r>
            <a:r>
              <a:rPr lang="es-ES_tradnl" dirty="0"/>
              <a:t>)</a:t>
            </a:r>
            <a:endParaRPr lang="es-ES" dirty="0"/>
          </a:p>
          <a:p>
            <a:pPr marL="342900" indent="-342900">
              <a:buFont typeface="Arial" charset="0"/>
              <a:buChar char="•"/>
            </a:pPr>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38</a:t>
            </a:fld>
            <a:endParaRPr lang="es-ES"/>
          </a:p>
        </p:txBody>
      </p:sp>
    </p:spTree>
    <p:extLst>
      <p:ext uri="{BB962C8B-B14F-4D97-AF65-F5344CB8AC3E}">
        <p14:creationId xmlns:p14="http://schemas.microsoft.com/office/powerpoint/2010/main" val="20540665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200" y="59054"/>
            <a:ext cx="7620000" cy="1371600"/>
          </a:xfrm>
        </p:spPr>
        <p:txBody>
          <a:bodyPr/>
          <a:lstStyle/>
          <a:p>
            <a:r>
              <a:rPr lang="es-ES" dirty="0"/>
              <a:t>TAREAS</a:t>
            </a:r>
          </a:p>
        </p:txBody>
      </p:sp>
      <p:sp>
        <p:nvSpPr>
          <p:cNvPr id="3" name="Marcador de contenido 2"/>
          <p:cNvSpPr>
            <a:spLocks noGrp="1"/>
          </p:cNvSpPr>
          <p:nvPr>
            <p:ph idx="1"/>
          </p:nvPr>
        </p:nvSpPr>
        <p:spPr>
          <a:xfrm>
            <a:off x="-12699" y="1726247"/>
            <a:ext cx="3975100" cy="4866957"/>
          </a:xfrm>
        </p:spPr>
        <p:txBody>
          <a:bodyPr>
            <a:normAutofit fontScale="92500" lnSpcReduction="20000"/>
          </a:bodyPr>
          <a:lstStyle/>
          <a:p>
            <a:pPr marL="457200" indent="-457200">
              <a:buFont typeface="Arial" charset="0"/>
              <a:buChar char="•"/>
            </a:pPr>
            <a:r>
              <a:rPr lang="es-ES_tradnl" dirty="0"/>
              <a:t>Obtener información sobre el dominio del problema y el sistema actual</a:t>
            </a:r>
          </a:p>
          <a:p>
            <a:pPr marL="457200" indent="-457200">
              <a:buFont typeface="Arial" charset="0"/>
              <a:buChar char="•"/>
            </a:pPr>
            <a:r>
              <a:rPr lang="es-ES_tradnl" dirty="0"/>
              <a:t>Preparar y realizar las reuniones de obtención/negociación</a:t>
            </a:r>
          </a:p>
          <a:p>
            <a:pPr marL="457200" indent="-457200">
              <a:buFont typeface="Arial" charset="0"/>
              <a:buChar char="•"/>
            </a:pPr>
            <a:r>
              <a:rPr lang="es-ES_tradnl" dirty="0"/>
              <a:t>Identificar/revisar los objetivos del sistema</a:t>
            </a:r>
          </a:p>
          <a:p>
            <a:pPr marL="457200" indent="-457200">
              <a:buFont typeface="Arial" charset="0"/>
              <a:buChar char="•"/>
            </a:pPr>
            <a:r>
              <a:rPr lang="es-ES_tradnl" dirty="0"/>
              <a:t>Identificar/revisar los requisitos de información</a:t>
            </a:r>
          </a:p>
          <a:p>
            <a:pPr marL="457200" indent="-457200">
              <a:buFont typeface="Arial" charset="0"/>
              <a:buChar char="•"/>
            </a:pPr>
            <a:r>
              <a:rPr lang="es-ES_tradnl" dirty="0"/>
              <a:t>Identificar/revisar los requisitos funcionales</a:t>
            </a:r>
          </a:p>
          <a:p>
            <a:pPr marL="457200" indent="-457200">
              <a:buFont typeface="Arial" charset="0"/>
              <a:buChar char="•"/>
            </a:pPr>
            <a:r>
              <a:rPr lang="es-ES_tradnl" dirty="0"/>
              <a:t>Identificar/revisar los requisitos no funcionales</a:t>
            </a:r>
          </a:p>
          <a:p>
            <a:pPr marL="457200" indent="-457200">
              <a:buFont typeface="Arial" charset="0"/>
              <a:buChar char="•"/>
            </a:pPr>
            <a:r>
              <a:rPr lang="es-ES_tradnl" dirty="0"/>
              <a:t>Priorizar objetivos y requisitos</a:t>
            </a:r>
            <a:endParaRPr lang="es-ES" dirty="0"/>
          </a:p>
          <a:p>
            <a:pPr marL="342900" indent="-342900">
              <a:buFont typeface="Arial" charset="0"/>
              <a:buChar char="•"/>
            </a:pPr>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39</a:t>
            </a:fld>
            <a:endParaRPr lang="es-ES"/>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22663" y="911225"/>
            <a:ext cx="5910262" cy="5648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5"/>
          <p:cNvSpPr txBox="1">
            <a:spLocks noChangeArrowheads="1"/>
          </p:cNvSpPr>
          <p:nvPr/>
        </p:nvSpPr>
        <p:spPr bwMode="auto">
          <a:xfrm>
            <a:off x="5190331" y="6337936"/>
            <a:ext cx="25749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r>
              <a:rPr lang="es-ES_tradnl" sz="1400" b="1" dirty="0">
                <a:solidFill>
                  <a:srgbClr val="666699"/>
                </a:solidFill>
              </a:rPr>
              <a:t>(Durán y Bernárdez, 2002)</a:t>
            </a:r>
            <a:endParaRPr lang="es-ES" sz="1400" b="1" dirty="0">
              <a:solidFill>
                <a:srgbClr val="666699"/>
              </a:solidFill>
            </a:endParaRPr>
          </a:p>
        </p:txBody>
      </p:sp>
    </p:spTree>
    <p:extLst>
      <p:ext uri="{BB962C8B-B14F-4D97-AF65-F5344CB8AC3E}">
        <p14:creationId xmlns:p14="http://schemas.microsoft.com/office/powerpoint/2010/main" val="1431636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PROBLEMÁTICA</a:t>
            </a:r>
          </a:p>
        </p:txBody>
      </p:sp>
      <p:sp>
        <p:nvSpPr>
          <p:cNvPr id="4" name="Marcador de pie de página 3"/>
          <p:cNvSpPr>
            <a:spLocks noGrp="1"/>
          </p:cNvSpPr>
          <p:nvPr>
            <p:ph type="ftr" sz="quarter" idx="11"/>
          </p:nvPr>
        </p:nvSpPr>
        <p:spPr/>
        <p:txBody>
          <a:bodyPr/>
          <a:lstStyle/>
          <a:p>
            <a:r>
              <a:rPr lang="es-ES" dirty="0"/>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4</a:t>
            </a:fld>
            <a:endParaRPr lang="es-ES"/>
          </a:p>
        </p:txBody>
      </p:sp>
      <p:sp>
        <p:nvSpPr>
          <p:cNvPr id="7" name="Text Box 4"/>
          <p:cNvSpPr txBox="1">
            <a:spLocks noChangeArrowheads="1"/>
          </p:cNvSpPr>
          <p:nvPr/>
        </p:nvSpPr>
        <p:spPr bwMode="auto">
          <a:xfrm>
            <a:off x="3008313" y="3652838"/>
            <a:ext cx="5942012" cy="1465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algn="ctr" eaLnBrk="1" hangingPunct="1"/>
            <a:r>
              <a:rPr kumimoji="1" lang="es-ES_tradnl" sz="1800" dirty="0"/>
              <a:t>“</a:t>
            </a:r>
            <a:r>
              <a:rPr kumimoji="1" lang="es-ES_tradnl" sz="1800" i="1" dirty="0"/>
              <a:t>La parte más difícil de construir de un sistema software </a:t>
            </a:r>
          </a:p>
          <a:p>
            <a:pPr algn="ctr" eaLnBrk="1" hangingPunct="1"/>
            <a:r>
              <a:rPr kumimoji="1" lang="es-ES_tradnl" sz="1800" i="1" dirty="0"/>
              <a:t>es decidir qué construir. [...] Ninguna otra parte del </a:t>
            </a:r>
          </a:p>
          <a:p>
            <a:pPr algn="ctr" eaLnBrk="1" hangingPunct="1"/>
            <a:r>
              <a:rPr kumimoji="1" lang="es-ES_tradnl" sz="1800" i="1" dirty="0"/>
              <a:t>trabajo afecta más negativamente al sistema final si </a:t>
            </a:r>
          </a:p>
          <a:p>
            <a:pPr algn="ctr" eaLnBrk="1" hangingPunct="1"/>
            <a:r>
              <a:rPr kumimoji="1" lang="es-ES_tradnl" sz="1800" i="1" dirty="0"/>
              <a:t>se realiza de manera incorrecta. Ninguna otra parte es </a:t>
            </a:r>
          </a:p>
          <a:p>
            <a:pPr algn="ctr" eaLnBrk="1" hangingPunct="1"/>
            <a:r>
              <a:rPr kumimoji="1" lang="es-ES_tradnl" sz="1800" i="1" dirty="0"/>
              <a:t>más difícil de rectificar después</a:t>
            </a:r>
            <a:r>
              <a:rPr kumimoji="1" lang="es-ES_tradnl" sz="1800" dirty="0"/>
              <a:t>”</a:t>
            </a:r>
            <a:r>
              <a:rPr kumimoji="1" lang="es-ES" sz="1800" dirty="0"/>
              <a:t> </a:t>
            </a:r>
          </a:p>
        </p:txBody>
      </p:sp>
      <p:sp>
        <p:nvSpPr>
          <p:cNvPr id="8" name="Text Box 5"/>
          <p:cNvSpPr txBox="1">
            <a:spLocks noChangeArrowheads="1"/>
          </p:cNvSpPr>
          <p:nvPr/>
        </p:nvSpPr>
        <p:spPr bwMode="auto">
          <a:xfrm>
            <a:off x="1989138" y="2068513"/>
            <a:ext cx="7132637" cy="1465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algn="ctr" eaLnBrk="1" hangingPunct="1"/>
            <a:r>
              <a:rPr kumimoji="1" lang="es-ES_tradnl" sz="1800"/>
              <a:t>“</a:t>
            </a:r>
            <a:r>
              <a:rPr kumimoji="1" lang="es-ES" sz="1800" i="1" dirty="0"/>
              <a:t>La correcta obtención de los requisitos es uno de los aspectos más </a:t>
            </a:r>
          </a:p>
          <a:p>
            <a:pPr algn="ctr" eaLnBrk="1" hangingPunct="1"/>
            <a:r>
              <a:rPr kumimoji="1" lang="es-ES" sz="1800" i="1" dirty="0"/>
              <a:t>críticos de un proyecto software, independientemente del tipo de </a:t>
            </a:r>
          </a:p>
          <a:p>
            <a:pPr algn="ctr" eaLnBrk="1" hangingPunct="1"/>
            <a:r>
              <a:rPr kumimoji="1" lang="es-ES" sz="1800" i="1" dirty="0"/>
              <a:t>proyecto que se trate, dado que una mala captura de los mismos es </a:t>
            </a:r>
          </a:p>
          <a:p>
            <a:pPr algn="ctr" eaLnBrk="1" hangingPunct="1"/>
            <a:r>
              <a:rPr kumimoji="1" lang="es-ES" sz="1800" i="1" dirty="0"/>
              <a:t>la causa de la mayor parte de los problemas que surgen a lo largo </a:t>
            </a:r>
          </a:p>
          <a:p>
            <a:pPr algn="ctr" eaLnBrk="1" hangingPunct="1"/>
            <a:r>
              <a:rPr kumimoji="1" lang="es-ES" sz="1800" i="1" dirty="0"/>
              <a:t>del ciclo de vida</a:t>
            </a:r>
            <a:r>
              <a:rPr kumimoji="1" lang="es-ES_tradnl" sz="1800" dirty="0"/>
              <a:t>”</a:t>
            </a:r>
            <a:r>
              <a:rPr kumimoji="1" lang="es-ES" sz="1800" dirty="0"/>
              <a:t> </a:t>
            </a:r>
          </a:p>
        </p:txBody>
      </p:sp>
      <p:sp>
        <p:nvSpPr>
          <p:cNvPr id="9" name="Text Box 6"/>
          <p:cNvSpPr txBox="1">
            <a:spLocks noChangeArrowheads="1"/>
          </p:cNvSpPr>
          <p:nvPr/>
        </p:nvSpPr>
        <p:spPr bwMode="auto">
          <a:xfrm>
            <a:off x="920750" y="5380038"/>
            <a:ext cx="7567613" cy="915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algn="ctr" eaLnBrk="1" hangingPunct="1"/>
            <a:r>
              <a:rPr kumimoji="1" lang="es-ES_tradnl" sz="1800"/>
              <a:t>“</a:t>
            </a:r>
            <a:r>
              <a:rPr kumimoji="1" lang="es-ES" sz="1800" i="1"/>
              <a:t>El coste de un cambio en los requisitos, una vez entregado el producto, </a:t>
            </a:r>
          </a:p>
          <a:p>
            <a:pPr algn="ctr" eaLnBrk="1" hangingPunct="1"/>
            <a:r>
              <a:rPr kumimoji="1" lang="es-ES" sz="1800" i="1"/>
              <a:t>es entre 60 y 100 veces superior al coste que hubiera representado el </a:t>
            </a:r>
          </a:p>
          <a:p>
            <a:pPr algn="ctr" eaLnBrk="1" hangingPunct="1"/>
            <a:r>
              <a:rPr kumimoji="1" lang="es-ES" sz="1800" i="1"/>
              <a:t>mismo cambio durante las fases iniciales de desarrollo</a:t>
            </a:r>
            <a:r>
              <a:rPr kumimoji="1" lang="es-ES_tradnl" sz="1800"/>
              <a:t>”</a:t>
            </a:r>
            <a:r>
              <a:rPr kumimoji="1" lang="es-ES" sz="1800"/>
              <a:t> </a:t>
            </a:r>
          </a:p>
        </p:txBody>
      </p:sp>
      <p:sp>
        <p:nvSpPr>
          <p:cNvPr id="10" name="Text Box 7"/>
          <p:cNvSpPr txBox="1">
            <a:spLocks noChangeArrowheads="1"/>
          </p:cNvSpPr>
          <p:nvPr/>
        </p:nvSpPr>
        <p:spPr bwMode="auto">
          <a:xfrm>
            <a:off x="7473950" y="3292475"/>
            <a:ext cx="14605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r>
              <a:rPr lang="es-ES" sz="1400" dirty="0">
                <a:solidFill>
                  <a:srgbClr val="000000"/>
                </a:solidFill>
              </a:rPr>
              <a:t>(Johnson, 1995)</a:t>
            </a:r>
          </a:p>
        </p:txBody>
      </p:sp>
      <p:sp>
        <p:nvSpPr>
          <p:cNvPr id="11" name="Text Box 8"/>
          <p:cNvSpPr txBox="1">
            <a:spLocks noChangeArrowheads="1"/>
          </p:cNvSpPr>
          <p:nvPr/>
        </p:nvSpPr>
        <p:spPr bwMode="auto">
          <a:xfrm>
            <a:off x="7350125" y="5075238"/>
            <a:ext cx="1359668"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r>
              <a:rPr lang="es-ES_tradnl" sz="1400" dirty="0"/>
              <a:t>(</a:t>
            </a:r>
            <a:r>
              <a:rPr lang="es-ES" sz="1400" dirty="0">
                <a:solidFill>
                  <a:srgbClr val="000000"/>
                </a:solidFill>
              </a:rPr>
              <a:t>Brooks, 1995)</a:t>
            </a:r>
          </a:p>
        </p:txBody>
      </p:sp>
      <p:sp>
        <p:nvSpPr>
          <p:cNvPr id="12" name="Text Box 9"/>
          <p:cNvSpPr txBox="1">
            <a:spLocks noChangeArrowheads="1"/>
          </p:cNvSpPr>
          <p:nvPr/>
        </p:nvSpPr>
        <p:spPr bwMode="auto">
          <a:xfrm>
            <a:off x="6897688" y="6316663"/>
            <a:ext cx="158639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r>
              <a:rPr lang="es-ES_tradnl" sz="1400" dirty="0"/>
              <a:t>(</a:t>
            </a:r>
            <a:r>
              <a:rPr lang="es-ES" sz="1400" dirty="0" err="1">
                <a:solidFill>
                  <a:srgbClr val="000000"/>
                </a:solidFill>
              </a:rPr>
              <a:t>Pressman</a:t>
            </a:r>
            <a:r>
              <a:rPr lang="es-ES" sz="1400" dirty="0">
                <a:solidFill>
                  <a:srgbClr val="000000"/>
                </a:solidFill>
              </a:rPr>
              <a:t>, 2000)</a:t>
            </a:r>
          </a:p>
        </p:txBody>
      </p:sp>
      <p:sp>
        <p:nvSpPr>
          <p:cNvPr id="13" name="Text Box 10"/>
          <p:cNvSpPr txBox="1">
            <a:spLocks noChangeArrowheads="1"/>
          </p:cNvSpPr>
          <p:nvPr/>
        </p:nvSpPr>
        <p:spPr bwMode="auto">
          <a:xfrm>
            <a:off x="71438" y="1492250"/>
            <a:ext cx="7329487"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algn="ctr" eaLnBrk="1" hangingPunct="1"/>
            <a:r>
              <a:rPr kumimoji="1" lang="es-ES_tradnl" sz="1800"/>
              <a:t>“</a:t>
            </a:r>
            <a:r>
              <a:rPr kumimoji="1" lang="es-ES" sz="1800" i="1"/>
              <a:t>Nunca sopla viento favorable para el que no sabe a dónde va</a:t>
            </a:r>
            <a:r>
              <a:rPr kumimoji="1" lang="es-ES_tradnl" sz="1800"/>
              <a:t>”</a:t>
            </a:r>
            <a:r>
              <a:rPr kumimoji="1" lang="es-ES" sz="1800"/>
              <a:t> </a:t>
            </a:r>
          </a:p>
        </p:txBody>
      </p:sp>
      <p:sp>
        <p:nvSpPr>
          <p:cNvPr id="14" name="Text Box 11"/>
          <p:cNvSpPr txBox="1">
            <a:spLocks noChangeArrowheads="1"/>
          </p:cNvSpPr>
          <p:nvPr/>
        </p:nvSpPr>
        <p:spPr bwMode="auto">
          <a:xfrm>
            <a:off x="4811713" y="1779588"/>
            <a:ext cx="201295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r>
              <a:rPr lang="es-ES" sz="1400">
                <a:solidFill>
                  <a:srgbClr val="000000"/>
                </a:solidFill>
              </a:rPr>
              <a:t>Seneca (55a.C - 39d.C)</a:t>
            </a:r>
          </a:p>
        </p:txBody>
      </p:sp>
      <p:grpSp>
        <p:nvGrpSpPr>
          <p:cNvPr id="15" name="Group 17"/>
          <p:cNvGrpSpPr>
            <a:grpSpLocks/>
          </p:cNvGrpSpPr>
          <p:nvPr/>
        </p:nvGrpSpPr>
        <p:grpSpPr bwMode="auto">
          <a:xfrm>
            <a:off x="57150" y="3467100"/>
            <a:ext cx="2859088" cy="1579563"/>
            <a:chOff x="105" y="1725"/>
            <a:chExt cx="1801" cy="995"/>
          </a:xfrm>
        </p:grpSpPr>
        <p:sp>
          <p:nvSpPr>
            <p:cNvPr id="16" name="Text Box 14"/>
            <p:cNvSpPr txBox="1">
              <a:spLocks noChangeArrowheads="1"/>
            </p:cNvSpPr>
            <p:nvPr/>
          </p:nvSpPr>
          <p:spPr bwMode="auto">
            <a:xfrm>
              <a:off x="105" y="1725"/>
              <a:ext cx="1801" cy="4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algn="ctr" eaLnBrk="1" hangingPunct="1"/>
              <a:r>
                <a:rPr kumimoji="1" lang="es-ES_tradnl" sz="2000" dirty="0">
                  <a:solidFill>
                    <a:srgbClr val="333399"/>
                  </a:solidFill>
                </a:rPr>
                <a:t>Problemas en la </a:t>
              </a:r>
            </a:p>
            <a:p>
              <a:pPr algn="ctr" eaLnBrk="1" hangingPunct="1"/>
              <a:r>
                <a:rPr kumimoji="1" lang="es-ES_tradnl" sz="2000" dirty="0">
                  <a:solidFill>
                    <a:srgbClr val="333399"/>
                  </a:solidFill>
                </a:rPr>
                <a:t>obtención de requisitos</a:t>
              </a:r>
              <a:r>
                <a:rPr kumimoji="1" lang="es-ES_tradnl" sz="2400" dirty="0">
                  <a:solidFill>
                    <a:srgbClr val="333399"/>
                  </a:solidFill>
                  <a:latin typeface="Times New Roman" pitchFamily="18" charset="0"/>
                </a:rPr>
                <a:t> </a:t>
              </a:r>
              <a:endParaRPr kumimoji="1" lang="es-ES" sz="2400" dirty="0">
                <a:solidFill>
                  <a:srgbClr val="333399"/>
                </a:solidFill>
                <a:latin typeface="Times New Roman" pitchFamily="18" charset="0"/>
              </a:endParaRPr>
            </a:p>
          </p:txBody>
        </p:sp>
        <p:sp>
          <p:nvSpPr>
            <p:cNvPr id="17" name="Text Box 15"/>
            <p:cNvSpPr txBox="1">
              <a:spLocks noChangeArrowheads="1"/>
            </p:cNvSpPr>
            <p:nvPr/>
          </p:nvSpPr>
          <p:spPr bwMode="auto">
            <a:xfrm>
              <a:off x="260" y="2432"/>
              <a:ext cx="1499"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r>
                <a:rPr kumimoji="1" lang="es-ES_tradnl" sz="2000">
                  <a:solidFill>
                    <a:srgbClr val="333399"/>
                  </a:solidFill>
                </a:rPr>
                <a:t>Crisis del software</a:t>
              </a:r>
              <a:r>
                <a:rPr kumimoji="1" lang="es-ES_tradnl" sz="2400">
                  <a:solidFill>
                    <a:srgbClr val="333399"/>
                  </a:solidFill>
                  <a:latin typeface="Times New Roman" pitchFamily="18" charset="0"/>
                </a:rPr>
                <a:t>  </a:t>
              </a:r>
              <a:endParaRPr kumimoji="1" lang="es-ES" sz="2400">
                <a:solidFill>
                  <a:srgbClr val="333399"/>
                </a:solidFill>
                <a:latin typeface="Times New Roman" pitchFamily="18" charset="0"/>
              </a:endParaRPr>
            </a:p>
          </p:txBody>
        </p:sp>
        <p:sp>
          <p:nvSpPr>
            <p:cNvPr id="18" name="Text Box 16"/>
            <p:cNvSpPr txBox="1">
              <a:spLocks noChangeArrowheads="1"/>
            </p:cNvSpPr>
            <p:nvPr/>
          </p:nvSpPr>
          <p:spPr bwMode="auto">
            <a:xfrm>
              <a:off x="892" y="2205"/>
              <a:ext cx="232"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r>
                <a:rPr kumimoji="1" lang="es-ES" sz="2400">
                  <a:solidFill>
                    <a:srgbClr val="333399"/>
                  </a:solidFill>
                  <a:latin typeface="Times New Roman" pitchFamily="18" charset="0"/>
                  <a:sym typeface="Symbol" pitchFamily="18" charset="2"/>
                </a:rPr>
                <a:t></a:t>
              </a:r>
              <a:endParaRPr kumimoji="1" lang="es-ES" sz="2400">
                <a:solidFill>
                  <a:srgbClr val="333399"/>
                </a:solidFill>
                <a:latin typeface="Times New Roman" pitchFamily="18" charset="0"/>
              </a:endParaRPr>
            </a:p>
          </p:txBody>
        </p:sp>
      </p:grpSp>
    </p:spTree>
    <p:extLst>
      <p:ext uri="{BB962C8B-B14F-4D97-AF65-F5344CB8AC3E}">
        <p14:creationId xmlns:p14="http://schemas.microsoft.com/office/powerpoint/2010/main" val="1408321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up)">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linds(horizontal)">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heel(4)">
                                      <p:cBhvr>
                                        <p:cTn id="23" dur="500"/>
                                        <p:tgtEl>
                                          <p:spTgt spid="9"/>
                                        </p:tgtEl>
                                      </p:cBhvr>
                                    </p:animEffect>
                                  </p:childTnLst>
                                </p:cTn>
                              </p:par>
                              <p:par>
                                <p:cTn id="24" presetID="21" presetClass="entr" presetSubtype="4"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heel(4)">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dissolve">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200" y="71846"/>
            <a:ext cx="7620000" cy="1371600"/>
          </a:xfrm>
        </p:spPr>
        <p:txBody>
          <a:bodyPr/>
          <a:lstStyle/>
          <a:p>
            <a:r>
              <a:rPr lang="es-ES" dirty="0"/>
              <a:t>TÉCNICAS</a:t>
            </a:r>
          </a:p>
        </p:txBody>
      </p:sp>
      <p:sp>
        <p:nvSpPr>
          <p:cNvPr id="3" name="Marcador de contenido 2"/>
          <p:cNvSpPr>
            <a:spLocks noGrp="1"/>
          </p:cNvSpPr>
          <p:nvPr>
            <p:ph idx="1"/>
          </p:nvPr>
        </p:nvSpPr>
        <p:spPr>
          <a:xfrm>
            <a:off x="76200" y="1443446"/>
            <a:ext cx="8515350" cy="5201603"/>
          </a:xfrm>
        </p:spPr>
        <p:txBody>
          <a:bodyPr>
            <a:normAutofit fontScale="92500" lnSpcReduction="10000"/>
          </a:bodyPr>
          <a:lstStyle/>
          <a:p>
            <a:pPr marL="342900" indent="-342900">
              <a:buFont typeface="Arial" charset="0"/>
              <a:buChar char="•"/>
            </a:pPr>
            <a:r>
              <a:rPr lang="es-ES_tradnl" dirty="0"/>
              <a:t>Se recomiendan diversas técnicas para llevar a cabo las tareas anteriores</a:t>
            </a:r>
            <a:r>
              <a:rPr lang="es-ES" dirty="0"/>
              <a:t> </a:t>
            </a:r>
          </a:p>
          <a:p>
            <a:pPr marL="342900" indent="-342900">
              <a:buFont typeface="Arial" charset="0"/>
              <a:buChar char="•"/>
            </a:pPr>
            <a:r>
              <a:rPr lang="es-ES_tradnl" dirty="0"/>
              <a:t>Las más importantes son los casos de uso, las plantillas y los patrones lingüísticos</a:t>
            </a:r>
            <a:r>
              <a:rPr lang="es-ES" dirty="0"/>
              <a:t> </a:t>
            </a:r>
          </a:p>
          <a:p>
            <a:pPr marL="342900" indent="-342900">
              <a:buFont typeface="Arial" charset="0"/>
              <a:buChar char="•"/>
            </a:pPr>
            <a:r>
              <a:rPr lang="es-ES_tradnl" dirty="0"/>
              <a:t>Para la correcta descripción de los casos de uso (que son una forma de expresar requisitos funcionales), los requisitos no funcionales, los requisitos de información, así como de otros requisitos del sistema, se recurre a la utilización de diversos tipos de plantillas</a:t>
            </a:r>
          </a:p>
          <a:p>
            <a:pPr lvl="1"/>
            <a:r>
              <a:rPr lang="es-ES_tradnl" sz="1800" dirty="0"/>
              <a:t>Objetivos del sistema</a:t>
            </a:r>
          </a:p>
          <a:p>
            <a:pPr lvl="1"/>
            <a:r>
              <a:rPr lang="es-ES_tradnl" sz="1800" dirty="0"/>
              <a:t>Requisitos de información</a:t>
            </a:r>
          </a:p>
          <a:p>
            <a:pPr lvl="1"/>
            <a:r>
              <a:rPr lang="es-ES_tradnl" sz="1800" dirty="0"/>
              <a:t>Requisitos de restricción (reglas de negocio)</a:t>
            </a:r>
          </a:p>
          <a:p>
            <a:pPr lvl="1"/>
            <a:r>
              <a:rPr lang="es-ES_tradnl" sz="1800" dirty="0"/>
              <a:t>Actores</a:t>
            </a:r>
          </a:p>
          <a:p>
            <a:pPr lvl="1"/>
            <a:r>
              <a:rPr lang="es-ES_tradnl" sz="1800" dirty="0"/>
              <a:t>Casos de uso</a:t>
            </a:r>
          </a:p>
          <a:p>
            <a:pPr lvl="1"/>
            <a:r>
              <a:rPr lang="es-ES_tradnl" sz="1800" dirty="0"/>
              <a:t>Requisitos funcionales (expresados de forma tradicional, como texto libre)</a:t>
            </a:r>
          </a:p>
          <a:p>
            <a:pPr lvl="1"/>
            <a:r>
              <a:rPr lang="es-ES_tradnl" sz="1800" dirty="0"/>
              <a:t>Requisitos no funcionales</a:t>
            </a:r>
          </a:p>
          <a:p>
            <a:pPr marL="342900" indent="-342900">
              <a:buFont typeface="Arial" charset="0"/>
              <a:buChar char="•"/>
            </a:pPr>
            <a:r>
              <a:rPr lang="es-ES_tradnl" dirty="0"/>
              <a:t>Cada plantilla presenta los campos de información necesarios para especificar el concepto que está representando</a:t>
            </a:r>
            <a:r>
              <a:rPr lang="es-ES" dirty="0"/>
              <a:t> </a:t>
            </a:r>
          </a:p>
          <a:p>
            <a:pPr marL="342900" indent="-342900">
              <a:buFont typeface="Arial" charset="0"/>
              <a:buChar char="•"/>
            </a:pPr>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40</a:t>
            </a:fld>
            <a:endParaRPr lang="es-ES"/>
          </a:p>
        </p:txBody>
      </p:sp>
    </p:spTree>
    <p:extLst>
      <p:ext uri="{BB962C8B-B14F-4D97-AF65-F5344CB8AC3E}">
        <p14:creationId xmlns:p14="http://schemas.microsoft.com/office/powerpoint/2010/main" val="8325767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200" y="81280"/>
            <a:ext cx="7620000" cy="1371600"/>
          </a:xfrm>
        </p:spPr>
        <p:txBody>
          <a:bodyPr>
            <a:normAutofit fontScale="90000"/>
          </a:bodyPr>
          <a:lstStyle/>
          <a:p>
            <a:r>
              <a:rPr lang="es-ES" dirty="0"/>
              <a:t>Estructura del documento de requisitos del sistema</a:t>
            </a:r>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41</a:t>
            </a:fld>
            <a:endParaRPr lang="es-ES"/>
          </a:p>
        </p:txBody>
      </p:sp>
      <p:pic>
        <p:nvPicPr>
          <p:cNvPr id="6" name="Picture 3"/>
          <p:cNvPicPr>
            <a:picLocks noChangeAspect="1" noChangeArrowheads="1"/>
          </p:cNvPicPr>
          <p:nvPr/>
        </p:nvPicPr>
        <p:blipFill>
          <a:blip r:embed="rId2"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3886200" y="1469708"/>
            <a:ext cx="4306887" cy="5256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4"/>
          <p:cNvSpPr txBox="1">
            <a:spLocks noChangeArrowheads="1"/>
          </p:cNvSpPr>
          <p:nvPr/>
        </p:nvSpPr>
        <p:spPr bwMode="auto">
          <a:xfrm>
            <a:off x="1009650" y="6068060"/>
            <a:ext cx="25749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r>
              <a:rPr lang="es-ES_tradnl" sz="1400" b="1" dirty="0">
                <a:solidFill>
                  <a:srgbClr val="666699"/>
                </a:solidFill>
              </a:rPr>
              <a:t>(Durán y Bernárdez, 2002)</a:t>
            </a:r>
            <a:endParaRPr lang="es-ES" sz="1400" b="1" dirty="0">
              <a:solidFill>
                <a:srgbClr val="666699"/>
              </a:solidFill>
            </a:endParaRPr>
          </a:p>
        </p:txBody>
      </p:sp>
    </p:spTree>
    <p:extLst>
      <p:ext uri="{BB962C8B-B14F-4D97-AF65-F5344CB8AC3E}">
        <p14:creationId xmlns:p14="http://schemas.microsoft.com/office/powerpoint/2010/main" val="114363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Plantilla para los objetivos del sistema</a:t>
            </a:r>
            <a:endParaRPr lang="es-ES_tradnl" dirty="0"/>
          </a:p>
        </p:txBody>
      </p:sp>
      <p:sp>
        <p:nvSpPr>
          <p:cNvPr id="3" name="Marcador de contenido 2"/>
          <p:cNvSpPr>
            <a:spLocks noGrp="1"/>
          </p:cNvSpPr>
          <p:nvPr>
            <p:ph idx="1"/>
          </p:nvPr>
        </p:nvSpPr>
        <p:spPr/>
        <p:txBody>
          <a:bodyPr/>
          <a:lstStyle/>
          <a:p>
            <a:r>
              <a:rPr lang="es-ES" dirty="0"/>
              <a:t>Los objetivos del sistema pueden considerarse como </a:t>
            </a:r>
            <a:r>
              <a:rPr lang="es-ES" b="1" dirty="0">
                <a:solidFill>
                  <a:schemeClr val="tx2"/>
                </a:solidFill>
              </a:rPr>
              <a:t>requisitos de alto nivel</a:t>
            </a:r>
            <a:r>
              <a:rPr lang="es-ES" i="1" dirty="0"/>
              <a:t> </a:t>
            </a:r>
            <a:r>
              <a:rPr lang="es-ES" dirty="0"/>
              <a:t>(Sawyer y </a:t>
            </a:r>
            <a:r>
              <a:rPr lang="es-ES" dirty="0" err="1"/>
              <a:t>Kontoya</a:t>
            </a:r>
            <a:r>
              <a:rPr lang="es-ES" dirty="0"/>
              <a:t>, 2001), de forma que los requisitos propiamente dichos serían la forma de alcanzar los objetivos</a:t>
            </a:r>
          </a:p>
          <a:p>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42</a:t>
            </a:fld>
            <a:endParaRPr lang="es-ES"/>
          </a:p>
        </p:txBody>
      </p:sp>
      <p:pic>
        <p:nvPicPr>
          <p:cNvPr id="6"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41475" y="2965450"/>
            <a:ext cx="6840538" cy="3055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 Box 4"/>
          <p:cNvSpPr txBox="1">
            <a:spLocks noChangeArrowheads="1"/>
          </p:cNvSpPr>
          <p:nvPr/>
        </p:nvSpPr>
        <p:spPr bwMode="auto">
          <a:xfrm>
            <a:off x="5907088" y="6068060"/>
            <a:ext cx="25749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r>
              <a:rPr lang="es-ES_tradnl" sz="1400" b="1" dirty="0">
                <a:solidFill>
                  <a:srgbClr val="666699"/>
                </a:solidFill>
              </a:rPr>
              <a:t>(Durán y Bernárdez, 2002)</a:t>
            </a:r>
            <a:endParaRPr lang="es-ES" sz="1400" b="1" dirty="0">
              <a:solidFill>
                <a:srgbClr val="666699"/>
              </a:solidFill>
            </a:endParaRPr>
          </a:p>
        </p:txBody>
      </p:sp>
    </p:spTree>
    <p:extLst>
      <p:ext uri="{BB962C8B-B14F-4D97-AF65-F5344CB8AC3E}">
        <p14:creationId xmlns:p14="http://schemas.microsoft.com/office/powerpoint/2010/main" val="244268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par>
                                <p:cTn id="8" presetID="1"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t>Plantillas para requisitos de información</a:t>
            </a:r>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43</a:t>
            </a:fld>
            <a:endParaRPr lang="es-ES"/>
          </a:p>
        </p:txBody>
      </p:sp>
      <p:pic>
        <p:nvPicPr>
          <p:cNvPr id="6"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598613"/>
            <a:ext cx="5903912" cy="4252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 Box 4"/>
          <p:cNvSpPr txBox="1">
            <a:spLocks noChangeArrowheads="1"/>
          </p:cNvSpPr>
          <p:nvPr/>
        </p:nvSpPr>
        <p:spPr bwMode="auto">
          <a:xfrm>
            <a:off x="5907088" y="6068060"/>
            <a:ext cx="25749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r>
              <a:rPr lang="es-ES_tradnl" sz="1400" b="1" dirty="0">
                <a:solidFill>
                  <a:srgbClr val="666699"/>
                </a:solidFill>
              </a:rPr>
              <a:t>(Durán y Bernárdez, 2002)</a:t>
            </a:r>
            <a:endParaRPr lang="es-ES" sz="1400" b="1" dirty="0">
              <a:solidFill>
                <a:srgbClr val="666699"/>
              </a:solidFill>
            </a:endParaRPr>
          </a:p>
        </p:txBody>
      </p:sp>
    </p:spTree>
    <p:extLst>
      <p:ext uri="{BB962C8B-B14F-4D97-AF65-F5344CB8AC3E}">
        <p14:creationId xmlns:p14="http://schemas.microsoft.com/office/powerpoint/2010/main" val="55688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t>Plantillas para requisitos de información</a:t>
            </a:r>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44</a:t>
            </a:fld>
            <a:endParaRPr lang="es-ES"/>
          </a:p>
        </p:txBody>
      </p:sp>
      <p:pic>
        <p:nvPicPr>
          <p:cNvPr id="6"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575" y="1891030"/>
            <a:ext cx="6121400" cy="3403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 Box 4"/>
          <p:cNvSpPr txBox="1">
            <a:spLocks noChangeArrowheads="1"/>
          </p:cNvSpPr>
          <p:nvPr/>
        </p:nvSpPr>
        <p:spPr bwMode="auto">
          <a:xfrm>
            <a:off x="5907088" y="6068060"/>
            <a:ext cx="25749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r>
              <a:rPr lang="es-ES_tradnl" sz="1400" b="1" dirty="0">
                <a:solidFill>
                  <a:srgbClr val="666699"/>
                </a:solidFill>
              </a:rPr>
              <a:t>(Durán y Bernárdez, 2002)</a:t>
            </a:r>
            <a:endParaRPr lang="es-ES" sz="1400" b="1" dirty="0">
              <a:solidFill>
                <a:srgbClr val="666699"/>
              </a:solidFill>
            </a:endParaRPr>
          </a:p>
        </p:txBody>
      </p:sp>
    </p:spTree>
    <p:extLst>
      <p:ext uri="{BB962C8B-B14F-4D97-AF65-F5344CB8AC3E}">
        <p14:creationId xmlns:p14="http://schemas.microsoft.com/office/powerpoint/2010/main" val="711859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Plantilla para actores</a:t>
            </a:r>
            <a:endParaRPr lang="es-ES_tradnl" dirty="0"/>
          </a:p>
        </p:txBody>
      </p:sp>
      <p:sp>
        <p:nvSpPr>
          <p:cNvPr id="3" name="Marcador de contenido 2"/>
          <p:cNvSpPr>
            <a:spLocks noGrp="1"/>
          </p:cNvSpPr>
          <p:nvPr>
            <p:ph idx="1"/>
          </p:nvPr>
        </p:nvSpPr>
        <p:spPr/>
        <p:txBody>
          <a:bodyPr/>
          <a:lstStyle/>
          <a:p>
            <a:r>
              <a:rPr lang="es-ES" dirty="0"/>
              <a:t>Aunque los actores de los casos de uso no son requisitos, por homogeneidad con el estilo de definición del resto de los elementos que componen el catálogo de requisitos se ha descrito la plantilla para definirlos</a:t>
            </a:r>
          </a:p>
          <a:p>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45</a:t>
            </a:fld>
            <a:endParaRPr lang="es-ES"/>
          </a:p>
        </p:txBody>
      </p:sp>
      <p:pic>
        <p:nvPicPr>
          <p:cNvPr id="6"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423444"/>
            <a:ext cx="7345363" cy="2063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 Box 4"/>
          <p:cNvSpPr txBox="1">
            <a:spLocks noChangeArrowheads="1"/>
          </p:cNvSpPr>
          <p:nvPr/>
        </p:nvSpPr>
        <p:spPr bwMode="auto">
          <a:xfrm>
            <a:off x="5602288" y="5852319"/>
            <a:ext cx="25749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r>
              <a:rPr lang="es-ES_tradnl" sz="1400" b="1" dirty="0">
                <a:solidFill>
                  <a:srgbClr val="666699"/>
                </a:solidFill>
              </a:rPr>
              <a:t>(Durán y Bernárdez, 2002)</a:t>
            </a:r>
            <a:endParaRPr lang="es-ES" sz="1400" b="1" dirty="0">
              <a:solidFill>
                <a:srgbClr val="666699"/>
              </a:solidFill>
            </a:endParaRPr>
          </a:p>
        </p:txBody>
      </p:sp>
    </p:spTree>
    <p:extLst>
      <p:ext uri="{BB962C8B-B14F-4D97-AF65-F5344CB8AC3E}">
        <p14:creationId xmlns:p14="http://schemas.microsoft.com/office/powerpoint/2010/main" val="1462578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vert="horz" lIns="91440" tIns="45720" rIns="91440" bIns="45720" rtlCol="0" anchor="b">
            <a:normAutofit/>
          </a:bodyPr>
          <a:lstStyle/>
          <a:p>
            <a:r>
              <a:rPr lang="es-ES" dirty="0"/>
              <a:t>PLANTILLA PARA</a:t>
            </a:r>
            <a:br>
              <a:rPr lang="es-ES" dirty="0"/>
            </a:br>
            <a:r>
              <a:rPr lang="es-ES" dirty="0"/>
              <a:t>REQUISITOS FUNCIONALES</a:t>
            </a:r>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46</a:t>
            </a:fld>
            <a:endParaRPr lang="es-ES"/>
          </a:p>
        </p:txBody>
      </p:sp>
      <p:graphicFrame>
        <p:nvGraphicFramePr>
          <p:cNvPr id="6" name="Object 3"/>
          <p:cNvGraphicFramePr>
            <a:graphicFrameLocks noChangeAspect="1"/>
          </p:cNvGraphicFramePr>
          <p:nvPr>
            <p:extLst>
              <p:ext uri="{D42A27DB-BD31-4B8C-83A1-F6EECF244321}">
                <p14:modId xmlns:p14="http://schemas.microsoft.com/office/powerpoint/2010/main" val="1491457916"/>
              </p:ext>
            </p:extLst>
          </p:nvPr>
        </p:nvGraphicFramePr>
        <p:xfrm>
          <a:off x="4119562" y="1524318"/>
          <a:ext cx="3957638" cy="5400675"/>
        </p:xfrm>
        <a:graphic>
          <a:graphicData uri="http://schemas.openxmlformats.org/presentationml/2006/ole">
            <mc:AlternateContent xmlns:mc="http://schemas.openxmlformats.org/markup-compatibility/2006">
              <mc:Choice xmlns:v="urn:schemas-microsoft-com:vml" Requires="v">
                <p:oleObj spid="_x0000_s3157" name="Documento" r:id="rId3" imgW="5637276" imgH="7692390" progId="Word.Document.8">
                  <p:embed/>
                </p:oleObj>
              </mc:Choice>
              <mc:Fallback>
                <p:oleObj name="Documento" r:id="rId3" imgW="5637276" imgH="769239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9562" y="1524318"/>
                        <a:ext cx="3957638" cy="5400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sp>
        <p:nvSpPr>
          <p:cNvPr id="7" name="Text Box 4"/>
          <p:cNvSpPr txBox="1">
            <a:spLocks noChangeArrowheads="1"/>
          </p:cNvSpPr>
          <p:nvPr/>
        </p:nvSpPr>
        <p:spPr bwMode="auto">
          <a:xfrm>
            <a:off x="1427956" y="5784851"/>
            <a:ext cx="25749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r>
              <a:rPr lang="es-ES_tradnl" sz="1400" b="1" dirty="0">
                <a:solidFill>
                  <a:srgbClr val="666699"/>
                </a:solidFill>
              </a:rPr>
              <a:t>(Durán y Bernárdez, 2002)</a:t>
            </a:r>
            <a:endParaRPr lang="es-ES" sz="1400" b="1" dirty="0">
              <a:solidFill>
                <a:srgbClr val="666699"/>
              </a:solidFill>
            </a:endParaRPr>
          </a:p>
        </p:txBody>
      </p:sp>
    </p:spTree>
    <p:extLst>
      <p:ext uri="{BB962C8B-B14F-4D97-AF65-F5344CB8AC3E}">
        <p14:creationId xmlns:p14="http://schemas.microsoft.com/office/powerpoint/2010/main" val="1304103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t>PLANTILLA PARA REQUISITOS NO</a:t>
            </a:r>
            <a:br>
              <a:rPr lang="es-ES" dirty="0"/>
            </a:br>
            <a:r>
              <a:rPr lang="es-ES" dirty="0"/>
              <a:t>FUNCIONALES</a:t>
            </a:r>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47</a:t>
            </a:fld>
            <a:endParaRPr lang="es-ES"/>
          </a:p>
        </p:txBody>
      </p:sp>
      <p:pic>
        <p:nvPicPr>
          <p:cNvPr id="6"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2106613"/>
            <a:ext cx="6192837" cy="3195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 Box 4"/>
          <p:cNvSpPr txBox="1">
            <a:spLocks noChangeArrowheads="1"/>
          </p:cNvSpPr>
          <p:nvPr/>
        </p:nvSpPr>
        <p:spPr bwMode="auto">
          <a:xfrm>
            <a:off x="5602288" y="5852319"/>
            <a:ext cx="25749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200">
                <a:solidFill>
                  <a:schemeClr val="tx1"/>
                </a:solidFill>
                <a:latin typeface="Tahoma" pitchFamily="34" charset="0"/>
              </a:defRPr>
            </a:lvl1pPr>
            <a:lvl2pPr marL="742950" indent="-285750" eaLnBrk="0" hangingPunct="0">
              <a:defRPr sz="3200">
                <a:solidFill>
                  <a:schemeClr val="tx1"/>
                </a:solidFill>
                <a:latin typeface="Tahoma" pitchFamily="34" charset="0"/>
              </a:defRPr>
            </a:lvl2pPr>
            <a:lvl3pPr marL="1143000" indent="-228600" eaLnBrk="0" hangingPunct="0">
              <a:defRPr sz="3200">
                <a:solidFill>
                  <a:schemeClr val="tx1"/>
                </a:solidFill>
                <a:latin typeface="Tahoma" pitchFamily="34" charset="0"/>
              </a:defRPr>
            </a:lvl3pPr>
            <a:lvl4pPr marL="1600200" indent="-228600" eaLnBrk="0" hangingPunct="0">
              <a:defRPr sz="3200">
                <a:solidFill>
                  <a:schemeClr val="tx1"/>
                </a:solidFill>
                <a:latin typeface="Tahoma" pitchFamily="34" charset="0"/>
              </a:defRPr>
            </a:lvl4pPr>
            <a:lvl5pPr marL="2057400" indent="-228600" eaLnBrk="0" hangingPunct="0">
              <a:defRPr sz="3200">
                <a:solidFill>
                  <a:schemeClr val="tx1"/>
                </a:solidFill>
                <a:latin typeface="Tahoma" pitchFamily="34" charset="0"/>
              </a:defRPr>
            </a:lvl5pPr>
            <a:lvl6pPr marL="2514600" indent="-228600" eaLnBrk="0" fontAlgn="base" hangingPunct="0">
              <a:spcBef>
                <a:spcPct val="0"/>
              </a:spcBef>
              <a:spcAft>
                <a:spcPct val="0"/>
              </a:spcAft>
              <a:defRPr sz="3200">
                <a:solidFill>
                  <a:schemeClr val="tx1"/>
                </a:solidFill>
                <a:latin typeface="Tahoma" pitchFamily="34" charset="0"/>
              </a:defRPr>
            </a:lvl6pPr>
            <a:lvl7pPr marL="2971800" indent="-228600" eaLnBrk="0" fontAlgn="base" hangingPunct="0">
              <a:spcBef>
                <a:spcPct val="0"/>
              </a:spcBef>
              <a:spcAft>
                <a:spcPct val="0"/>
              </a:spcAft>
              <a:defRPr sz="3200">
                <a:solidFill>
                  <a:schemeClr val="tx1"/>
                </a:solidFill>
                <a:latin typeface="Tahoma" pitchFamily="34" charset="0"/>
              </a:defRPr>
            </a:lvl7pPr>
            <a:lvl8pPr marL="3429000" indent="-228600" eaLnBrk="0" fontAlgn="base" hangingPunct="0">
              <a:spcBef>
                <a:spcPct val="0"/>
              </a:spcBef>
              <a:spcAft>
                <a:spcPct val="0"/>
              </a:spcAft>
              <a:defRPr sz="3200">
                <a:solidFill>
                  <a:schemeClr val="tx1"/>
                </a:solidFill>
                <a:latin typeface="Tahoma" pitchFamily="34" charset="0"/>
              </a:defRPr>
            </a:lvl8pPr>
            <a:lvl9pPr marL="3886200" indent="-228600" eaLnBrk="0" fontAlgn="base" hangingPunct="0">
              <a:spcBef>
                <a:spcPct val="0"/>
              </a:spcBef>
              <a:spcAft>
                <a:spcPct val="0"/>
              </a:spcAft>
              <a:defRPr sz="3200">
                <a:solidFill>
                  <a:schemeClr val="tx1"/>
                </a:solidFill>
                <a:latin typeface="Tahoma" pitchFamily="34" charset="0"/>
              </a:defRPr>
            </a:lvl9pPr>
          </a:lstStyle>
          <a:p>
            <a:pPr eaLnBrk="1" hangingPunct="1"/>
            <a:r>
              <a:rPr lang="es-ES_tradnl" sz="1400" b="1" dirty="0">
                <a:solidFill>
                  <a:srgbClr val="666699"/>
                </a:solidFill>
              </a:rPr>
              <a:t>(Durán y Bernárdez, 2002)</a:t>
            </a:r>
            <a:endParaRPr lang="es-ES" sz="1400" b="1" dirty="0">
              <a:solidFill>
                <a:srgbClr val="666699"/>
              </a:solidFill>
            </a:endParaRPr>
          </a:p>
        </p:txBody>
      </p:sp>
    </p:spTree>
    <p:extLst>
      <p:ext uri="{BB962C8B-B14F-4D97-AF65-F5344CB8AC3E}">
        <p14:creationId xmlns:p14="http://schemas.microsoft.com/office/powerpoint/2010/main" val="2000751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Sonriente Mujer étnica Con Cartel En Blanco En Piso Vacío">
            <a:extLst>
              <a:ext uri="{FF2B5EF4-FFF2-40B4-BE49-F238E27FC236}">
                <a16:creationId xmlns:a16="http://schemas.microsoft.com/office/drawing/2014/main" id="{BBDC02A4-584A-384C-A025-A2AE4086F0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1700" y="0"/>
            <a:ext cx="643731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id="{E6517E4C-CA47-314A-8589-BA9B9D070BBF}"/>
              </a:ext>
            </a:extLst>
          </p:cNvPr>
          <p:cNvSpPr>
            <a:spLocks noGrp="1"/>
          </p:cNvSpPr>
          <p:nvPr>
            <p:ph type="title"/>
          </p:nvPr>
        </p:nvSpPr>
        <p:spPr>
          <a:xfrm>
            <a:off x="2810442" y="522832"/>
            <a:ext cx="7620000" cy="1371600"/>
          </a:xfrm>
        </p:spPr>
        <p:txBody>
          <a:bodyPr>
            <a:normAutofit/>
          </a:bodyPr>
          <a:lstStyle/>
          <a:p>
            <a:r>
              <a:rPr lang="es-ES_tradnl" sz="1800" dirty="0"/>
              <a:t>A modo de conclusión</a:t>
            </a:r>
          </a:p>
        </p:txBody>
      </p:sp>
      <p:sp>
        <p:nvSpPr>
          <p:cNvPr id="4" name="Marcador de pie de página 3">
            <a:extLst>
              <a:ext uri="{FF2B5EF4-FFF2-40B4-BE49-F238E27FC236}">
                <a16:creationId xmlns:a16="http://schemas.microsoft.com/office/drawing/2014/main" id="{ECA93DAC-0FFF-9647-ACB1-D622AAA2DFFF}"/>
              </a:ext>
            </a:extLst>
          </p:cNvPr>
          <p:cNvSpPr>
            <a:spLocks noGrp="1"/>
          </p:cNvSpPr>
          <p:nvPr>
            <p:ph type="ftr" sz="quarter" idx="11"/>
          </p:nvPr>
        </p:nvSpPr>
        <p:spPr/>
        <p:txBody>
          <a:bodyPr/>
          <a:lstStyle/>
          <a:p>
            <a:r>
              <a:rPr lang="es-ES"/>
              <a:t>Ingeniería de Software I - Requisitos</a:t>
            </a:r>
          </a:p>
        </p:txBody>
      </p:sp>
      <p:sp>
        <p:nvSpPr>
          <p:cNvPr id="5" name="Marcador de número de diapositiva 4">
            <a:extLst>
              <a:ext uri="{FF2B5EF4-FFF2-40B4-BE49-F238E27FC236}">
                <a16:creationId xmlns:a16="http://schemas.microsoft.com/office/drawing/2014/main" id="{37B9EFF5-100A-6C4A-A553-615744ED86A5}"/>
              </a:ext>
            </a:extLst>
          </p:cNvPr>
          <p:cNvSpPr>
            <a:spLocks noGrp="1"/>
          </p:cNvSpPr>
          <p:nvPr>
            <p:ph type="sldNum" sz="quarter" idx="12"/>
          </p:nvPr>
        </p:nvSpPr>
        <p:spPr/>
        <p:txBody>
          <a:bodyPr/>
          <a:lstStyle/>
          <a:p>
            <a:fld id="{790D89CD-A46C-794B-B2CF-C6DAC5EDED40}" type="slidenum">
              <a:rPr lang="es-ES" smtClean="0"/>
              <a:t>48</a:t>
            </a:fld>
            <a:endParaRPr lang="es-ES"/>
          </a:p>
        </p:txBody>
      </p:sp>
      <p:sp>
        <p:nvSpPr>
          <p:cNvPr id="6" name="Rectángulo 5">
            <a:extLst>
              <a:ext uri="{FF2B5EF4-FFF2-40B4-BE49-F238E27FC236}">
                <a16:creationId xmlns:a16="http://schemas.microsoft.com/office/drawing/2014/main" id="{B803DF51-F16D-D443-83D8-2D3032265B2F}"/>
              </a:ext>
            </a:extLst>
          </p:cNvPr>
          <p:cNvSpPr/>
          <p:nvPr/>
        </p:nvSpPr>
        <p:spPr>
          <a:xfrm rot="5400000">
            <a:off x="7583873" y="698428"/>
            <a:ext cx="1673856" cy="276999"/>
          </a:xfrm>
          <a:prstGeom prst="rect">
            <a:avLst/>
          </a:prstGeom>
        </p:spPr>
        <p:txBody>
          <a:bodyPr wrap="none">
            <a:spAutoFit/>
          </a:bodyPr>
          <a:lstStyle/>
          <a:p>
            <a:r>
              <a:rPr lang="es-ES_tradnl" sz="1200" dirty="0">
                <a:hlinkClick r:id="rId3"/>
              </a:rPr>
              <a:t>https://bit.ly/34zcsBO</a:t>
            </a:r>
            <a:r>
              <a:rPr lang="es-ES_tradnl" sz="1200" dirty="0"/>
              <a:t> </a:t>
            </a:r>
          </a:p>
        </p:txBody>
      </p:sp>
    </p:spTree>
    <p:extLst>
      <p:ext uri="{BB962C8B-B14F-4D97-AF65-F5344CB8AC3E}">
        <p14:creationId xmlns:p14="http://schemas.microsoft.com/office/powerpoint/2010/main" val="278069514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2ED1FE-A690-4344-8D02-0B47A1321FB0}"/>
              </a:ext>
            </a:extLst>
          </p:cNvPr>
          <p:cNvSpPr>
            <a:spLocks noGrp="1"/>
          </p:cNvSpPr>
          <p:nvPr>
            <p:ph type="title"/>
          </p:nvPr>
        </p:nvSpPr>
        <p:spPr/>
        <p:txBody>
          <a:bodyPr>
            <a:normAutofit fontScale="90000"/>
          </a:bodyPr>
          <a:lstStyle/>
          <a:p>
            <a:r>
              <a:rPr lang="es-ES_tradnl" dirty="0"/>
              <a:t>CAUSAS DE LOS PROBLEMAS EN LA OBTENCIÓN DE LOS REQUISITOS </a:t>
            </a:r>
          </a:p>
        </p:txBody>
      </p:sp>
      <p:sp>
        <p:nvSpPr>
          <p:cNvPr id="3" name="Marcador de contenido 2">
            <a:extLst>
              <a:ext uri="{FF2B5EF4-FFF2-40B4-BE49-F238E27FC236}">
                <a16:creationId xmlns:a16="http://schemas.microsoft.com/office/drawing/2014/main" id="{7F86DACD-D04F-1541-8A22-10AC85E0AD16}"/>
              </a:ext>
            </a:extLst>
          </p:cNvPr>
          <p:cNvSpPr>
            <a:spLocks noGrp="1"/>
          </p:cNvSpPr>
          <p:nvPr>
            <p:ph idx="1"/>
          </p:nvPr>
        </p:nvSpPr>
        <p:spPr/>
        <p:txBody>
          <a:bodyPr>
            <a:normAutofit fontScale="85000" lnSpcReduction="20000"/>
          </a:bodyPr>
          <a:lstStyle/>
          <a:p>
            <a:pPr marL="457200" indent="-457200">
              <a:buFont typeface="+mj-lt"/>
              <a:buAutoNum type="arabicPeriod"/>
            </a:pPr>
            <a:r>
              <a:rPr lang="es-ES_tradnl" dirty="0"/>
              <a:t>Análisis no adecuado de los </a:t>
            </a:r>
            <a:r>
              <a:rPr lang="es-ES_tradnl" i="1" dirty="0" err="1"/>
              <a:t>stakeholders</a:t>
            </a:r>
            <a:endParaRPr lang="es-ES_tradnl" i="1" dirty="0"/>
          </a:p>
          <a:p>
            <a:pPr marL="457200" indent="-457200">
              <a:buFont typeface="+mj-lt"/>
              <a:buAutoNum type="arabicPeriod"/>
            </a:pPr>
            <a:r>
              <a:rPr lang="es-ES_tradnl" dirty="0"/>
              <a:t>Lenguaje no adecuado en la especificación de requisitos</a:t>
            </a:r>
          </a:p>
          <a:p>
            <a:pPr marL="914400" lvl="1" indent="-457200">
              <a:buFont typeface="+mj-lt"/>
              <a:buAutoNum type="arabicPeriod"/>
            </a:pPr>
            <a:r>
              <a:rPr lang="es-ES_tradnl" dirty="0"/>
              <a:t>SMART-CC (</a:t>
            </a:r>
            <a:r>
              <a:rPr lang="es-ES_tradnl" i="1" dirty="0" err="1"/>
              <a:t>Specific</a:t>
            </a:r>
            <a:r>
              <a:rPr lang="es-ES_tradnl" i="1" dirty="0"/>
              <a:t>, </a:t>
            </a:r>
            <a:r>
              <a:rPr lang="es-ES_tradnl" i="1" dirty="0" err="1"/>
              <a:t>Measureable</a:t>
            </a:r>
            <a:r>
              <a:rPr lang="es-ES_tradnl" i="1" dirty="0"/>
              <a:t>, </a:t>
            </a:r>
            <a:r>
              <a:rPr lang="es-ES_tradnl" i="1" dirty="0" err="1"/>
              <a:t>Attainable</a:t>
            </a:r>
            <a:r>
              <a:rPr lang="es-ES_tradnl" i="1" dirty="0"/>
              <a:t>, Realizable and Time-</a:t>
            </a:r>
            <a:r>
              <a:rPr lang="es-ES_tradnl" i="1" dirty="0" err="1"/>
              <a:t>bound</a:t>
            </a:r>
            <a:r>
              <a:rPr lang="es-ES_tradnl" dirty="0"/>
              <a:t> - Complete and </a:t>
            </a:r>
            <a:r>
              <a:rPr lang="es-ES_tradnl" dirty="0" err="1"/>
              <a:t>Concise</a:t>
            </a:r>
            <a:r>
              <a:rPr lang="es-ES_tradnl" dirty="0"/>
              <a:t> - Específicos, medibles, alcanzables, realizables y limitados en el tiempo – Completos y Concisos)</a:t>
            </a:r>
          </a:p>
          <a:p>
            <a:pPr marL="457200" indent="-457200">
              <a:buFont typeface="+mj-lt"/>
              <a:buAutoNum type="arabicPeriod"/>
            </a:pPr>
            <a:r>
              <a:rPr lang="es-ES_tradnl" dirty="0"/>
              <a:t>Ir al diseño antes de haber obtenido los requisitos</a:t>
            </a:r>
          </a:p>
          <a:p>
            <a:pPr marL="457200" indent="-457200">
              <a:buFont typeface="+mj-lt"/>
              <a:buAutoNum type="arabicPeriod"/>
            </a:pPr>
            <a:r>
              <a:rPr lang="es-ES_tradnl" dirty="0"/>
              <a:t>No guiar la conversación durante la obtención de requisitos con un grupo de </a:t>
            </a:r>
            <a:r>
              <a:rPr lang="es-ES_tradnl" i="1" dirty="0" err="1"/>
              <a:t>stakeholders</a:t>
            </a:r>
            <a:endParaRPr lang="es-ES_tradnl" i="1" dirty="0"/>
          </a:p>
          <a:p>
            <a:pPr marL="457200" indent="-457200">
              <a:buFont typeface="+mj-lt"/>
              <a:buAutoNum type="arabicPeriod"/>
            </a:pPr>
            <a:r>
              <a:rPr lang="es-ES_tradnl" dirty="0"/>
              <a:t>Conseguir la aprobación de los requisitos sin una comprensión compartida de los mismos</a:t>
            </a:r>
          </a:p>
          <a:p>
            <a:pPr marL="457200" indent="-457200">
              <a:buFont typeface="+mj-lt"/>
              <a:buAutoNum type="arabicPeriod"/>
            </a:pPr>
            <a:r>
              <a:rPr lang="es-ES_tradnl" dirty="0"/>
              <a:t>Creer que los requisitos deben estar completos al 100% antes de compartirlos con los </a:t>
            </a:r>
            <a:r>
              <a:rPr lang="es-ES_tradnl" i="1" dirty="0" err="1"/>
              <a:t>stakeholders</a:t>
            </a:r>
            <a:endParaRPr lang="es-ES_tradnl" i="1" dirty="0"/>
          </a:p>
          <a:p>
            <a:pPr marL="457200" indent="-457200">
              <a:buFont typeface="+mj-lt"/>
              <a:buAutoNum type="arabicPeriod"/>
            </a:pPr>
            <a:r>
              <a:rPr lang="es-ES_tradnl" dirty="0"/>
              <a:t>No construir una relación de confianza con los </a:t>
            </a:r>
            <a:r>
              <a:rPr lang="es-ES_tradnl" i="1" dirty="0" err="1"/>
              <a:t>stakeholders</a:t>
            </a:r>
            <a:endParaRPr lang="es-ES_tradnl" i="1" dirty="0"/>
          </a:p>
          <a:p>
            <a:pPr marL="457200" indent="-457200">
              <a:buFont typeface="+mj-lt"/>
              <a:buAutoNum type="arabicPeriod"/>
            </a:pPr>
            <a:r>
              <a:rPr lang="es-ES_tradnl" dirty="0"/>
              <a:t>Utilizar a ciegas una plantilla</a:t>
            </a:r>
          </a:p>
        </p:txBody>
      </p:sp>
      <p:sp>
        <p:nvSpPr>
          <p:cNvPr id="4" name="Marcador de pie de página 3">
            <a:extLst>
              <a:ext uri="{FF2B5EF4-FFF2-40B4-BE49-F238E27FC236}">
                <a16:creationId xmlns:a16="http://schemas.microsoft.com/office/drawing/2014/main" id="{2FEE789C-43B4-AB48-A398-0B9B71037DCF}"/>
              </a:ext>
            </a:extLst>
          </p:cNvPr>
          <p:cNvSpPr>
            <a:spLocks noGrp="1"/>
          </p:cNvSpPr>
          <p:nvPr>
            <p:ph type="ftr" sz="quarter" idx="11"/>
          </p:nvPr>
        </p:nvSpPr>
        <p:spPr/>
        <p:txBody>
          <a:bodyPr/>
          <a:lstStyle/>
          <a:p>
            <a:r>
              <a:rPr lang="es-ES"/>
              <a:t>Ingeniería de Software I - Requisitos</a:t>
            </a:r>
          </a:p>
        </p:txBody>
      </p:sp>
      <p:sp>
        <p:nvSpPr>
          <p:cNvPr id="5" name="Marcador de número de diapositiva 4">
            <a:extLst>
              <a:ext uri="{FF2B5EF4-FFF2-40B4-BE49-F238E27FC236}">
                <a16:creationId xmlns:a16="http://schemas.microsoft.com/office/drawing/2014/main" id="{CE5AC20E-E54F-C54F-A2E4-5EA742233DEE}"/>
              </a:ext>
            </a:extLst>
          </p:cNvPr>
          <p:cNvSpPr>
            <a:spLocks noGrp="1"/>
          </p:cNvSpPr>
          <p:nvPr>
            <p:ph type="sldNum" sz="quarter" idx="12"/>
          </p:nvPr>
        </p:nvSpPr>
        <p:spPr/>
        <p:txBody>
          <a:bodyPr/>
          <a:lstStyle/>
          <a:p>
            <a:fld id="{790D89CD-A46C-794B-B2CF-C6DAC5EDED40}" type="slidenum">
              <a:rPr lang="es-ES" smtClean="0"/>
              <a:t>49</a:t>
            </a:fld>
            <a:endParaRPr lang="es-ES"/>
          </a:p>
        </p:txBody>
      </p:sp>
    </p:spTree>
    <p:extLst>
      <p:ext uri="{BB962C8B-B14F-4D97-AF65-F5344CB8AC3E}">
        <p14:creationId xmlns:p14="http://schemas.microsoft.com/office/powerpoint/2010/main" val="34713135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200" y="22225"/>
            <a:ext cx="7620000" cy="1371600"/>
          </a:xfrm>
        </p:spPr>
        <p:txBody>
          <a:bodyPr/>
          <a:lstStyle/>
          <a:p>
            <a:r>
              <a:rPr lang="es-ES_tradnl" dirty="0"/>
              <a:t>Problemática</a:t>
            </a:r>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5</a:t>
            </a:fld>
            <a:endParaRPr lang="es-ES"/>
          </a:p>
        </p:txBody>
      </p:sp>
      <p:grpSp>
        <p:nvGrpSpPr>
          <p:cNvPr id="6" name="Group 2"/>
          <p:cNvGrpSpPr>
            <a:grpSpLocks/>
          </p:cNvGrpSpPr>
          <p:nvPr/>
        </p:nvGrpSpPr>
        <p:grpSpPr bwMode="auto">
          <a:xfrm>
            <a:off x="33338" y="1550988"/>
            <a:ext cx="4144962" cy="1538287"/>
            <a:chOff x="230" y="240"/>
            <a:chExt cx="2410" cy="969"/>
          </a:xfrm>
        </p:grpSpPr>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4" y="240"/>
              <a:ext cx="1056" cy="9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4"/>
            <p:cNvSpPr txBox="1">
              <a:spLocks noChangeArrowheads="1"/>
            </p:cNvSpPr>
            <p:nvPr/>
          </p:nvSpPr>
          <p:spPr bwMode="auto">
            <a:xfrm>
              <a:off x="230" y="297"/>
              <a:ext cx="1258" cy="446"/>
            </a:xfrm>
            <a:prstGeom prst="rect">
              <a:avLst/>
            </a:prstGeom>
            <a:noFill/>
            <a:ln w="9525">
              <a:noFill/>
              <a:miter lim="800000"/>
              <a:headEnd/>
              <a:tailEnd/>
            </a:ln>
          </p:spPr>
          <p:txBody>
            <a:bodyPr>
              <a:spAutoFit/>
            </a:bodyPr>
            <a:lstStyle/>
            <a:p>
              <a:pPr>
                <a:defRPr/>
              </a:pPr>
              <a:r>
                <a:rPr lang="es-ES" sz="2000" dirty="0">
                  <a:latin typeface="+mj-lt"/>
                </a:rPr>
                <a:t>Esto es lo que pidió el usuario</a:t>
              </a:r>
              <a:endParaRPr lang="es-ES" sz="1800" dirty="0">
                <a:latin typeface="+mj-lt"/>
              </a:endParaRPr>
            </a:p>
          </p:txBody>
        </p:sp>
      </p:grpSp>
      <p:grpSp>
        <p:nvGrpSpPr>
          <p:cNvPr id="9" name="Group 5"/>
          <p:cNvGrpSpPr>
            <a:grpSpLocks/>
          </p:cNvGrpSpPr>
          <p:nvPr/>
        </p:nvGrpSpPr>
        <p:grpSpPr bwMode="auto">
          <a:xfrm>
            <a:off x="50800" y="3227388"/>
            <a:ext cx="4044950" cy="1473200"/>
            <a:chOff x="240" y="1728"/>
            <a:chExt cx="2352" cy="928"/>
          </a:xfrm>
        </p:grpSpPr>
        <p:pic>
          <p:nvPicPr>
            <p:cNvPr id="1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4" y="1728"/>
              <a:ext cx="1008" cy="9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Text Box 7"/>
            <p:cNvSpPr txBox="1">
              <a:spLocks noChangeArrowheads="1"/>
            </p:cNvSpPr>
            <p:nvPr/>
          </p:nvSpPr>
          <p:spPr bwMode="auto">
            <a:xfrm>
              <a:off x="240" y="1728"/>
              <a:ext cx="1258" cy="446"/>
            </a:xfrm>
            <a:prstGeom prst="rect">
              <a:avLst/>
            </a:prstGeom>
            <a:noFill/>
            <a:ln w="9525">
              <a:noFill/>
              <a:miter lim="800000"/>
              <a:headEnd/>
              <a:tailEnd/>
            </a:ln>
          </p:spPr>
          <p:txBody>
            <a:bodyPr>
              <a:spAutoFit/>
            </a:bodyPr>
            <a:lstStyle/>
            <a:p>
              <a:pPr>
                <a:defRPr/>
              </a:pPr>
              <a:r>
                <a:rPr lang="es-ES" sz="2000" dirty="0">
                  <a:latin typeface="+mj-lt"/>
                </a:rPr>
                <a:t>El analista lo vio de esta forma</a:t>
              </a:r>
            </a:p>
          </p:txBody>
        </p:sp>
      </p:grpSp>
      <p:grpSp>
        <p:nvGrpSpPr>
          <p:cNvPr id="12" name="Group 8"/>
          <p:cNvGrpSpPr>
            <a:grpSpLocks/>
          </p:cNvGrpSpPr>
          <p:nvPr/>
        </p:nvGrpSpPr>
        <p:grpSpPr bwMode="auto">
          <a:xfrm>
            <a:off x="50800" y="4948238"/>
            <a:ext cx="4105275" cy="1600200"/>
            <a:chOff x="240" y="3072"/>
            <a:chExt cx="2387" cy="1008"/>
          </a:xfrm>
        </p:grpSpPr>
        <p:pic>
          <p:nvPicPr>
            <p:cNvPr id="13"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80" y="3072"/>
              <a:ext cx="947" cy="10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Text Box 10"/>
            <p:cNvSpPr txBox="1">
              <a:spLocks noChangeArrowheads="1"/>
            </p:cNvSpPr>
            <p:nvPr/>
          </p:nvSpPr>
          <p:spPr bwMode="auto">
            <a:xfrm>
              <a:off x="240" y="3072"/>
              <a:ext cx="1258" cy="442"/>
            </a:xfrm>
            <a:prstGeom prst="rect">
              <a:avLst/>
            </a:prstGeom>
            <a:noFill/>
            <a:ln w="9525">
              <a:noFill/>
              <a:miter lim="800000"/>
              <a:headEnd/>
              <a:tailEnd/>
            </a:ln>
          </p:spPr>
          <p:txBody>
            <a:bodyPr>
              <a:spAutoFit/>
            </a:bodyPr>
            <a:lstStyle/>
            <a:p>
              <a:pPr>
                <a:defRPr/>
              </a:pPr>
              <a:r>
                <a:rPr lang="es-ES" sz="2000" dirty="0">
                  <a:latin typeface="+mj-lt"/>
                </a:rPr>
                <a:t>Así se diseñó el sistema</a:t>
              </a:r>
              <a:r>
                <a:rPr lang="es-ES" sz="1800" dirty="0">
                  <a:latin typeface="+mj-lt"/>
                </a:rPr>
                <a:t> </a:t>
              </a:r>
            </a:p>
          </p:txBody>
        </p:sp>
      </p:grpSp>
      <p:grpSp>
        <p:nvGrpSpPr>
          <p:cNvPr id="15" name="Group 11"/>
          <p:cNvGrpSpPr>
            <a:grpSpLocks/>
          </p:cNvGrpSpPr>
          <p:nvPr/>
        </p:nvGrpSpPr>
        <p:grpSpPr bwMode="auto">
          <a:xfrm>
            <a:off x="4673600" y="1550988"/>
            <a:ext cx="4210050" cy="1525587"/>
            <a:chOff x="2928" y="288"/>
            <a:chExt cx="2448" cy="961"/>
          </a:xfrm>
        </p:grpSpPr>
        <p:pic>
          <p:nvPicPr>
            <p:cNvPr id="16"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20" y="288"/>
              <a:ext cx="1056" cy="9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7" name="Text Box 13"/>
            <p:cNvSpPr txBox="1">
              <a:spLocks noChangeArrowheads="1"/>
            </p:cNvSpPr>
            <p:nvPr/>
          </p:nvSpPr>
          <p:spPr bwMode="auto">
            <a:xfrm>
              <a:off x="2928" y="336"/>
              <a:ext cx="1392" cy="446"/>
            </a:xfrm>
            <a:prstGeom prst="rect">
              <a:avLst/>
            </a:prstGeom>
            <a:noFill/>
            <a:ln w="9525">
              <a:noFill/>
              <a:miter lim="800000"/>
              <a:headEnd/>
              <a:tailEnd/>
            </a:ln>
          </p:spPr>
          <p:txBody>
            <a:bodyPr>
              <a:spAutoFit/>
            </a:bodyPr>
            <a:lstStyle/>
            <a:p>
              <a:pPr>
                <a:defRPr/>
              </a:pPr>
              <a:r>
                <a:rPr lang="es-ES" sz="2000" dirty="0">
                  <a:latin typeface="+mj-lt"/>
                </a:rPr>
                <a:t>El programador lo escribió así</a:t>
              </a:r>
            </a:p>
          </p:txBody>
        </p:sp>
      </p:grpSp>
      <p:grpSp>
        <p:nvGrpSpPr>
          <p:cNvPr id="18" name="Group 14"/>
          <p:cNvGrpSpPr>
            <a:grpSpLocks/>
          </p:cNvGrpSpPr>
          <p:nvPr/>
        </p:nvGrpSpPr>
        <p:grpSpPr bwMode="auto">
          <a:xfrm>
            <a:off x="4921250" y="3227388"/>
            <a:ext cx="3962400" cy="1289050"/>
            <a:chOff x="3072" y="1680"/>
            <a:chExt cx="2304" cy="812"/>
          </a:xfrm>
        </p:grpSpPr>
        <p:pic>
          <p:nvPicPr>
            <p:cNvPr id="19" name="Picture 1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16" y="1680"/>
              <a:ext cx="960" cy="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Text Box 16"/>
            <p:cNvSpPr txBox="1">
              <a:spLocks noChangeArrowheads="1"/>
            </p:cNvSpPr>
            <p:nvPr/>
          </p:nvSpPr>
          <p:spPr bwMode="auto">
            <a:xfrm>
              <a:off x="3072" y="1680"/>
              <a:ext cx="1258" cy="442"/>
            </a:xfrm>
            <a:prstGeom prst="rect">
              <a:avLst/>
            </a:prstGeom>
            <a:noFill/>
            <a:ln w="9525">
              <a:noFill/>
              <a:miter lim="800000"/>
              <a:headEnd/>
              <a:tailEnd/>
            </a:ln>
          </p:spPr>
          <p:txBody>
            <a:bodyPr>
              <a:spAutoFit/>
            </a:bodyPr>
            <a:lstStyle/>
            <a:p>
              <a:pPr>
                <a:defRPr/>
              </a:pPr>
              <a:r>
                <a:rPr lang="es-ES" sz="2000" dirty="0">
                  <a:latin typeface="+mj-lt"/>
                </a:rPr>
                <a:t>Esto es lo que quería el usuario</a:t>
              </a:r>
              <a:endParaRPr lang="es-ES" sz="1800" dirty="0">
                <a:latin typeface="+mj-lt"/>
              </a:endParaRPr>
            </a:p>
          </p:txBody>
        </p:sp>
      </p:grpSp>
      <p:grpSp>
        <p:nvGrpSpPr>
          <p:cNvPr id="21" name="Group 17"/>
          <p:cNvGrpSpPr>
            <a:grpSpLocks/>
          </p:cNvGrpSpPr>
          <p:nvPr/>
        </p:nvGrpSpPr>
        <p:grpSpPr bwMode="auto">
          <a:xfrm>
            <a:off x="4838700" y="4948238"/>
            <a:ext cx="4127500" cy="1274762"/>
            <a:chOff x="3024" y="3120"/>
            <a:chExt cx="2400" cy="803"/>
          </a:xfrm>
        </p:grpSpPr>
        <p:pic>
          <p:nvPicPr>
            <p:cNvPr id="22" name="Picture 1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416" y="3120"/>
              <a:ext cx="1008" cy="8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3" name="Text Box 19"/>
            <p:cNvSpPr txBox="1">
              <a:spLocks noChangeArrowheads="1"/>
            </p:cNvSpPr>
            <p:nvPr/>
          </p:nvSpPr>
          <p:spPr bwMode="auto">
            <a:xfrm>
              <a:off x="3024" y="3120"/>
              <a:ext cx="1258" cy="634"/>
            </a:xfrm>
            <a:prstGeom prst="rect">
              <a:avLst/>
            </a:prstGeom>
            <a:noFill/>
            <a:ln w="9525">
              <a:noFill/>
              <a:miter lim="800000"/>
              <a:headEnd/>
              <a:tailEnd/>
            </a:ln>
          </p:spPr>
          <p:txBody>
            <a:bodyPr>
              <a:spAutoFit/>
            </a:bodyPr>
            <a:lstStyle/>
            <a:p>
              <a:pPr>
                <a:defRPr/>
              </a:pPr>
              <a:r>
                <a:rPr lang="es-ES" sz="2000" dirty="0">
                  <a:latin typeface="+mj-lt"/>
                </a:rPr>
                <a:t>Así funciona el sistema en la actualidad</a:t>
              </a:r>
              <a:r>
                <a:rPr lang="es-ES" sz="1800" dirty="0">
                  <a:latin typeface="+mj-lt"/>
                </a:rPr>
                <a:t> </a:t>
              </a:r>
            </a:p>
          </p:txBody>
        </p:sp>
      </p:grpSp>
    </p:spTree>
    <p:extLst>
      <p:ext uri="{BB962C8B-B14F-4D97-AF65-F5344CB8AC3E}">
        <p14:creationId xmlns:p14="http://schemas.microsoft.com/office/powerpoint/2010/main" val="187514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499"/>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2B76EC-7964-3445-9928-EA703FA8E6DC}"/>
              </a:ext>
            </a:extLst>
          </p:cNvPr>
          <p:cNvSpPr>
            <a:spLocks noGrp="1"/>
          </p:cNvSpPr>
          <p:nvPr>
            <p:ph type="title"/>
          </p:nvPr>
        </p:nvSpPr>
        <p:spPr/>
        <p:txBody>
          <a:bodyPr/>
          <a:lstStyle/>
          <a:p>
            <a:r>
              <a:rPr lang="es-ES_tradnl" dirty="0"/>
              <a:t>TIPOS de fallos en los requisitos</a:t>
            </a:r>
          </a:p>
        </p:txBody>
      </p:sp>
      <p:sp>
        <p:nvSpPr>
          <p:cNvPr id="3" name="Marcador de contenido 2">
            <a:extLst>
              <a:ext uri="{FF2B5EF4-FFF2-40B4-BE49-F238E27FC236}">
                <a16:creationId xmlns:a16="http://schemas.microsoft.com/office/drawing/2014/main" id="{D86AF495-F3AB-B840-A65F-798A54F7A0CD}"/>
              </a:ext>
            </a:extLst>
          </p:cNvPr>
          <p:cNvSpPr>
            <a:spLocks noGrp="1"/>
          </p:cNvSpPr>
          <p:nvPr>
            <p:ph idx="1"/>
          </p:nvPr>
        </p:nvSpPr>
        <p:spPr/>
        <p:txBody>
          <a:bodyPr>
            <a:normAutofit lnSpcReduction="10000"/>
          </a:bodyPr>
          <a:lstStyle/>
          <a:p>
            <a:pPr marL="342900" indent="-342900">
              <a:buFont typeface="Arial" panose="020B0604020202020204" pitchFamily="34" charset="0"/>
              <a:buChar char="•"/>
            </a:pPr>
            <a:r>
              <a:rPr lang="es-ES_tradnl" dirty="0"/>
              <a:t>Efecto </a:t>
            </a:r>
            <a:r>
              <a:rPr lang="es-ES_tradnl" i="1" dirty="0"/>
              <a:t>Big </a:t>
            </a:r>
            <a:r>
              <a:rPr lang="es-ES_tradnl" i="1" dirty="0" err="1"/>
              <a:t>Bang</a:t>
            </a:r>
            <a:endParaRPr lang="es-ES_tradnl" i="1" dirty="0"/>
          </a:p>
          <a:p>
            <a:pPr marL="342900" indent="-342900">
              <a:buFont typeface="Arial" panose="020B0604020202020204" pitchFamily="34" charset="0"/>
              <a:buChar char="•"/>
            </a:pPr>
            <a:r>
              <a:rPr lang="es-ES_tradnl" dirty="0"/>
              <a:t>Suposiciones y expectativas no documentadas</a:t>
            </a:r>
          </a:p>
          <a:p>
            <a:pPr marL="342900" indent="-342900">
              <a:buFont typeface="Arial" panose="020B0604020202020204" pitchFamily="34" charset="0"/>
              <a:buChar char="•"/>
            </a:pPr>
            <a:r>
              <a:rPr lang="es-ES_tradnl" dirty="0"/>
              <a:t>Desajustes con la realidad – Cuento de los 6 ciegos y el elefante</a:t>
            </a:r>
          </a:p>
          <a:p>
            <a:pPr marL="342900" indent="-342900">
              <a:buFont typeface="Arial" panose="020B0604020202020204" pitchFamily="34" charset="0"/>
              <a:buChar char="•"/>
            </a:pPr>
            <a:r>
              <a:rPr lang="es-ES_tradnl" dirty="0"/>
              <a:t>Confundir el dominio del problema con el dominio de la solución</a:t>
            </a:r>
          </a:p>
          <a:p>
            <a:pPr marL="342900" indent="-342900">
              <a:buFont typeface="Arial" panose="020B0604020202020204" pitchFamily="34" charset="0"/>
              <a:buChar char="•"/>
            </a:pPr>
            <a:r>
              <a:rPr lang="es-ES_tradnl" dirty="0"/>
              <a:t>Falta de cohesión de los requisitos</a:t>
            </a:r>
          </a:p>
          <a:p>
            <a:pPr marL="342900" indent="-342900">
              <a:buFont typeface="Arial" panose="020B0604020202020204" pitchFamily="34" charset="0"/>
              <a:buChar char="•"/>
            </a:pPr>
            <a:r>
              <a:rPr lang="es-ES_tradnl" dirty="0"/>
              <a:t>Ignorar los requisitos no funcionales</a:t>
            </a:r>
          </a:p>
          <a:p>
            <a:pPr marL="342900" indent="-342900">
              <a:buFont typeface="Arial" panose="020B0604020202020204" pitchFamily="34" charset="0"/>
              <a:buChar char="•"/>
            </a:pPr>
            <a:r>
              <a:rPr lang="es-ES_tradnl" dirty="0"/>
              <a:t>No introducir el aseguramiento de la calidad en los procesos de ingeniería de requisitos</a:t>
            </a:r>
          </a:p>
          <a:p>
            <a:pPr marL="342900" indent="-342900">
              <a:buFont typeface="Arial" panose="020B0604020202020204" pitchFamily="34" charset="0"/>
              <a:buChar char="•"/>
            </a:pPr>
            <a:r>
              <a:rPr lang="es-ES_tradnl" dirty="0"/>
              <a:t>No tener en cuenta los escenarios </a:t>
            </a:r>
            <a:r>
              <a:rPr lang="es-ES_tradnl"/>
              <a:t>de riesgo</a:t>
            </a:r>
            <a:endParaRPr lang="es-ES_tradnl" dirty="0"/>
          </a:p>
        </p:txBody>
      </p:sp>
      <p:sp>
        <p:nvSpPr>
          <p:cNvPr id="4" name="Marcador de pie de página 3">
            <a:extLst>
              <a:ext uri="{FF2B5EF4-FFF2-40B4-BE49-F238E27FC236}">
                <a16:creationId xmlns:a16="http://schemas.microsoft.com/office/drawing/2014/main" id="{FDD082AE-C2B3-F343-9B9A-4256981B8965}"/>
              </a:ext>
            </a:extLst>
          </p:cNvPr>
          <p:cNvSpPr>
            <a:spLocks noGrp="1"/>
          </p:cNvSpPr>
          <p:nvPr>
            <p:ph type="ftr" sz="quarter" idx="11"/>
          </p:nvPr>
        </p:nvSpPr>
        <p:spPr/>
        <p:txBody>
          <a:bodyPr/>
          <a:lstStyle/>
          <a:p>
            <a:r>
              <a:rPr lang="es-ES"/>
              <a:t>Ingeniería de Software I - Requisitos</a:t>
            </a:r>
          </a:p>
        </p:txBody>
      </p:sp>
      <p:sp>
        <p:nvSpPr>
          <p:cNvPr id="5" name="Marcador de número de diapositiva 4">
            <a:extLst>
              <a:ext uri="{FF2B5EF4-FFF2-40B4-BE49-F238E27FC236}">
                <a16:creationId xmlns:a16="http://schemas.microsoft.com/office/drawing/2014/main" id="{37664B64-5116-DC4F-B500-1D7A09CCB0BB}"/>
              </a:ext>
            </a:extLst>
          </p:cNvPr>
          <p:cNvSpPr>
            <a:spLocks noGrp="1"/>
          </p:cNvSpPr>
          <p:nvPr>
            <p:ph type="sldNum" sz="quarter" idx="12"/>
          </p:nvPr>
        </p:nvSpPr>
        <p:spPr/>
        <p:txBody>
          <a:bodyPr/>
          <a:lstStyle/>
          <a:p>
            <a:fld id="{790D89CD-A46C-794B-B2CF-C6DAC5EDED40}" type="slidenum">
              <a:rPr lang="es-ES" smtClean="0"/>
              <a:t>50</a:t>
            </a:fld>
            <a:endParaRPr lang="es-ES"/>
          </a:p>
        </p:txBody>
      </p:sp>
    </p:spTree>
    <p:extLst>
      <p:ext uri="{BB962C8B-B14F-4D97-AF65-F5344CB8AC3E}">
        <p14:creationId xmlns:p14="http://schemas.microsoft.com/office/powerpoint/2010/main" val="3329926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0"/>
            <a:ext cx="7620000" cy="1371600"/>
          </a:xfrm>
        </p:spPr>
        <p:txBody>
          <a:bodyPr/>
          <a:lstStyle/>
          <a:p>
            <a:r>
              <a:rPr lang="es-ES" dirty="0"/>
              <a:t>BIBLIOGRAFÍA</a:t>
            </a:r>
          </a:p>
        </p:txBody>
      </p:sp>
      <p:sp>
        <p:nvSpPr>
          <p:cNvPr id="3" name="Marcador de contenido 2"/>
          <p:cNvSpPr>
            <a:spLocks noGrp="1"/>
          </p:cNvSpPr>
          <p:nvPr>
            <p:ph idx="1"/>
          </p:nvPr>
        </p:nvSpPr>
        <p:spPr>
          <a:xfrm>
            <a:off x="457200" y="1284513"/>
            <a:ext cx="8158480" cy="5055961"/>
          </a:xfrm>
        </p:spPr>
        <p:txBody>
          <a:bodyPr>
            <a:noAutofit/>
          </a:bodyPr>
          <a:lstStyle/>
          <a:p>
            <a:pPr marL="342900" indent="-342900">
              <a:lnSpc>
                <a:spcPct val="120000"/>
              </a:lnSpc>
              <a:spcBef>
                <a:spcPts val="0"/>
              </a:spcBef>
              <a:buFont typeface="Arial" panose="020B0604020202020204" pitchFamily="34" charset="0"/>
              <a:buChar char="•"/>
            </a:pPr>
            <a:r>
              <a:rPr lang="es-ES" sz="1000" dirty="0"/>
              <a:t>A. Durán Toro, "Un Entorno Metodológico de Ingeniería de Requisitos para Sistemas de Información," PhD, Departamento de Lenguajes y Sistemas Informáticos, Universidad de Sevilla, 2000.</a:t>
            </a:r>
          </a:p>
          <a:p>
            <a:pPr marL="342900" indent="-342900">
              <a:lnSpc>
                <a:spcPct val="120000"/>
              </a:lnSpc>
              <a:spcBef>
                <a:spcPts val="0"/>
              </a:spcBef>
              <a:buFont typeface="Arial" panose="020B0604020202020204" pitchFamily="34" charset="0"/>
              <a:buChar char="•"/>
            </a:pPr>
            <a:r>
              <a:rPr lang="es-ES" sz="1000" dirty="0"/>
              <a:t>A. Durán y B. Bernárdez, "Metodología para la </a:t>
            </a:r>
            <a:r>
              <a:rPr lang="es-ES" sz="1000" dirty="0" err="1"/>
              <a:t>elicitación</a:t>
            </a:r>
            <a:r>
              <a:rPr lang="es-ES" sz="1000" dirty="0"/>
              <a:t> de requisitos de sistemas software (versión 2.3),"  Universidad de Sevilla, Universidad de Sevilla, España,  Informe Técnico LSI-2000-10, 2002. Disponible en: </a:t>
            </a:r>
            <a:r>
              <a:rPr lang="es-ES" sz="1000" dirty="0">
                <a:hlinkClick r:id="rId2"/>
              </a:rPr>
              <a:t>https://goo.gl/rhV8eV.</a:t>
            </a:r>
            <a:endParaRPr lang="es-ES" sz="1000" dirty="0"/>
          </a:p>
          <a:p>
            <a:pPr marL="342900" indent="-342900">
              <a:lnSpc>
                <a:spcPct val="120000"/>
              </a:lnSpc>
              <a:spcBef>
                <a:spcPts val="0"/>
              </a:spcBef>
              <a:buFont typeface="Arial" panose="020B0604020202020204" pitchFamily="34" charset="0"/>
              <a:buChar char="•"/>
            </a:pPr>
            <a:r>
              <a:rPr lang="es-ES" sz="1000" dirty="0"/>
              <a:t>A. M. Davis, </a:t>
            </a:r>
            <a:r>
              <a:rPr lang="es-ES" sz="1000" i="1" dirty="0"/>
              <a:t>Software </a:t>
            </a:r>
            <a:r>
              <a:rPr lang="es-ES" sz="1000" i="1" dirty="0" err="1"/>
              <a:t>Requirements</a:t>
            </a:r>
            <a:r>
              <a:rPr lang="es-ES" sz="1000" i="1" dirty="0"/>
              <a:t>: </a:t>
            </a:r>
            <a:r>
              <a:rPr lang="es-ES" sz="1000" i="1" dirty="0" err="1"/>
              <a:t>Objects</a:t>
            </a:r>
            <a:r>
              <a:rPr lang="es-ES" sz="1000" i="1" dirty="0"/>
              <a:t>, </a:t>
            </a:r>
            <a:r>
              <a:rPr lang="es-ES" sz="1000" i="1" dirty="0" err="1"/>
              <a:t>Functions</a:t>
            </a:r>
            <a:r>
              <a:rPr lang="es-ES" sz="1000" i="1" dirty="0"/>
              <a:t> and </a:t>
            </a:r>
            <a:r>
              <a:rPr lang="es-ES" sz="1000" i="1" dirty="0" err="1"/>
              <a:t>States</a:t>
            </a:r>
            <a:r>
              <a:rPr lang="es-ES" sz="1000" dirty="0"/>
              <a:t>, 2nd ed. </a:t>
            </a:r>
            <a:r>
              <a:rPr lang="es-ES" sz="1000" dirty="0" err="1"/>
              <a:t>Englewood</a:t>
            </a:r>
            <a:r>
              <a:rPr lang="es-ES" sz="1000" dirty="0"/>
              <a:t> </a:t>
            </a:r>
            <a:r>
              <a:rPr lang="es-ES" sz="1000" dirty="0" err="1"/>
              <a:t>Cliffs</a:t>
            </a:r>
            <a:r>
              <a:rPr lang="es-ES" sz="1000" dirty="0"/>
              <a:t>, NJ, USA: Prentice–Hall, 1993.</a:t>
            </a:r>
          </a:p>
          <a:p>
            <a:pPr marL="342900" indent="-342900">
              <a:lnSpc>
                <a:spcPct val="120000"/>
              </a:lnSpc>
              <a:spcBef>
                <a:spcPts val="0"/>
              </a:spcBef>
              <a:buFont typeface="Arial" panose="020B0604020202020204" pitchFamily="34" charset="0"/>
              <a:buChar char="•"/>
            </a:pPr>
            <a:r>
              <a:rPr lang="es-ES" sz="1000" dirty="0"/>
              <a:t>C. Mazza, J. </a:t>
            </a:r>
            <a:r>
              <a:rPr lang="es-ES" sz="1000" dirty="0" err="1"/>
              <a:t>Fairclough</a:t>
            </a:r>
            <a:r>
              <a:rPr lang="es-ES" sz="1000" dirty="0"/>
              <a:t>, B. Melton, D. Pablo, A. Scheffer y R. Stevens, </a:t>
            </a:r>
            <a:r>
              <a:rPr lang="es-ES" sz="1000" i="1" dirty="0"/>
              <a:t>Software </a:t>
            </a:r>
            <a:r>
              <a:rPr lang="es-ES" sz="1000" i="1" dirty="0" err="1"/>
              <a:t>Engineering</a:t>
            </a:r>
            <a:r>
              <a:rPr lang="es-ES" sz="1000" i="1" dirty="0"/>
              <a:t> </a:t>
            </a:r>
            <a:r>
              <a:rPr lang="es-ES" sz="1000" i="1" dirty="0" err="1"/>
              <a:t>Standards</a:t>
            </a:r>
            <a:r>
              <a:rPr lang="es-ES" sz="1000" dirty="0"/>
              <a:t>. </a:t>
            </a:r>
            <a:r>
              <a:rPr lang="es-ES" sz="1000" dirty="0" err="1"/>
              <a:t>Hemel</a:t>
            </a:r>
            <a:r>
              <a:rPr lang="es-ES" sz="1000" dirty="0"/>
              <a:t> Hempstead: Prentice–Hall, 1994.</a:t>
            </a:r>
          </a:p>
          <a:p>
            <a:pPr marL="342900" indent="-342900">
              <a:lnSpc>
                <a:spcPct val="120000"/>
              </a:lnSpc>
              <a:spcBef>
                <a:spcPts val="0"/>
              </a:spcBef>
              <a:buFont typeface="Arial" panose="020B0604020202020204" pitchFamily="34" charset="0"/>
              <a:buChar char="•"/>
            </a:pPr>
            <a:r>
              <a:rPr lang="es-ES" sz="1000" dirty="0"/>
              <a:t>F. J. García-Peñalvo, A. García-Holgado y A. Vázquez-</a:t>
            </a:r>
            <a:r>
              <a:rPr lang="es-ES" sz="1000" dirty="0" err="1"/>
              <a:t>Ingelmo</a:t>
            </a:r>
            <a:r>
              <a:rPr lang="es-ES" sz="1000" dirty="0"/>
              <a:t>, "Ingeniería de requisitos," Recursos docentes de la asignatura Ingeniería de Software I. Grado en Ingeniería Informática. Curso 2021-2022, F. J. García-Peñalvo, A. García-Holgado y A. Vázquez-</a:t>
            </a:r>
            <a:r>
              <a:rPr lang="es-ES" sz="1000" dirty="0" err="1"/>
              <a:t>Ingelmo</a:t>
            </a:r>
            <a:r>
              <a:rPr lang="es-ES" sz="1000" dirty="0"/>
              <a:t>, Eds., Salamanca, España: Grupo GRIAL, Universidad de Salamanca, 2022. [Online]. Disponible en: https://</a:t>
            </a:r>
            <a:r>
              <a:rPr lang="es-ES" sz="1000" dirty="0" err="1"/>
              <a:t>bit.ly</a:t>
            </a:r>
            <a:r>
              <a:rPr lang="es-ES" sz="1000" dirty="0"/>
              <a:t>/3Lb5uDY. </a:t>
            </a:r>
            <a:r>
              <a:rPr lang="es-ES" sz="1000" dirty="0" err="1"/>
              <a:t>doi</a:t>
            </a:r>
            <a:r>
              <a:rPr lang="es-ES" sz="1000" dirty="0"/>
              <a:t>: 10.5281/zenodo.5979539. (pp. 4-55)</a:t>
            </a:r>
          </a:p>
          <a:p>
            <a:pPr marL="342900" indent="-342900">
              <a:lnSpc>
                <a:spcPct val="120000"/>
              </a:lnSpc>
              <a:spcBef>
                <a:spcPts val="0"/>
              </a:spcBef>
              <a:buFont typeface="Arial" panose="020B0604020202020204" pitchFamily="34" charset="0"/>
              <a:buChar char="•"/>
            </a:pPr>
            <a:r>
              <a:rPr lang="es-ES" sz="1000" dirty="0"/>
              <a:t>F. J. García-Peñalvo, A. García-Holgado y A. Vázquez-</a:t>
            </a:r>
            <a:r>
              <a:rPr lang="es-ES" sz="1000" dirty="0" err="1"/>
              <a:t>Ingelmo</a:t>
            </a:r>
            <a:r>
              <a:rPr lang="es-ES" sz="1000" dirty="0"/>
              <a:t>, "Concepto de requisito," Recursos docentes de la asignatura Ingeniería de Software I. Grado en Ingeniería Informática. Curso 2020-2021, F. J. García-Peñalvo, A. García-Holgado y A. Vázquez-</a:t>
            </a:r>
            <a:r>
              <a:rPr lang="es-ES" sz="1000" dirty="0" err="1"/>
              <a:t>Ingelmo</a:t>
            </a:r>
            <a:r>
              <a:rPr lang="es-ES" sz="1000" dirty="0"/>
              <a:t>, Eds., Salamanca, España: Grupo GRIAL, Universidad de Salamanca, 2021a. [Online]. Disponible en: </a:t>
            </a:r>
            <a:r>
              <a:rPr lang="es-ES" sz="1000" dirty="0">
                <a:hlinkClick r:id="rId3"/>
              </a:rPr>
              <a:t>https://bit.ly/3m1iNfo</a:t>
            </a:r>
            <a:r>
              <a:rPr lang="es-ES" sz="1000" dirty="0"/>
              <a:t>. </a:t>
            </a:r>
            <a:r>
              <a:rPr lang="es-ES" sz="1000" dirty="0" err="1"/>
              <a:t>doi</a:t>
            </a:r>
            <a:r>
              <a:rPr lang="es-ES" sz="1000" dirty="0"/>
              <a:t>: 10.5281/zenodo.5777286.</a:t>
            </a:r>
          </a:p>
          <a:p>
            <a:pPr marL="342900" indent="-342900">
              <a:lnSpc>
                <a:spcPct val="120000"/>
              </a:lnSpc>
              <a:spcBef>
                <a:spcPts val="0"/>
              </a:spcBef>
              <a:buFont typeface="Arial" panose="020B0604020202020204" pitchFamily="34" charset="0"/>
              <a:buChar char="•"/>
            </a:pPr>
            <a:r>
              <a:rPr lang="es-ES" sz="1000" dirty="0"/>
              <a:t>F. J. García-Peñalvo, A. García-Holgado y A. Vázquez-</a:t>
            </a:r>
            <a:r>
              <a:rPr lang="es-ES" sz="1000" dirty="0" err="1"/>
              <a:t>Ingelmo</a:t>
            </a:r>
            <a:r>
              <a:rPr lang="es-ES" sz="1000" dirty="0"/>
              <a:t>, "Especificación de Requisitos del Software," Recursos docentes de la asignatura Ingeniería de Software I. Grado en Ingeniería Informática. Curso 2020-2021, F. J. García-Peñalvo, A. García-Holgado y A. Vázquez-</a:t>
            </a:r>
            <a:r>
              <a:rPr lang="es-ES" sz="1000" dirty="0" err="1"/>
              <a:t>Ingelmo</a:t>
            </a:r>
            <a:r>
              <a:rPr lang="es-ES" sz="1000" dirty="0"/>
              <a:t>, Eds., Salamanca, España: Grupo GRIAL, Universidad de Salamanca, 2021b. [Online]. Disponible en: </a:t>
            </a:r>
            <a:r>
              <a:rPr lang="es-ES" sz="1000" dirty="0">
                <a:hlinkClick r:id="rId4"/>
              </a:rPr>
              <a:t>https://bit.ly/3GE4fKd</a:t>
            </a:r>
            <a:r>
              <a:rPr lang="es-ES" sz="1000" dirty="0"/>
              <a:t>. </a:t>
            </a:r>
            <a:r>
              <a:rPr lang="es-ES" sz="1000" dirty="0" err="1"/>
              <a:t>doi</a:t>
            </a:r>
            <a:r>
              <a:rPr lang="es-ES" sz="1000" dirty="0"/>
              <a:t>: 10.5281/zenodo.5777295.</a:t>
            </a:r>
          </a:p>
          <a:p>
            <a:pPr marL="342900" indent="-342900">
              <a:lnSpc>
                <a:spcPct val="120000"/>
              </a:lnSpc>
              <a:spcBef>
                <a:spcPts val="0"/>
              </a:spcBef>
              <a:buFont typeface="Arial" panose="020B0604020202020204" pitchFamily="34" charset="0"/>
              <a:buChar char="•"/>
            </a:pPr>
            <a:r>
              <a:rPr lang="es-ES" sz="1000" dirty="0"/>
              <a:t>F. J. García-Peñalvo, A. García-Holgado y A. Vázquez-</a:t>
            </a:r>
            <a:r>
              <a:rPr lang="es-ES" sz="1000" dirty="0" err="1"/>
              <a:t>Ingelmo</a:t>
            </a:r>
            <a:r>
              <a:rPr lang="es-ES" sz="1000" dirty="0"/>
              <a:t>, "Requisitos no funcionales," Recursos docentes de la asignatura Ingeniería de Software I. Grado en Ingeniería Informática. Curso 2020-2021, F. J. García-Peñalvo, A. García-Holgado y A. Vázquez-</a:t>
            </a:r>
            <a:r>
              <a:rPr lang="es-ES" sz="1000" dirty="0" err="1"/>
              <a:t>Ingelmo</a:t>
            </a:r>
            <a:r>
              <a:rPr lang="es-ES" sz="1000" dirty="0"/>
              <a:t>, Eds., Salamanca, España: Grupo GRIAL, Universidad de Salamanca, 2021c. [Online]. Disponible en: </a:t>
            </a:r>
            <a:r>
              <a:rPr lang="es-ES" sz="1000" dirty="0">
                <a:hlinkClick r:id="rId5"/>
              </a:rPr>
              <a:t>https://bit.ly/3ENIUxw</a:t>
            </a:r>
            <a:r>
              <a:rPr lang="es-ES" sz="1000" dirty="0"/>
              <a:t>. </a:t>
            </a:r>
            <a:r>
              <a:rPr lang="es-ES" sz="1000" dirty="0" err="1"/>
              <a:t>doi</a:t>
            </a:r>
            <a:r>
              <a:rPr lang="es-ES" sz="1000" dirty="0"/>
              <a:t>: 10.5281/zenodo.5777290.</a:t>
            </a:r>
          </a:p>
          <a:p>
            <a:pPr marL="342900" indent="-342900">
              <a:lnSpc>
                <a:spcPct val="120000"/>
              </a:lnSpc>
              <a:spcBef>
                <a:spcPts val="0"/>
              </a:spcBef>
              <a:buFont typeface="Arial" panose="020B0604020202020204" pitchFamily="34" charset="0"/>
              <a:buChar char="•"/>
            </a:pPr>
            <a:r>
              <a:rPr lang="es-ES" sz="1000" dirty="0"/>
              <a:t>F. P. Brooks, </a:t>
            </a:r>
            <a:r>
              <a:rPr lang="es-ES" sz="1000" i="1" dirty="0" err="1"/>
              <a:t>The</a:t>
            </a:r>
            <a:r>
              <a:rPr lang="es-ES" sz="1000" i="1" dirty="0"/>
              <a:t> </a:t>
            </a:r>
            <a:r>
              <a:rPr lang="es-ES" sz="1000" i="1" dirty="0" err="1"/>
              <a:t>mythical</a:t>
            </a:r>
            <a:r>
              <a:rPr lang="es-ES" sz="1000" i="1" dirty="0"/>
              <a:t> </a:t>
            </a:r>
            <a:r>
              <a:rPr lang="es-ES" sz="1000" i="1" dirty="0" err="1"/>
              <a:t>man-nonth</a:t>
            </a:r>
            <a:r>
              <a:rPr lang="es-ES" sz="1000" i="1" dirty="0"/>
              <a:t>. </a:t>
            </a:r>
            <a:r>
              <a:rPr lang="es-ES" sz="1000" i="1" dirty="0" err="1"/>
              <a:t>Essays</a:t>
            </a:r>
            <a:r>
              <a:rPr lang="es-ES" sz="1000" i="1" dirty="0"/>
              <a:t> </a:t>
            </a:r>
            <a:r>
              <a:rPr lang="es-ES" sz="1000" i="1" dirty="0" err="1"/>
              <a:t>on</a:t>
            </a:r>
            <a:r>
              <a:rPr lang="es-ES" sz="1000" i="1" dirty="0"/>
              <a:t> software </a:t>
            </a:r>
            <a:r>
              <a:rPr lang="es-ES" sz="1000" i="1" dirty="0" err="1"/>
              <a:t>engineering</a:t>
            </a:r>
            <a:r>
              <a:rPr lang="es-ES" sz="1000" i="1" dirty="0"/>
              <a:t>. </a:t>
            </a:r>
            <a:r>
              <a:rPr lang="es-ES" sz="1000" i="1" dirty="0" err="1"/>
              <a:t>Anniversary</a:t>
            </a:r>
            <a:r>
              <a:rPr lang="es-ES" sz="1000" i="1" dirty="0"/>
              <a:t> </a:t>
            </a:r>
            <a:r>
              <a:rPr lang="es-ES" sz="1000" i="1" dirty="0" err="1"/>
              <a:t>Edition</a:t>
            </a:r>
            <a:r>
              <a:rPr lang="es-ES" sz="1000" dirty="0"/>
              <a:t>. Boston, MA, USA: Addison Wesley, 1995.</a:t>
            </a:r>
          </a:p>
          <a:p>
            <a:pPr>
              <a:lnSpc>
                <a:spcPct val="120000"/>
              </a:lnSpc>
              <a:spcBef>
                <a:spcPts val="0"/>
              </a:spcBef>
            </a:pPr>
            <a:endParaRPr lang="es-ES_tradnl" sz="1000"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51</a:t>
            </a:fld>
            <a:endParaRPr lang="es-ES"/>
          </a:p>
        </p:txBody>
      </p:sp>
    </p:spTree>
    <p:extLst>
      <p:ext uri="{BB962C8B-B14F-4D97-AF65-F5344CB8AC3E}">
        <p14:creationId xmlns:p14="http://schemas.microsoft.com/office/powerpoint/2010/main" val="167224640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0"/>
            <a:ext cx="7620000" cy="1371600"/>
          </a:xfrm>
        </p:spPr>
        <p:txBody>
          <a:bodyPr/>
          <a:lstStyle/>
          <a:p>
            <a:r>
              <a:rPr lang="es-ES" dirty="0"/>
              <a:t>BIBLIOGRAFÍA</a:t>
            </a:r>
          </a:p>
        </p:txBody>
      </p:sp>
      <p:sp>
        <p:nvSpPr>
          <p:cNvPr id="3" name="Marcador de contenido 2"/>
          <p:cNvSpPr>
            <a:spLocks noGrp="1"/>
          </p:cNvSpPr>
          <p:nvPr>
            <p:ph idx="1"/>
          </p:nvPr>
        </p:nvSpPr>
        <p:spPr>
          <a:xfrm>
            <a:off x="457200" y="1338943"/>
            <a:ext cx="8158480" cy="5055961"/>
          </a:xfrm>
        </p:spPr>
        <p:txBody>
          <a:bodyPr>
            <a:noAutofit/>
          </a:bodyPr>
          <a:lstStyle/>
          <a:p>
            <a:pPr marL="342900" indent="-342900">
              <a:lnSpc>
                <a:spcPct val="120000"/>
              </a:lnSpc>
              <a:spcBef>
                <a:spcPts val="0"/>
              </a:spcBef>
              <a:buFont typeface="Arial" panose="020B0604020202020204" pitchFamily="34" charset="0"/>
              <a:buChar char="•"/>
            </a:pPr>
            <a:r>
              <a:rPr lang="es-ES" sz="1000" dirty="0"/>
              <a:t>G. </a:t>
            </a:r>
            <a:r>
              <a:rPr lang="es-ES" sz="1000" dirty="0" err="1"/>
              <a:t>Kotonya</a:t>
            </a:r>
            <a:r>
              <a:rPr lang="es-ES" sz="1000" dirty="0"/>
              <a:t> y I. </a:t>
            </a:r>
            <a:r>
              <a:rPr lang="es-ES" sz="1000" dirty="0" err="1"/>
              <a:t>Sommerville</a:t>
            </a:r>
            <a:r>
              <a:rPr lang="es-ES" sz="1000" dirty="0"/>
              <a:t>, </a:t>
            </a:r>
            <a:r>
              <a:rPr lang="es-ES" sz="1000" i="1" dirty="0" err="1"/>
              <a:t>Requirements</a:t>
            </a:r>
            <a:r>
              <a:rPr lang="es-ES" sz="1000" i="1" dirty="0"/>
              <a:t> </a:t>
            </a:r>
            <a:r>
              <a:rPr lang="es-ES" sz="1000" i="1" dirty="0" err="1"/>
              <a:t>Engineering</a:t>
            </a:r>
            <a:r>
              <a:rPr lang="es-ES" sz="1000" i="1" dirty="0"/>
              <a:t>: </a:t>
            </a:r>
            <a:r>
              <a:rPr lang="es-ES" sz="1000" i="1" dirty="0" err="1"/>
              <a:t>Processes</a:t>
            </a:r>
            <a:r>
              <a:rPr lang="es-ES" sz="1000" i="1" dirty="0"/>
              <a:t> and </a:t>
            </a:r>
            <a:r>
              <a:rPr lang="es-ES" sz="1000" i="1" dirty="0" err="1"/>
              <a:t>Techniques</a:t>
            </a:r>
            <a:r>
              <a:rPr lang="es-ES" sz="1000" dirty="0"/>
              <a:t>. </a:t>
            </a:r>
            <a:r>
              <a:rPr lang="es-ES" sz="1000" dirty="0" err="1"/>
              <a:t>Chichester</a:t>
            </a:r>
            <a:r>
              <a:rPr lang="es-ES" sz="1000" dirty="0"/>
              <a:t>: John </a:t>
            </a:r>
            <a:r>
              <a:rPr lang="es-ES" sz="1000" dirty="0" err="1"/>
              <a:t>Wiley</a:t>
            </a:r>
            <a:r>
              <a:rPr lang="es-ES" sz="1000" dirty="0"/>
              <a:t> and </a:t>
            </a:r>
            <a:r>
              <a:rPr lang="es-ES" sz="1000" dirty="0" err="1"/>
              <a:t>Sons</a:t>
            </a:r>
            <a:r>
              <a:rPr lang="es-ES" sz="1000" dirty="0"/>
              <a:t>, 1998.</a:t>
            </a:r>
          </a:p>
          <a:p>
            <a:pPr marL="342900" indent="-342900">
              <a:lnSpc>
                <a:spcPct val="120000"/>
              </a:lnSpc>
              <a:spcBef>
                <a:spcPts val="0"/>
              </a:spcBef>
              <a:buFont typeface="Arial" panose="020B0604020202020204" pitchFamily="34" charset="0"/>
              <a:buChar char="•"/>
            </a:pPr>
            <a:r>
              <a:rPr lang="es-ES" sz="1000" dirty="0"/>
              <a:t>H. D. </a:t>
            </a:r>
            <a:r>
              <a:rPr lang="es-ES" sz="1000" dirty="0" err="1"/>
              <a:t>Rombach</a:t>
            </a:r>
            <a:r>
              <a:rPr lang="es-ES" sz="1000" dirty="0"/>
              <a:t>, "Software </a:t>
            </a:r>
            <a:r>
              <a:rPr lang="es-ES" sz="1000" dirty="0" err="1"/>
              <a:t>Specifications</a:t>
            </a:r>
            <a:r>
              <a:rPr lang="es-ES" sz="1000" dirty="0"/>
              <a:t>: A Framework,"  Software </a:t>
            </a:r>
            <a:r>
              <a:rPr lang="es-ES" sz="1000" dirty="0" err="1"/>
              <a:t>Engineering</a:t>
            </a:r>
            <a:r>
              <a:rPr lang="es-ES" sz="1000" dirty="0"/>
              <a:t> </a:t>
            </a:r>
            <a:r>
              <a:rPr lang="es-ES" sz="1000" dirty="0" err="1"/>
              <a:t>Institute</a:t>
            </a:r>
            <a:r>
              <a:rPr lang="es-ES" sz="1000" dirty="0"/>
              <a:t>, Carnegie </a:t>
            </a:r>
            <a:r>
              <a:rPr lang="es-ES" sz="1000" dirty="0" err="1"/>
              <a:t>Mellon</a:t>
            </a:r>
            <a:r>
              <a:rPr lang="es-ES" sz="1000" dirty="0"/>
              <a:t> </a:t>
            </a:r>
            <a:r>
              <a:rPr lang="es-ES" sz="1000" dirty="0" err="1"/>
              <a:t>University</a:t>
            </a:r>
            <a:r>
              <a:rPr lang="es-ES" sz="1000" dirty="0"/>
              <a:t>, USA,  </a:t>
            </a:r>
            <a:r>
              <a:rPr lang="es-ES" sz="1000" dirty="0" err="1"/>
              <a:t>Curriculum</a:t>
            </a:r>
            <a:r>
              <a:rPr lang="es-ES" sz="1000" dirty="0"/>
              <a:t> Module SEI–CM–11–2.1, 1990. </a:t>
            </a:r>
          </a:p>
          <a:p>
            <a:pPr marL="342900" indent="-342900">
              <a:lnSpc>
                <a:spcPct val="120000"/>
              </a:lnSpc>
              <a:spcBef>
                <a:spcPts val="0"/>
              </a:spcBef>
              <a:buFont typeface="Arial" panose="020B0604020202020204" pitchFamily="34" charset="0"/>
              <a:buChar char="•"/>
            </a:pPr>
            <a:r>
              <a:rPr lang="es-ES" sz="1000" dirty="0"/>
              <a:t>I. </a:t>
            </a:r>
            <a:r>
              <a:rPr lang="es-ES" sz="1000" dirty="0" err="1"/>
              <a:t>Sommerville</a:t>
            </a:r>
            <a:r>
              <a:rPr lang="es-ES" sz="1000" dirty="0"/>
              <a:t>, </a:t>
            </a:r>
            <a:r>
              <a:rPr lang="es-ES" sz="1000" i="1" dirty="0"/>
              <a:t>Software </a:t>
            </a:r>
            <a:r>
              <a:rPr lang="es-ES" sz="1000" i="1" dirty="0" err="1"/>
              <a:t>Engineering</a:t>
            </a:r>
            <a:r>
              <a:rPr lang="es-ES" sz="1000" dirty="0"/>
              <a:t>, 6th ed. Boston, MA, USA: Addison-Wesley, 2001.</a:t>
            </a:r>
          </a:p>
          <a:p>
            <a:pPr marL="342900" indent="-342900">
              <a:lnSpc>
                <a:spcPct val="120000"/>
              </a:lnSpc>
              <a:spcBef>
                <a:spcPts val="0"/>
              </a:spcBef>
              <a:buFont typeface="Arial" panose="020B0604020202020204" pitchFamily="34" charset="0"/>
              <a:buChar char="•"/>
            </a:pPr>
            <a:r>
              <a:rPr lang="en-GB" sz="1000" dirty="0">
                <a:solidFill>
                  <a:srgbClr val="000000"/>
                </a:solidFill>
              </a:rPr>
              <a:t>IEEE</a:t>
            </a:r>
            <a:r>
              <a:rPr lang="en-GB" sz="1000" b="1" dirty="0">
                <a:solidFill>
                  <a:srgbClr val="000000"/>
                </a:solidFill>
              </a:rPr>
              <a:t>. </a:t>
            </a:r>
            <a:r>
              <a:rPr lang="en-GB" sz="1000" i="1" dirty="0">
                <a:solidFill>
                  <a:srgbClr val="000000"/>
                </a:solidFill>
              </a:rPr>
              <a:t>IEEE Software Engineering Standards Collection 1999 Edition. Volume 1: Customer and Terminology Standards</a:t>
            </a:r>
            <a:r>
              <a:rPr lang="en-GB" sz="1000" dirty="0">
                <a:solidFill>
                  <a:srgbClr val="000000"/>
                </a:solidFill>
              </a:rPr>
              <a:t>. USA: IEEE Computer Society Press, 1999.</a:t>
            </a:r>
          </a:p>
          <a:p>
            <a:pPr marL="342900" indent="-342900">
              <a:lnSpc>
                <a:spcPct val="120000"/>
              </a:lnSpc>
              <a:spcBef>
                <a:spcPts val="0"/>
              </a:spcBef>
              <a:buFont typeface="Arial" panose="020B0604020202020204" pitchFamily="34" charset="0"/>
              <a:buChar char="•"/>
            </a:pPr>
            <a:r>
              <a:rPr lang="en-US" sz="1000" dirty="0">
                <a:solidFill>
                  <a:srgbClr val="000000"/>
                </a:solidFill>
              </a:rPr>
              <a:t>IEEE</a:t>
            </a:r>
            <a:r>
              <a:rPr lang="en-US" sz="1000" b="1" dirty="0">
                <a:solidFill>
                  <a:srgbClr val="000000"/>
                </a:solidFill>
              </a:rPr>
              <a:t>. </a:t>
            </a:r>
            <a:r>
              <a:rPr lang="en-US" sz="1000" i="1" dirty="0">
                <a:solidFill>
                  <a:srgbClr val="000000"/>
                </a:solidFill>
              </a:rPr>
              <a:t>IEEE Software Engineering Standards Collection 1999 Edition. Volume 4: Resource and Technique Standards</a:t>
            </a:r>
            <a:r>
              <a:rPr lang="en-US" sz="1000" dirty="0">
                <a:solidFill>
                  <a:srgbClr val="000000"/>
                </a:solidFill>
              </a:rPr>
              <a:t>. USA: IEEE Computer Society Press, 1999.</a:t>
            </a:r>
            <a:endParaRPr lang="es-ES" sz="1000" dirty="0"/>
          </a:p>
          <a:p>
            <a:pPr marL="342900" indent="-342900">
              <a:lnSpc>
                <a:spcPct val="120000"/>
              </a:lnSpc>
              <a:spcBef>
                <a:spcPts val="0"/>
              </a:spcBef>
              <a:buFont typeface="Arial" panose="020B0604020202020204" pitchFamily="34" charset="0"/>
              <a:buChar char="•"/>
            </a:pPr>
            <a:r>
              <a:rPr lang="es-ES" sz="1000" dirty="0"/>
              <a:t>J. </a:t>
            </a:r>
            <a:r>
              <a:rPr lang="es-ES" sz="1000" dirty="0" err="1"/>
              <a:t>Goguen</a:t>
            </a:r>
            <a:r>
              <a:rPr lang="es-ES" sz="1000" dirty="0"/>
              <a:t>, "</a:t>
            </a:r>
            <a:r>
              <a:rPr lang="es-ES" sz="1000" dirty="0" err="1"/>
              <a:t>Requirements</a:t>
            </a:r>
            <a:r>
              <a:rPr lang="es-ES" sz="1000" dirty="0"/>
              <a:t> </a:t>
            </a:r>
            <a:r>
              <a:rPr lang="es-ES" sz="1000" dirty="0" err="1"/>
              <a:t>engineering</a:t>
            </a:r>
            <a:r>
              <a:rPr lang="es-ES" sz="1000" dirty="0"/>
              <a:t> as </a:t>
            </a:r>
            <a:r>
              <a:rPr lang="es-ES" sz="1000" dirty="0" err="1"/>
              <a:t>the</a:t>
            </a:r>
            <a:r>
              <a:rPr lang="es-ES" sz="1000" dirty="0"/>
              <a:t> </a:t>
            </a:r>
            <a:r>
              <a:rPr lang="es-ES" sz="1000" dirty="0" err="1"/>
              <a:t>reconciliation</a:t>
            </a:r>
            <a:r>
              <a:rPr lang="es-ES" sz="1000" dirty="0"/>
              <a:t> of social and </a:t>
            </a:r>
            <a:r>
              <a:rPr lang="es-ES" sz="1000" dirty="0" err="1"/>
              <a:t>technical</a:t>
            </a:r>
            <a:r>
              <a:rPr lang="es-ES" sz="1000" dirty="0"/>
              <a:t> </a:t>
            </a:r>
            <a:r>
              <a:rPr lang="es-ES" sz="1000" dirty="0" err="1"/>
              <a:t>issues</a:t>
            </a:r>
            <a:r>
              <a:rPr lang="es-ES" sz="1000" dirty="0"/>
              <a:t>," en </a:t>
            </a:r>
            <a:r>
              <a:rPr lang="es-ES" sz="1000" i="1" dirty="0" err="1"/>
              <a:t>Requirements</a:t>
            </a:r>
            <a:r>
              <a:rPr lang="es-ES" sz="1000" i="1" dirty="0"/>
              <a:t> </a:t>
            </a:r>
            <a:r>
              <a:rPr lang="es-ES" sz="1000" i="1" dirty="0" err="1"/>
              <a:t>engineering</a:t>
            </a:r>
            <a:r>
              <a:rPr lang="es-ES" sz="1000" i="1" dirty="0"/>
              <a:t>: Social and </a:t>
            </a:r>
            <a:r>
              <a:rPr lang="es-ES" sz="1000" i="1" dirty="0" err="1"/>
              <a:t>technical</a:t>
            </a:r>
            <a:r>
              <a:rPr lang="es-ES" sz="1000" i="1" dirty="0"/>
              <a:t> </a:t>
            </a:r>
            <a:r>
              <a:rPr lang="es-ES" sz="1000" i="1" dirty="0" err="1"/>
              <a:t>issues</a:t>
            </a:r>
            <a:r>
              <a:rPr lang="es-ES" sz="1000" dirty="0"/>
              <a:t>, M. </a:t>
            </a:r>
            <a:r>
              <a:rPr lang="es-ES" sz="1000" dirty="0" err="1"/>
              <a:t>Jirotka</a:t>
            </a:r>
            <a:r>
              <a:rPr lang="es-ES" sz="1000" dirty="0"/>
              <a:t> y J. </a:t>
            </a:r>
            <a:r>
              <a:rPr lang="es-ES" sz="1000" dirty="0" err="1"/>
              <a:t>Goguen</a:t>
            </a:r>
            <a:r>
              <a:rPr lang="es-ES" sz="1000" dirty="0"/>
              <a:t>, Eds.  pp. 165-199, San Diego, CA, USA: </a:t>
            </a:r>
            <a:r>
              <a:rPr lang="es-ES" sz="1000" dirty="0" err="1"/>
              <a:t>Academic</a:t>
            </a:r>
            <a:r>
              <a:rPr lang="es-ES" sz="1000" dirty="0"/>
              <a:t> </a:t>
            </a:r>
            <a:r>
              <a:rPr lang="es-ES" sz="1000" dirty="0" err="1"/>
              <a:t>Press</a:t>
            </a:r>
            <a:r>
              <a:rPr lang="es-ES" sz="1000" dirty="0"/>
              <a:t>, 1994.</a:t>
            </a:r>
          </a:p>
          <a:p>
            <a:pPr marL="342900" indent="-342900">
              <a:lnSpc>
                <a:spcPct val="120000"/>
              </a:lnSpc>
              <a:spcBef>
                <a:spcPts val="0"/>
              </a:spcBef>
              <a:buFont typeface="Arial" panose="020B0604020202020204" pitchFamily="34" charset="0"/>
              <a:buChar char="•"/>
            </a:pPr>
            <a:r>
              <a:rPr lang="es-ES" sz="1000" dirty="0"/>
              <a:t>J. Johnson, "Chaos: </a:t>
            </a:r>
            <a:r>
              <a:rPr lang="es-ES" sz="1000" dirty="0" err="1"/>
              <a:t>The</a:t>
            </a:r>
            <a:r>
              <a:rPr lang="es-ES" sz="1000" dirty="0"/>
              <a:t> </a:t>
            </a:r>
            <a:r>
              <a:rPr lang="es-ES" sz="1000" dirty="0" err="1"/>
              <a:t>Dollar</a:t>
            </a:r>
            <a:r>
              <a:rPr lang="es-ES" sz="1000" dirty="0"/>
              <a:t> </a:t>
            </a:r>
            <a:r>
              <a:rPr lang="es-ES" sz="1000" dirty="0" err="1"/>
              <a:t>Drain</a:t>
            </a:r>
            <a:r>
              <a:rPr lang="es-ES" sz="1000" dirty="0"/>
              <a:t> of IT Project </a:t>
            </a:r>
            <a:r>
              <a:rPr lang="es-ES" sz="1000" dirty="0" err="1"/>
              <a:t>Failures</a:t>
            </a:r>
            <a:r>
              <a:rPr lang="es-ES" sz="1000" dirty="0"/>
              <a:t>," </a:t>
            </a:r>
            <a:r>
              <a:rPr lang="es-ES" sz="1000" i="1" dirty="0" err="1"/>
              <a:t>Application</a:t>
            </a:r>
            <a:r>
              <a:rPr lang="es-ES" sz="1000" i="1" dirty="0"/>
              <a:t> </a:t>
            </a:r>
            <a:r>
              <a:rPr lang="es-ES" sz="1000" i="1" dirty="0" err="1"/>
              <a:t>Development</a:t>
            </a:r>
            <a:r>
              <a:rPr lang="es-ES" sz="1000" i="1" dirty="0"/>
              <a:t> </a:t>
            </a:r>
            <a:r>
              <a:rPr lang="es-ES" sz="1000" i="1" dirty="0" err="1"/>
              <a:t>Trends</a:t>
            </a:r>
            <a:r>
              <a:rPr lang="es-ES" sz="1000" i="1" dirty="0"/>
              <a:t>, </a:t>
            </a:r>
            <a:r>
              <a:rPr lang="es-ES" sz="1000" dirty="0"/>
              <a:t>vol. 2, no. 1, pp. 41-47, 1995.</a:t>
            </a:r>
          </a:p>
          <a:p>
            <a:pPr marL="342900" indent="-342900">
              <a:lnSpc>
                <a:spcPct val="120000"/>
              </a:lnSpc>
              <a:spcBef>
                <a:spcPts val="0"/>
              </a:spcBef>
              <a:buFont typeface="Arial" panose="020B0604020202020204" pitchFamily="34" charset="0"/>
              <a:buChar char="•"/>
            </a:pPr>
            <a:r>
              <a:rPr lang="es-ES" sz="1000" dirty="0"/>
              <a:t>J. W. </a:t>
            </a:r>
            <a:r>
              <a:rPr lang="es-ES" sz="1000" dirty="0" err="1"/>
              <a:t>Brackett</a:t>
            </a:r>
            <a:r>
              <a:rPr lang="es-ES" sz="1000" dirty="0"/>
              <a:t>, "Software </a:t>
            </a:r>
            <a:r>
              <a:rPr lang="es-ES" sz="1000" dirty="0" err="1"/>
              <a:t>Requirements</a:t>
            </a:r>
            <a:r>
              <a:rPr lang="es-ES" sz="1000" dirty="0"/>
              <a:t>,"  Software </a:t>
            </a:r>
            <a:r>
              <a:rPr lang="es-ES" sz="1000" dirty="0" err="1"/>
              <a:t>Engineering</a:t>
            </a:r>
            <a:r>
              <a:rPr lang="es-ES" sz="1000" dirty="0"/>
              <a:t> </a:t>
            </a:r>
            <a:r>
              <a:rPr lang="es-ES" sz="1000" dirty="0" err="1"/>
              <a:t>Institute</a:t>
            </a:r>
            <a:r>
              <a:rPr lang="es-ES" sz="1000" dirty="0"/>
              <a:t>. Carnegie </a:t>
            </a:r>
            <a:r>
              <a:rPr lang="es-ES" sz="1000" dirty="0" err="1"/>
              <a:t>Mellon</a:t>
            </a:r>
            <a:r>
              <a:rPr lang="es-ES" sz="1000" dirty="0"/>
              <a:t> </a:t>
            </a:r>
            <a:r>
              <a:rPr lang="es-ES" sz="1000" dirty="0" err="1"/>
              <a:t>University</a:t>
            </a:r>
            <a:r>
              <a:rPr lang="es-ES" sz="1000" dirty="0"/>
              <a:t>, Pittsburgh, PA , USA,  SEI </a:t>
            </a:r>
            <a:r>
              <a:rPr lang="es-ES" sz="1000" dirty="0" err="1"/>
              <a:t>Curriculum</a:t>
            </a:r>
            <a:r>
              <a:rPr lang="es-ES" sz="1000" dirty="0"/>
              <a:t> Module SEI-CM-19-1.2, 1990. </a:t>
            </a:r>
          </a:p>
          <a:p>
            <a:pPr marL="342900" indent="-342900">
              <a:lnSpc>
                <a:spcPct val="120000"/>
              </a:lnSpc>
              <a:spcBef>
                <a:spcPts val="0"/>
              </a:spcBef>
              <a:buFont typeface="Arial" panose="020B0604020202020204" pitchFamily="34" charset="0"/>
              <a:buChar char="•"/>
            </a:pPr>
            <a:r>
              <a:rPr lang="es-ES" sz="1000" dirty="0"/>
              <a:t>K. </a:t>
            </a:r>
            <a:r>
              <a:rPr lang="es-ES" sz="1000" dirty="0" err="1"/>
              <a:t>Pohl</a:t>
            </a:r>
            <a:r>
              <a:rPr lang="es-ES" sz="1000" dirty="0"/>
              <a:t>, "</a:t>
            </a:r>
            <a:r>
              <a:rPr lang="es-ES" sz="1000" dirty="0" err="1"/>
              <a:t>Requirements</a:t>
            </a:r>
            <a:r>
              <a:rPr lang="es-ES" sz="1000" dirty="0"/>
              <a:t> </a:t>
            </a:r>
            <a:r>
              <a:rPr lang="es-ES" sz="1000" dirty="0" err="1"/>
              <a:t>Engineering</a:t>
            </a:r>
            <a:r>
              <a:rPr lang="es-ES" sz="1000" dirty="0"/>
              <a:t>: </a:t>
            </a:r>
            <a:r>
              <a:rPr lang="es-ES" sz="1000" dirty="0" err="1"/>
              <a:t>An</a:t>
            </a:r>
            <a:r>
              <a:rPr lang="es-ES" sz="1000" dirty="0"/>
              <a:t> </a:t>
            </a:r>
            <a:r>
              <a:rPr lang="es-ES" sz="1000" dirty="0" err="1"/>
              <a:t>Overview</a:t>
            </a:r>
            <a:r>
              <a:rPr lang="es-ES" sz="1000" dirty="0"/>
              <a:t>," en </a:t>
            </a:r>
            <a:r>
              <a:rPr lang="es-ES" sz="1000" i="1" dirty="0" err="1"/>
              <a:t>Encyclopedia</a:t>
            </a:r>
            <a:r>
              <a:rPr lang="es-ES" sz="1000" i="1" dirty="0"/>
              <a:t> of </a:t>
            </a:r>
            <a:r>
              <a:rPr lang="es-ES" sz="1000" i="1" dirty="0" err="1"/>
              <a:t>Computer</a:t>
            </a:r>
            <a:r>
              <a:rPr lang="es-ES" sz="1000" i="1" dirty="0"/>
              <a:t> </a:t>
            </a:r>
            <a:r>
              <a:rPr lang="es-ES" sz="1000" i="1" dirty="0" err="1"/>
              <a:t>Science</a:t>
            </a:r>
            <a:r>
              <a:rPr lang="es-ES" sz="1000" i="1" dirty="0"/>
              <a:t> and </a:t>
            </a:r>
            <a:r>
              <a:rPr lang="es-ES" sz="1000" i="1" dirty="0" err="1"/>
              <a:t>Technology</a:t>
            </a:r>
            <a:r>
              <a:rPr lang="es-ES" sz="1000" dirty="0"/>
              <a:t>, vol. 36, A. Kent y J. Williams, Eds., New York, USA: Marcel </a:t>
            </a:r>
            <a:r>
              <a:rPr lang="es-ES" sz="1000" dirty="0" err="1"/>
              <a:t>Dekker</a:t>
            </a:r>
            <a:r>
              <a:rPr lang="es-ES" sz="1000" dirty="0"/>
              <a:t>, 1997.</a:t>
            </a:r>
          </a:p>
          <a:p>
            <a:pPr marL="342900" indent="-342900">
              <a:lnSpc>
                <a:spcPct val="120000"/>
              </a:lnSpc>
              <a:spcBef>
                <a:spcPts val="0"/>
              </a:spcBef>
              <a:buFont typeface="Arial" panose="020B0604020202020204" pitchFamily="34" charset="0"/>
              <a:buChar char="•"/>
            </a:pPr>
            <a:r>
              <a:rPr lang="es-ES" sz="1000" dirty="0"/>
              <a:t>P. </a:t>
            </a:r>
            <a:r>
              <a:rPr lang="es-ES" sz="1000" dirty="0" err="1"/>
              <a:t>Loucopoulus</a:t>
            </a:r>
            <a:r>
              <a:rPr lang="es-ES" sz="1000" dirty="0"/>
              <a:t> y V. </a:t>
            </a:r>
            <a:r>
              <a:rPr lang="es-ES" sz="1000" dirty="0" err="1"/>
              <a:t>Karakostas</a:t>
            </a:r>
            <a:r>
              <a:rPr lang="es-ES" sz="1000" dirty="0"/>
              <a:t>, </a:t>
            </a:r>
            <a:r>
              <a:rPr lang="es-ES" sz="1000" i="1" dirty="0" err="1"/>
              <a:t>System</a:t>
            </a:r>
            <a:r>
              <a:rPr lang="es-ES" sz="1000" i="1" dirty="0"/>
              <a:t> </a:t>
            </a:r>
            <a:r>
              <a:rPr lang="es-ES" sz="1000" i="1" dirty="0" err="1"/>
              <a:t>Requirements</a:t>
            </a:r>
            <a:r>
              <a:rPr lang="es-ES" sz="1000" i="1" dirty="0"/>
              <a:t> </a:t>
            </a:r>
            <a:r>
              <a:rPr lang="es-ES" sz="1000" i="1" dirty="0" err="1"/>
              <a:t>Engineering</a:t>
            </a:r>
            <a:r>
              <a:rPr lang="es-ES" sz="1000" dirty="0"/>
              <a:t> (McGraw-Hill </a:t>
            </a:r>
            <a:r>
              <a:rPr lang="es-ES" sz="1000" dirty="0" err="1"/>
              <a:t>international</a:t>
            </a:r>
            <a:r>
              <a:rPr lang="es-ES" sz="1000" dirty="0"/>
              <a:t> series in software </a:t>
            </a:r>
            <a:r>
              <a:rPr lang="es-ES" sz="1000" dirty="0" err="1"/>
              <a:t>engineering</a:t>
            </a:r>
            <a:r>
              <a:rPr lang="es-ES" sz="1000" dirty="0"/>
              <a:t>). London, UK: McGraw-Hill, 1995.</a:t>
            </a:r>
          </a:p>
          <a:p>
            <a:pPr marL="342900" indent="-342900">
              <a:lnSpc>
                <a:spcPct val="120000"/>
              </a:lnSpc>
              <a:spcBef>
                <a:spcPts val="0"/>
              </a:spcBef>
              <a:buFont typeface="Arial" panose="020B0604020202020204" pitchFamily="34" charset="0"/>
              <a:buChar char="•"/>
            </a:pPr>
            <a:r>
              <a:rPr lang="es-ES" sz="1000" dirty="0"/>
              <a:t>P. Sawyer y G. </a:t>
            </a:r>
            <a:r>
              <a:rPr lang="es-ES" sz="1000" dirty="0" err="1"/>
              <a:t>Kotonya</a:t>
            </a:r>
            <a:r>
              <a:rPr lang="es-ES" sz="1000" dirty="0"/>
              <a:t>, "Software </a:t>
            </a:r>
            <a:r>
              <a:rPr lang="es-ES" sz="1000" dirty="0" err="1"/>
              <a:t>Requirements</a:t>
            </a:r>
            <a:r>
              <a:rPr lang="es-ES" sz="1000" dirty="0"/>
              <a:t>," en </a:t>
            </a:r>
            <a:r>
              <a:rPr lang="es-ES" sz="1000" i="1" dirty="0" err="1"/>
              <a:t>Guide</a:t>
            </a:r>
            <a:r>
              <a:rPr lang="es-ES" sz="1000" i="1" dirty="0"/>
              <a:t> to </a:t>
            </a:r>
            <a:r>
              <a:rPr lang="es-ES" sz="1000" i="1" dirty="0" err="1"/>
              <a:t>the</a:t>
            </a:r>
            <a:r>
              <a:rPr lang="es-ES" sz="1000" i="1" dirty="0"/>
              <a:t> Software </a:t>
            </a:r>
            <a:r>
              <a:rPr lang="es-ES" sz="1000" i="1" dirty="0" err="1"/>
              <a:t>Engineering</a:t>
            </a:r>
            <a:r>
              <a:rPr lang="es-ES" sz="1000" i="1" dirty="0"/>
              <a:t> </a:t>
            </a:r>
            <a:r>
              <a:rPr lang="es-ES" sz="1000" i="1" dirty="0" err="1"/>
              <a:t>Body</a:t>
            </a:r>
            <a:r>
              <a:rPr lang="es-ES" sz="1000" i="1" dirty="0"/>
              <a:t> of </a:t>
            </a:r>
            <a:r>
              <a:rPr lang="es-ES" sz="1000" i="1" dirty="0" err="1"/>
              <a:t>Knowledge</a:t>
            </a:r>
            <a:r>
              <a:rPr lang="es-ES" sz="1000" i="1" dirty="0"/>
              <a:t> SWEBOK</a:t>
            </a:r>
            <a:r>
              <a:rPr lang="es-ES" sz="1000" dirty="0"/>
              <a:t>, A. Abran, J. W. Moore, P. </a:t>
            </a:r>
            <a:r>
              <a:rPr lang="es-ES" sz="1000" dirty="0" err="1"/>
              <a:t>Bourque</a:t>
            </a:r>
            <a:r>
              <a:rPr lang="es-ES" sz="1000" dirty="0"/>
              <a:t>, R. </a:t>
            </a:r>
            <a:r>
              <a:rPr lang="es-ES" sz="1000" dirty="0" err="1"/>
              <a:t>Dupuis</a:t>
            </a:r>
            <a:r>
              <a:rPr lang="es-ES" sz="1000" dirty="0"/>
              <a:t> y L. L. </a:t>
            </a:r>
            <a:r>
              <a:rPr lang="es-ES" sz="1000" dirty="0" err="1"/>
              <a:t>Tripp</a:t>
            </a:r>
            <a:r>
              <a:rPr lang="es-ES" sz="1000" dirty="0"/>
              <a:t>, Eds., USA: IEEE-CS </a:t>
            </a:r>
            <a:r>
              <a:rPr lang="es-ES" sz="1000" dirty="0" err="1"/>
              <a:t>Press</a:t>
            </a:r>
            <a:r>
              <a:rPr lang="es-ES" sz="1000" dirty="0"/>
              <a:t>, 2001.</a:t>
            </a:r>
          </a:p>
          <a:p>
            <a:pPr marL="342900" indent="-342900">
              <a:lnSpc>
                <a:spcPct val="120000"/>
              </a:lnSpc>
              <a:spcBef>
                <a:spcPts val="0"/>
              </a:spcBef>
              <a:buFont typeface="Arial" panose="020B0604020202020204" pitchFamily="34" charset="0"/>
              <a:buChar char="•"/>
            </a:pPr>
            <a:r>
              <a:rPr lang="es-ES" sz="1000" dirty="0"/>
              <a:t>R. J. </a:t>
            </a:r>
            <a:r>
              <a:rPr lang="es-ES" sz="1000" dirty="0" err="1"/>
              <a:t>Wieringa</a:t>
            </a:r>
            <a:r>
              <a:rPr lang="es-ES" sz="1000" dirty="0"/>
              <a:t>, </a:t>
            </a:r>
            <a:r>
              <a:rPr lang="es-ES" sz="1000" i="1" dirty="0" err="1"/>
              <a:t>Requirements</a:t>
            </a:r>
            <a:r>
              <a:rPr lang="es-ES" sz="1000" i="1" dirty="0"/>
              <a:t> </a:t>
            </a:r>
            <a:r>
              <a:rPr lang="es-ES" sz="1000" i="1" dirty="0" err="1"/>
              <a:t>Engineering</a:t>
            </a:r>
            <a:r>
              <a:rPr lang="es-ES" sz="1000" i="1" dirty="0"/>
              <a:t>: </a:t>
            </a:r>
            <a:r>
              <a:rPr lang="es-ES" sz="1000" i="1" dirty="0" err="1"/>
              <a:t>Frameworks</a:t>
            </a:r>
            <a:r>
              <a:rPr lang="es-ES" sz="1000" i="1" dirty="0"/>
              <a:t> </a:t>
            </a:r>
            <a:r>
              <a:rPr lang="es-ES" sz="1000" i="1" dirty="0" err="1"/>
              <a:t>for</a:t>
            </a:r>
            <a:r>
              <a:rPr lang="es-ES" sz="1000" i="1" dirty="0"/>
              <a:t> </a:t>
            </a:r>
            <a:r>
              <a:rPr lang="es-ES" sz="1000" i="1" dirty="0" err="1"/>
              <a:t>Understanding</a:t>
            </a:r>
            <a:r>
              <a:rPr lang="es-ES" sz="1000" dirty="0"/>
              <a:t>. New York, NY, USA: John </a:t>
            </a:r>
            <a:r>
              <a:rPr lang="es-ES" sz="1000" dirty="0" err="1"/>
              <a:t>Wiley</a:t>
            </a:r>
            <a:r>
              <a:rPr lang="es-ES" sz="1000" dirty="0"/>
              <a:t> &amp; </a:t>
            </a:r>
            <a:r>
              <a:rPr lang="es-ES" sz="1000" dirty="0" err="1"/>
              <a:t>Sons</a:t>
            </a:r>
            <a:r>
              <a:rPr lang="es-ES" sz="1000" dirty="0"/>
              <a:t>, 1996.</a:t>
            </a:r>
          </a:p>
          <a:p>
            <a:pPr marL="342900" indent="-342900">
              <a:lnSpc>
                <a:spcPct val="120000"/>
              </a:lnSpc>
              <a:spcBef>
                <a:spcPts val="0"/>
              </a:spcBef>
              <a:buFont typeface="Arial" panose="020B0604020202020204" pitchFamily="34" charset="0"/>
              <a:buChar char="•"/>
            </a:pPr>
            <a:r>
              <a:rPr lang="es-ES" sz="1000" dirty="0"/>
              <a:t>R. S. </a:t>
            </a:r>
            <a:r>
              <a:rPr lang="es-ES" sz="1000" dirty="0" err="1"/>
              <a:t>Pressman</a:t>
            </a:r>
            <a:r>
              <a:rPr lang="es-ES" sz="1000" dirty="0"/>
              <a:t>, </a:t>
            </a:r>
            <a:r>
              <a:rPr lang="es-ES" sz="1000" i="1" dirty="0"/>
              <a:t>Software </a:t>
            </a:r>
            <a:r>
              <a:rPr lang="es-ES" sz="1000" i="1" dirty="0" err="1"/>
              <a:t>Engineering</a:t>
            </a:r>
            <a:r>
              <a:rPr lang="es-ES" sz="1000" i="1" dirty="0"/>
              <a:t>: A </a:t>
            </a:r>
            <a:r>
              <a:rPr lang="es-ES" sz="1000" i="1" dirty="0" err="1"/>
              <a:t>Practitioner's</a:t>
            </a:r>
            <a:r>
              <a:rPr lang="es-ES" sz="1000" i="1" dirty="0"/>
              <a:t> </a:t>
            </a:r>
            <a:r>
              <a:rPr lang="es-ES" sz="1000" i="1" dirty="0" err="1"/>
              <a:t>Approach</a:t>
            </a:r>
            <a:r>
              <a:rPr lang="es-ES" sz="1000" i="1" dirty="0"/>
              <a:t> - </a:t>
            </a:r>
            <a:r>
              <a:rPr lang="es-ES" sz="1000" i="1" dirty="0" err="1"/>
              <a:t>European</a:t>
            </a:r>
            <a:r>
              <a:rPr lang="es-ES" sz="1000" i="1" dirty="0"/>
              <a:t> </a:t>
            </a:r>
            <a:r>
              <a:rPr lang="es-ES" sz="1000" i="1" dirty="0" err="1"/>
              <a:t>Adaptation</a:t>
            </a:r>
            <a:r>
              <a:rPr lang="es-ES" sz="1000" dirty="0"/>
              <a:t>, 5th ed. London, </a:t>
            </a:r>
            <a:r>
              <a:rPr lang="es-ES" sz="1000" dirty="0" err="1"/>
              <a:t>England</a:t>
            </a:r>
            <a:r>
              <a:rPr lang="es-ES" sz="1000" dirty="0"/>
              <a:t>: McGraw-Hill, 2000.</a:t>
            </a:r>
          </a:p>
          <a:p>
            <a:pPr marL="342900" indent="-342900">
              <a:lnSpc>
                <a:spcPct val="120000"/>
              </a:lnSpc>
              <a:spcBef>
                <a:spcPts val="0"/>
              </a:spcBef>
              <a:buFont typeface="Arial" panose="020B0604020202020204" pitchFamily="34" charset="0"/>
              <a:buChar char="•"/>
            </a:pPr>
            <a:endParaRPr lang="es-ES" sz="1000" dirty="0"/>
          </a:p>
          <a:p>
            <a:pPr marL="342900" indent="-342900">
              <a:lnSpc>
                <a:spcPct val="120000"/>
              </a:lnSpc>
              <a:spcBef>
                <a:spcPts val="0"/>
              </a:spcBef>
              <a:buFont typeface="Arial" panose="020B0604020202020204" pitchFamily="34" charset="0"/>
              <a:buChar char="•"/>
            </a:pPr>
            <a:endParaRPr lang="es-ES" sz="1000" dirty="0"/>
          </a:p>
          <a:p>
            <a:pPr marL="342900" indent="-342900">
              <a:lnSpc>
                <a:spcPct val="120000"/>
              </a:lnSpc>
              <a:spcBef>
                <a:spcPts val="0"/>
              </a:spcBef>
              <a:buFont typeface="Arial" panose="020B0604020202020204" pitchFamily="34" charset="0"/>
              <a:buChar char="•"/>
            </a:pPr>
            <a:endParaRPr lang="es-ES" sz="1000" dirty="0"/>
          </a:p>
          <a:p>
            <a:pPr>
              <a:lnSpc>
                <a:spcPct val="120000"/>
              </a:lnSpc>
              <a:spcBef>
                <a:spcPts val="0"/>
              </a:spcBef>
            </a:pPr>
            <a:endParaRPr lang="es-ES_tradnl" sz="1000"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52</a:t>
            </a:fld>
            <a:endParaRPr lang="es-ES"/>
          </a:p>
        </p:txBody>
      </p:sp>
    </p:spTree>
    <p:extLst>
      <p:ext uri="{BB962C8B-B14F-4D97-AF65-F5344CB8AC3E}">
        <p14:creationId xmlns:p14="http://schemas.microsoft.com/office/powerpoint/2010/main" val="375985100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 sz="6000" dirty="0"/>
              <a:t>requisitos</a:t>
            </a:r>
            <a:br>
              <a:rPr lang="es-ES" sz="6000" dirty="0"/>
            </a:br>
            <a:br>
              <a:rPr lang="es-ES" sz="6000" dirty="0"/>
            </a:br>
            <a:r>
              <a:rPr lang="es-ES" sz="2800" dirty="0"/>
              <a:t>Ingeniería de software I</a:t>
            </a:r>
            <a:br>
              <a:rPr lang="es-ES" sz="2800" dirty="0"/>
            </a:br>
            <a:r>
              <a:rPr lang="es-ES" sz="1200" dirty="0">
                <a:solidFill>
                  <a:srgbClr val="526DB0"/>
                </a:solidFill>
              </a:rPr>
              <a:t>2º de grado en ingeniería informática</a:t>
            </a:r>
            <a:br>
              <a:rPr lang="es-ES" sz="1200" dirty="0">
                <a:solidFill>
                  <a:srgbClr val="526DB0"/>
                </a:solidFill>
              </a:rPr>
            </a:br>
            <a:r>
              <a:rPr lang="es-ES" sz="1200" dirty="0">
                <a:solidFill>
                  <a:srgbClr val="526DB0"/>
                </a:solidFill>
              </a:rPr>
              <a:t>CURSO 2021/2022</a:t>
            </a:r>
            <a:endParaRPr lang="es-ES" sz="1100" dirty="0">
              <a:solidFill>
                <a:srgbClr val="526DB0"/>
              </a:solidFill>
            </a:endParaRPr>
          </a:p>
        </p:txBody>
      </p:sp>
      <p:sp>
        <p:nvSpPr>
          <p:cNvPr id="3" name="Subtítulo 2"/>
          <p:cNvSpPr>
            <a:spLocks noGrp="1"/>
          </p:cNvSpPr>
          <p:nvPr>
            <p:ph type="subTitle" idx="1"/>
          </p:nvPr>
        </p:nvSpPr>
        <p:spPr>
          <a:xfrm>
            <a:off x="457200" y="4800599"/>
            <a:ext cx="6858000" cy="1459204"/>
          </a:xfrm>
        </p:spPr>
        <p:txBody>
          <a:bodyPr>
            <a:noAutofit/>
          </a:bodyPr>
          <a:lstStyle/>
          <a:p>
            <a:pPr>
              <a:spcBef>
                <a:spcPts val="0"/>
              </a:spcBef>
            </a:pPr>
            <a:r>
              <a:rPr lang="es-ES" sz="1400" cap="none" spc="0" dirty="0">
                <a:latin typeface="Arial"/>
                <a:cs typeface="Arial"/>
              </a:rPr>
              <a:t>Francisco José García </a:t>
            </a:r>
            <a:r>
              <a:rPr lang="es-ES" sz="1400" cap="none" spc="0" dirty="0" err="1">
                <a:latin typeface="Arial"/>
                <a:cs typeface="Arial"/>
              </a:rPr>
              <a:t>Peñalvo</a:t>
            </a:r>
            <a:r>
              <a:rPr lang="es-ES" sz="1400" cap="none" spc="0" dirty="0">
                <a:latin typeface="Arial"/>
                <a:cs typeface="Arial"/>
              </a:rPr>
              <a:t> / </a:t>
            </a:r>
            <a:r>
              <a:rPr lang="es-ES" sz="1400" cap="none" spc="0" dirty="0" err="1">
                <a:latin typeface="Arial"/>
                <a:cs typeface="Arial"/>
              </a:rPr>
              <a:t>fgarcia@usal.es</a:t>
            </a:r>
            <a:endParaRPr lang="es-ES" sz="1400" cap="none" spc="0" dirty="0">
              <a:latin typeface="Arial"/>
              <a:cs typeface="Arial"/>
            </a:endParaRPr>
          </a:p>
          <a:p>
            <a:pPr>
              <a:spcBef>
                <a:spcPts val="0"/>
              </a:spcBef>
            </a:pPr>
            <a:r>
              <a:rPr lang="es-ES" sz="1400" cap="none" spc="0" dirty="0">
                <a:latin typeface="Arial"/>
                <a:cs typeface="Arial"/>
              </a:rPr>
              <a:t>Alicia García Holgado / </a:t>
            </a:r>
            <a:r>
              <a:rPr lang="es-ES" sz="1400" cap="none" spc="0" dirty="0" err="1">
                <a:latin typeface="Arial"/>
                <a:cs typeface="Arial"/>
              </a:rPr>
              <a:t>aliciagh@usal.es</a:t>
            </a:r>
            <a:endParaRPr lang="es-ES" sz="1400" cap="none" spc="0" dirty="0">
              <a:latin typeface="Arial"/>
              <a:cs typeface="Arial"/>
            </a:endParaRPr>
          </a:p>
          <a:p>
            <a:pPr>
              <a:spcBef>
                <a:spcPts val="0"/>
              </a:spcBef>
            </a:pPr>
            <a:r>
              <a:rPr lang="es-ES" sz="1400" cap="none" spc="0" dirty="0">
                <a:latin typeface="Arial"/>
                <a:cs typeface="Arial"/>
              </a:rPr>
              <a:t>Andrea Vázquez </a:t>
            </a:r>
            <a:r>
              <a:rPr lang="es-ES" sz="1400" cap="none" spc="0" dirty="0" err="1">
                <a:latin typeface="Arial"/>
                <a:cs typeface="Arial"/>
              </a:rPr>
              <a:t>Ingelmo</a:t>
            </a:r>
            <a:r>
              <a:rPr lang="es-ES" sz="1400" cap="none" spc="0" dirty="0">
                <a:latin typeface="Arial"/>
                <a:cs typeface="Arial"/>
              </a:rPr>
              <a:t> / </a:t>
            </a:r>
            <a:r>
              <a:rPr lang="es-ES" sz="1400" cap="none" spc="0" dirty="0" err="1">
                <a:latin typeface="Arial"/>
                <a:cs typeface="Arial"/>
              </a:rPr>
              <a:t>andreavazquez@usal.es</a:t>
            </a:r>
            <a:endParaRPr lang="es-ES" sz="1400" cap="none" spc="0" dirty="0">
              <a:latin typeface="Arial"/>
              <a:cs typeface="Arial"/>
            </a:endParaRPr>
          </a:p>
          <a:p>
            <a:pPr>
              <a:spcBef>
                <a:spcPts val="0"/>
              </a:spcBef>
            </a:pPr>
            <a:endParaRPr lang="es-ES" sz="1400" cap="none" spc="0" dirty="0">
              <a:latin typeface="Arial"/>
              <a:cs typeface="Arial"/>
            </a:endParaRPr>
          </a:p>
          <a:p>
            <a:pPr>
              <a:spcBef>
                <a:spcPts val="0"/>
              </a:spcBef>
            </a:pPr>
            <a:r>
              <a:rPr lang="es-ES" sz="1400" cap="none" spc="0" dirty="0">
                <a:latin typeface="Arial"/>
                <a:cs typeface="Arial"/>
              </a:rPr>
              <a:t>Departamento de Informática y Automática</a:t>
            </a:r>
          </a:p>
          <a:p>
            <a:pPr>
              <a:spcBef>
                <a:spcPts val="0"/>
              </a:spcBef>
            </a:pPr>
            <a:r>
              <a:rPr lang="es-ES" sz="1400" cap="none" spc="0" dirty="0">
                <a:latin typeface="Arial"/>
                <a:cs typeface="Arial"/>
              </a:rPr>
              <a:t>Universidad de Salamanca</a:t>
            </a:r>
          </a:p>
          <a:p>
            <a:pPr>
              <a:spcBef>
                <a:spcPts val="0"/>
              </a:spcBef>
            </a:pPr>
            <a:endParaRPr lang="es-ES" sz="1400" spc="0" dirty="0">
              <a:latin typeface="Arial"/>
              <a:cs typeface="Arial"/>
            </a:endParaRPr>
          </a:p>
          <a:p>
            <a:pPr>
              <a:spcBef>
                <a:spcPts val="0"/>
              </a:spcBef>
            </a:pPr>
            <a:endParaRPr lang="es-ES" sz="1400" spc="0" dirty="0">
              <a:latin typeface="Arial"/>
              <a:cs typeface="Aria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4872" y="4941870"/>
            <a:ext cx="1165862" cy="1162606"/>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7309" y="4941870"/>
            <a:ext cx="1527562" cy="1145671"/>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43874" y="6557132"/>
            <a:ext cx="854075" cy="300867"/>
          </a:xfrm>
          <a:prstGeom prst="rect">
            <a:avLst/>
          </a:prstGeom>
        </p:spPr>
      </p:pic>
    </p:spTree>
    <p:extLst>
      <p:ext uri="{BB962C8B-B14F-4D97-AF65-F5344CB8AC3E}">
        <p14:creationId xmlns:p14="http://schemas.microsoft.com/office/powerpoint/2010/main" val="2138014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6</a:t>
            </a:fld>
            <a:endParaRPr lang="es-ES"/>
          </a:p>
        </p:txBody>
      </p:sp>
      <p:pic>
        <p:nvPicPr>
          <p:cNvPr id="6" name="Imagen 5" descr="Comparativa.png"/>
          <p:cNvPicPr>
            <a:picLocks noChangeAspect="1"/>
          </p:cNvPicPr>
          <p:nvPr/>
        </p:nvPicPr>
        <p:blipFill rotWithShape="1">
          <a:blip r:embed="rId2">
            <a:extLst>
              <a:ext uri="{28A0092B-C50C-407E-A947-70E740481C1C}">
                <a14:useLocalDpi xmlns:a14="http://schemas.microsoft.com/office/drawing/2010/main" val="0"/>
              </a:ext>
            </a:extLst>
          </a:blip>
          <a:srcRect b="9592"/>
          <a:stretch/>
        </p:blipFill>
        <p:spPr>
          <a:xfrm>
            <a:off x="438399" y="251667"/>
            <a:ext cx="5153264" cy="5823738"/>
          </a:xfrm>
          <a:prstGeom prst="rect">
            <a:avLst/>
          </a:prstGeom>
        </p:spPr>
      </p:pic>
      <p:pic>
        <p:nvPicPr>
          <p:cNvPr id="7" name="Imagen 6"/>
          <p:cNvPicPr>
            <a:picLocks noChangeAspect="1"/>
          </p:cNvPicPr>
          <p:nvPr/>
        </p:nvPicPr>
        <p:blipFill>
          <a:blip r:embed="rId3"/>
          <a:stretch>
            <a:fillRect/>
          </a:stretch>
        </p:blipFill>
        <p:spPr>
          <a:xfrm>
            <a:off x="5913951" y="5300949"/>
            <a:ext cx="2240053" cy="595820"/>
          </a:xfrm>
          <a:prstGeom prst="rect">
            <a:avLst/>
          </a:prstGeom>
        </p:spPr>
      </p:pic>
    </p:spTree>
    <p:extLst>
      <p:ext uri="{BB962C8B-B14F-4D97-AF65-F5344CB8AC3E}">
        <p14:creationId xmlns:p14="http://schemas.microsoft.com/office/powerpoint/2010/main" val="16960691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grayscale photography of abandoned airliner">
            <a:extLst>
              <a:ext uri="{FF2B5EF4-FFF2-40B4-BE49-F238E27FC236}">
                <a16:creationId xmlns:a16="http://schemas.microsoft.com/office/drawing/2014/main" id="{2C1013C2-01AB-C542-9508-A6F3601CEC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1473"/>
            <a:ext cx="9240305" cy="6163283"/>
          </a:xfrm>
          <a:prstGeom prst="rect">
            <a:avLst/>
          </a:prstGeom>
          <a:noFill/>
          <a:extLst>
            <a:ext uri="{909E8E84-426E-40DD-AFC4-6F175D3DCCD1}">
              <a14:hiddenFill xmlns:a14="http://schemas.microsoft.com/office/drawing/2010/main">
                <a:solidFill>
                  <a:srgbClr val="FFFFFF"/>
                </a:solidFill>
              </a14:hiddenFill>
            </a:ext>
          </a:extLst>
        </p:spPr>
      </p:pic>
      <p:sp>
        <p:nvSpPr>
          <p:cNvPr id="12" name="Marcador de texto 8">
            <a:extLst>
              <a:ext uri="{FF2B5EF4-FFF2-40B4-BE49-F238E27FC236}">
                <a16:creationId xmlns:a16="http://schemas.microsoft.com/office/drawing/2014/main" id="{17B18090-0D4F-5D41-B198-571B48362695}"/>
              </a:ext>
            </a:extLst>
          </p:cNvPr>
          <p:cNvSpPr txBox="1">
            <a:spLocks/>
          </p:cNvSpPr>
          <p:nvPr/>
        </p:nvSpPr>
        <p:spPr>
          <a:xfrm>
            <a:off x="2563409" y="5048971"/>
            <a:ext cx="6391520" cy="431380"/>
          </a:xfrm>
          <a:prstGeom prst="rect">
            <a:avLst/>
          </a:prstGeom>
          <a:solidFill>
            <a:srgbClr val="FFFFFF">
              <a:alpha val="59000"/>
            </a:srgbClr>
          </a:solidFill>
          <a:ln w="12700">
            <a:miter lim="400000"/>
          </a:ln>
          <a:extLst>
            <a:ext uri="{C572A759-6A51-4108-AA02-DFA0A04FC94B}">
              <ma14:wrappingTextBoxFlag xmlns="" xmlns:ma14="http://schemas.microsoft.com/office/mac/drawingml/2011/main" val="1"/>
            </a:ext>
          </a:extLst>
        </p:spPr>
        <p:txBody>
          <a:bodyPr lIns="0" tIns="0" rIns="0" bIns="0" anchor="ctr" anchorCtr="0">
            <a:normAutofit fontScale="92500"/>
          </a:bodyPr>
          <a:lstStyle>
            <a:lvl1pPr marL="0" indent="0" defTabSz="778972" eaLnBrk="1" hangingPunct="1">
              <a:spcBef>
                <a:spcPts val="5600"/>
              </a:spcBef>
              <a:buSzPct val="75000"/>
              <a:buFont typeface="Helvetica Neue"/>
              <a:buNone/>
              <a:defRPr sz="4800" b="1" i="0">
                <a:solidFill>
                  <a:schemeClr val="tx1"/>
                </a:solidFill>
                <a:latin typeface="Dosis" panose="02010503020202060003" pitchFamily="2" charset="77"/>
                <a:cs typeface="Dosis" panose="02010503020202060003" pitchFamily="2" charset="77"/>
              </a:defRPr>
            </a:lvl1pPr>
            <a:lvl2pPr marL="1219261" indent="-609630" defTabSz="778972" eaLnBrk="1" hangingPunct="1">
              <a:spcBef>
                <a:spcPts val="5600"/>
              </a:spcBef>
              <a:buSzPct val="75000"/>
              <a:buFont typeface="Helvetica Neue"/>
              <a:buChar char="•"/>
              <a:defRPr sz="4800" b="0" i="0">
                <a:solidFill>
                  <a:srgbClr val="747474"/>
                </a:solidFill>
                <a:latin typeface="Dosis" panose="02010503020202060003" pitchFamily="2" charset="77"/>
                <a:cs typeface="Dosis" panose="02010503020202060003" pitchFamily="2" charset="77"/>
              </a:defRPr>
            </a:lvl2pPr>
            <a:lvl3pPr marL="1828891" indent="-609630" defTabSz="778972" eaLnBrk="1" hangingPunct="1">
              <a:spcBef>
                <a:spcPts val="5600"/>
              </a:spcBef>
              <a:buSzPct val="75000"/>
              <a:buFont typeface="Helvetica Neue"/>
              <a:buChar char="•"/>
              <a:defRPr sz="4800" b="0" i="0">
                <a:solidFill>
                  <a:srgbClr val="747474"/>
                </a:solidFill>
                <a:latin typeface="Dosis" panose="02010503020202060003" pitchFamily="2" charset="77"/>
                <a:cs typeface="Dosis" panose="02010503020202060003" pitchFamily="2" charset="77"/>
              </a:defRPr>
            </a:lvl3pPr>
            <a:lvl4pPr marL="2438522" indent="-609630" defTabSz="778972" eaLnBrk="1" hangingPunct="1">
              <a:spcBef>
                <a:spcPts val="5600"/>
              </a:spcBef>
              <a:buSzPct val="75000"/>
              <a:buFont typeface="Helvetica Neue"/>
              <a:buChar char="•"/>
              <a:defRPr sz="4800" b="0" i="0">
                <a:solidFill>
                  <a:srgbClr val="747474"/>
                </a:solidFill>
                <a:latin typeface="Dosis" panose="02010503020202060003" pitchFamily="2" charset="77"/>
                <a:cs typeface="Dosis" panose="02010503020202060003" pitchFamily="2" charset="77"/>
              </a:defRPr>
            </a:lvl4pPr>
            <a:lvl5pPr marL="3048152" indent="-609630" defTabSz="778972" eaLnBrk="1" hangingPunct="1">
              <a:spcBef>
                <a:spcPts val="5600"/>
              </a:spcBef>
              <a:buSzPct val="75000"/>
              <a:buFont typeface="Helvetica Neue"/>
              <a:buChar char="•"/>
              <a:defRPr sz="4800" b="0" i="0">
                <a:solidFill>
                  <a:srgbClr val="747474"/>
                </a:solidFill>
                <a:latin typeface="Dosis" panose="02010503020202060003" pitchFamily="2" charset="77"/>
                <a:cs typeface="Dosis" panose="02010503020202060003" pitchFamily="2" charset="77"/>
              </a:defRPr>
            </a:lvl5pPr>
            <a:lvl6pPr marL="3657783" indent="-609630" defTabSz="778972" eaLnBrk="1" hangingPunct="1">
              <a:spcBef>
                <a:spcPts val="5600"/>
              </a:spcBef>
              <a:buSzPct val="75000"/>
              <a:buFont typeface="Helvetica Neue"/>
              <a:buChar char="•"/>
              <a:defRPr sz="4800">
                <a:solidFill>
                  <a:srgbClr val="747474"/>
                </a:solidFill>
              </a:defRPr>
            </a:lvl6pPr>
            <a:lvl7pPr marL="4267413" indent="-609630" defTabSz="778972" eaLnBrk="1" hangingPunct="1">
              <a:spcBef>
                <a:spcPts val="5600"/>
              </a:spcBef>
              <a:buSzPct val="75000"/>
              <a:buFont typeface="Helvetica Neue"/>
              <a:buChar char="•"/>
              <a:defRPr sz="4800">
                <a:solidFill>
                  <a:srgbClr val="747474"/>
                </a:solidFill>
              </a:defRPr>
            </a:lvl7pPr>
            <a:lvl8pPr marL="4877044" indent="-609630" defTabSz="778972" eaLnBrk="1" hangingPunct="1">
              <a:spcBef>
                <a:spcPts val="5600"/>
              </a:spcBef>
              <a:buSzPct val="75000"/>
              <a:buFont typeface="Helvetica Neue"/>
              <a:buChar char="•"/>
              <a:defRPr sz="4800">
                <a:solidFill>
                  <a:srgbClr val="747474"/>
                </a:solidFill>
              </a:defRPr>
            </a:lvl8pPr>
            <a:lvl9pPr marL="5486674" indent="-609630" defTabSz="778972" eaLnBrk="1" hangingPunct="1">
              <a:spcBef>
                <a:spcPts val="5600"/>
              </a:spcBef>
              <a:buSzPct val="75000"/>
              <a:buFont typeface="Helvetica Neue"/>
              <a:buChar char="•"/>
              <a:defRPr sz="4800">
                <a:solidFill>
                  <a:srgbClr val="747474"/>
                </a:solidFill>
              </a:defRPr>
            </a:lvl9pPr>
          </a:lstStyle>
          <a:p>
            <a:r>
              <a:rPr lang="es-ES_tradnl" sz="2531" dirty="0">
                <a:solidFill>
                  <a:srgbClr val="002060"/>
                </a:solidFill>
              </a:rPr>
              <a:t>…el fracaso del proyecto es prácticamente seguro</a:t>
            </a:r>
          </a:p>
        </p:txBody>
      </p:sp>
      <p:sp>
        <p:nvSpPr>
          <p:cNvPr id="2" name="Título 1">
            <a:extLst>
              <a:ext uri="{FF2B5EF4-FFF2-40B4-BE49-F238E27FC236}">
                <a16:creationId xmlns:a16="http://schemas.microsoft.com/office/drawing/2014/main" id="{EFCE9A68-DE5D-BD4F-848F-42822D8EFFC8}"/>
              </a:ext>
            </a:extLst>
          </p:cNvPr>
          <p:cNvSpPr>
            <a:spLocks noGrp="1"/>
          </p:cNvSpPr>
          <p:nvPr>
            <p:ph type="title"/>
          </p:nvPr>
        </p:nvSpPr>
        <p:spPr>
          <a:xfrm>
            <a:off x="0" y="739239"/>
            <a:ext cx="9240305" cy="736677"/>
          </a:xfrm>
          <a:solidFill>
            <a:srgbClr val="FFFFFF">
              <a:alpha val="39000"/>
            </a:srgbClr>
          </a:solidFill>
        </p:spPr>
        <p:txBody>
          <a:bodyPr anchor="ctr" anchorCtr="0">
            <a:normAutofit fontScale="90000"/>
          </a:bodyPr>
          <a:lstStyle/>
          <a:p>
            <a:pPr algn="ctr"/>
            <a:r>
              <a:rPr lang="es-ES_tradnl" dirty="0"/>
              <a:t>Influencia de los requisitos en el desarrollo del software</a:t>
            </a:r>
          </a:p>
        </p:txBody>
      </p:sp>
      <p:sp>
        <p:nvSpPr>
          <p:cNvPr id="4" name="Marcador de pie de página 3">
            <a:extLst>
              <a:ext uri="{FF2B5EF4-FFF2-40B4-BE49-F238E27FC236}">
                <a16:creationId xmlns:a16="http://schemas.microsoft.com/office/drawing/2014/main" id="{60E1F3D6-0764-C742-85E6-12DF84918805}"/>
              </a:ext>
            </a:extLst>
          </p:cNvPr>
          <p:cNvSpPr>
            <a:spLocks noGrp="1"/>
          </p:cNvSpPr>
          <p:nvPr>
            <p:ph type="ftr" sz="quarter" idx="10"/>
          </p:nvPr>
        </p:nvSpPr>
        <p:spPr>
          <a:xfrm>
            <a:off x="762025" y="9040813"/>
            <a:ext cx="12827366" cy="519112"/>
          </a:xfrm>
          <a:prstGeom prst="rect">
            <a:avLst/>
          </a:prstGeom>
        </p:spPr>
        <p:txBody>
          <a:bodyPr vert="horz" lIns="91440" tIns="45720" rIns="91440" bIns="45720" rtlCol="0" anchor="ctr"/>
          <a:lstStyle>
            <a:lvl1pPr algn="l" defTabSz="584200">
              <a:defRPr sz="1600">
                <a:solidFill>
                  <a:schemeClr val="tx1">
                    <a:tint val="75000"/>
                  </a:schemeClr>
                </a:solidFill>
                <a:latin typeface="Dosis" panose="02010503020202060003" pitchFamily="2" charset="77"/>
                <a:ea typeface="+mn-ea"/>
                <a:cs typeface="+mn-cs"/>
                <a:sym typeface="Helvetica Neue Light"/>
              </a:defRPr>
            </a:lvl1pPr>
            <a:lvl2pPr indent="228600" algn="ctr" defTabSz="584200">
              <a:defRPr sz="3600">
                <a:latin typeface="+mn-lt"/>
                <a:ea typeface="+mn-ea"/>
                <a:cs typeface="+mn-cs"/>
                <a:sym typeface="Helvetica Neue Light"/>
              </a:defRPr>
            </a:lvl2pPr>
            <a:lvl3pPr indent="457200" algn="ctr" defTabSz="584200">
              <a:defRPr sz="3600">
                <a:latin typeface="+mn-lt"/>
                <a:ea typeface="+mn-ea"/>
                <a:cs typeface="+mn-cs"/>
                <a:sym typeface="Helvetica Neue Light"/>
              </a:defRPr>
            </a:lvl3pPr>
            <a:lvl4pPr indent="685800" algn="ctr" defTabSz="584200">
              <a:defRPr sz="3600">
                <a:latin typeface="+mn-lt"/>
                <a:ea typeface="+mn-ea"/>
                <a:cs typeface="+mn-cs"/>
                <a:sym typeface="Helvetica Neue Light"/>
              </a:defRPr>
            </a:lvl4pPr>
            <a:lvl5pPr indent="914400" algn="ctr" defTabSz="584200">
              <a:defRPr sz="3600">
                <a:latin typeface="+mn-lt"/>
                <a:ea typeface="+mn-ea"/>
                <a:cs typeface="+mn-cs"/>
                <a:sym typeface="Helvetica Neue Light"/>
              </a:defRPr>
            </a:lvl5pPr>
            <a:lvl6pPr indent="1143000" algn="ctr" defTabSz="584200">
              <a:defRPr sz="3600">
                <a:latin typeface="+mn-lt"/>
                <a:ea typeface="+mn-ea"/>
                <a:cs typeface="+mn-cs"/>
                <a:sym typeface="Helvetica Neue Light"/>
              </a:defRPr>
            </a:lvl6pPr>
            <a:lvl7pPr indent="1371600" algn="ctr" defTabSz="584200">
              <a:defRPr sz="3600">
                <a:latin typeface="+mn-lt"/>
                <a:ea typeface="+mn-ea"/>
                <a:cs typeface="+mn-cs"/>
                <a:sym typeface="Helvetica Neue Light"/>
              </a:defRPr>
            </a:lvl7pPr>
            <a:lvl8pPr indent="1600200" algn="ctr" defTabSz="584200">
              <a:defRPr sz="3600">
                <a:latin typeface="+mn-lt"/>
                <a:ea typeface="+mn-ea"/>
                <a:cs typeface="+mn-cs"/>
                <a:sym typeface="Helvetica Neue Light"/>
              </a:defRPr>
            </a:lvl8pPr>
            <a:lvl9pPr indent="1828800" algn="ctr" defTabSz="584200">
              <a:defRPr sz="3600">
                <a:latin typeface="+mn-lt"/>
                <a:ea typeface="+mn-ea"/>
                <a:cs typeface="+mn-cs"/>
                <a:sym typeface="Helvetica Neue Light"/>
              </a:defRPr>
            </a:lvl9pPr>
          </a:lstStyle>
          <a:p>
            <a:endParaRPr lang="en-GB" dirty="0"/>
          </a:p>
        </p:txBody>
      </p:sp>
      <p:sp>
        <p:nvSpPr>
          <p:cNvPr id="5" name="Marcador de número de diapositiva 4">
            <a:extLst>
              <a:ext uri="{FF2B5EF4-FFF2-40B4-BE49-F238E27FC236}">
                <a16:creationId xmlns:a16="http://schemas.microsoft.com/office/drawing/2014/main" id="{37819816-CA85-5944-8B2F-8C3EE85BCBC2}"/>
              </a:ext>
            </a:extLst>
          </p:cNvPr>
          <p:cNvSpPr>
            <a:spLocks noGrp="1"/>
          </p:cNvSpPr>
          <p:nvPr>
            <p:ph type="sldNum" sz="quarter" idx="4"/>
          </p:nvPr>
        </p:nvSpPr>
        <p:spPr>
          <a:xfrm>
            <a:off x="12668008" y="9040813"/>
            <a:ext cx="3902075" cy="519112"/>
          </a:xfrm>
          <a:prstGeom prst="rect">
            <a:avLst/>
          </a:prstGeom>
        </p:spPr>
        <p:txBody>
          <a:bodyPr vert="horz" lIns="91440" tIns="45720" rIns="91440" bIns="45720" rtlCol="0" anchor="ctr"/>
          <a:lstStyle>
            <a:lvl1pPr algn="r" defTabSz="584200">
              <a:defRPr sz="1200">
                <a:solidFill>
                  <a:schemeClr val="tx1">
                    <a:tint val="75000"/>
                  </a:schemeClr>
                </a:solidFill>
                <a:latin typeface="Dosis" panose="02010503020202060003" pitchFamily="2" charset="77"/>
                <a:ea typeface="+mn-ea"/>
                <a:cs typeface="+mn-cs"/>
                <a:sym typeface="Helvetica Neue Light"/>
              </a:defRPr>
            </a:lvl1pPr>
            <a:lvl2pPr indent="228600" algn="ctr" defTabSz="584200">
              <a:defRPr sz="3600">
                <a:latin typeface="+mn-lt"/>
                <a:ea typeface="+mn-ea"/>
                <a:cs typeface="+mn-cs"/>
                <a:sym typeface="Helvetica Neue Light"/>
              </a:defRPr>
            </a:lvl2pPr>
            <a:lvl3pPr indent="457200" algn="ctr" defTabSz="584200">
              <a:defRPr sz="3600">
                <a:latin typeface="+mn-lt"/>
                <a:ea typeface="+mn-ea"/>
                <a:cs typeface="+mn-cs"/>
                <a:sym typeface="Helvetica Neue Light"/>
              </a:defRPr>
            </a:lvl3pPr>
            <a:lvl4pPr indent="685800" algn="ctr" defTabSz="584200">
              <a:defRPr sz="3600">
                <a:latin typeface="+mn-lt"/>
                <a:ea typeface="+mn-ea"/>
                <a:cs typeface="+mn-cs"/>
                <a:sym typeface="Helvetica Neue Light"/>
              </a:defRPr>
            </a:lvl4pPr>
            <a:lvl5pPr indent="914400" algn="ctr" defTabSz="584200">
              <a:defRPr sz="3600">
                <a:latin typeface="+mn-lt"/>
                <a:ea typeface="+mn-ea"/>
                <a:cs typeface="+mn-cs"/>
                <a:sym typeface="Helvetica Neue Light"/>
              </a:defRPr>
            </a:lvl5pPr>
            <a:lvl6pPr indent="1143000" algn="ctr" defTabSz="584200">
              <a:defRPr sz="3600">
                <a:latin typeface="+mn-lt"/>
                <a:ea typeface="+mn-ea"/>
                <a:cs typeface="+mn-cs"/>
                <a:sym typeface="Helvetica Neue Light"/>
              </a:defRPr>
            </a:lvl6pPr>
            <a:lvl7pPr indent="1371600" algn="ctr" defTabSz="584200">
              <a:defRPr sz="3600">
                <a:latin typeface="+mn-lt"/>
                <a:ea typeface="+mn-ea"/>
                <a:cs typeface="+mn-cs"/>
                <a:sym typeface="Helvetica Neue Light"/>
              </a:defRPr>
            </a:lvl7pPr>
            <a:lvl8pPr indent="1600200" algn="ctr" defTabSz="584200">
              <a:defRPr sz="3600">
                <a:latin typeface="+mn-lt"/>
                <a:ea typeface="+mn-ea"/>
                <a:cs typeface="+mn-cs"/>
                <a:sym typeface="Helvetica Neue Light"/>
              </a:defRPr>
            </a:lvl8pPr>
            <a:lvl9pPr indent="1828800" algn="ctr" defTabSz="584200">
              <a:defRPr sz="3600">
                <a:latin typeface="+mn-lt"/>
                <a:ea typeface="+mn-ea"/>
                <a:cs typeface="+mn-cs"/>
                <a:sym typeface="Helvetica Neue Light"/>
              </a:defRPr>
            </a:lvl9pPr>
          </a:lstStyle>
          <a:p>
            <a:fld id="{588595F5-22FC-1842-8D2B-BB2C42158723}" type="slidenum">
              <a:rPr lang="es-ES_tradnl" smtClean="0"/>
              <a:pPr/>
              <a:t>7</a:t>
            </a:fld>
            <a:endParaRPr lang="es-ES_tradnl"/>
          </a:p>
        </p:txBody>
      </p:sp>
      <p:sp>
        <p:nvSpPr>
          <p:cNvPr id="9" name="Marcador de texto 8">
            <a:extLst>
              <a:ext uri="{FF2B5EF4-FFF2-40B4-BE49-F238E27FC236}">
                <a16:creationId xmlns:a16="http://schemas.microsoft.com/office/drawing/2014/main" id="{EF79FDB4-0487-3F47-BC3F-A8ECF9571E4F}"/>
              </a:ext>
            </a:extLst>
          </p:cNvPr>
          <p:cNvSpPr>
            <a:spLocks noGrp="1"/>
          </p:cNvSpPr>
          <p:nvPr>
            <p:ph type="body" idx="1"/>
          </p:nvPr>
        </p:nvSpPr>
        <p:spPr>
          <a:xfrm>
            <a:off x="214866" y="1774417"/>
            <a:ext cx="5748526" cy="471391"/>
          </a:xfrm>
          <a:solidFill>
            <a:srgbClr val="FFFFFF">
              <a:alpha val="59000"/>
            </a:srgbClr>
          </a:solidFill>
        </p:spPr>
        <p:txBody>
          <a:bodyPr anchor="ctr" anchorCtr="0"/>
          <a:lstStyle/>
          <a:p>
            <a:r>
              <a:rPr lang="es-ES_tradnl" b="1" dirty="0">
                <a:solidFill>
                  <a:srgbClr val="002060"/>
                </a:solidFill>
              </a:rPr>
              <a:t>Cuando se falla en la captura de requisitos…</a:t>
            </a:r>
          </a:p>
        </p:txBody>
      </p:sp>
      <p:sp>
        <p:nvSpPr>
          <p:cNvPr id="10" name="Rectángulo 9">
            <a:extLst>
              <a:ext uri="{FF2B5EF4-FFF2-40B4-BE49-F238E27FC236}">
                <a16:creationId xmlns:a16="http://schemas.microsoft.com/office/drawing/2014/main" id="{EA748685-2711-E74C-AB49-0ED08074639B}"/>
              </a:ext>
            </a:extLst>
          </p:cNvPr>
          <p:cNvSpPr/>
          <p:nvPr/>
        </p:nvSpPr>
        <p:spPr>
          <a:xfrm rot="5400000">
            <a:off x="7681538" y="2346907"/>
            <a:ext cx="2684548" cy="205890"/>
          </a:xfrm>
          <a:prstGeom prst="rect">
            <a:avLst/>
          </a:prstGeom>
        </p:spPr>
        <p:txBody>
          <a:bodyPr wrap="square">
            <a:spAutoFit/>
          </a:bodyPr>
          <a:lstStyle/>
          <a:p>
            <a:r>
              <a:rPr lang="es-ES_tradnl" sz="738" dirty="0">
                <a:latin typeface="Dosis" panose="02010503020202060003" pitchFamily="2" charset="77"/>
                <a:hlinkClick r:id="rId3"/>
              </a:rPr>
              <a:t>https://unsplash.com/photos/NvSGP844aA4</a:t>
            </a:r>
            <a:r>
              <a:rPr lang="es-ES_tradnl" sz="738" dirty="0">
                <a:latin typeface="Dosis" panose="02010503020202060003" pitchFamily="2" charset="77"/>
              </a:rPr>
              <a:t> </a:t>
            </a:r>
          </a:p>
        </p:txBody>
      </p:sp>
      <p:sp>
        <p:nvSpPr>
          <p:cNvPr id="11" name="Marcador de número de diapositiva 3">
            <a:extLst>
              <a:ext uri="{FF2B5EF4-FFF2-40B4-BE49-F238E27FC236}">
                <a16:creationId xmlns:a16="http://schemas.microsoft.com/office/drawing/2014/main" id="{BB78426C-7C81-2C49-8601-CB21DD71DAC8}"/>
              </a:ext>
            </a:extLst>
          </p:cNvPr>
          <p:cNvSpPr>
            <a:spLocks noGrp="1"/>
          </p:cNvSpPr>
          <p:nvPr>
            <p:ph type="sldNum" sz="quarter" idx="2"/>
          </p:nvPr>
        </p:nvSpPr>
        <p:spPr>
          <a:xfrm rot="16200000">
            <a:off x="8663652" y="6285800"/>
            <a:ext cx="443171" cy="437070"/>
          </a:xfrm>
          <a:prstGeom prst="rect">
            <a:avLst/>
          </a:prstGeom>
          <a:ln w="12700">
            <a:miter lim="400000"/>
          </a:ln>
        </p:spPr>
        <p:txBody>
          <a:bodyPr wrap="none" lIns="45719" rIns="45719"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chemeClr val="accent3"/>
                </a:solidFill>
                <a:effectLst/>
                <a:uFillTx/>
                <a:latin typeface="Arial"/>
                <a:ea typeface="Arial"/>
                <a:cs typeface="Arial"/>
                <a:sym typeface="Arial"/>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a:lstStyle>
          <a:p>
            <a:fld id="{86CB4B4D-7CA3-9044-876B-883B54F8677D}" type="slidenum">
              <a:rPr lang="es-ES" smtClean="0"/>
              <a:pPr/>
              <a:t>7</a:t>
            </a:fld>
            <a:endParaRPr lang="es-ES" dirty="0"/>
          </a:p>
        </p:txBody>
      </p:sp>
      <p:sp>
        <p:nvSpPr>
          <p:cNvPr id="13" name="Marcador de pie de página 3">
            <a:extLst>
              <a:ext uri="{FF2B5EF4-FFF2-40B4-BE49-F238E27FC236}">
                <a16:creationId xmlns:a16="http://schemas.microsoft.com/office/drawing/2014/main" id="{7637B498-8130-4742-9B0D-2B1785BDA195}"/>
              </a:ext>
            </a:extLst>
          </p:cNvPr>
          <p:cNvSpPr>
            <a:spLocks noGrp="1"/>
          </p:cNvSpPr>
          <p:nvPr>
            <p:ph type="ftr" sz="quarter" idx="11"/>
          </p:nvPr>
        </p:nvSpPr>
        <p:spPr>
          <a:xfrm>
            <a:off x="457200" y="6492875"/>
            <a:ext cx="3429000" cy="283845"/>
          </a:xfrm>
        </p:spPr>
        <p:txBody>
          <a:bodyPr/>
          <a:lstStyle/>
          <a:p>
            <a:r>
              <a:rPr lang="es-ES"/>
              <a:t>Ingeniería de Software I - Requisitos</a:t>
            </a:r>
          </a:p>
        </p:txBody>
      </p:sp>
    </p:spTree>
    <p:extLst>
      <p:ext uri="{BB962C8B-B14F-4D97-AF65-F5344CB8AC3E}">
        <p14:creationId xmlns:p14="http://schemas.microsoft.com/office/powerpoint/2010/main" val="2322333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5638" y="4629468"/>
            <a:ext cx="5040312" cy="1371600"/>
          </a:xfrm>
        </p:spPr>
        <p:txBody>
          <a:bodyPr/>
          <a:lstStyle/>
          <a:p>
            <a:r>
              <a:rPr lang="es-ES" dirty="0"/>
              <a:t>INGENIERÍA DE</a:t>
            </a:r>
            <a:br>
              <a:rPr lang="es-ES" dirty="0"/>
            </a:br>
            <a:r>
              <a:rPr lang="es-ES" dirty="0"/>
              <a:t>REQUISITOS</a:t>
            </a:r>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8</a:t>
            </a:fld>
            <a:endParaRPr lang="es-ES"/>
          </a:p>
        </p:txBody>
      </p:sp>
      <p:pic>
        <p:nvPicPr>
          <p:cNvPr id="6" name="Picture 4" descr="j023301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3944" y="360975"/>
            <a:ext cx="4203700" cy="42684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9112605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VISIÓN GLOBAL</a:t>
            </a:r>
          </a:p>
        </p:txBody>
      </p:sp>
      <p:sp>
        <p:nvSpPr>
          <p:cNvPr id="3" name="Marcador de contenido 2"/>
          <p:cNvSpPr>
            <a:spLocks noGrp="1"/>
          </p:cNvSpPr>
          <p:nvPr>
            <p:ph idx="1"/>
          </p:nvPr>
        </p:nvSpPr>
        <p:spPr/>
        <p:txBody>
          <a:bodyPr/>
          <a:lstStyle/>
          <a:p>
            <a:r>
              <a:rPr lang="es-ES" dirty="0"/>
              <a:t>Primera fase del ciclo de vida del </a:t>
            </a:r>
            <a:r>
              <a:rPr lang="es-ES" i="1" dirty="0"/>
              <a:t>software</a:t>
            </a:r>
            <a:r>
              <a:rPr lang="es-ES" dirty="0"/>
              <a:t> en la que se produce una especificación a partir de ideas informales</a:t>
            </a:r>
          </a:p>
          <a:p>
            <a:endParaRPr lang="es-ES_tradnl" dirty="0"/>
          </a:p>
        </p:txBody>
      </p:sp>
      <p:sp>
        <p:nvSpPr>
          <p:cNvPr id="4" name="Marcador de pie de página 3"/>
          <p:cNvSpPr>
            <a:spLocks noGrp="1"/>
          </p:cNvSpPr>
          <p:nvPr>
            <p:ph type="ftr" sz="quarter" idx="11"/>
          </p:nvPr>
        </p:nvSpPr>
        <p:spPr/>
        <p:txBody>
          <a:bodyPr/>
          <a:lstStyle/>
          <a:p>
            <a:r>
              <a:rPr lang="es-ES"/>
              <a:t>Ingeniería de Software I - Requisitos</a:t>
            </a:r>
          </a:p>
        </p:txBody>
      </p:sp>
      <p:sp>
        <p:nvSpPr>
          <p:cNvPr id="5" name="Marcador de número de diapositiva 4"/>
          <p:cNvSpPr>
            <a:spLocks noGrp="1"/>
          </p:cNvSpPr>
          <p:nvPr>
            <p:ph type="sldNum" sz="quarter" idx="12"/>
          </p:nvPr>
        </p:nvSpPr>
        <p:spPr/>
        <p:txBody>
          <a:bodyPr/>
          <a:lstStyle/>
          <a:p>
            <a:fld id="{790D89CD-A46C-794B-B2CF-C6DAC5EDED40}" type="slidenum">
              <a:rPr lang="es-ES" smtClean="0"/>
              <a:t>9</a:t>
            </a:fld>
            <a:endParaRPr lang="es-ES"/>
          </a:p>
        </p:txBody>
      </p:sp>
      <p:grpSp>
        <p:nvGrpSpPr>
          <p:cNvPr id="6" name="Group 5"/>
          <p:cNvGrpSpPr>
            <a:grpSpLocks/>
          </p:cNvGrpSpPr>
          <p:nvPr/>
        </p:nvGrpSpPr>
        <p:grpSpPr bwMode="auto">
          <a:xfrm>
            <a:off x="1895475" y="2796380"/>
            <a:ext cx="5010150" cy="3051969"/>
            <a:chOff x="1008" y="768"/>
            <a:chExt cx="1728" cy="1008"/>
          </a:xfrm>
        </p:grpSpPr>
        <p:sp>
          <p:nvSpPr>
            <p:cNvPr id="7" name="Rectangle 6"/>
            <p:cNvSpPr>
              <a:spLocks noChangeArrowheads="1"/>
            </p:cNvSpPr>
            <p:nvPr/>
          </p:nvSpPr>
          <p:spPr bwMode="auto">
            <a:xfrm>
              <a:off x="1008" y="768"/>
              <a:ext cx="720" cy="384"/>
            </a:xfrm>
            <a:prstGeom prst="rect">
              <a:avLst/>
            </a:prstGeom>
            <a:solidFill>
              <a:srgbClr val="FFFFCC"/>
            </a:solidFill>
            <a:ln w="9525">
              <a:solidFill>
                <a:schemeClr val="tx1"/>
              </a:solidFill>
              <a:miter lim="800000"/>
              <a:headEnd/>
              <a:tailEnd/>
            </a:ln>
            <a:effectLst>
              <a:outerShdw dist="63500" dir="3187806" algn="ctr" rotWithShape="0">
                <a:srgbClr val="CC9900"/>
              </a:outerShdw>
            </a:effectLst>
          </p:spPr>
          <p:txBody>
            <a:bodyPr wrap="none" anchor="ctr"/>
            <a:lstStyle/>
            <a:p>
              <a:pPr algn="ctr"/>
              <a:r>
                <a:rPr lang="es-ES_tradnl" sz="1600" b="1">
                  <a:solidFill>
                    <a:srgbClr val="663300"/>
                  </a:solidFill>
                </a:rPr>
                <a:t>Ingeniería de</a:t>
              </a:r>
              <a:br>
                <a:rPr lang="es-ES_tradnl" sz="1600" b="1">
                  <a:solidFill>
                    <a:srgbClr val="663300"/>
                  </a:solidFill>
                </a:rPr>
              </a:br>
              <a:r>
                <a:rPr lang="es-ES_tradnl" sz="1600" b="1">
                  <a:solidFill>
                    <a:srgbClr val="663300"/>
                  </a:solidFill>
                </a:rPr>
                <a:t>Requisitos</a:t>
              </a:r>
              <a:endParaRPr lang="es-ES" sz="1600" b="1">
                <a:solidFill>
                  <a:srgbClr val="663300"/>
                </a:solidFill>
              </a:endParaRPr>
            </a:p>
          </p:txBody>
        </p:sp>
        <p:sp>
          <p:nvSpPr>
            <p:cNvPr id="8" name="Rectangle 7"/>
            <p:cNvSpPr>
              <a:spLocks noChangeArrowheads="1"/>
            </p:cNvSpPr>
            <p:nvPr/>
          </p:nvSpPr>
          <p:spPr bwMode="auto">
            <a:xfrm>
              <a:off x="2016" y="1392"/>
              <a:ext cx="720" cy="384"/>
            </a:xfrm>
            <a:prstGeom prst="rect">
              <a:avLst/>
            </a:prstGeom>
            <a:solidFill>
              <a:srgbClr val="FFFFCC"/>
            </a:solidFill>
            <a:ln w="9525">
              <a:solidFill>
                <a:schemeClr val="tx1"/>
              </a:solidFill>
              <a:miter lim="800000"/>
              <a:headEnd/>
              <a:tailEnd/>
            </a:ln>
            <a:effectLst>
              <a:outerShdw dist="63500" dir="3187806" algn="ctr" rotWithShape="0">
                <a:srgbClr val="CC9900"/>
              </a:outerShdw>
            </a:effectLst>
          </p:spPr>
          <p:txBody>
            <a:bodyPr wrap="none" anchor="ctr"/>
            <a:lstStyle/>
            <a:p>
              <a:pPr algn="ctr"/>
              <a:r>
                <a:rPr lang="es-ES_tradnl" sz="1600" b="1">
                  <a:solidFill>
                    <a:srgbClr val="663300"/>
                  </a:solidFill>
                </a:rPr>
                <a:t>Resto del</a:t>
              </a:r>
              <a:br>
                <a:rPr lang="es-ES_tradnl" sz="1600" b="1">
                  <a:solidFill>
                    <a:srgbClr val="663300"/>
                  </a:solidFill>
                </a:rPr>
              </a:br>
              <a:r>
                <a:rPr lang="es-ES_tradnl" sz="1600" b="1">
                  <a:solidFill>
                    <a:srgbClr val="663300"/>
                  </a:solidFill>
                </a:rPr>
                <a:t>ciclo de vida</a:t>
              </a:r>
              <a:endParaRPr lang="es-ES" sz="1600" b="1">
                <a:solidFill>
                  <a:srgbClr val="663300"/>
                </a:solidFill>
              </a:endParaRPr>
            </a:p>
          </p:txBody>
        </p:sp>
        <p:cxnSp>
          <p:nvCxnSpPr>
            <p:cNvPr id="9" name="AutoShape 8"/>
            <p:cNvCxnSpPr>
              <a:cxnSpLocks noChangeShapeType="1"/>
            </p:cNvCxnSpPr>
            <p:nvPr/>
          </p:nvCxnSpPr>
          <p:spPr bwMode="auto">
            <a:xfrm>
              <a:off x="1728" y="960"/>
              <a:ext cx="648" cy="432"/>
            </a:xfrm>
            <a:prstGeom prst="curvedConnector2">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cxnSp>
        <p:cxnSp>
          <p:nvCxnSpPr>
            <p:cNvPr id="10" name="AutoShape 9"/>
            <p:cNvCxnSpPr>
              <a:cxnSpLocks noChangeShapeType="1"/>
            </p:cNvCxnSpPr>
            <p:nvPr/>
          </p:nvCxnSpPr>
          <p:spPr bwMode="auto">
            <a:xfrm rot="10800000">
              <a:off x="1368" y="1152"/>
              <a:ext cx="648" cy="432"/>
            </a:xfrm>
            <a:prstGeom prst="curvedConnector2">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cxnSp>
      </p:grpSp>
    </p:spTree>
    <p:extLst>
      <p:ext uri="{BB962C8B-B14F-4D97-AF65-F5344CB8AC3E}">
        <p14:creationId xmlns:p14="http://schemas.microsoft.com/office/powerpoint/2010/main" val="1704027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encial">
  <a:themeElements>
    <a:clrScheme name="Esenc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enc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enc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Esencial.thmx</Template>
  <TotalTime>3178</TotalTime>
  <Words>4574</Words>
  <Application>Microsoft Macintosh PowerPoint</Application>
  <PresentationFormat>Presentación en pantalla (4:3)</PresentationFormat>
  <Paragraphs>470</Paragraphs>
  <Slides>53</Slides>
  <Notes>2</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2</vt:i4>
      </vt:variant>
      <vt:variant>
        <vt:lpstr>Títulos de diapositiva</vt:lpstr>
      </vt:variant>
      <vt:variant>
        <vt:i4>53</vt:i4>
      </vt:variant>
    </vt:vector>
  </HeadingPairs>
  <TitlesOfParts>
    <vt:vector size="64" baseType="lpstr">
      <vt:lpstr>Arial</vt:lpstr>
      <vt:lpstr>Arial Black</vt:lpstr>
      <vt:lpstr>Calibri</vt:lpstr>
      <vt:lpstr>Dosis</vt:lpstr>
      <vt:lpstr>Garamond</vt:lpstr>
      <vt:lpstr>Helvetica Neue</vt:lpstr>
      <vt:lpstr>Tahoma</vt:lpstr>
      <vt:lpstr>Times New Roman</vt:lpstr>
      <vt:lpstr>Esencial</vt:lpstr>
      <vt:lpstr>Imagen</vt:lpstr>
      <vt:lpstr>Documento</vt:lpstr>
      <vt:lpstr>requisitos  Ingeniería de software I 2º de grado en ingeniería informática CURSO 2021/2022</vt:lpstr>
      <vt:lpstr>Presentación de PowerPoint</vt:lpstr>
      <vt:lpstr>¿QuÉ define el dominio del problema?</vt:lpstr>
      <vt:lpstr>PROBLEMÁTICA</vt:lpstr>
      <vt:lpstr>Problemática</vt:lpstr>
      <vt:lpstr>Presentación de PowerPoint</vt:lpstr>
      <vt:lpstr>Influencia de los requisitos en el desarrollo del software</vt:lpstr>
      <vt:lpstr>INGENIERÍA DE REQUISITOS</vt:lpstr>
      <vt:lpstr>VISIÓN GLOBAL</vt:lpstr>
      <vt:lpstr>Visión global</vt:lpstr>
      <vt:lpstr>DEFINICIÓN DE INGENIERÍA DE REQUISITOS</vt:lpstr>
      <vt:lpstr>PROCESO DE INGENIERÍA DE REQUISITOS</vt:lpstr>
      <vt:lpstr>Factor humano en la captura de requisitos</vt:lpstr>
      <vt:lpstr>REQUISITOS</vt:lpstr>
      <vt:lpstr>¿Qué describe un requisito?</vt:lpstr>
      <vt:lpstr>CONCEPTO DE REQUISITO</vt:lpstr>
      <vt:lpstr>Concepto de requisito</vt:lpstr>
      <vt:lpstr>Dimensiones de los requisitos</vt:lpstr>
      <vt:lpstr>Dimensiones de los requisitos</vt:lpstr>
      <vt:lpstr>Dimensiones de los requisitos</vt:lpstr>
      <vt:lpstr>Dimensiones de los requisitos</vt:lpstr>
      <vt:lpstr>Dimensiones de los requisitos</vt:lpstr>
      <vt:lpstr>Dimensiones de los requisitos</vt:lpstr>
      <vt:lpstr>PROBLEMAS CON LOS REQUISITOS</vt:lpstr>
      <vt:lpstr>REQUISITOS NO FUNCIONALES</vt:lpstr>
      <vt:lpstr>Requisitos no funcionales</vt:lpstr>
      <vt:lpstr>Requisitos no funcionales</vt:lpstr>
      <vt:lpstr>Requisitos no funcionales</vt:lpstr>
      <vt:lpstr>ESPECIFICACIÓN DE REQUISITOS DEL SOFTWARE</vt:lpstr>
      <vt:lpstr>Especificar significa realizar documentación técnica</vt:lpstr>
      <vt:lpstr>ESPECIFICACIÓN DE REQUISITOS</vt:lpstr>
      <vt:lpstr>PROPIEDADES DE LAS ERS</vt:lpstr>
      <vt:lpstr>Presentación de PowerPoint</vt:lpstr>
      <vt:lpstr>Propiedades de las ERS</vt:lpstr>
      <vt:lpstr>Propiedades de las ERS</vt:lpstr>
      <vt:lpstr>USUARIOS DE UNA ERS</vt:lpstr>
      <vt:lpstr>4. MDB: UNA METODOLOGÍA DE ELICITACIÓN DE REQUISITOS</vt:lpstr>
      <vt:lpstr>INTRODUCCIÓN</vt:lpstr>
      <vt:lpstr>TAREAS</vt:lpstr>
      <vt:lpstr>TÉCNICAS</vt:lpstr>
      <vt:lpstr>Estructura del documento de requisitos del sistema</vt:lpstr>
      <vt:lpstr>Plantilla para los objetivos del sistema</vt:lpstr>
      <vt:lpstr>Plantillas para requisitos de información</vt:lpstr>
      <vt:lpstr>Plantillas para requisitos de información</vt:lpstr>
      <vt:lpstr>Plantilla para actores</vt:lpstr>
      <vt:lpstr>PLANTILLA PARA REQUISITOS FUNCIONALES</vt:lpstr>
      <vt:lpstr>PLANTILLA PARA REQUISITOS NO FUNCIONALES</vt:lpstr>
      <vt:lpstr>A modo de conclusión</vt:lpstr>
      <vt:lpstr>CAUSAS DE LOS PROBLEMAS EN LA OBTENCIÓN DE LOS REQUISITOS </vt:lpstr>
      <vt:lpstr>TIPOS de fallos en los requisitos</vt:lpstr>
      <vt:lpstr>BIBLIOGRAFÍA</vt:lpstr>
      <vt:lpstr>BIBLIOGRAFÍA</vt:lpstr>
      <vt:lpstr>requisitos  Ingeniería de software I 2º de grado en ingeniería informática CURSO 2021/2022</vt:lpstr>
    </vt:vector>
  </TitlesOfParts>
  <Company>Universidad de Salamanca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Alicia García Holgado</dc:creator>
  <cp:lastModifiedBy>Francisco José García Peñalvo</cp:lastModifiedBy>
  <cp:revision>194</cp:revision>
  <cp:lastPrinted>2018-02-21T14:30:09Z</cp:lastPrinted>
  <dcterms:created xsi:type="dcterms:W3CDTF">2016-12-21T11:17:09Z</dcterms:created>
  <dcterms:modified xsi:type="dcterms:W3CDTF">2022-02-05T19:42:43Z</dcterms:modified>
</cp:coreProperties>
</file>