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56" r:id="rId2"/>
    <p:sldId id="257" r:id="rId3"/>
    <p:sldId id="258" r:id="rId4"/>
    <p:sldId id="401" r:id="rId5"/>
    <p:sldId id="458" r:id="rId6"/>
    <p:sldId id="461" r:id="rId7"/>
    <p:sldId id="402" r:id="rId8"/>
    <p:sldId id="403" r:id="rId9"/>
    <p:sldId id="406" r:id="rId10"/>
    <p:sldId id="416" r:id="rId11"/>
    <p:sldId id="417" r:id="rId12"/>
    <p:sldId id="457" r:id="rId13"/>
    <p:sldId id="460" r:id="rId14"/>
    <p:sldId id="418" r:id="rId15"/>
    <p:sldId id="459" r:id="rId16"/>
    <p:sldId id="428" r:id="rId17"/>
    <p:sldId id="429" r:id="rId18"/>
    <p:sldId id="353" r:id="rId19"/>
    <p:sldId id="289" r:id="rId20"/>
    <p:sldId id="355" r:id="rId21"/>
    <p:sldId id="356" r:id="rId22"/>
    <p:sldId id="357" r:id="rId23"/>
    <p:sldId id="462" r:id="rId24"/>
    <p:sldId id="463" r:id="rId25"/>
    <p:sldId id="464" r:id="rId26"/>
    <p:sldId id="439" r:id="rId27"/>
    <p:sldId id="440" r:id="rId28"/>
    <p:sldId id="465" r:id="rId29"/>
    <p:sldId id="466" r:id="rId30"/>
    <p:sldId id="467" r:id="rId31"/>
    <p:sldId id="468" r:id="rId32"/>
    <p:sldId id="469" r:id="rId33"/>
    <p:sldId id="324" r:id="rId34"/>
    <p:sldId id="450" r:id="rId35"/>
    <p:sldId id="475" r:id="rId36"/>
    <p:sldId id="327" r:id="rId37"/>
    <p:sldId id="470" r:id="rId38"/>
    <p:sldId id="471" r:id="rId39"/>
    <p:sldId id="476" r:id="rId40"/>
    <p:sldId id="472" r:id="rId41"/>
    <p:sldId id="473" r:id="rId42"/>
    <p:sldId id="331" r:id="rId43"/>
    <p:sldId id="333" r:id="rId44"/>
    <p:sldId id="399" r:id="rId45"/>
    <p:sldId id="474" r:id="rId46"/>
  </p:sldIdLst>
  <p:sldSz cx="9144000" cy="6858000" type="screen4x3"/>
  <p:notesSz cx="9144000" cy="6858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6666FF"/>
    <a:srgbClr val="003300"/>
    <a:srgbClr val="666666"/>
    <a:srgbClr val="DDDDDD"/>
    <a:srgbClr val="FAFAFA"/>
    <a:srgbClr val="990000"/>
    <a:srgbClr val="F2F2F2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86218" autoAdjust="0"/>
  </p:normalViewPr>
  <p:slideViewPr>
    <p:cSldViewPr snapToGrid="0" snapToObjects="1">
      <p:cViewPr varScale="1">
        <p:scale>
          <a:sx n="63" d="100"/>
          <a:sy n="63" d="100"/>
        </p:scale>
        <p:origin x="-1284" y="-102"/>
      </p:cViewPr>
      <p:guideLst>
        <p:guide orient="horz" pos="214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060"/>
    </p:cViewPr>
  </p:sorterViewPr>
  <p:notesViewPr>
    <p:cSldViewPr snapToGrid="0" snapToObjects="1">
      <p:cViewPr>
        <p:scale>
          <a:sx n="100" d="100"/>
          <a:sy n="100" d="100"/>
        </p:scale>
        <p:origin x="-2064" y="-30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2590800" y="6515100"/>
            <a:ext cx="39624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 algn="ctr"/>
            <a:r>
              <a:rPr lang="es-ES_tradnl" sz="1000" dirty="0" smtClean="0">
                <a:solidFill>
                  <a:srgbClr val="666666"/>
                </a:solidFill>
                <a:latin typeface="Tahoma"/>
                <a:cs typeface="Tahoma"/>
              </a:rPr>
              <a:t>GRIAL </a:t>
            </a:r>
            <a:r>
              <a:rPr lang="es-ES_tradnl" sz="1000" dirty="0" err="1" smtClean="0">
                <a:solidFill>
                  <a:srgbClr val="666666"/>
                </a:solidFill>
                <a:latin typeface="Tahoma"/>
                <a:cs typeface="Tahoma"/>
              </a:rPr>
              <a:t>–</a:t>
            </a:r>
            <a:r>
              <a:rPr lang="es-ES_tradnl" sz="1000" dirty="0" smtClean="0">
                <a:solidFill>
                  <a:srgbClr val="666666"/>
                </a:solidFill>
                <a:latin typeface="Tahoma"/>
                <a:cs typeface="Tahoma"/>
              </a:rPr>
              <a:t> Universidad de Salamanca</a:t>
            </a:r>
            <a:endParaRPr lang="es-ES_tradnl" sz="1000" dirty="0">
              <a:solidFill>
                <a:srgbClr val="666666"/>
              </a:solidFill>
              <a:latin typeface="Tahoma"/>
              <a:cs typeface="Tahoma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8127999" y="6513910"/>
            <a:ext cx="1013884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fld id="{F35C60D5-8167-504C-BD55-AC545A151144}" type="slidenum">
              <a:rPr lang="es-ES_tradnl" smtClean="0">
                <a:solidFill>
                  <a:srgbClr val="666666"/>
                </a:solidFill>
                <a:latin typeface="Tahoma"/>
                <a:cs typeface="Tahoma"/>
              </a:rPr>
              <a:pPr/>
              <a:t>‹Nº›</a:t>
            </a:fld>
            <a:endParaRPr lang="es-ES_tradnl" dirty="0">
              <a:solidFill>
                <a:srgbClr val="666666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1952594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s-ES_tradn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7134577" y="0"/>
            <a:ext cx="2007307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rgbClr val="666666"/>
                </a:solidFill>
                <a:latin typeface="Tahoma"/>
                <a:cs typeface="Tahoma"/>
              </a:defRPr>
            </a:lvl1pPr>
          </a:lstStyle>
          <a:p>
            <a:fld id="{D0989BAA-F2EE-5D4C-882C-8AAA58C886B9}" type="datetime1">
              <a:rPr lang="es-ES_tradnl" smtClean="0"/>
              <a:pPr/>
              <a:t>08/02/2011</a:t>
            </a:fld>
            <a:endParaRPr lang="es-ES_tradn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2551288" y="6513910"/>
            <a:ext cx="3962400" cy="1789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666666"/>
                </a:solidFill>
                <a:latin typeface="Tahoma"/>
                <a:cs typeface="Tahoma"/>
              </a:defRPr>
            </a:lvl1pPr>
          </a:lstStyle>
          <a:p>
            <a:r>
              <a:rPr lang="es-ES_tradnl" dirty="0" smtClean="0"/>
              <a:t>GRIAL </a:t>
            </a:r>
            <a:r>
              <a:rPr lang="es-ES_tradnl" dirty="0" err="1" smtClean="0"/>
              <a:t>–</a:t>
            </a:r>
            <a:r>
              <a:rPr lang="es-ES_tradnl" dirty="0" smtClean="0"/>
              <a:t> Universidad de Salamanca</a:t>
            </a:r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8229599" y="6513910"/>
            <a:ext cx="912284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66666"/>
                </a:solidFill>
                <a:latin typeface="Tahoma"/>
                <a:cs typeface="Tahoma"/>
              </a:defRPr>
            </a:lvl1pPr>
          </a:lstStyle>
          <a:p>
            <a:fld id="{05F47350-BA1B-7249-A27B-9F534461B0A9}" type="slidenum">
              <a:rPr lang="es-ES_tradnl" smtClean="0"/>
              <a:pPr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771730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10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34777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12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34777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13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782161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242757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15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242757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16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>
                <a:effectLst/>
              </a:rPr>
              <a:t>León Rojas, J. M. (2005). Liberalidad del conocimiento desde la cesión de derechos de propiedad intelectual. En </a:t>
            </a:r>
            <a:r>
              <a:rPr lang="es-ES" i="1" dirty="0" smtClean="0">
                <a:effectLst/>
              </a:rPr>
              <a:t>Encuentro Internacional sobre Conocimiento Libre. II Conferencia Internacional de Software Libre</a:t>
            </a:r>
            <a:r>
              <a:rPr lang="es-ES" dirty="0" smtClean="0">
                <a:effectLst/>
              </a:rPr>
              <a:t>. Badajoz: Junta de Extremadura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17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24476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18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656640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19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Christakis</a:t>
            </a:r>
            <a:r>
              <a:rPr lang="es-ES" dirty="0" smtClean="0"/>
              <a:t>, N. A. y </a:t>
            </a:r>
            <a:r>
              <a:rPr lang="es-ES" dirty="0" err="1" smtClean="0"/>
              <a:t>Fowler</a:t>
            </a:r>
            <a:r>
              <a:rPr lang="es-ES" dirty="0" smtClean="0"/>
              <a:t>, J. H. (2010). </a:t>
            </a:r>
            <a:r>
              <a:rPr lang="es-ES" i="1" dirty="0" smtClean="0"/>
              <a:t>Conectados</a:t>
            </a:r>
            <a:r>
              <a:rPr lang="es-ES" dirty="0" smtClean="0"/>
              <a:t>. Madrid: Taurus.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20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82345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Seis grados de separación</a:t>
            </a:r>
            <a:r>
              <a:rPr lang="es-ES" baseline="0" dirty="0" smtClean="0"/>
              <a:t> y tres grados de influencia</a:t>
            </a:r>
          </a:p>
          <a:p>
            <a:endParaRPr lang="es-ES" baseline="0" dirty="0" smtClean="0"/>
          </a:p>
          <a:p>
            <a:r>
              <a:rPr lang="es-ES" baseline="0" dirty="0" smtClean="0"/>
              <a:t>Stanley </a:t>
            </a:r>
            <a:r>
              <a:rPr lang="es-ES" baseline="0" dirty="0" err="1" smtClean="0"/>
              <a:t>Milgram</a:t>
            </a:r>
            <a:r>
              <a:rPr lang="es-ES" baseline="0" dirty="0" smtClean="0"/>
              <a:t> ideó un experimento que demostró en la década de 1960 que todas las personas del mundo están conectadas por una media de 6 grados de separación (un amigo está a un grado de uno, el amigo del amigo está a dos, y así sucesivamente). Experimento consistió en que 100 personas de Nebraska hiciesen llegar una carta a un hombre de negocios en Boston por medio de sus conocidos que más posibilidades tuvieran de conocer al hombre de Boston y contó el número de destinatarios que hicieron falta en cada caso con un resultado de 6 de media.</a:t>
            </a:r>
          </a:p>
          <a:p>
            <a:endParaRPr lang="es-ES" baseline="0" dirty="0" smtClean="0"/>
          </a:p>
          <a:p>
            <a:r>
              <a:rPr lang="es-ES" baseline="0" dirty="0" smtClean="0"/>
              <a:t>Sin embargo, que todos estemos de media conectados con todos los demás por 6 grados de separación no significa que tengamos alguna influencia sobre todas las personas que están a una determinada distancia social de nosotros. </a:t>
            </a:r>
          </a:p>
          <a:p>
            <a:endParaRPr lang="es-ES" baseline="0" dirty="0" smtClean="0"/>
          </a:p>
          <a:p>
            <a:r>
              <a:rPr lang="es-ES" baseline="0" dirty="0" smtClean="0"/>
              <a:t>La influencia de las redes sociales obedece a la Regla de los Tres Grados de Influencia. Todo lo que hacemos o decimos se difunde por nuestra red y tiene cierto impacto en nuestros amigos (un grado), en los amigos de nuestros amigos (dos grados) e incluso en los amigos de los amigos de nuestros amigos (tres grados). Nuestra influencia se disipa gradualmente y deja de tener efecto perceptible en las personas que están a más distancia social de 3 grados</a:t>
            </a:r>
          </a:p>
          <a:p>
            <a:endParaRPr lang="es-ES" baseline="0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8234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72% of Internet users are part of at least one social network, which translates to 940 million users worldwide. These are the results of a global study among 2,800 Internet users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smtClean="0"/>
              <a:t>http://blog.insites.be/?p=1704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22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23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200961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711817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25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787681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26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656640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27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975779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28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031578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29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9877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30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766226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925999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32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265695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33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44418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35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852681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36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37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814340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38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690551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39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44930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1459244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40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042418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721586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42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43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44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45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5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14592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6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99544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7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06907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8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39007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47350-BA1B-7249-A27B-9F534461B0A9}" type="slidenum">
              <a:rPr lang="es-ES_tradnl" smtClean="0"/>
              <a:pPr/>
              <a:t>9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98518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70000"/>
            <a:ext cx="2057400" cy="48561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867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8" name="7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6321844"/>
            <a:ext cx="1512167" cy="5635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8" name="7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6321844"/>
            <a:ext cx="1512167" cy="5635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8" name="7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6321844"/>
            <a:ext cx="1512167" cy="5635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99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99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10" name="9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6321844"/>
            <a:ext cx="1512167" cy="5635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5003800"/>
            <a:ext cx="5486400" cy="5667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1252538"/>
            <a:ext cx="5486400" cy="36750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570538"/>
            <a:ext cx="5486400" cy="6143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DDDDDD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58801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bg1"/>
          </a:solidFill>
          <a:ln cap="rnd">
            <a:solidFill>
              <a:srgbClr val="DDDDDD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666666"/>
                </a:solidFill>
                <a:latin typeface="Tahoma"/>
                <a:cs typeface="Tahoma"/>
              </a:defRPr>
            </a:lvl1pPr>
          </a:lstStyle>
          <a:p>
            <a:r>
              <a:rPr lang="es-ES_tradnl" smtClean="0"/>
              <a:t>GRIAL – Universidad de Salamanca</a:t>
            </a:r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F9889935-DC85-4847-9265-CE546BEEBDB1}" type="slidenum">
              <a:rPr lang="es-ES_tradnl" smtClean="0"/>
              <a:pPr/>
              <a:t>‹Nº›</a:t>
            </a:fld>
            <a:endParaRPr lang="es-ES_tradnl" dirty="0"/>
          </a:p>
        </p:txBody>
      </p:sp>
      <p:pic>
        <p:nvPicPr>
          <p:cNvPr id="8" name="Imagen 7" descr="Grial 100 transparent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7300" y="0"/>
            <a:ext cx="2806700" cy="127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effectLst>
            <a:outerShdw blurRad="63500" dist="50800" dir="2700000">
              <a:srgbClr val="666666"/>
            </a:outerShdw>
          </a:effectLst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Tahoma"/>
          <a:ea typeface="+mn-ea"/>
          <a:cs typeface="Tahoma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ü"/>
        <a:defRPr sz="2400" kern="1200">
          <a:solidFill>
            <a:schemeClr val="tx1"/>
          </a:solidFill>
          <a:latin typeface="Tahoma"/>
          <a:ea typeface="+mn-ea"/>
          <a:cs typeface="Tahom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Tahoma"/>
          <a:ea typeface="+mn-ea"/>
          <a:cs typeface="Tahom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Tahoma"/>
          <a:ea typeface="+mn-ea"/>
          <a:cs typeface="Tahoma"/>
        </a:defRPr>
      </a:lvl4pPr>
      <a:lvl5pPr marL="2057400" indent="-228600" algn="l" defTabSz="457200" rtl="0" eaLnBrk="1" latinLnBrk="0" hangingPunct="1">
        <a:spcBef>
          <a:spcPct val="20000"/>
        </a:spcBef>
        <a:buFont typeface="Lucida Grande"/>
        <a:buChar char="⊳"/>
        <a:defRPr sz="1600" kern="1200">
          <a:solidFill>
            <a:schemeClr val="tx1"/>
          </a:solidFill>
          <a:latin typeface="Tahoma"/>
          <a:ea typeface="+mn-ea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garcia@usal.e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twitter.com/frangp" TargetMode="External"/><Relationship Id="rId4" Type="http://schemas.openxmlformats.org/officeDocument/2006/relationships/hyperlink" Target="http://grial.usal.es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viantart.com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hyperlink" Target="http://learn.creativecommons.org/projects/inside-oer#The Comic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lcos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hyperlink" Target="http://wikieducator.org/File:Olcos_logo.jpg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doar.org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oar.eprints.org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aj.org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deviantart.com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http://www.oercommons.org/" TargetMode="External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opencontent.org/" TargetMode="External"/><Relationship Id="rId11" Type="http://schemas.openxmlformats.org/officeDocument/2006/relationships/hyperlink" Target="http://www.wikisaber.es/" TargetMode="External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hyperlink" Target="http://www.jisc.ac.uk/whatwedo/programmes/elearning/oer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pentraining.unesco-ci.org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cw.mit.ed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viantart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cw.universia.net/es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cw.usal.es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redos.usal.es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elchr.uoc.edu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eviantart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eviantart.com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ace-of-finland.deviantart.com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jpeg"/><Relationship Id="rId4" Type="http://schemas.openxmlformats.org/officeDocument/2006/relationships/hyperlink" Target="http://www.deviantart.com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grial.usal.es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hyperlink" Target="http://twitter.com/grial_usal" TargetMode="External"/><Relationship Id="rId4" Type="http://schemas.openxmlformats.org/officeDocument/2006/relationships/hyperlink" Target="http://www.facebook.com/grialusal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fgarcia@usal.es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twitter.com/frangp" TargetMode="External"/><Relationship Id="rId4" Type="http://schemas.openxmlformats.org/officeDocument/2006/relationships/hyperlink" Target="http://grial.usal.es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eviantart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240976"/>
            <a:ext cx="7772400" cy="1470025"/>
          </a:xfrm>
        </p:spPr>
        <p:txBody>
          <a:bodyPr>
            <a:normAutofit/>
          </a:bodyPr>
          <a:lstStyle/>
          <a:p>
            <a:r>
              <a:rPr lang="es-ES" sz="4000" dirty="0" smtClean="0"/>
              <a:t>Conocimiento Abierto</a:t>
            </a:r>
            <a:endParaRPr lang="es-ES" sz="40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7749" y="2705101"/>
            <a:ext cx="7077075" cy="2051058"/>
          </a:xfrm>
        </p:spPr>
        <p:txBody>
          <a:bodyPr>
            <a:normAutofit fontScale="77500" lnSpcReduction="20000"/>
          </a:bodyPr>
          <a:lstStyle/>
          <a:p>
            <a:r>
              <a:rPr lang="es-ES" dirty="0"/>
              <a:t>Dr. Francisco José García Peñalvo</a:t>
            </a:r>
          </a:p>
          <a:p>
            <a:endParaRPr lang="es-ES" sz="2100" dirty="0" smtClean="0"/>
          </a:p>
          <a:p>
            <a:r>
              <a:rPr lang="es-ES" sz="2100" dirty="0" smtClean="0"/>
              <a:t>Departamento </a:t>
            </a:r>
            <a:r>
              <a:rPr lang="es-ES" sz="2100" dirty="0"/>
              <a:t>de Informática y Automática</a:t>
            </a:r>
          </a:p>
          <a:p>
            <a:r>
              <a:rPr lang="es-ES" sz="2100" dirty="0"/>
              <a:t>GRupo de investigación en InterAcción y eLearning (GRIAL)</a:t>
            </a:r>
          </a:p>
          <a:p>
            <a:r>
              <a:rPr lang="es-ES" sz="2100" dirty="0"/>
              <a:t>Universidad de Salamanca</a:t>
            </a:r>
          </a:p>
          <a:p>
            <a:r>
              <a:rPr lang="es-ES" sz="2100" dirty="0">
                <a:hlinkClick r:id="rId3"/>
              </a:rPr>
              <a:t>fgarcia@usal.es</a:t>
            </a:r>
            <a:endParaRPr lang="es-ES" sz="2100" dirty="0"/>
          </a:p>
          <a:p>
            <a:r>
              <a:rPr lang="es-ES" sz="2100" dirty="0">
                <a:hlinkClick r:id="rId4"/>
              </a:rPr>
              <a:t>http://grial.usal.es</a:t>
            </a:r>
            <a:r>
              <a:rPr lang="es-ES" sz="2100" dirty="0"/>
              <a:t> </a:t>
            </a:r>
          </a:p>
          <a:p>
            <a:r>
              <a:rPr lang="es-ES" sz="2100" dirty="0">
                <a:hlinkClick r:id="rId5"/>
              </a:rPr>
              <a:t>http://</a:t>
            </a:r>
            <a:r>
              <a:rPr lang="es-ES" sz="2100" dirty="0" smtClean="0">
                <a:hlinkClick r:id="rId5"/>
              </a:rPr>
              <a:t>twitter.com/frangp</a:t>
            </a:r>
            <a:endParaRPr lang="es-ES" sz="2100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6" cstate="print"/>
          <a:srcRect t="4261" r="7216" b="19032"/>
          <a:stretch>
            <a:fillRect/>
          </a:stretch>
        </p:blipFill>
        <p:spPr bwMode="auto">
          <a:xfrm>
            <a:off x="8129814" y="6508314"/>
            <a:ext cx="685800" cy="23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0" y="4324"/>
            <a:ext cx="80565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/>
              <a:t>Recursos Informáticos - Unidad I: Gestión de la Tecnología y del Conocimiento</a:t>
            </a:r>
            <a:endParaRPr lang="es-ES" sz="1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1366823" y="5809105"/>
            <a:ext cx="6429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Máster en las TIC en la Educación: Análisis y Diseño de Procesos, Recursos y Prácticas Formativas</a:t>
            </a:r>
          </a:p>
          <a:p>
            <a:pPr algn="ctr"/>
            <a:r>
              <a:rPr lang="es-ES" sz="1200" dirty="0" smtClean="0"/>
              <a:t>Facultad de Educación – 8 de febrero 2010</a:t>
            </a: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3772" y="4977993"/>
            <a:ext cx="7772400" cy="1362075"/>
          </a:xfrm>
        </p:spPr>
        <p:txBody>
          <a:bodyPr/>
          <a:lstStyle/>
          <a:p>
            <a:pPr algn="r"/>
            <a:r>
              <a:rPr lang="es-ES" dirty="0" smtClean="0"/>
              <a:t>2. Origen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10</a:t>
            </a:fld>
            <a:endParaRPr lang="es-ES_tradnl"/>
          </a:p>
        </p:txBody>
      </p:sp>
      <p:sp>
        <p:nvSpPr>
          <p:cNvPr id="8" name="7 CuadroTexto"/>
          <p:cNvSpPr txBox="1"/>
          <p:nvPr/>
        </p:nvSpPr>
        <p:spPr>
          <a:xfrm rot="283659">
            <a:off x="944877" y="5051367"/>
            <a:ext cx="1669047" cy="40011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  <p:txBody>
          <a:bodyPr wrap="none" rtlCol="0">
            <a:spAutoFit/>
          </a:bodyPr>
          <a:lstStyle/>
          <a:p>
            <a:r>
              <a:rPr lang="es-ES" sz="1000" dirty="0" smtClean="0"/>
              <a:t>The </a:t>
            </a:r>
            <a:r>
              <a:rPr lang="es-ES" sz="1000" dirty="0" err="1" smtClean="0"/>
              <a:t>origin</a:t>
            </a:r>
            <a:r>
              <a:rPr lang="es-ES" sz="1000" dirty="0" smtClean="0"/>
              <a:t> </a:t>
            </a:r>
            <a:r>
              <a:rPr lang="es-ES" sz="1000" dirty="0"/>
              <a:t>::  </a:t>
            </a:r>
            <a:r>
              <a:rPr lang="es-ES" sz="1000" dirty="0" err="1" smtClean="0"/>
              <a:t>by</a:t>
            </a:r>
            <a:r>
              <a:rPr lang="es-ES" sz="1000" dirty="0" smtClean="0"/>
              <a:t> ~Prince-K</a:t>
            </a:r>
          </a:p>
          <a:p>
            <a:r>
              <a:rPr lang="es-ES" sz="1000" dirty="0" smtClean="0">
                <a:hlinkClick r:id="rId3"/>
              </a:rPr>
              <a:t>http://www.deviantart.com</a:t>
            </a:r>
            <a:r>
              <a:rPr lang="es-ES" sz="1000" dirty="0" smtClean="0"/>
              <a:t> </a:t>
            </a:r>
            <a:endParaRPr lang="es-ES" sz="1000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dirty="0" smtClean="0"/>
              <a:t>GRIAL – Universidad de Salamanca</a:t>
            </a:r>
            <a:endParaRPr lang="es-ES_tradnl" dirty="0"/>
          </a:p>
        </p:txBody>
      </p:sp>
      <p:pic>
        <p:nvPicPr>
          <p:cNvPr id="15362" name="Picture 2" descr="http://fc06.deviantart.net/fs28/i/2008/056/9/a/The_Origin_by_Prince_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28" y="0"/>
            <a:ext cx="3928744" cy="5251422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84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Origen del concepto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11</a:t>
            </a:fld>
            <a:endParaRPr lang="es-ES_tradnl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7" name="6 Rectángulo"/>
          <p:cNvSpPr/>
          <p:nvPr/>
        </p:nvSpPr>
        <p:spPr>
          <a:xfrm>
            <a:off x="60960" y="1232842"/>
            <a:ext cx="7715304" cy="4286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>
                <a:solidFill>
                  <a:schemeClr val="accent6">
                    <a:lumMod val="50000"/>
                  </a:schemeClr>
                </a:solidFill>
              </a:rPr>
              <a:t>Por acceso abierto a la bibliografía erudita significamos su disponibilidad gratuita en la Internet pública, para que cualquier usuario la pueda leer, descargar, copiar, distribuir, imprimir, con la posibilidad de buscar o enlazar todos los textos de estos artículos, recorrerlos para indexación exhaustiva, utilizarlos como datos para </a:t>
            </a:r>
            <a:r>
              <a:rPr lang="es-ES" sz="2400" i="1" dirty="0" smtClean="0">
                <a:solidFill>
                  <a:schemeClr val="accent6">
                    <a:lumMod val="50000"/>
                  </a:schemeClr>
                </a:solidFill>
              </a:rPr>
              <a:t>software</a:t>
            </a:r>
            <a:r>
              <a:rPr lang="es-ES" sz="2400" dirty="0" smtClean="0">
                <a:solidFill>
                  <a:schemeClr val="accent6">
                    <a:lumMod val="50000"/>
                  </a:schemeClr>
                </a:solidFill>
              </a:rPr>
              <a:t>, o utilizarlos para cualquier otro propósito legal, sin barreras financieras, legales o técnicas, distintas de la fundamental de ganar acceso a la propia Internet</a:t>
            </a:r>
          </a:p>
          <a:p>
            <a:pPr algn="ctr"/>
            <a:r>
              <a:rPr lang="es-ES" sz="2400" dirty="0" smtClean="0">
                <a:solidFill>
                  <a:srgbClr val="FF0000"/>
                </a:solidFill>
              </a:rPr>
              <a:t>(Iniciativa de acceso abierto de Budapest, 2002)</a:t>
            </a:r>
            <a:endParaRPr lang="es-ES" sz="2400" dirty="0">
              <a:solidFill>
                <a:srgbClr val="FF0000"/>
              </a:solidFill>
            </a:endParaRPr>
          </a:p>
        </p:txBody>
      </p:sp>
      <p:pic>
        <p:nvPicPr>
          <p:cNvPr id="8" name="Picture 2" descr="dominio abier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9920" y="4511357"/>
            <a:ext cx="1905000" cy="1738313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141880" lon="1340402" rev="20939875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</p:pic>
    </p:spTree>
    <p:extLst>
      <p:ext uri="{BB962C8B-B14F-4D97-AF65-F5344CB8AC3E}">
        <p14:creationId xmlns:p14="http://schemas.microsoft.com/office/powerpoint/2010/main" val="396508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Origen del concepto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12</a:t>
            </a:fld>
            <a:endParaRPr lang="es-ES_tradnl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7" name="6 Rectángulo"/>
          <p:cNvSpPr/>
          <p:nvPr/>
        </p:nvSpPr>
        <p:spPr>
          <a:xfrm>
            <a:off x="60960" y="1676400"/>
            <a:ext cx="7715304" cy="3704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accent6">
                    <a:lumMod val="50000"/>
                  </a:schemeClr>
                </a:solidFill>
              </a:rPr>
              <a:t>Una publicación debe estar disponible como una versión completa, esto es con todos los materiales suplementarios (los resultados de la investigación científica original, datos primarios y metadatos, materiales fuente, representaciones digitales de materiales gráficos y pictóricos y materiales eruditos en multimedia</a:t>
            </a:r>
            <a:r>
              <a:rPr lang="es-ES" sz="2400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algn="ctr"/>
            <a:endParaRPr lang="es-ES" sz="24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ES" sz="2400" dirty="0">
                <a:solidFill>
                  <a:srgbClr val="FF0000"/>
                </a:solidFill>
              </a:rPr>
              <a:t>(Declaración de Berlín, 2003)</a:t>
            </a:r>
          </a:p>
        </p:txBody>
      </p:sp>
      <p:pic>
        <p:nvPicPr>
          <p:cNvPr id="9" name="Picture 2" descr="http://farm2.static.flickr.com/1335/1419273904_f8becf81b4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0301" y="4236720"/>
            <a:ext cx="2764709" cy="184404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141880" lon="1340402" rev="20939875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</p:pic>
    </p:spTree>
    <p:extLst>
      <p:ext uri="{BB962C8B-B14F-4D97-AF65-F5344CB8AC3E}">
        <p14:creationId xmlns:p14="http://schemas.microsoft.com/office/powerpoint/2010/main" val="67215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Origen del concepto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dirty="0" smtClean="0"/>
              <a:t>GRIAL – Universidad de Salamanca</a:t>
            </a:r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13</a:t>
            </a:fld>
            <a:endParaRPr lang="es-ES_tradnl"/>
          </a:p>
        </p:txBody>
      </p:sp>
      <p:sp>
        <p:nvSpPr>
          <p:cNvPr id="6" name="5 Rectángulo"/>
          <p:cNvSpPr/>
          <p:nvPr/>
        </p:nvSpPr>
        <p:spPr>
          <a:xfrm>
            <a:off x="60960" y="1830307"/>
            <a:ext cx="7715304" cy="31402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Ministers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recognised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that fostering broader, open</a:t>
            </a:r>
          </a:p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access to and wide use of research data will enhance</a:t>
            </a:r>
          </a:p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the quality and productivity of science systems worldwide</a:t>
            </a:r>
          </a:p>
          <a:p>
            <a:pPr algn="ctr"/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(...)</a:t>
            </a:r>
          </a:p>
          <a:p>
            <a:pPr algn="ctr"/>
            <a:endParaRPr lang="es-E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ES" sz="2400" dirty="0" smtClean="0">
                <a:solidFill>
                  <a:srgbClr val="FF0000"/>
                </a:solidFill>
              </a:rPr>
              <a:t>(</a:t>
            </a:r>
            <a:r>
              <a:rPr lang="es-ES" sz="2400" dirty="0">
                <a:solidFill>
                  <a:srgbClr val="FF0000"/>
                </a:solidFill>
              </a:rPr>
              <a:t>Declaración de </a:t>
            </a:r>
            <a:r>
              <a:rPr lang="es-ES" sz="2400" dirty="0" smtClean="0">
                <a:solidFill>
                  <a:srgbClr val="FF0000"/>
                </a:solidFill>
              </a:rPr>
              <a:t>OCDE, 2004)</a:t>
            </a:r>
            <a:endParaRPr lang="es-ES" sz="2400" dirty="0">
              <a:solidFill>
                <a:srgbClr val="FF0000"/>
              </a:solidFill>
            </a:endParaRPr>
          </a:p>
        </p:txBody>
      </p:sp>
      <p:pic>
        <p:nvPicPr>
          <p:cNvPr id="7" name="Picture 2" descr="Copylef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039" y="4598648"/>
            <a:ext cx="3552825" cy="1476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695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Extensión del concepto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6569" y="1270000"/>
            <a:ext cx="8783052" cy="4553285"/>
          </a:xfrm>
        </p:spPr>
        <p:txBody>
          <a:bodyPr>
            <a:normAutofit/>
          </a:bodyPr>
          <a:lstStyle/>
          <a:p>
            <a:r>
              <a:rPr lang="es-ES" sz="2800" dirty="0" smtClean="0"/>
              <a:t>Internet es el canal por excelencia para distribuir el conocimiento en cualquiera de sus formas y el acervo cultural</a:t>
            </a:r>
          </a:p>
          <a:p>
            <a:endParaRPr lang="es-ES" sz="28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14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pic>
        <p:nvPicPr>
          <p:cNvPr id="17410" name="Picture 2" descr="C:\Users\Fran\Documents\My Dropbox\Photos\DSC_00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17"/>
          <a:stretch/>
        </p:blipFill>
        <p:spPr bwMode="auto">
          <a:xfrm>
            <a:off x="3119652" y="2225040"/>
            <a:ext cx="5567148" cy="317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05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Extensión del concepto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6569" y="1270000"/>
            <a:ext cx="8783052" cy="4553285"/>
          </a:xfrm>
        </p:spPr>
        <p:txBody>
          <a:bodyPr>
            <a:normAutofit/>
          </a:bodyPr>
          <a:lstStyle/>
          <a:p>
            <a:r>
              <a:rPr lang="es-ES" sz="2800" dirty="0" smtClean="0"/>
              <a:t>No está limitado a publicaciones científicas</a:t>
            </a:r>
          </a:p>
          <a:p>
            <a:pPr lvl="1"/>
            <a:r>
              <a:rPr lang="es-ES" dirty="0" smtClean="0"/>
              <a:t>Referente </a:t>
            </a:r>
            <a:r>
              <a:rPr lang="es-ES" i="1" dirty="0" smtClean="0"/>
              <a:t>Software </a:t>
            </a:r>
            <a:r>
              <a:rPr lang="es-ES" dirty="0" smtClean="0"/>
              <a:t>Libre</a:t>
            </a:r>
          </a:p>
          <a:p>
            <a:pPr lvl="1"/>
            <a:endParaRPr lang="es-ES" dirty="0"/>
          </a:p>
          <a:p>
            <a:pPr lvl="1"/>
            <a:endParaRPr lang="es-ES" dirty="0" smtClean="0"/>
          </a:p>
          <a:p>
            <a:pPr lvl="1"/>
            <a:endParaRPr lang="es-ES" dirty="0"/>
          </a:p>
          <a:p>
            <a:pPr lvl="1"/>
            <a:r>
              <a:rPr lang="es-ES" dirty="0"/>
              <a:t>Contenidos educativos en abierto</a:t>
            </a:r>
          </a:p>
          <a:p>
            <a:pPr lvl="1"/>
            <a:endParaRPr lang="es-ES" sz="22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15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pic>
        <p:nvPicPr>
          <p:cNvPr id="18434" name="Picture 2" descr="http://t2.gstatic.com/images?q=tbn:ANd9GcRfcWJHqkQ8vuKFxU8P53pGo-wOewfywseD-eZtUOzjw5j8GSX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908" y="1809750"/>
            <a:ext cx="286702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inside-oer-icon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919" y="3955415"/>
            <a:ext cx="2386013" cy="1658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57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4932487"/>
            <a:ext cx="7772400" cy="1362075"/>
          </a:xfrm>
        </p:spPr>
        <p:txBody>
          <a:bodyPr/>
          <a:lstStyle/>
          <a:p>
            <a:pPr algn="r"/>
            <a:r>
              <a:rPr lang="es-ES" dirty="0" smtClean="0"/>
              <a:t>3. Definición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16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pic>
        <p:nvPicPr>
          <p:cNvPr id="7" name="6 Imagen" descr="conocimiento-abiert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49680" y="1827992"/>
            <a:ext cx="6836075" cy="292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7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Conocimiento abierto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198120" y="1259840"/>
            <a:ext cx="8823960" cy="4333240"/>
          </a:xfrm>
        </p:spPr>
        <p:txBody>
          <a:bodyPr>
            <a:normAutofit fontScale="92500" lnSpcReduction="20000"/>
          </a:bodyPr>
          <a:lstStyle/>
          <a:p>
            <a:r>
              <a:rPr lang="es-ES" sz="2400" dirty="0"/>
              <a:t>Las libertades y derechos con respecto al </a:t>
            </a:r>
            <a:r>
              <a:rPr lang="es-ES" sz="2400" i="1" dirty="0"/>
              <a:t>software</a:t>
            </a:r>
            <a:r>
              <a:rPr lang="es-ES" sz="2400" dirty="0"/>
              <a:t> libre, se han expandido al terreno del conocimiento, colmando la siguiente noción, muy extendida, de conocimiento </a:t>
            </a:r>
            <a:r>
              <a:rPr lang="es-ES" sz="2400" dirty="0" smtClean="0"/>
              <a:t>abierto (León, 2005)</a:t>
            </a:r>
            <a:endParaRPr lang="es-ES" sz="2400" dirty="0"/>
          </a:p>
          <a:p>
            <a:pPr lvl="1"/>
            <a:r>
              <a:rPr lang="es-ES" sz="2200" dirty="0" smtClean="0"/>
              <a:t>El </a:t>
            </a:r>
            <a:r>
              <a:rPr lang="es-ES" sz="2200" dirty="0"/>
              <a:t>conocimiento libre puede ser libremente adquirido y libremente usado, con cualquier propósito y sin necesitar permiso de nadie (</a:t>
            </a:r>
            <a:r>
              <a:rPr lang="es-ES" sz="2200" b="1" dirty="0">
                <a:solidFill>
                  <a:srgbClr val="FF0000"/>
                </a:solidFill>
              </a:rPr>
              <a:t>libertad 0</a:t>
            </a:r>
            <a:r>
              <a:rPr lang="es-ES" sz="2200" dirty="0"/>
              <a:t>)</a:t>
            </a:r>
          </a:p>
          <a:p>
            <a:pPr lvl="1"/>
            <a:r>
              <a:rPr lang="es-ES" sz="2200" dirty="0"/>
              <a:t>El conocimiento libre puede adaptarse libremente a las necesidades del adquisidor (</a:t>
            </a:r>
            <a:r>
              <a:rPr lang="es-ES" sz="2200" b="1" dirty="0">
                <a:solidFill>
                  <a:srgbClr val="FF0000"/>
                </a:solidFill>
              </a:rPr>
              <a:t>libertad 1</a:t>
            </a:r>
            <a:r>
              <a:rPr lang="es-ES" sz="2200" dirty="0"/>
              <a:t>). El acceso a una fuente modificable del conocimiento es una precondición para ello</a:t>
            </a:r>
          </a:p>
          <a:p>
            <a:pPr lvl="1"/>
            <a:r>
              <a:rPr lang="es-ES" sz="2200" dirty="0"/>
              <a:t>El conocimiento libre puede compartirse libremente con los demás (</a:t>
            </a:r>
            <a:r>
              <a:rPr lang="es-ES" sz="2200" b="1" dirty="0">
                <a:solidFill>
                  <a:srgbClr val="FF0000"/>
                </a:solidFill>
              </a:rPr>
              <a:t>libertad 2</a:t>
            </a:r>
            <a:r>
              <a:rPr lang="es-ES" sz="2200" dirty="0"/>
              <a:t>)</a:t>
            </a:r>
          </a:p>
          <a:p>
            <a:pPr lvl="1"/>
            <a:r>
              <a:rPr lang="es-ES" sz="2200" dirty="0"/>
              <a:t>El conocimiento libre es tal que puede mejorarse y sus versiones adaptadas y mejoradas pueden compartirse libremente con los demás, para que así se beneficie la comunidad entera (</a:t>
            </a:r>
            <a:r>
              <a:rPr lang="es-ES" sz="2200" b="1" dirty="0">
                <a:solidFill>
                  <a:srgbClr val="FF0000"/>
                </a:solidFill>
              </a:rPr>
              <a:t>libertad 3</a:t>
            </a:r>
            <a:r>
              <a:rPr lang="es-ES" sz="2200" dirty="0"/>
              <a:t>). El acceso a una fuente modificable del conocimiento es una precondición para ello</a:t>
            </a:r>
          </a:p>
          <a:p>
            <a:pPr>
              <a:buNone/>
            </a:pPr>
            <a:endParaRPr lang="es-ES" sz="24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17</a:t>
            </a:fld>
            <a:endParaRPr lang="es-ES_tradnl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7" name="6 CuadroTexto"/>
          <p:cNvSpPr txBox="1"/>
          <p:nvPr/>
        </p:nvSpPr>
        <p:spPr>
          <a:xfrm>
            <a:off x="1142976" y="5658958"/>
            <a:ext cx="7215238" cy="70788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>
            <a:solidFill>
              <a:schemeClr val="tx2">
                <a:lumMod val="50000"/>
              </a:schemeClr>
            </a:solidFill>
          </a:ln>
        </p:spPr>
        <p:txBody>
          <a:bodyPr vert="horz" wrap="square" rtlCol="0">
            <a:spAutoFit/>
          </a:bodyPr>
          <a:lstStyle/>
          <a:p>
            <a:pPr algn="ctr">
              <a:spcBef>
                <a:spcPts val="700"/>
              </a:spcBef>
              <a:buClr>
                <a:schemeClr val="tx2"/>
              </a:buClr>
              <a:buSzPct val="95000"/>
            </a:pPr>
            <a:r>
              <a:rPr lang="es-ES" sz="2000" b="1" dirty="0" smtClean="0">
                <a:solidFill>
                  <a:schemeClr val="tx2">
                    <a:lumMod val="25000"/>
                  </a:schemeClr>
                </a:solidFill>
              </a:rPr>
              <a:t>Suele entenderse por contenido o conocimiento abierto aquel que disfruta de las libertades 0 y 2, y eventualmente de las 1 y 3</a:t>
            </a:r>
          </a:p>
        </p:txBody>
      </p:sp>
    </p:spTree>
    <p:extLst>
      <p:ext uri="{BB962C8B-B14F-4D97-AF65-F5344CB8AC3E}">
        <p14:creationId xmlns:p14="http://schemas.microsoft.com/office/powerpoint/2010/main" val="245540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88832"/>
            <a:ext cx="7772400" cy="1362075"/>
          </a:xfrm>
        </p:spPr>
        <p:txBody>
          <a:bodyPr/>
          <a:lstStyle/>
          <a:p>
            <a:pPr algn="r"/>
            <a:r>
              <a:rPr lang="es-ES" dirty="0" smtClean="0"/>
              <a:t>4. Recursos educativos abiertos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18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pic>
        <p:nvPicPr>
          <p:cNvPr id="19458" name="Picture 2" descr="http://okrasroka.files.wordpress.com/2009/12/o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248" y="1028220"/>
            <a:ext cx="4762500" cy="3571875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 rot="933492">
            <a:off x="1774940" y="4262563"/>
            <a:ext cx="16078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 err="1"/>
              <a:t>photo</a:t>
            </a:r>
            <a:r>
              <a:rPr lang="es-ES" sz="1200" dirty="0"/>
              <a:t> </a:t>
            </a:r>
            <a:r>
              <a:rPr lang="es-ES" sz="1200" dirty="0" err="1"/>
              <a:t>by</a:t>
            </a:r>
            <a:r>
              <a:rPr lang="es-ES" sz="1200" dirty="0"/>
              <a:t> social </a:t>
            </a:r>
            <a:r>
              <a:rPr lang="es-ES" sz="1200" dirty="0" err="1"/>
              <a:t>secrets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1105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Contenidos abiertos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199" y="1378858"/>
            <a:ext cx="8340235" cy="43963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sz="2000" dirty="0">
                <a:cs typeface="Times New Roman" pitchFamily="18" charset="0"/>
              </a:rPr>
              <a:t>«</a:t>
            </a:r>
            <a:r>
              <a:rPr lang="es-ES" sz="2400" dirty="0">
                <a:cs typeface="Times New Roman" pitchFamily="18" charset="0"/>
              </a:rPr>
              <a:t>La libre disponibilidad en Internet, permitiendo a los usuarios </a:t>
            </a:r>
            <a:r>
              <a:rPr lang="es-ES" sz="2400" b="1" dirty="0">
                <a:cs typeface="Times New Roman" pitchFamily="18" charset="0"/>
              </a:rPr>
              <a:t>leer, descargar, copiar, distribuir, imprimir, buscar o enlazar</a:t>
            </a:r>
            <a:r>
              <a:rPr lang="es-ES" sz="2400" dirty="0">
                <a:cs typeface="Times New Roman" pitchFamily="18" charset="0"/>
              </a:rPr>
              <a:t> los textos completos de los artículos, indexarlos, usarlos para diferentes propósitos sin barreras legales o técnicas. </a:t>
            </a:r>
            <a:r>
              <a:rPr lang="es-ES" sz="2400" b="1" dirty="0">
                <a:cs typeface="Times New Roman" pitchFamily="18" charset="0"/>
              </a:rPr>
              <a:t>El único límite</a:t>
            </a:r>
            <a:r>
              <a:rPr lang="es-ES" sz="2400" dirty="0">
                <a:cs typeface="Times New Roman" pitchFamily="18" charset="0"/>
              </a:rPr>
              <a:t> que se debe de permitir sobre la reproducción y distribución, o relacionado con el copyright, es </a:t>
            </a:r>
            <a:r>
              <a:rPr lang="es-ES" sz="2400" b="1" dirty="0">
                <a:cs typeface="Times New Roman" pitchFamily="18" charset="0"/>
              </a:rPr>
              <a:t>el que establezca el mismo autor</a:t>
            </a:r>
            <a:r>
              <a:rPr lang="es-ES" sz="2000" dirty="0">
                <a:cs typeface="Times New Roman" pitchFamily="18" charset="0"/>
              </a:rPr>
              <a:t>»</a:t>
            </a:r>
            <a:r>
              <a:rPr lang="es-ES" sz="2400" dirty="0">
                <a:cs typeface="Times New Roman" pitchFamily="18" charset="0"/>
              </a:rPr>
              <a:t> (BOAI-OSI, 2004</a:t>
            </a:r>
            <a:r>
              <a:rPr lang="es-ES" sz="2400" dirty="0" smtClean="0"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endParaRPr lang="es-ES" sz="2400" dirty="0">
              <a:cs typeface="Times New Roman" pitchFamily="18" charset="0"/>
            </a:endParaRPr>
          </a:p>
          <a:p>
            <a:pPr marL="0" indent="0">
              <a:buNone/>
            </a:pPr>
            <a:r>
              <a:rPr lang="es-ES" sz="2400" dirty="0">
                <a:cs typeface="Times New Roman" pitchFamily="18" charset="0"/>
              </a:rPr>
              <a:t>«[…] </a:t>
            </a:r>
            <a:r>
              <a:rPr lang="es-ES" sz="2400" b="1" dirty="0">
                <a:cs typeface="Times New Roman" pitchFamily="18" charset="0"/>
              </a:rPr>
              <a:t>materiales en formato digital</a:t>
            </a:r>
            <a:r>
              <a:rPr lang="es-ES" sz="2400" dirty="0">
                <a:cs typeface="Times New Roman" pitchFamily="18" charset="0"/>
              </a:rPr>
              <a:t> que se ofrecen de manera gratuita y abierta para </a:t>
            </a:r>
            <a:r>
              <a:rPr lang="es-ES" sz="2400" b="1" dirty="0">
                <a:cs typeface="Times New Roman" pitchFamily="18" charset="0"/>
              </a:rPr>
              <a:t>educadores, estudiantes y autodidactas</a:t>
            </a:r>
            <a:r>
              <a:rPr lang="es-ES" sz="2400" dirty="0">
                <a:cs typeface="Times New Roman" pitchFamily="18" charset="0"/>
              </a:rPr>
              <a:t> para su uso y re-uso en la enseñanza, el aprendizaje y la </a:t>
            </a:r>
            <a:r>
              <a:rPr lang="es-ES" sz="2400" dirty="0" smtClean="0">
                <a:cs typeface="Times New Roman" pitchFamily="18" charset="0"/>
              </a:rPr>
              <a:t>investigación» </a:t>
            </a:r>
            <a:r>
              <a:rPr lang="es-ES" sz="2400" dirty="0">
                <a:cs typeface="Times New Roman" pitchFamily="18" charset="0"/>
              </a:rPr>
              <a:t>(UNESCO, IIEP, 2002)</a:t>
            </a:r>
            <a:endParaRPr lang="es-ES" sz="24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19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14" name="13 Rectángulo"/>
          <p:cNvSpPr/>
          <p:nvPr/>
        </p:nvSpPr>
        <p:spPr>
          <a:xfrm>
            <a:off x="4161887" y="5940851"/>
            <a:ext cx="4743927" cy="276999"/>
          </a:xfrm>
          <a:prstGeom prst="rect">
            <a:avLst/>
          </a:prstGeom>
          <a:solidFill>
            <a:srgbClr val="FEF690"/>
          </a:solidFill>
        </p:spPr>
        <p:txBody>
          <a:bodyPr wrap="none" rtlCol="0">
            <a:spAutoFit/>
          </a:bodyPr>
          <a:lstStyle/>
          <a:p>
            <a:r>
              <a:rPr lang="es-ES" sz="1200" dirty="0" smtClean="0"/>
              <a:t>Tomadas </a:t>
            </a:r>
            <a:r>
              <a:rPr lang="es-ES" sz="1200" dirty="0"/>
              <a:t>de http://www.slideshare.net/jminguillona/miraflores-4350453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Sumario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82" y="1440180"/>
            <a:ext cx="8111615" cy="4579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Atributos esenciales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57968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400" b="1" dirty="0">
                <a:cs typeface="Times New Roman" pitchFamily="18" charset="0"/>
              </a:rPr>
              <a:t>Barreras técnicas: </a:t>
            </a:r>
            <a:r>
              <a:rPr lang="es-ES" sz="2400" dirty="0">
                <a:cs typeface="Times New Roman" pitchFamily="18" charset="0"/>
              </a:rPr>
              <a:t>el contenido debe de ser abierto, debe de basarse en sistemas y herramientas de código </a:t>
            </a:r>
            <a:r>
              <a:rPr lang="es-ES" sz="2400" dirty="0" smtClean="0">
                <a:cs typeface="Times New Roman" pitchFamily="18" charset="0"/>
              </a:rPr>
              <a:t>abierto</a:t>
            </a:r>
          </a:p>
          <a:p>
            <a:pPr>
              <a:lnSpc>
                <a:spcPct val="90000"/>
              </a:lnSpc>
            </a:pPr>
            <a:endParaRPr lang="es-ES" sz="24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s-ES" sz="2400" b="1" dirty="0">
                <a:cs typeface="Times New Roman" pitchFamily="18" charset="0"/>
              </a:rPr>
              <a:t>Barreras económicas</a:t>
            </a:r>
            <a:r>
              <a:rPr lang="es-ES" sz="2400" dirty="0">
                <a:cs typeface="Times New Roman" pitchFamily="18" charset="0"/>
              </a:rPr>
              <a:t>: como suscripciones, licencias, </a:t>
            </a:r>
            <a:r>
              <a:rPr lang="es-ES" sz="2400" i="1" dirty="0" err="1">
                <a:cs typeface="Times New Roman" pitchFamily="18" charset="0"/>
              </a:rPr>
              <a:t>pay</a:t>
            </a:r>
            <a:r>
              <a:rPr lang="es-ES" sz="2400" i="1" dirty="0">
                <a:cs typeface="Times New Roman" pitchFamily="18" charset="0"/>
              </a:rPr>
              <a:t>-per-</a:t>
            </a:r>
            <a:r>
              <a:rPr lang="es-ES" sz="2400" i="1" dirty="0" err="1">
                <a:cs typeface="Times New Roman" pitchFamily="18" charset="0"/>
              </a:rPr>
              <a:t>view</a:t>
            </a:r>
            <a:r>
              <a:rPr lang="es-ES" sz="2400" dirty="0">
                <a:cs typeface="Times New Roman" pitchFamily="18" charset="0"/>
              </a:rPr>
              <a:t>, etc. El acceso a los contenidos tiene que ofrecerse </a:t>
            </a:r>
            <a:r>
              <a:rPr lang="es-ES" sz="2400" dirty="0" smtClean="0">
                <a:cs typeface="Times New Roman" pitchFamily="18" charset="0"/>
              </a:rPr>
              <a:t>gratuitamente</a:t>
            </a:r>
          </a:p>
          <a:p>
            <a:pPr>
              <a:lnSpc>
                <a:spcPct val="90000"/>
              </a:lnSpc>
            </a:pPr>
            <a:endParaRPr lang="es-ES" sz="24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s-ES" sz="2400" b="1" dirty="0">
                <a:cs typeface="Times New Roman" pitchFamily="18" charset="0"/>
              </a:rPr>
              <a:t>Barreras legales:</a:t>
            </a:r>
            <a:r>
              <a:rPr lang="es-ES" sz="2400" dirty="0">
                <a:cs typeface="Times New Roman" pitchFamily="18" charset="0"/>
              </a:rPr>
              <a:t> </a:t>
            </a:r>
            <a:r>
              <a:rPr lang="es-ES" sz="2400" dirty="0" smtClean="0">
                <a:cs typeface="Times New Roman" pitchFamily="18" charset="0"/>
              </a:rPr>
              <a:t>mínimas </a:t>
            </a:r>
            <a:r>
              <a:rPr lang="es-ES" sz="2400" dirty="0">
                <a:cs typeface="Times New Roman" pitchFamily="18" charset="0"/>
              </a:rPr>
              <a:t>barreras cuanto a </a:t>
            </a:r>
            <a:r>
              <a:rPr lang="es-ES" sz="2400" i="1" dirty="0">
                <a:cs typeface="Times New Roman" pitchFamily="18" charset="0"/>
              </a:rPr>
              <a:t>copyright</a:t>
            </a:r>
            <a:r>
              <a:rPr lang="es-ES" sz="2400" dirty="0">
                <a:cs typeface="Times New Roman" pitchFamily="18" charset="0"/>
              </a:rPr>
              <a:t> y restricciones de licencias para el usuario final. Se tienen que licenciar los contenidos pensando en la reutilización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20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6" name="5 CuadroTexto"/>
          <p:cNvSpPr txBox="1"/>
          <p:nvPr/>
        </p:nvSpPr>
        <p:spPr>
          <a:xfrm>
            <a:off x="4646207" y="5414599"/>
            <a:ext cx="4040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Proyecto OLCOS - </a:t>
            </a:r>
            <a:r>
              <a:rPr lang="es-ES" dirty="0">
                <a:hlinkClick r:id="rId3"/>
              </a:rPr>
              <a:t>http://www.olcos.org</a:t>
            </a:r>
            <a:r>
              <a:rPr lang="es-ES" dirty="0" smtClean="0">
                <a:hlinkClick r:id="rId3"/>
              </a:rPr>
              <a:t>/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20482" name="Picture 2" descr="Image:olcos_logo.jpg">
            <a:hlinkClick r:id="rId4" tooltip="Image:olcos_logo.jpg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758848"/>
            <a:ext cx="233362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56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Áreas de actividad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70000"/>
            <a:ext cx="8229600" cy="487172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ES" sz="2700" b="1" dirty="0">
                <a:cs typeface="Times New Roman" pitchFamily="18" charset="0"/>
              </a:rPr>
              <a:t>Contenidos educativos</a:t>
            </a:r>
            <a:r>
              <a:rPr lang="es-ES" sz="2700" dirty="0">
                <a:cs typeface="Times New Roman" pitchFamily="18" charset="0"/>
              </a:rPr>
              <a:t>: cursos completos, módulos de contenidos, objetos de aprendizaje, colecciones, etc.</a:t>
            </a:r>
          </a:p>
          <a:p>
            <a:pPr>
              <a:lnSpc>
                <a:spcPct val="90000"/>
              </a:lnSpc>
            </a:pPr>
            <a:endParaRPr lang="es-ES" sz="2700" b="1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s-ES" sz="2700" b="1" dirty="0" smtClean="0">
                <a:cs typeface="Times New Roman" pitchFamily="18" charset="0"/>
              </a:rPr>
              <a:t>Herramientas</a:t>
            </a:r>
            <a:r>
              <a:rPr lang="es-ES" sz="2700" dirty="0" smtClean="0">
                <a:cs typeface="Times New Roman" pitchFamily="18" charset="0"/>
              </a:rPr>
              <a:t>: </a:t>
            </a:r>
            <a:r>
              <a:rPr lang="es-ES" sz="2700" i="1" dirty="0">
                <a:cs typeface="Times New Roman" pitchFamily="18" charset="0"/>
              </a:rPr>
              <a:t>software</a:t>
            </a:r>
            <a:r>
              <a:rPr lang="es-ES" sz="2700" dirty="0">
                <a:cs typeface="Times New Roman" pitchFamily="18" charset="0"/>
              </a:rPr>
              <a:t> que da soporte al desarrollo, uso, reutilización, acceso de contenidos, incluye la búsqueda y organización del </a:t>
            </a:r>
            <a:r>
              <a:rPr lang="es-ES" sz="2700" dirty="0" smtClean="0">
                <a:cs typeface="Times New Roman" pitchFamily="18" charset="0"/>
              </a:rPr>
              <a:t>contenido</a:t>
            </a:r>
            <a:endParaRPr lang="es-ES" sz="27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s-ES" sz="2700" b="1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s-ES" sz="2700" b="1" dirty="0" smtClean="0">
                <a:cs typeface="Times New Roman" pitchFamily="18" charset="0"/>
              </a:rPr>
              <a:t>Recursos </a:t>
            </a:r>
            <a:r>
              <a:rPr lang="es-ES" sz="2700" b="1" dirty="0">
                <a:cs typeface="Times New Roman" pitchFamily="18" charset="0"/>
              </a:rPr>
              <a:t>de implementación</a:t>
            </a:r>
            <a:r>
              <a:rPr lang="es-ES" sz="2700" dirty="0">
                <a:cs typeface="Times New Roman" pitchFamily="18" charset="0"/>
              </a:rPr>
              <a:t>: licencias de propiedad intelectual y estándares de descripción de los recursos</a:t>
            </a:r>
            <a:endParaRPr lang="es-ES" sz="2700" dirty="0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21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342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Repositorios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94064"/>
            <a:ext cx="8229600" cy="4525963"/>
          </a:xfrm>
        </p:spPr>
        <p:txBody>
          <a:bodyPr>
            <a:normAutofit/>
          </a:bodyPr>
          <a:lstStyle/>
          <a:p>
            <a:r>
              <a:rPr lang="es-ES" i="1" dirty="0" smtClean="0"/>
              <a:t>Software</a:t>
            </a:r>
            <a:r>
              <a:rPr lang="es-ES" dirty="0" smtClean="0"/>
              <a:t> para la preservación digital</a:t>
            </a:r>
          </a:p>
          <a:p>
            <a:endParaRPr lang="es-ES" dirty="0"/>
          </a:p>
          <a:p>
            <a:r>
              <a:rPr lang="es-ES" dirty="0" smtClean="0"/>
              <a:t>Archivo centralizado donde se </a:t>
            </a:r>
            <a:br>
              <a:rPr lang="es-ES" dirty="0" smtClean="0"/>
            </a:br>
            <a:r>
              <a:rPr lang="es-ES" dirty="0" smtClean="0"/>
              <a:t>almacena y mantiene información</a:t>
            </a:r>
            <a:br>
              <a:rPr lang="es-ES" dirty="0" smtClean="0"/>
            </a:br>
            <a:r>
              <a:rPr lang="es-ES" dirty="0" smtClean="0"/>
              <a:t>digital</a:t>
            </a:r>
          </a:p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22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pic>
        <p:nvPicPr>
          <p:cNvPr id="6" name="Picture 4" descr="60061-3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7793" y="1773159"/>
            <a:ext cx="3028014" cy="4046868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</p:pic>
    </p:spTree>
    <p:extLst>
      <p:ext uri="{BB962C8B-B14F-4D97-AF65-F5344CB8AC3E}">
        <p14:creationId xmlns:p14="http://schemas.microsoft.com/office/powerpoint/2010/main" val="396663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Repositorios - Tipos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Temático</a:t>
            </a:r>
          </a:p>
          <a:p>
            <a:pPr lvl="1"/>
            <a:r>
              <a:rPr lang="es-ES" dirty="0" smtClean="0"/>
              <a:t>Documentos de </a:t>
            </a:r>
            <a:r>
              <a:rPr lang="es-ES" dirty="0"/>
              <a:t>una o varias disciplinas científicas específicas y al que contribuyen con sus trabajos investigadores de diversas </a:t>
            </a:r>
            <a:r>
              <a:rPr lang="es-ES" dirty="0" smtClean="0"/>
              <a:t>instituciones</a:t>
            </a:r>
          </a:p>
          <a:p>
            <a:pPr lvl="1"/>
            <a:endParaRPr lang="es-ES" dirty="0"/>
          </a:p>
          <a:p>
            <a:r>
              <a:rPr lang="es-ES" dirty="0" smtClean="0"/>
              <a:t>Institucional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producción intelectual de los miembros de una institución académica resultado de su actividad docente e investigadora, desarrollado por la propia institución</a:t>
            </a:r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235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Directorios de repositorios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Directory of Open Access Repositories </a:t>
            </a:r>
            <a:r>
              <a:rPr lang="en-US" dirty="0" smtClean="0"/>
              <a:t>– </a:t>
            </a:r>
            <a:r>
              <a:rPr lang="en-US" dirty="0" err="1" smtClean="0"/>
              <a:t>OpenDOAR</a:t>
            </a:r>
            <a:r>
              <a:rPr lang="en-US" dirty="0" smtClean="0"/>
              <a:t> </a:t>
            </a:r>
            <a:r>
              <a:rPr lang="es-ES" dirty="0" smtClean="0"/>
              <a:t>- </a:t>
            </a:r>
            <a:r>
              <a:rPr lang="es-ES" sz="2800" dirty="0" smtClean="0">
                <a:hlinkClick r:id="rId3"/>
              </a:rPr>
              <a:t>http://www.opendoar.org</a:t>
            </a:r>
            <a:r>
              <a:rPr lang="es-ES" sz="2800" dirty="0" smtClean="0"/>
              <a:t> </a:t>
            </a:r>
          </a:p>
          <a:p>
            <a:pPr lvl="1"/>
            <a:r>
              <a:rPr lang="es-ES" dirty="0" err="1" smtClean="0"/>
              <a:t>University</a:t>
            </a:r>
            <a:r>
              <a:rPr lang="es-ES" dirty="0" smtClean="0"/>
              <a:t> </a:t>
            </a:r>
            <a:r>
              <a:rPr lang="es-ES" dirty="0"/>
              <a:t>of </a:t>
            </a:r>
            <a:r>
              <a:rPr lang="es-ES" dirty="0" err="1"/>
              <a:t>Nottingham</a:t>
            </a:r>
            <a:r>
              <a:rPr lang="es-ES" dirty="0"/>
              <a:t>, </a:t>
            </a:r>
            <a:r>
              <a:rPr lang="es-ES" dirty="0" smtClean="0"/>
              <a:t>UK</a:t>
            </a:r>
          </a:p>
          <a:p>
            <a:pPr lvl="1"/>
            <a:r>
              <a:rPr lang="es-ES" dirty="0" smtClean="0"/>
              <a:t>1851 repositorios registrados (7-2-2011)</a:t>
            </a:r>
          </a:p>
          <a:p>
            <a:pPr lvl="1"/>
            <a:endParaRPr lang="es-ES" dirty="0"/>
          </a:p>
          <a:p>
            <a:r>
              <a:rPr lang="en-US" dirty="0"/>
              <a:t>Registry of Open Access Repositories (ROAR</a:t>
            </a:r>
            <a:r>
              <a:rPr lang="en-US" dirty="0" smtClean="0"/>
              <a:t>) - </a:t>
            </a:r>
            <a:r>
              <a:rPr lang="es-ES" dirty="0">
                <a:hlinkClick r:id="rId4"/>
              </a:rPr>
              <a:t>http://</a:t>
            </a:r>
            <a:r>
              <a:rPr lang="es-ES" dirty="0" smtClean="0">
                <a:hlinkClick r:id="rId4"/>
              </a:rPr>
              <a:t>roar.eprints.org</a:t>
            </a:r>
            <a:endParaRPr lang="es-ES" dirty="0" smtClean="0"/>
          </a:p>
          <a:p>
            <a:pPr lvl="1"/>
            <a:r>
              <a:rPr lang="es-ES" dirty="0" err="1"/>
              <a:t>University</a:t>
            </a:r>
            <a:r>
              <a:rPr lang="es-ES" dirty="0"/>
              <a:t> of Southampton, </a:t>
            </a:r>
            <a:r>
              <a:rPr lang="es-ES" dirty="0" smtClean="0"/>
              <a:t>UK</a:t>
            </a:r>
          </a:p>
          <a:p>
            <a:pPr lvl="1"/>
            <a:r>
              <a:rPr lang="es-ES" dirty="0" smtClean="0"/>
              <a:t>2104 entradas </a:t>
            </a:r>
            <a:r>
              <a:rPr lang="es-ES" dirty="0"/>
              <a:t>(</a:t>
            </a:r>
            <a:r>
              <a:rPr lang="es-ES" dirty="0" smtClean="0"/>
              <a:t>7-2-2011</a:t>
            </a:r>
            <a:r>
              <a:rPr lang="es-ES" dirty="0"/>
              <a:t>)</a:t>
            </a:r>
            <a:endParaRPr lang="en-U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12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Directorio de revistas OA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Directory</a:t>
            </a:r>
            <a:r>
              <a:rPr lang="es-ES" dirty="0" smtClean="0"/>
              <a:t> of Open Access </a:t>
            </a:r>
            <a:r>
              <a:rPr lang="es-ES" dirty="0" err="1" smtClean="0"/>
              <a:t>Journals</a:t>
            </a:r>
            <a:r>
              <a:rPr lang="es-ES" dirty="0" smtClean="0"/>
              <a:t> – </a:t>
            </a:r>
            <a:r>
              <a:rPr lang="es-ES" dirty="0"/>
              <a:t>DOAJ - </a:t>
            </a:r>
            <a:r>
              <a:rPr lang="es-ES" dirty="0">
                <a:hlinkClick r:id="rId3"/>
              </a:rPr>
              <a:t>http://www.doaj.org</a:t>
            </a:r>
            <a:r>
              <a:rPr lang="es-ES" dirty="0" smtClean="0">
                <a:hlinkClick r:id="rId3"/>
              </a:rPr>
              <a:t>/</a:t>
            </a:r>
            <a:endParaRPr lang="es-ES" dirty="0" smtClean="0"/>
          </a:p>
          <a:p>
            <a:pPr lvl="1"/>
            <a:r>
              <a:rPr lang="en-US" dirty="0"/>
              <a:t>There are now </a:t>
            </a:r>
            <a:r>
              <a:rPr lang="en-US" b="1" dirty="0"/>
              <a:t>6106</a:t>
            </a:r>
            <a:r>
              <a:rPr lang="en-US" dirty="0"/>
              <a:t> journals in the directory. Currently </a:t>
            </a:r>
            <a:r>
              <a:rPr lang="en-US" b="1" dirty="0"/>
              <a:t>2596</a:t>
            </a:r>
            <a:r>
              <a:rPr lang="en-US" dirty="0"/>
              <a:t> journals are searchable at article level. As of today </a:t>
            </a:r>
            <a:r>
              <a:rPr lang="en-US" b="1" dirty="0"/>
              <a:t>507611</a:t>
            </a:r>
            <a:r>
              <a:rPr lang="en-US" dirty="0"/>
              <a:t> articles are included in the DOAJ </a:t>
            </a:r>
            <a:r>
              <a:rPr lang="en-US" dirty="0" smtClean="0"/>
              <a:t>service (</a:t>
            </a:r>
            <a:r>
              <a:rPr lang="es-ES" dirty="0" smtClean="0"/>
              <a:t>7-2-2011</a:t>
            </a:r>
            <a:r>
              <a:rPr lang="es-ES" dirty="0"/>
              <a:t>)</a:t>
            </a:r>
            <a:endParaRPr lang="en-US" dirty="0"/>
          </a:p>
          <a:p>
            <a:pPr lvl="1"/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25</a:t>
            </a:fld>
            <a:endParaRPr lang="es-ES_tradnl"/>
          </a:p>
        </p:txBody>
      </p:sp>
      <p:pic>
        <p:nvPicPr>
          <p:cNvPr id="24578" name="Picture 2" descr="DOAJ Directory of Open Access Journals">
            <a:hlinkClick r:id="rId3" tooltip="DOAJ -- Directory of Open Access Journals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735" y="4016375"/>
            <a:ext cx="3810000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7079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740944"/>
            <a:ext cx="7772400" cy="1362075"/>
          </a:xfrm>
        </p:spPr>
        <p:txBody>
          <a:bodyPr/>
          <a:lstStyle/>
          <a:p>
            <a:pPr algn="r"/>
            <a:r>
              <a:rPr lang="es-ES" dirty="0" smtClean="0"/>
              <a:t>5. Casos de éxito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26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pic>
        <p:nvPicPr>
          <p:cNvPr id="22530" name="Picture 2" descr="http://fc04.deviantart.net/fs70/i/2010/239/0/1/Sucess_in_Journey_Not_A____by_Qureshi_Designer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190" y="1332145"/>
            <a:ext cx="6612610" cy="413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3383280" y="5468700"/>
            <a:ext cx="5288281" cy="276999"/>
          </a:xfrm>
          <a:prstGeom prst="rect">
            <a:avLst/>
          </a:prstGeom>
          <a:solidFill>
            <a:srgbClr val="FEF690"/>
          </a:solidFill>
        </p:spPr>
        <p:txBody>
          <a:bodyPr wrap="square" rtlCol="0">
            <a:spAutoFit/>
          </a:bodyPr>
          <a:lstStyle/>
          <a:p>
            <a:r>
              <a:rPr lang="en-US" sz="1200" dirty="0" err="1"/>
              <a:t>Sucess</a:t>
            </a:r>
            <a:r>
              <a:rPr lang="en-US" sz="1200" dirty="0"/>
              <a:t> in Journey Not A... </a:t>
            </a:r>
            <a:r>
              <a:rPr lang="en-US" sz="1200" dirty="0" smtClean="0"/>
              <a:t>by </a:t>
            </a:r>
            <a:r>
              <a:rPr lang="en-US" sz="1200" dirty="0"/>
              <a:t>~</a:t>
            </a:r>
            <a:r>
              <a:rPr lang="en-US" sz="1200" dirty="0" err="1" smtClean="0"/>
              <a:t>Qureshi-Designerz</a:t>
            </a:r>
            <a:r>
              <a:rPr lang="en-US" sz="1200" dirty="0" smtClean="0"/>
              <a:t> (</a:t>
            </a:r>
            <a:r>
              <a:rPr lang="es-ES" sz="1200" dirty="0" smtClean="0">
                <a:hlinkClick r:id="rId4"/>
              </a:rPr>
              <a:t>http</a:t>
            </a:r>
            <a:r>
              <a:rPr lang="es-ES" sz="1200" dirty="0">
                <a:hlinkClick r:id="rId4"/>
              </a:rPr>
              <a:t>://</a:t>
            </a:r>
            <a:r>
              <a:rPr lang="es-ES" sz="1200" dirty="0" smtClean="0">
                <a:hlinkClick r:id="rId4"/>
              </a:rPr>
              <a:t>www.deviantart.com</a:t>
            </a:r>
            <a:r>
              <a:rPr lang="es-ES" sz="1200" dirty="0" smtClean="0"/>
              <a:t>)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52466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OER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27</a:t>
            </a:fld>
            <a:endParaRPr lang="es-ES_tradnl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7" name="6 Rectángulo"/>
          <p:cNvSpPr/>
          <p:nvPr/>
        </p:nvSpPr>
        <p:spPr>
          <a:xfrm>
            <a:off x="413385" y="2557581"/>
            <a:ext cx="3109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3"/>
              </a:rPr>
              <a:t>http://www.oercommons.org</a:t>
            </a:r>
            <a:r>
              <a:rPr lang="es-ES" dirty="0" smtClean="0">
                <a:hlinkClick r:id="rId3"/>
              </a:rPr>
              <a:t>/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" y="1192847"/>
            <a:ext cx="1994202" cy="1352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42298"/>
            <a:ext cx="4800600" cy="118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413385" y="4338792"/>
            <a:ext cx="3080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6"/>
              </a:rPr>
              <a:t>http://www.opencontent.org</a:t>
            </a:r>
            <a:r>
              <a:rPr lang="es-ES" dirty="0" smtClean="0">
                <a:hlinkClick r:id="rId6"/>
              </a:rPr>
              <a:t>/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523" y="4812900"/>
            <a:ext cx="3552825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8" y="4708124"/>
            <a:ext cx="138112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513398" y="5569683"/>
            <a:ext cx="61455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hlinkClick r:id="rId9"/>
              </a:rPr>
              <a:t>http://</a:t>
            </a:r>
            <a:r>
              <a:rPr lang="es-ES" dirty="0" smtClean="0">
                <a:hlinkClick r:id="rId9"/>
              </a:rPr>
              <a:t>www.jisc.ac.uk/whatwedo/programmes/elearning/oer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459388"/>
            <a:ext cx="296227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5758783" y="2360414"/>
            <a:ext cx="26264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11"/>
              </a:rPr>
              <a:t>http://www.wikisaber.es</a:t>
            </a:r>
            <a:r>
              <a:rPr lang="es-ES" dirty="0" smtClean="0">
                <a:hlinkClick r:id="rId11"/>
              </a:rPr>
              <a:t>/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455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Open Training </a:t>
            </a:r>
            <a:r>
              <a:rPr lang="es-ES" dirty="0" err="1" smtClean="0"/>
              <a:t>Platform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28</a:t>
            </a:fld>
            <a:endParaRPr lang="es-ES_tradnl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69720"/>
            <a:ext cx="83820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2882499" y="4463534"/>
            <a:ext cx="3379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4"/>
              </a:rPr>
              <a:t>http://</a:t>
            </a:r>
            <a:r>
              <a:rPr lang="es-ES" dirty="0" smtClean="0">
                <a:hlinkClick r:id="rId4"/>
              </a:rPr>
              <a:t>opentraining.unesco-ci.org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8104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OCW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29</a:t>
            </a:fld>
            <a:endParaRPr lang="es-ES_tradnl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728788"/>
            <a:ext cx="9067800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3585223" y="5347454"/>
            <a:ext cx="2026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4"/>
              </a:rPr>
              <a:t>http://</a:t>
            </a:r>
            <a:r>
              <a:rPr lang="es-ES" dirty="0" smtClean="0">
                <a:hlinkClick r:id="rId4"/>
              </a:rPr>
              <a:t>ocw.mit.edu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46282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4932487"/>
            <a:ext cx="7772400" cy="1362075"/>
          </a:xfrm>
        </p:spPr>
        <p:txBody>
          <a:bodyPr/>
          <a:lstStyle/>
          <a:p>
            <a:pPr algn="r"/>
            <a:r>
              <a:rPr lang="es-ES" dirty="0" smtClean="0"/>
              <a:t>1. Introducción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</a:t>
            </a:fld>
            <a:endParaRPr lang="es-ES_tradnl"/>
          </a:p>
        </p:txBody>
      </p:sp>
      <p:sp>
        <p:nvSpPr>
          <p:cNvPr id="8" name="7 CuadroTexto"/>
          <p:cNvSpPr txBox="1"/>
          <p:nvPr/>
        </p:nvSpPr>
        <p:spPr>
          <a:xfrm rot="283659">
            <a:off x="1088816" y="3405590"/>
            <a:ext cx="1957587" cy="40011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  <p:txBody>
          <a:bodyPr wrap="none" rtlCol="0">
            <a:spAutoFit/>
          </a:bodyPr>
          <a:lstStyle/>
          <a:p>
            <a:r>
              <a:rPr lang="es-ES" sz="1000" dirty="0"/>
              <a:t>001-Introduction </a:t>
            </a:r>
            <a:r>
              <a:rPr lang="es-ES" sz="1000" dirty="0" err="1" smtClean="0"/>
              <a:t>by</a:t>
            </a:r>
            <a:r>
              <a:rPr lang="es-ES" sz="1000" dirty="0" smtClean="0"/>
              <a:t> </a:t>
            </a:r>
            <a:r>
              <a:rPr lang="es-ES" sz="1000" dirty="0"/>
              <a:t>~</a:t>
            </a:r>
            <a:r>
              <a:rPr lang="es-ES" sz="1000" dirty="0" err="1" smtClean="0"/>
              <a:t>theumbrella</a:t>
            </a:r>
            <a:endParaRPr lang="es-ES" sz="1000" dirty="0" smtClean="0"/>
          </a:p>
          <a:p>
            <a:r>
              <a:rPr lang="es-ES" sz="1000" dirty="0" smtClean="0">
                <a:hlinkClick r:id="rId3"/>
              </a:rPr>
              <a:t>http://www.deviantart.com</a:t>
            </a:r>
            <a:r>
              <a:rPr lang="es-ES" sz="1000" dirty="0" smtClean="0"/>
              <a:t> </a:t>
            </a:r>
            <a:endParaRPr lang="es-ES" sz="1000" dirty="0"/>
          </a:p>
        </p:txBody>
      </p:sp>
      <p:pic>
        <p:nvPicPr>
          <p:cNvPr id="1026" name="Picture 2" descr="http://fc02.deviantart.net/fs24/f/2008/014/1/7/001_Introduction__by_theumbrell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627" y="635742"/>
            <a:ext cx="8382000" cy="3324226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OCW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30</a:t>
            </a:fld>
            <a:endParaRPr lang="es-ES_tradnl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" y="1193800"/>
            <a:ext cx="8322945" cy="4858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3077206" y="6095484"/>
            <a:ext cx="2890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4"/>
              </a:rPr>
              <a:t>http://ocw.universia.net/es</a:t>
            </a:r>
            <a:r>
              <a:rPr lang="es-ES" dirty="0" smtClean="0">
                <a:hlinkClick r:id="rId4"/>
              </a:rPr>
              <a:t>/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13916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OCW – USAL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31</a:t>
            </a:fld>
            <a:endParaRPr lang="es-ES_tradnl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33488"/>
            <a:ext cx="7467600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3586826" y="5773658"/>
            <a:ext cx="20232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4"/>
              </a:rPr>
              <a:t>http://ocw.usal.es</a:t>
            </a:r>
            <a:r>
              <a:rPr lang="es-ES" dirty="0" smtClean="0">
                <a:hlinkClick r:id="rId4"/>
              </a:rPr>
              <a:t>/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461053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GREDOS - USAL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32</a:t>
            </a:fld>
            <a:endParaRPr lang="es-ES_tradnl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55" y="1270000"/>
            <a:ext cx="7802289" cy="4651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3472755" y="6000472"/>
            <a:ext cx="2198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4"/>
              </a:rPr>
              <a:t>http://</a:t>
            </a:r>
            <a:r>
              <a:rPr lang="es-ES" dirty="0" smtClean="0">
                <a:hlinkClick r:id="rId4"/>
              </a:rPr>
              <a:t>gredos.usal.es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98881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432027" y="5310711"/>
            <a:ext cx="7772400" cy="1362075"/>
          </a:xfrm>
        </p:spPr>
        <p:txBody>
          <a:bodyPr/>
          <a:lstStyle/>
          <a:p>
            <a:pPr algn="l"/>
            <a:r>
              <a:rPr lang="es-ES" dirty="0" smtClean="0"/>
              <a:t>6. Conclusiones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33</a:t>
            </a:fld>
            <a:endParaRPr lang="es-ES_tradnl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pic>
        <p:nvPicPr>
          <p:cNvPr id="7" name="6 Imagen" descr="CONCLUSION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326" y="259080"/>
            <a:ext cx="4017747" cy="4670631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02768"/>
          </a:xfrm>
        </p:spPr>
        <p:txBody>
          <a:bodyPr/>
          <a:lstStyle/>
          <a:p>
            <a:r>
              <a:rPr lang="es-ES" dirty="0"/>
              <a:t>El modelo o filosofía </a:t>
            </a:r>
            <a:r>
              <a:rPr lang="es-ES" i="1" dirty="0"/>
              <a:t>open</a:t>
            </a:r>
            <a:r>
              <a:rPr lang="es-ES" dirty="0"/>
              <a:t> avanza y tiene una alta penetración e incidencia en la sociedad del conocimiento</a:t>
            </a:r>
          </a:p>
          <a:p>
            <a:pPr lvl="1"/>
            <a:r>
              <a:rPr lang="es-ES" dirty="0"/>
              <a:t>Con crecimiento </a:t>
            </a:r>
            <a:br>
              <a:rPr lang="es-ES" dirty="0"/>
            </a:br>
            <a:r>
              <a:rPr lang="es-ES" dirty="0"/>
              <a:t>exponencial de </a:t>
            </a:r>
            <a:br>
              <a:rPr lang="es-ES" dirty="0"/>
            </a:br>
            <a:r>
              <a:rPr lang="es-ES" dirty="0"/>
              <a:t>forma globalizada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34</a:t>
            </a:fld>
            <a:endParaRPr lang="es-ES_tradnl"/>
          </a:p>
        </p:txBody>
      </p:sp>
      <p:sp>
        <p:nvSpPr>
          <p:cNvPr id="6" name="5 Rectángulo"/>
          <p:cNvSpPr/>
          <p:nvPr/>
        </p:nvSpPr>
        <p:spPr>
          <a:xfrm>
            <a:off x="1950619" y="5401906"/>
            <a:ext cx="4033605" cy="276999"/>
          </a:xfrm>
          <a:prstGeom prst="rect">
            <a:avLst/>
          </a:prstGeom>
          <a:solidFill>
            <a:srgbClr val="FEF690"/>
          </a:solidFill>
        </p:spPr>
        <p:txBody>
          <a:bodyPr wrap="none" rtlCol="0">
            <a:spAutoFit/>
          </a:bodyPr>
          <a:lstStyle/>
          <a:p>
            <a:r>
              <a:rPr lang="es-ES" sz="1200" dirty="0"/>
              <a:t>OPEN. http://www.flickr.com/photos/mag3737/1914076277/</a:t>
            </a:r>
          </a:p>
        </p:txBody>
      </p:sp>
      <p:pic>
        <p:nvPicPr>
          <p:cNvPr id="5" name="4 Imagen" descr="1914076277_059bddaa68_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8198" y="2367963"/>
            <a:ext cx="3214686" cy="3214686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</p:pic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398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Informe </a:t>
            </a:r>
            <a:r>
              <a:rPr lang="es-ES" dirty="0" err="1" smtClean="0"/>
              <a:t>Horizon</a:t>
            </a:r>
            <a:r>
              <a:rPr lang="es-ES" dirty="0" smtClean="0"/>
              <a:t> </a:t>
            </a:r>
            <a:r>
              <a:rPr lang="es-ES" dirty="0"/>
              <a:t>2010 Iberoamérica (</a:t>
            </a:r>
            <a:r>
              <a:rPr lang="es-ES" dirty="0">
                <a:hlinkClick r:id="rId3"/>
              </a:rPr>
              <a:t>http://elchr.uoc.edu</a:t>
            </a:r>
            <a:r>
              <a:rPr lang="es-ES" dirty="0" smtClean="0">
                <a:hlinkClick r:id="rId3"/>
              </a:rPr>
              <a:t>/</a:t>
            </a:r>
            <a:r>
              <a:rPr lang="es-ES" dirty="0" smtClean="0"/>
              <a:t>) </a:t>
            </a:r>
          </a:p>
          <a:p>
            <a:endParaRPr lang="es-ES" dirty="0"/>
          </a:p>
          <a:p>
            <a:pPr lvl="1"/>
            <a:r>
              <a:rPr lang="es-ES" dirty="0" smtClean="0"/>
              <a:t>Tendencia significativa</a:t>
            </a:r>
          </a:p>
          <a:p>
            <a:pPr lvl="1"/>
            <a:endParaRPr lang="es-ES" dirty="0"/>
          </a:p>
          <a:p>
            <a:pPr lvl="1"/>
            <a:endParaRPr lang="es-ES" dirty="0" smtClean="0"/>
          </a:p>
          <a:p>
            <a:pPr lvl="1"/>
            <a:endParaRPr lang="es-ES" dirty="0" smtClean="0"/>
          </a:p>
          <a:p>
            <a:pPr lvl="1"/>
            <a:r>
              <a:rPr lang="es-ES" dirty="0" smtClean="0"/>
              <a:t>Tecnología que se debe observar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35</a:t>
            </a:fld>
            <a:endParaRPr lang="es-ES_tradnl"/>
          </a:p>
        </p:txBody>
      </p:sp>
      <p:sp>
        <p:nvSpPr>
          <p:cNvPr id="6" name="5 CuadroTexto"/>
          <p:cNvSpPr txBox="1"/>
          <p:nvPr/>
        </p:nvSpPr>
        <p:spPr>
          <a:xfrm>
            <a:off x="1447801" y="3703003"/>
            <a:ext cx="6400799" cy="83099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i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«El </a:t>
            </a:r>
            <a:r>
              <a:rPr lang="es-ES" sz="24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conocimiento se “descentraliza” en </a:t>
            </a:r>
            <a:r>
              <a:rPr lang="es-ES" sz="2400" i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tanto que </a:t>
            </a:r>
            <a:r>
              <a:rPr lang="es-ES" sz="24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producción, distribución… y </a:t>
            </a:r>
            <a:r>
              <a:rPr lang="es-ES" sz="2400" i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reutilización»</a:t>
            </a:r>
            <a:endParaRPr lang="es-ES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447801" y="5281196"/>
            <a:ext cx="2734531" cy="46166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s-ES_tradnl"/>
            </a:defPPr>
            <a:lvl1pPr>
              <a:defRPr sz="2400" i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s-ES" dirty="0"/>
              <a:t>«Contenido abierto»</a:t>
            </a:r>
          </a:p>
        </p:txBody>
      </p:sp>
    </p:spTree>
    <p:extLst>
      <p:ext uri="{BB962C8B-B14F-4D97-AF65-F5344CB8AC3E}">
        <p14:creationId xmlns:p14="http://schemas.microsoft.com/office/powerpoint/2010/main" val="290735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7160"/>
            <a:ext cx="5880100" cy="1143000"/>
          </a:xfrm>
        </p:spPr>
        <p:txBody>
          <a:bodyPr/>
          <a:lstStyle/>
          <a:p>
            <a:r>
              <a:rPr lang="es-ES" dirty="0" smtClean="0"/>
              <a:t>Conclusiones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30160"/>
            <a:ext cx="8229600" cy="4674400"/>
          </a:xfrm>
        </p:spPr>
        <p:txBody>
          <a:bodyPr>
            <a:normAutofit lnSpcReduction="10000"/>
          </a:bodyPr>
          <a:lstStyle/>
          <a:p>
            <a:r>
              <a:rPr lang="es-ES" sz="2400" dirty="0" smtClean="0"/>
              <a:t>Conocimiento abierto sinónimo de beneficio</a:t>
            </a:r>
          </a:p>
          <a:p>
            <a:pPr lvl="1"/>
            <a:r>
              <a:rPr lang="es-ES" sz="2200" dirty="0"/>
              <a:t>Para los investigadores, para las </a:t>
            </a:r>
            <a:r>
              <a:rPr lang="es-ES" sz="2200" dirty="0" smtClean="0"/>
              <a:t>instituciones pero </a:t>
            </a:r>
            <a:r>
              <a:rPr lang="es-ES" sz="2200" dirty="0"/>
              <a:t>sobre todo para la sociedad en </a:t>
            </a:r>
            <a:r>
              <a:rPr lang="es-ES" sz="2200" dirty="0" smtClean="0"/>
              <a:t>general</a:t>
            </a:r>
            <a:endParaRPr lang="es-ES" sz="2200" dirty="0"/>
          </a:p>
          <a:p>
            <a:pPr lvl="1"/>
            <a:endParaRPr lang="es-ES" sz="2200" dirty="0"/>
          </a:p>
          <a:p>
            <a:pPr lvl="1"/>
            <a:r>
              <a:rPr lang="es-ES" sz="2200" dirty="0"/>
              <a:t>El acceso a la información es esencial en una sociedad democrática</a:t>
            </a:r>
          </a:p>
          <a:p>
            <a:pPr lvl="1"/>
            <a:endParaRPr lang="es-ES" sz="2200" dirty="0"/>
          </a:p>
          <a:p>
            <a:pPr lvl="1"/>
            <a:r>
              <a:rPr lang="es-ES" sz="2200" dirty="0"/>
              <a:t>&gt; difusión  &gt; visibilidad &gt; acceso &gt; impacto</a:t>
            </a:r>
          </a:p>
          <a:p>
            <a:pPr lvl="1"/>
            <a:endParaRPr lang="es-ES" sz="2200" dirty="0"/>
          </a:p>
          <a:p>
            <a:pPr lvl="1"/>
            <a:r>
              <a:rPr lang="es-ES" sz="2200" dirty="0"/>
              <a:t>Enriquece la educación</a:t>
            </a:r>
          </a:p>
          <a:p>
            <a:pPr lvl="1"/>
            <a:endParaRPr lang="es-ES" sz="2200" dirty="0"/>
          </a:p>
          <a:p>
            <a:pPr lvl="1"/>
            <a:r>
              <a:rPr lang="es-ES" sz="2200" dirty="0"/>
              <a:t>Acorta la brecha entre los países ricos y pobres</a:t>
            </a:r>
          </a:p>
          <a:p>
            <a:pPr lvl="1"/>
            <a:endParaRPr lang="es-ES" sz="2200" dirty="0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36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8" name="7 Rectángulo"/>
          <p:cNvSpPr/>
          <p:nvPr/>
        </p:nvSpPr>
        <p:spPr>
          <a:xfrm>
            <a:off x="1616807" y="5895131"/>
            <a:ext cx="7022179" cy="276999"/>
          </a:xfrm>
          <a:prstGeom prst="rect">
            <a:avLst/>
          </a:prstGeom>
          <a:solidFill>
            <a:srgbClr val="FEF690"/>
          </a:solidFill>
        </p:spPr>
        <p:txBody>
          <a:bodyPr wrap="none" rtlCol="0">
            <a:spAutoFit/>
          </a:bodyPr>
          <a:lstStyle/>
          <a:p>
            <a:r>
              <a:rPr lang="es-ES" sz="1200" dirty="0" smtClean="0"/>
              <a:t>Adaptada </a:t>
            </a:r>
            <a:r>
              <a:rPr lang="es-ES" sz="1200" dirty="0"/>
              <a:t>de http://www.slideshare.net/carolina_devolder/el-acceso-abierto-la-incormacin-como-bien-pblico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El movimiento OA cuestiona el </a:t>
            </a:r>
            <a:r>
              <a:rPr lang="es-ES" dirty="0"/>
              <a:t>monopolio </a:t>
            </a:r>
            <a:r>
              <a:rPr lang="es-ES" dirty="0" smtClean="0"/>
              <a:t>que </a:t>
            </a:r>
            <a:r>
              <a:rPr lang="es-ES" dirty="0"/>
              <a:t>las </a:t>
            </a:r>
            <a:r>
              <a:rPr lang="es-ES" dirty="0" smtClean="0"/>
              <a:t>grandes editoriales </a:t>
            </a:r>
            <a:r>
              <a:rPr lang="es-ES" dirty="0"/>
              <a:t>ejercen </a:t>
            </a:r>
            <a:r>
              <a:rPr lang="es-ES" dirty="0" smtClean="0"/>
              <a:t>en </a:t>
            </a:r>
            <a:r>
              <a:rPr lang="es-ES" dirty="0"/>
              <a:t>la distribución </a:t>
            </a:r>
            <a:r>
              <a:rPr lang="es-ES" dirty="0" smtClean="0"/>
              <a:t>de </a:t>
            </a:r>
            <a:r>
              <a:rPr lang="es-ES" dirty="0"/>
              <a:t>la información</a:t>
            </a:r>
          </a:p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37</a:t>
            </a:fld>
            <a:endParaRPr lang="es-ES_tradnl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68563"/>
            <a:ext cx="274002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638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38</a:t>
            </a:fld>
            <a:endParaRPr lang="es-ES_tradnl"/>
          </a:p>
        </p:txBody>
      </p:sp>
      <p:pic>
        <p:nvPicPr>
          <p:cNvPr id="30722" name="Picture 2" descr="http://www.plos.org/downloads/plos_cartoon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2624"/>
            <a:ext cx="4189730" cy="558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http://www.plos.org/downloads/plos_cartoon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730" y="902624"/>
            <a:ext cx="4189730" cy="558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12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Para el conocimiento en abierto </a:t>
            </a:r>
            <a:br>
              <a:rPr lang="es-ES" dirty="0" smtClean="0"/>
            </a:br>
            <a:r>
              <a:rPr lang="es-ES" dirty="0" smtClean="0"/>
              <a:t>se debería poder aplicar la frase </a:t>
            </a:r>
            <a:br>
              <a:rPr lang="es-ES" dirty="0" smtClean="0"/>
            </a:br>
            <a:r>
              <a:rPr lang="es-ES" dirty="0" smtClean="0"/>
              <a:t>de Franz </a:t>
            </a:r>
            <a:r>
              <a:rPr lang="es-ES" dirty="0" smtClean="0"/>
              <a:t>Kafka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39</a:t>
            </a:fld>
            <a:endParaRPr lang="es-ES_tradnl"/>
          </a:p>
        </p:txBody>
      </p:sp>
      <p:sp>
        <p:nvSpPr>
          <p:cNvPr id="6" name="5 CuadroTexto"/>
          <p:cNvSpPr txBox="1"/>
          <p:nvPr/>
        </p:nvSpPr>
        <p:spPr>
          <a:xfrm>
            <a:off x="914400" y="2984926"/>
            <a:ext cx="4770120" cy="120032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s-ES_tradnl"/>
            </a:defPPr>
            <a:lvl1pPr>
              <a:defRPr sz="2400" i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algn="ctr"/>
            <a:r>
              <a:rPr lang="es-ES" dirty="0"/>
              <a:t>«A partir de cierto punto </a:t>
            </a:r>
            <a:r>
              <a:rPr lang="es-ES" dirty="0" smtClean="0"/>
              <a:t>no hay </a:t>
            </a:r>
            <a:r>
              <a:rPr lang="es-ES" dirty="0"/>
              <a:t>retorno. </a:t>
            </a:r>
            <a:r>
              <a:rPr lang="es-ES" dirty="0" smtClean="0"/>
              <a:t>Ese </a:t>
            </a:r>
            <a:r>
              <a:rPr lang="es-ES" dirty="0"/>
              <a:t>es el punto que hay que alcanzar»</a:t>
            </a:r>
          </a:p>
        </p:txBody>
      </p:sp>
      <p:pic>
        <p:nvPicPr>
          <p:cNvPr id="33794" name="Picture 2" descr="http://fc05.deviantart.net/fs13/f/2007/021/1/b/not_return____by_solak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121" y="908683"/>
            <a:ext cx="3370079" cy="4983481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CuadroTexto"/>
          <p:cNvSpPr txBox="1"/>
          <p:nvPr/>
        </p:nvSpPr>
        <p:spPr>
          <a:xfrm rot="380579">
            <a:off x="4679701" y="5558879"/>
            <a:ext cx="1669047" cy="40011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  <p:txBody>
          <a:bodyPr wrap="none" rtlCol="0">
            <a:spAutoFit/>
          </a:bodyPr>
          <a:lstStyle/>
          <a:p>
            <a:r>
              <a:rPr lang="en-US" sz="1000" dirty="0" smtClean="0"/>
              <a:t>not return... by </a:t>
            </a:r>
            <a:r>
              <a:rPr lang="es-ES" sz="1000" b="1" dirty="0" smtClean="0"/>
              <a:t>*solak11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s-ES" sz="1000" dirty="0" smtClean="0">
                <a:hlinkClick r:id="rId4"/>
              </a:rPr>
              <a:t>http://www.deviantart.com</a:t>
            </a:r>
            <a:r>
              <a:rPr lang="es-ES" sz="1000" dirty="0" smtClean="0"/>
              <a:t> </a:t>
            </a:r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274634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</a:t>
            </a:fld>
            <a:endParaRPr lang="es-ES_tradnl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Una idea, un derecho, un deber</a:t>
            </a:r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1783081"/>
            <a:ext cx="8397240" cy="44348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500" dirty="0" smtClean="0">
                <a:ea typeface="ヒラギノ角ゴ ProN W3" pitchFamily="1" charset="-128"/>
              </a:rPr>
              <a:t>«E</a:t>
            </a:r>
            <a:r>
              <a:rPr lang="es-ES" sz="2500" dirty="0" smtClean="0"/>
              <a:t>s</a:t>
            </a:r>
            <a:r>
              <a:rPr lang="es-ES_tradnl" sz="2500" dirty="0" smtClean="0"/>
              <a:t> </a:t>
            </a:r>
            <a:r>
              <a:rPr lang="es-ES_tradnl" sz="2500" dirty="0"/>
              <a:t>muy importante que se tenga </a:t>
            </a:r>
            <a:r>
              <a:rPr lang="es-ES_tradnl" sz="2500" dirty="0" smtClean="0"/>
              <a:t>la</a:t>
            </a:r>
            <a:br>
              <a:rPr lang="es-ES_tradnl" sz="2500" dirty="0" smtClean="0"/>
            </a:br>
            <a:r>
              <a:rPr lang="es-ES_tradnl" sz="2500" dirty="0" smtClean="0"/>
              <a:t>oportunidad </a:t>
            </a:r>
            <a:r>
              <a:rPr lang="es-ES_tradnl" sz="2500" dirty="0"/>
              <a:t>de conocer y </a:t>
            </a:r>
            <a:r>
              <a:rPr lang="es-ES_tradnl" sz="2500" dirty="0" smtClean="0"/>
              <a:t>compren-</a:t>
            </a:r>
            <a:br>
              <a:rPr lang="es-ES_tradnl" sz="2500" dirty="0" smtClean="0"/>
            </a:br>
            <a:r>
              <a:rPr lang="es-ES_tradnl" sz="2500" dirty="0" smtClean="0"/>
              <a:t>der </a:t>
            </a:r>
            <a:r>
              <a:rPr lang="es-ES_tradnl" sz="2500" dirty="0"/>
              <a:t>los resultados del trabajo de </a:t>
            </a:r>
            <a:r>
              <a:rPr lang="es-ES_tradnl" sz="2500" dirty="0" smtClean="0"/>
              <a:t/>
            </a:r>
            <a:br>
              <a:rPr lang="es-ES_tradnl" sz="2500" dirty="0" smtClean="0"/>
            </a:br>
            <a:r>
              <a:rPr lang="es-ES_tradnl" sz="2500" dirty="0" smtClean="0"/>
              <a:t>investigaci</a:t>
            </a:r>
            <a:r>
              <a:rPr lang="es-ES_tradnl" altLang="ja-JP" sz="2500" dirty="0" smtClean="0">
                <a:ea typeface="ＭＳ Ｐゴシック" pitchFamily="1" charset="-128"/>
              </a:rPr>
              <a:t>ón </a:t>
            </a:r>
            <a:r>
              <a:rPr lang="es-ES_tradnl" sz="2500" dirty="0"/>
              <a:t>cient</a:t>
            </a:r>
            <a:r>
              <a:rPr lang="es-ES_tradnl" altLang="ja-JP" sz="2500" dirty="0">
                <a:ea typeface="ＭＳ Ｐゴシック" pitchFamily="1" charset="-128"/>
              </a:rPr>
              <a:t>ífi</a:t>
            </a:r>
            <a:r>
              <a:rPr lang="es-ES_tradnl" sz="2500" dirty="0"/>
              <a:t>ca. No es </a:t>
            </a:r>
            <a:r>
              <a:rPr lang="es-ES_tradnl" sz="2500" dirty="0" smtClean="0"/>
              <a:t/>
            </a:r>
            <a:br>
              <a:rPr lang="es-ES_tradnl" sz="2500" dirty="0" smtClean="0"/>
            </a:br>
            <a:r>
              <a:rPr lang="es-ES_tradnl" sz="2500" dirty="0" smtClean="0"/>
              <a:t>suficiente </a:t>
            </a:r>
            <a:r>
              <a:rPr lang="es-ES_tradnl" sz="2500" dirty="0"/>
              <a:t>que el conocimiento </a:t>
            </a:r>
            <a:r>
              <a:rPr lang="es-ES_tradnl" sz="2500" dirty="0" smtClean="0"/>
              <a:t/>
            </a:r>
            <a:br>
              <a:rPr lang="es-ES_tradnl" sz="2500" dirty="0" smtClean="0"/>
            </a:br>
            <a:r>
              <a:rPr lang="es-ES_tradnl" sz="2500" dirty="0" smtClean="0"/>
              <a:t>adquirido </a:t>
            </a:r>
            <a:r>
              <a:rPr lang="es-ES_tradnl" sz="2500" dirty="0"/>
              <a:t>sea registrado</a:t>
            </a:r>
            <a:r>
              <a:rPr lang="es-ES_tradnl" sz="2500" dirty="0" smtClean="0"/>
              <a:t>, desarrolla-</a:t>
            </a:r>
            <a:br>
              <a:rPr lang="es-ES_tradnl" sz="2500" dirty="0" smtClean="0"/>
            </a:br>
            <a:r>
              <a:rPr lang="es-ES_tradnl" sz="2500" dirty="0" smtClean="0"/>
              <a:t>do </a:t>
            </a:r>
            <a:r>
              <a:rPr lang="es-ES_tradnl" sz="2500" dirty="0"/>
              <a:t>y aplicado s</a:t>
            </a:r>
            <a:r>
              <a:rPr lang="es-ES_tradnl" altLang="ja-JP" sz="2500" dirty="0">
                <a:ea typeface="ＭＳ Ｐゴシック" pitchFamily="1" charset="-128"/>
              </a:rPr>
              <a:t>ólo</a:t>
            </a:r>
            <a:r>
              <a:rPr lang="es-ES_tradnl" sz="2500" dirty="0"/>
              <a:t> por algunos </a:t>
            </a:r>
            <a:r>
              <a:rPr lang="es-ES_tradnl" sz="2500" dirty="0" smtClean="0"/>
              <a:t/>
            </a:r>
            <a:br>
              <a:rPr lang="es-ES_tradnl" sz="2500" dirty="0" smtClean="0"/>
            </a:br>
            <a:r>
              <a:rPr lang="es-ES_tradnl" sz="2500" dirty="0" smtClean="0"/>
              <a:t>especialistas</a:t>
            </a:r>
            <a:r>
              <a:rPr lang="es-ES_tradnl" sz="2500" dirty="0"/>
              <a:t>. La limitaci</a:t>
            </a:r>
            <a:r>
              <a:rPr lang="es-ES_tradnl" altLang="ja-JP" sz="2500" dirty="0">
                <a:ea typeface="ＭＳ Ｐゴシック" pitchFamily="1" charset="-128"/>
              </a:rPr>
              <a:t>ón </a:t>
            </a:r>
            <a:r>
              <a:rPr lang="es-ES_tradnl" sz="2500" dirty="0"/>
              <a:t>del capital de conocimientos a su propio c</a:t>
            </a:r>
            <a:r>
              <a:rPr lang="es-ES_tradnl" altLang="ja-JP" sz="2500" dirty="0">
                <a:ea typeface="ＭＳ Ｐゴシック" pitchFamily="1" charset="-128"/>
              </a:rPr>
              <a:t>írc</a:t>
            </a:r>
            <a:r>
              <a:rPr lang="es-ES_tradnl" sz="2500" dirty="0"/>
              <a:t>ulo es la muerte del esp</a:t>
            </a:r>
            <a:r>
              <a:rPr lang="es-ES_tradnl" altLang="ja-JP" sz="2500" dirty="0">
                <a:ea typeface="ＭＳ Ｐゴシック" pitchFamily="1" charset="-128"/>
              </a:rPr>
              <a:t>ír</a:t>
            </a:r>
            <a:r>
              <a:rPr lang="es-ES_tradnl" sz="2500" dirty="0"/>
              <a:t>itu filos</a:t>
            </a:r>
            <a:r>
              <a:rPr lang="es-ES_tradnl" altLang="ja-JP" sz="2500" dirty="0">
                <a:ea typeface="ＭＳ Ｐゴシック" pitchFamily="1" charset="-128"/>
              </a:rPr>
              <a:t>ófi</a:t>
            </a:r>
            <a:r>
              <a:rPr lang="es-ES_tradnl" sz="2500" dirty="0"/>
              <a:t>co de todo un pueblo y conduce al empobrecimiento </a:t>
            </a:r>
            <a:r>
              <a:rPr lang="es-ES_tradnl" sz="2500" dirty="0" smtClean="0"/>
              <a:t>intelectual»</a:t>
            </a:r>
            <a:r>
              <a:rPr lang="es-ES_tradnl" sz="2500" dirty="0" smtClean="0">
                <a:solidFill>
                  <a:srgbClr val="F36825"/>
                </a:solidFill>
              </a:rPr>
              <a:t>	Albert </a:t>
            </a:r>
            <a:r>
              <a:rPr lang="es-ES_tradnl" sz="2500" dirty="0">
                <a:solidFill>
                  <a:srgbClr val="F36825"/>
                </a:solidFill>
              </a:rPr>
              <a:t>Einstein (1948)</a:t>
            </a:r>
            <a:endParaRPr lang="en-US" sz="2500" dirty="0">
              <a:solidFill>
                <a:srgbClr val="F36825"/>
              </a:solidFill>
            </a:endParaRPr>
          </a:p>
          <a:p>
            <a:pPr marL="0" indent="0">
              <a:buNone/>
            </a:pPr>
            <a:endParaRPr lang="es-ES" sz="2500" dirty="0"/>
          </a:p>
        </p:txBody>
      </p:sp>
      <p:pic>
        <p:nvPicPr>
          <p:cNvPr id="16386" name="Picture 2" descr="http://t2.gstatic.com/images?q=tbn:ANd9GcR9GlebEWtgXFHQ59MboTC7BoJsJ-xAFoPmhh4nZUle_O7MR-Pr&amp;t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593" y="1822767"/>
            <a:ext cx="3065367" cy="247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37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Es necesaria una estrategia para la implantación del Conocimiento Abierto en una institución</a:t>
            </a:r>
          </a:p>
          <a:p>
            <a:endParaRPr lang="es-ES" dirty="0"/>
          </a:p>
          <a:p>
            <a:r>
              <a:rPr lang="es-ES" dirty="0" smtClean="0"/>
              <a:t>Es necesario un apoyo de los niveles directivos para la implantación del Conocimiento Abierto en una institución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4934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41</a:t>
            </a:fld>
            <a:endParaRPr lang="es-ES_tradnl"/>
          </a:p>
        </p:txBody>
      </p:sp>
      <p:sp>
        <p:nvSpPr>
          <p:cNvPr id="16" name="15 Rectángulo"/>
          <p:cNvSpPr/>
          <p:nvPr/>
        </p:nvSpPr>
        <p:spPr>
          <a:xfrm>
            <a:off x="2857488" y="3214686"/>
            <a:ext cx="1857388" cy="1071570"/>
          </a:xfrm>
          <a:prstGeom prst="rect">
            <a:avLst/>
          </a:prstGeom>
          <a:solidFill>
            <a:srgbClr val="0F6F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Conocimiento</a:t>
            </a:r>
            <a:b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</a:b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Abierto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srgbClr val="DBF5F9">
                  <a:lumMod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7" name="16 Flecha arriba"/>
          <p:cNvSpPr/>
          <p:nvPr/>
        </p:nvSpPr>
        <p:spPr>
          <a:xfrm>
            <a:off x="3286116" y="2214554"/>
            <a:ext cx="928694" cy="1000132"/>
          </a:xfrm>
          <a:prstGeom prst="upArrow">
            <a:avLst/>
          </a:prstGeom>
          <a:solidFill>
            <a:srgbClr val="0F6F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2857488" y="1214422"/>
            <a:ext cx="1857388" cy="1071570"/>
          </a:xfrm>
          <a:prstGeom prst="rect">
            <a:avLst/>
          </a:prstGeom>
          <a:solidFill>
            <a:srgbClr val="0F6F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Software</a:t>
            </a:r>
            <a:br>
              <a:rPr kumimoji="0" lang="es-ES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</a:b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Libre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srgbClr val="DBF5F9">
                  <a:lumMod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9" name="18 Flecha arriba"/>
          <p:cNvSpPr/>
          <p:nvPr/>
        </p:nvSpPr>
        <p:spPr>
          <a:xfrm flipV="1">
            <a:off x="3286116" y="4286256"/>
            <a:ext cx="928694" cy="1000132"/>
          </a:xfrm>
          <a:prstGeom prst="upArrow">
            <a:avLst/>
          </a:prstGeom>
          <a:solidFill>
            <a:srgbClr val="0F6F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2857488" y="5214950"/>
            <a:ext cx="1857388" cy="1071570"/>
          </a:xfrm>
          <a:prstGeom prst="rect">
            <a:avLst/>
          </a:prstGeom>
          <a:solidFill>
            <a:srgbClr val="0F6F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Ciencia</a:t>
            </a:r>
            <a:b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</a:b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Abierta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srgbClr val="DBF5F9">
                  <a:lumMod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1" name="20 Flecha arriba"/>
          <p:cNvSpPr/>
          <p:nvPr/>
        </p:nvSpPr>
        <p:spPr>
          <a:xfrm rot="5400000" flipV="1">
            <a:off x="1893075" y="3250405"/>
            <a:ext cx="928694" cy="1000132"/>
          </a:xfrm>
          <a:prstGeom prst="upArrow">
            <a:avLst/>
          </a:prstGeom>
          <a:solidFill>
            <a:srgbClr val="0F6F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71406" y="3214686"/>
            <a:ext cx="1857388" cy="1071570"/>
          </a:xfrm>
          <a:prstGeom prst="rect">
            <a:avLst/>
          </a:prstGeom>
          <a:solidFill>
            <a:srgbClr val="0F6F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Innovación</a:t>
            </a:r>
            <a:b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</a:b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Abierta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srgbClr val="DBF5F9">
                  <a:lumMod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3" name="22 Flecha arriba"/>
          <p:cNvSpPr/>
          <p:nvPr/>
        </p:nvSpPr>
        <p:spPr>
          <a:xfrm rot="16200000" flipH="1" flipV="1">
            <a:off x="4679157" y="3250405"/>
            <a:ext cx="928694" cy="1000132"/>
          </a:xfrm>
          <a:prstGeom prst="upArrow">
            <a:avLst/>
          </a:prstGeom>
          <a:solidFill>
            <a:srgbClr val="0F6F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5572132" y="3214686"/>
            <a:ext cx="1857388" cy="1071570"/>
          </a:xfrm>
          <a:prstGeom prst="rect">
            <a:avLst/>
          </a:prstGeom>
          <a:solidFill>
            <a:srgbClr val="0F6F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Contenidos</a:t>
            </a:r>
            <a:b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</a:b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DBF5F9">
                    <a:lumMod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Abiertos</a:t>
            </a: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5259482"/>
            <a:ext cx="4286280" cy="9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612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Fran\Documents\Cursos\20101202 - Gestion del conocimiento\Materiales\Idea_of_Life_by_peller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00"/>
            <a:ext cx="9144000" cy="610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42</a:t>
            </a:fld>
            <a:endParaRPr lang="es-ES_tradnl"/>
          </a:p>
        </p:txBody>
      </p:sp>
      <p:sp>
        <p:nvSpPr>
          <p:cNvPr id="6" name="5 CuadroTexto"/>
          <p:cNvSpPr txBox="1"/>
          <p:nvPr/>
        </p:nvSpPr>
        <p:spPr>
          <a:xfrm>
            <a:off x="191246" y="1408951"/>
            <a:ext cx="76513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bg2">
                    <a:lumMod val="9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“Si tú tienes una </a:t>
            </a:r>
            <a:r>
              <a:rPr lang="es-ES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manzana</a:t>
            </a:r>
            <a:r>
              <a:rPr lang="es-ES" sz="2400" dirty="0">
                <a:solidFill>
                  <a:schemeClr val="bg2">
                    <a:lumMod val="9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y yo tengo una </a:t>
            </a:r>
            <a:r>
              <a:rPr lang="es-ES" sz="2400" dirty="0">
                <a:solidFill>
                  <a:schemeClr val="bg2">
                    <a:lumMod val="9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manzana e</a:t>
            </a:r>
            <a:r>
              <a:rPr lang="es-E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2400" dirty="0">
                <a:solidFill>
                  <a:schemeClr val="bg2">
                    <a:lumMod val="9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intercambia</a:t>
            </a:r>
            <a:r>
              <a:rPr lang="es-E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mos manzanas, entonces tanto </a:t>
            </a:r>
            <a:br>
              <a:rPr lang="es-ES" sz="24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ES" sz="2400" dirty="0">
                <a:solidFill>
                  <a:schemeClr val="bg2">
                    <a:lumMod val="9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tú como yo </a:t>
            </a:r>
            <a:r>
              <a:rPr lang="es-ES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seguimos</a:t>
            </a:r>
            <a:r>
              <a:rPr lang="es-ES" sz="2400" dirty="0">
                <a:solidFill>
                  <a:schemeClr val="bg2">
                    <a:lumMod val="9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teniendo una manzana. </a:t>
            </a:r>
            <a:br>
              <a:rPr lang="es-ES" sz="24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ES" sz="2400" dirty="0">
                <a:solidFill>
                  <a:schemeClr val="bg2">
                    <a:lumMod val="9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Pero si tú </a:t>
            </a:r>
            <a:r>
              <a:rPr lang="es-E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tienes una idea y yo tengo una </a:t>
            </a:r>
            <a:r>
              <a:rPr lang="es-ES" sz="2400" dirty="0">
                <a:solidFill>
                  <a:schemeClr val="bg2">
                    <a:lumMod val="9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idea y las intercambiamos</a:t>
            </a:r>
            <a:r>
              <a:rPr lang="es-E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entonces ambos tendremos </a:t>
            </a:r>
            <a:r>
              <a:rPr lang="es-ES" sz="2400" dirty="0">
                <a:solidFill>
                  <a:schemeClr val="bg2">
                    <a:lumMod val="9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dos</a:t>
            </a:r>
            <a:r>
              <a:rPr lang="es-E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2400" dirty="0">
                <a:solidFill>
                  <a:schemeClr val="bg2">
                    <a:lumMod val="9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ideas”</a:t>
            </a:r>
            <a:endParaRPr lang="es-ES" sz="2400" dirty="0" smtClean="0">
              <a:solidFill>
                <a:schemeClr val="bg2">
                  <a:lumMod val="9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s-E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s-ES" sz="2400" b="1" dirty="0"/>
              <a:t>George Bernard Shaw</a:t>
            </a:r>
            <a:endParaRPr lang="es-ES" sz="2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91246" y="6333081"/>
            <a:ext cx="1669047" cy="40011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bg2"/>
                </a:solidFill>
              </a:rPr>
              <a:t>Idea of Life by </a:t>
            </a:r>
            <a:r>
              <a:rPr lang="en-US" sz="1000" dirty="0">
                <a:solidFill>
                  <a:schemeClr val="bg2"/>
                </a:solidFill>
              </a:rPr>
              <a:t>*</a:t>
            </a:r>
            <a:r>
              <a:rPr lang="en-US" sz="1000" dirty="0" err="1" smtClean="0">
                <a:solidFill>
                  <a:schemeClr val="bg2"/>
                </a:solidFill>
              </a:rPr>
              <a:t>pelleron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s-ES" sz="1000" dirty="0" smtClean="0">
                <a:solidFill>
                  <a:schemeClr val="bg2"/>
                </a:solidFill>
                <a:hlinkClick r:id="rId4"/>
              </a:rPr>
              <a:t>http://www.deviantart.com</a:t>
            </a:r>
            <a:r>
              <a:rPr lang="es-ES" sz="1000" dirty="0" smtClean="0">
                <a:solidFill>
                  <a:schemeClr val="bg2"/>
                </a:solidFill>
              </a:rPr>
              <a:t> </a:t>
            </a:r>
            <a:endParaRPr lang="es-ES" sz="1000" dirty="0">
              <a:solidFill>
                <a:schemeClr val="bg2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722313" y="5243792"/>
            <a:ext cx="7772400" cy="1362075"/>
          </a:xfrm>
        </p:spPr>
        <p:txBody>
          <a:bodyPr/>
          <a:lstStyle/>
          <a:p>
            <a:r>
              <a:rPr lang="es-ES" dirty="0" smtClean="0"/>
              <a:t>preguntas</a:t>
            </a:r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43</a:t>
            </a:fld>
            <a:endParaRPr lang="es-ES_tradnl"/>
          </a:p>
        </p:txBody>
      </p:sp>
      <p:sp>
        <p:nvSpPr>
          <p:cNvPr id="9" name="8 CuadroTexto"/>
          <p:cNvSpPr txBox="1"/>
          <p:nvPr/>
        </p:nvSpPr>
        <p:spPr>
          <a:xfrm rot="380579">
            <a:off x="2178869" y="4578255"/>
            <a:ext cx="1675459" cy="40011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  <p:txBody>
          <a:bodyPr wrap="none" rtlCol="0">
            <a:spAutoFit/>
          </a:bodyPr>
          <a:lstStyle/>
          <a:p>
            <a:r>
              <a:rPr lang="en-US" sz="1000" dirty="0" smtClean="0"/>
              <a:t>Question mark by ~</a:t>
            </a:r>
            <a:r>
              <a:rPr lang="es-ES" sz="1000" b="1" dirty="0" smtClean="0">
                <a:hlinkClick r:id="rId3"/>
              </a:rPr>
              <a:t> </a:t>
            </a:r>
            <a:r>
              <a:rPr lang="es-ES" sz="1000" b="1" dirty="0"/>
              <a:t>~</a:t>
            </a:r>
            <a:r>
              <a:rPr lang="es-ES" sz="1000" b="1" dirty="0" err="1" smtClean="0"/>
              <a:t>ganser</a:t>
            </a:r>
            <a:r>
              <a:rPr lang="en-US" sz="1000" dirty="0" smtClean="0"/>
              <a:t> </a:t>
            </a:r>
            <a:br>
              <a:rPr lang="en-US" sz="1000" dirty="0" smtClean="0"/>
            </a:br>
            <a:r>
              <a:rPr lang="es-ES" sz="1000" dirty="0" smtClean="0">
                <a:hlinkClick r:id="rId4"/>
              </a:rPr>
              <a:t>http://www.deviantart.com</a:t>
            </a:r>
            <a:r>
              <a:rPr lang="es-ES" sz="1000" dirty="0" smtClean="0"/>
              <a:t> </a:t>
            </a:r>
            <a:endParaRPr lang="es-ES" sz="1000" dirty="0"/>
          </a:p>
        </p:txBody>
      </p:sp>
      <p:pic>
        <p:nvPicPr>
          <p:cNvPr id="22530" name="Picture 2" descr="C:\Users\Fran\Documents\Cursos\20101202 - Gestion del conocimiento\Materiales\Question_Mark_by_gans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158" y="609159"/>
            <a:ext cx="3298559" cy="4398078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Grupo GRIAL</a:t>
            </a:r>
            <a:endParaRPr lang="es-ES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71949"/>
          </a:xfrm>
        </p:spPr>
        <p:txBody>
          <a:bodyPr/>
          <a:lstStyle/>
          <a:p>
            <a:r>
              <a:rPr lang="es-ES" dirty="0" smtClean="0"/>
              <a:t>Nos puedes seguir en…</a:t>
            </a:r>
          </a:p>
          <a:p>
            <a:pPr lvl="1"/>
            <a:r>
              <a:rPr lang="es-ES" dirty="0" smtClean="0">
                <a:hlinkClick r:id="rId3"/>
              </a:rPr>
              <a:t>http://grial.usal.es</a:t>
            </a:r>
            <a:endParaRPr lang="es-ES" dirty="0" smtClean="0"/>
          </a:p>
          <a:p>
            <a:pPr lvl="1"/>
            <a:r>
              <a:rPr lang="es-ES" dirty="0" smtClean="0">
                <a:hlinkClick r:id="rId4"/>
              </a:rPr>
              <a:t>http://www.facebook.com/grialusal</a:t>
            </a:r>
            <a:endParaRPr lang="es-ES" dirty="0" smtClean="0"/>
          </a:p>
          <a:p>
            <a:pPr lvl="1"/>
            <a:r>
              <a:rPr lang="es-ES" dirty="0" smtClean="0">
                <a:hlinkClick r:id="rId5"/>
              </a:rPr>
              <a:t>http://twitter.com/grial_usal</a:t>
            </a:r>
            <a:endParaRPr lang="es-ES" dirty="0" smtClean="0"/>
          </a:p>
          <a:p>
            <a:pPr lvl="1"/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44</a:t>
            </a:fld>
            <a:endParaRPr lang="es-ES_tradnl"/>
          </a:p>
        </p:txBody>
      </p:sp>
      <p:pic>
        <p:nvPicPr>
          <p:cNvPr id="187394" name="Picture 2" descr="C:\Users\Fran\AppData\Local\Temp\wz9c45\Grial cuadrad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9825" y="1704975"/>
            <a:ext cx="2362200" cy="2362200"/>
          </a:xfrm>
          <a:prstGeom prst="rect">
            <a:avLst/>
          </a:prstGeom>
          <a:noFill/>
        </p:spPr>
      </p:pic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106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240976"/>
            <a:ext cx="7772400" cy="1470025"/>
          </a:xfrm>
        </p:spPr>
        <p:txBody>
          <a:bodyPr>
            <a:normAutofit/>
          </a:bodyPr>
          <a:lstStyle/>
          <a:p>
            <a:r>
              <a:rPr lang="es-ES" sz="4000" dirty="0" smtClean="0"/>
              <a:t>Conocimiento Abierto</a:t>
            </a:r>
            <a:endParaRPr lang="es-ES" sz="40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7749" y="2705101"/>
            <a:ext cx="7077075" cy="2051058"/>
          </a:xfrm>
        </p:spPr>
        <p:txBody>
          <a:bodyPr>
            <a:normAutofit fontScale="77500" lnSpcReduction="20000"/>
          </a:bodyPr>
          <a:lstStyle/>
          <a:p>
            <a:r>
              <a:rPr lang="es-ES" dirty="0"/>
              <a:t>Dr. Francisco José García Peñalvo</a:t>
            </a:r>
          </a:p>
          <a:p>
            <a:endParaRPr lang="es-ES" sz="2100" dirty="0" smtClean="0"/>
          </a:p>
          <a:p>
            <a:r>
              <a:rPr lang="es-ES" sz="2100" dirty="0" smtClean="0"/>
              <a:t>Departamento </a:t>
            </a:r>
            <a:r>
              <a:rPr lang="es-ES" sz="2100" dirty="0"/>
              <a:t>de Informática y Automática</a:t>
            </a:r>
          </a:p>
          <a:p>
            <a:r>
              <a:rPr lang="es-ES" sz="2100" dirty="0"/>
              <a:t>GRupo de investigación en InterAcción y eLearning (GRIAL)</a:t>
            </a:r>
          </a:p>
          <a:p>
            <a:r>
              <a:rPr lang="es-ES" sz="2100" dirty="0"/>
              <a:t>Universidad de Salamanca</a:t>
            </a:r>
          </a:p>
          <a:p>
            <a:r>
              <a:rPr lang="es-ES" sz="2100" dirty="0">
                <a:hlinkClick r:id="rId3"/>
              </a:rPr>
              <a:t>fgarcia@usal.es</a:t>
            </a:r>
            <a:endParaRPr lang="es-ES" sz="2100" dirty="0"/>
          </a:p>
          <a:p>
            <a:r>
              <a:rPr lang="es-ES" sz="2100" dirty="0">
                <a:hlinkClick r:id="rId4"/>
              </a:rPr>
              <a:t>http://grial.usal.es</a:t>
            </a:r>
            <a:r>
              <a:rPr lang="es-ES" sz="2100" dirty="0"/>
              <a:t> </a:t>
            </a:r>
          </a:p>
          <a:p>
            <a:r>
              <a:rPr lang="es-ES" sz="2100" dirty="0">
                <a:hlinkClick r:id="rId5"/>
              </a:rPr>
              <a:t>http://</a:t>
            </a:r>
            <a:r>
              <a:rPr lang="es-ES" sz="2100" dirty="0" smtClean="0">
                <a:hlinkClick r:id="rId5"/>
              </a:rPr>
              <a:t>twitter.com/frangp</a:t>
            </a:r>
            <a:endParaRPr lang="es-ES" sz="2100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6" cstate="print"/>
          <a:srcRect t="4261" r="7216" b="19032"/>
          <a:stretch>
            <a:fillRect/>
          </a:stretch>
        </p:blipFill>
        <p:spPr bwMode="auto">
          <a:xfrm>
            <a:off x="8129814" y="6508314"/>
            <a:ext cx="685800" cy="23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0" y="4324"/>
            <a:ext cx="80565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/>
              <a:t>Recursos Informáticos - Unidad I: Gestión de la Tecnología y del Conocimiento</a:t>
            </a:r>
            <a:endParaRPr lang="es-ES" sz="1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1366823" y="5809105"/>
            <a:ext cx="6429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Máster en las TIC en la Educación: Análisis y Diseño de Procesos, Recursos y Prácticas Formativas</a:t>
            </a:r>
          </a:p>
          <a:p>
            <a:pPr algn="ctr"/>
            <a:r>
              <a:rPr lang="es-ES" sz="1200" dirty="0" smtClean="0"/>
              <a:t>Facultad de Educación – 8 de febrero 2010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64485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 era digital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224971" y="1288143"/>
            <a:ext cx="4347029" cy="4865007"/>
          </a:xfrm>
        </p:spPr>
        <p:txBody>
          <a:bodyPr>
            <a:normAutofit/>
          </a:bodyPr>
          <a:lstStyle/>
          <a:p>
            <a:r>
              <a:rPr lang="es-ES" sz="2400" dirty="0" smtClean="0"/>
              <a:t>La era digital cambia los modelos de negocio</a:t>
            </a:r>
          </a:p>
          <a:p>
            <a:pPr lvl="1"/>
            <a:r>
              <a:rPr lang="es-ES" sz="2000" dirty="0" smtClean="0"/>
              <a:t>Especialmente en la creación/consumo de contenidos</a:t>
            </a:r>
          </a:p>
          <a:p>
            <a:pPr lvl="1"/>
            <a:r>
              <a:rPr lang="es-ES" sz="2000" dirty="0" smtClean="0"/>
              <a:t>Contraejemplo «Ley </a:t>
            </a:r>
            <a:r>
              <a:rPr lang="es-ES" sz="2000" dirty="0" err="1" smtClean="0"/>
              <a:t>Sinde</a:t>
            </a:r>
            <a:r>
              <a:rPr lang="es-ES" sz="2000" dirty="0" smtClean="0"/>
              <a:t>»</a:t>
            </a:r>
          </a:p>
          <a:p>
            <a:pPr lvl="1"/>
            <a:endParaRPr lang="es-ES" sz="2000" dirty="0"/>
          </a:p>
          <a:p>
            <a:r>
              <a:rPr lang="es-ES" sz="2400" dirty="0"/>
              <a:t>La era digital </a:t>
            </a:r>
            <a:r>
              <a:rPr lang="es-ES" sz="2400" dirty="0" smtClean="0"/>
              <a:t>abre innumerables </a:t>
            </a:r>
            <a:r>
              <a:rPr lang="es-ES" sz="2400" dirty="0"/>
              <a:t>vías para la difusión del </a:t>
            </a:r>
            <a:r>
              <a:rPr lang="es-ES" sz="2400" dirty="0" smtClean="0"/>
              <a:t>conocimiento</a:t>
            </a:r>
          </a:p>
          <a:p>
            <a:pPr lvl="1"/>
            <a:r>
              <a:rPr lang="es-ES" sz="2000" dirty="0"/>
              <a:t>Compartir </a:t>
            </a:r>
            <a:r>
              <a:rPr lang="es-ES" sz="2000" dirty="0" smtClean="0"/>
              <a:t>conocimiento implica desarrollo</a:t>
            </a:r>
            <a:endParaRPr lang="es-ES" sz="20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5</a:t>
            </a:fld>
            <a:endParaRPr lang="es-ES_tradnl"/>
          </a:p>
        </p:txBody>
      </p:sp>
      <p:pic>
        <p:nvPicPr>
          <p:cNvPr id="7" name="6 Imagen" descr="1175663412_b7914e2859_b.jpg"/>
          <p:cNvPicPr>
            <a:picLocks noChangeAspect="1"/>
          </p:cNvPicPr>
          <p:nvPr/>
        </p:nvPicPr>
        <p:blipFill>
          <a:blip r:embed="rId3" cstate="print"/>
          <a:srcRect t="2985" r="40298"/>
          <a:stretch>
            <a:fillRect/>
          </a:stretch>
        </p:blipFill>
        <p:spPr>
          <a:xfrm>
            <a:off x="5222586" y="1408343"/>
            <a:ext cx="3149239" cy="383811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5381990" y="5246458"/>
            <a:ext cx="2762295" cy="369332"/>
          </a:xfrm>
          <a:prstGeom prst="rect">
            <a:avLst/>
          </a:prstGeom>
          <a:solidFill>
            <a:srgbClr val="FEF690"/>
          </a:solidFill>
        </p:spPr>
        <p:txBody>
          <a:bodyPr wrap="none" rtlCol="0">
            <a:spAutoFit/>
          </a:bodyPr>
          <a:lstStyle>
            <a:defPPr>
              <a:defRPr lang="es-ES_tradnl"/>
            </a:defPPr>
            <a:lvl1pPr>
              <a:defRPr sz="1400"/>
            </a:lvl1pPr>
          </a:lstStyle>
          <a:p>
            <a:r>
              <a:rPr lang="es-ES" sz="900" dirty="0" smtClean="0"/>
              <a:t>«Era digital»</a:t>
            </a:r>
          </a:p>
          <a:p>
            <a:r>
              <a:rPr lang="es-ES" sz="900" dirty="0" smtClean="0"/>
              <a:t> </a:t>
            </a:r>
            <a:r>
              <a:rPr lang="es-ES" sz="900" dirty="0"/>
              <a:t>http://www.flickr.com/photos/vladjesul/1175663412</a:t>
            </a:r>
            <a:r>
              <a:rPr lang="es-ES" sz="900" dirty="0" smtClean="0"/>
              <a:t>/</a:t>
            </a:r>
            <a:endParaRPr lang="en-US" sz="900" dirty="0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Open Access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Denominación que se están empleando internacionalmente para referirse </a:t>
            </a:r>
            <a:br>
              <a:rPr lang="es-ES" dirty="0" smtClean="0"/>
            </a:br>
            <a:r>
              <a:rPr lang="es-ES" dirty="0" smtClean="0"/>
              <a:t>a la posibilidad de consultar un </a:t>
            </a:r>
            <a:br>
              <a:rPr lang="es-ES" dirty="0" smtClean="0"/>
            </a:br>
            <a:r>
              <a:rPr lang="es-ES" dirty="0" smtClean="0"/>
              <a:t>documento científico de forma </a:t>
            </a:r>
            <a:br>
              <a:rPr lang="es-ES" dirty="0" smtClean="0"/>
            </a:br>
            <a:r>
              <a:rPr lang="es-ES" dirty="0" smtClean="0"/>
              <a:t>libre y gratuita</a:t>
            </a:r>
          </a:p>
          <a:p>
            <a:endParaRPr lang="es-ES" dirty="0"/>
          </a:p>
          <a:p>
            <a:r>
              <a:rPr lang="es-ES" dirty="0" smtClean="0"/>
              <a:t>Continuo incremento del número </a:t>
            </a:r>
            <a:br>
              <a:rPr lang="es-ES" dirty="0" smtClean="0"/>
            </a:br>
            <a:r>
              <a:rPr lang="es-ES" dirty="0" smtClean="0"/>
              <a:t>de iniciativas de acceso abierto, </a:t>
            </a:r>
            <a:br>
              <a:rPr lang="es-ES" dirty="0" smtClean="0"/>
            </a:br>
            <a:r>
              <a:rPr lang="es-ES" dirty="0" smtClean="0"/>
              <a:t>creadas con la finalidad de poner a disposición de la comunidad científica publicaciones y otro tipo de contenido digital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6</a:t>
            </a:fld>
            <a:endParaRPr lang="es-ES_tradnl"/>
          </a:p>
        </p:txBody>
      </p:sp>
      <p:pic>
        <p:nvPicPr>
          <p:cNvPr id="21508" name="Picture 4" descr="http://4.bp.blogspot.com/_hvHPAD65oX4/TCJc5EOb3eI/AAAAAAAAAHM/JooXQANylUU/s400/open_acce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955" y="2120265"/>
            <a:ext cx="2560320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4242412" y="5941497"/>
            <a:ext cx="4623382" cy="261610"/>
          </a:xfrm>
          <a:prstGeom prst="rect">
            <a:avLst/>
          </a:prstGeom>
          <a:solidFill>
            <a:srgbClr val="FEF690"/>
          </a:solidFill>
        </p:spPr>
        <p:txBody>
          <a:bodyPr wrap="none" rtlCol="0">
            <a:spAutoFit/>
          </a:bodyPr>
          <a:lstStyle>
            <a:defPPr>
              <a:defRPr lang="es-ES_tradnl"/>
            </a:defPPr>
            <a:lvl1pPr>
              <a:defRPr sz="1400"/>
            </a:lvl1pPr>
          </a:lstStyle>
          <a:p>
            <a:r>
              <a:rPr lang="es-ES" sz="1100" dirty="0"/>
              <a:t>Adaptado de http://www.slideshare.net/Transito09/comunicacion-cientifica5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8996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Open Access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6744" y="1393372"/>
            <a:ext cx="7325631" cy="4339772"/>
          </a:xfrm>
        </p:spPr>
        <p:txBody>
          <a:bodyPr>
            <a:normAutofit/>
          </a:bodyPr>
          <a:lstStyle/>
          <a:p>
            <a:r>
              <a:rPr lang="es-ES" dirty="0" smtClean="0"/>
              <a:t>Efectividad a la hora de compartir</a:t>
            </a:r>
            <a:br>
              <a:rPr lang="es-ES" dirty="0" smtClean="0"/>
            </a:br>
            <a:r>
              <a:rPr lang="es-ES" dirty="0" smtClean="0"/>
              <a:t>conocimiento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7</a:t>
            </a:fld>
            <a:endParaRPr lang="es-ES_tradnl"/>
          </a:p>
        </p:txBody>
      </p:sp>
      <p:pic>
        <p:nvPicPr>
          <p:cNvPr id="13314" name="Picture 2" descr="http://www.bu.edu/bostonia/summer09/open-access/open-acce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25" y="1973261"/>
            <a:ext cx="4445190" cy="3370263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soft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3667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Open Access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8</a:t>
            </a:fld>
            <a:endParaRPr lang="es-ES_tradnl"/>
          </a:p>
        </p:txBody>
      </p:sp>
      <p:sp>
        <p:nvSpPr>
          <p:cNvPr id="37" name="3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pic>
        <p:nvPicPr>
          <p:cNvPr id="14338" name="Picture 2" descr="http://fc04.deviantart.net/fs13/f/2007/022/b/c/The_Great_Controversy_by_joseph_a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3200">
            <a:off x="616882" y="442594"/>
            <a:ext cx="4077038" cy="5671821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softEdge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47 CuadroTexto"/>
          <p:cNvSpPr txBox="1"/>
          <p:nvPr/>
        </p:nvSpPr>
        <p:spPr>
          <a:xfrm rot="21384007">
            <a:off x="414759" y="5946003"/>
            <a:ext cx="2201244" cy="40011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dkEdge">
            <a:bevelT w="203200" h="50800" prst="softRound"/>
          </a:sp3d>
        </p:spPr>
        <p:txBody>
          <a:bodyPr wrap="none" rtlCol="0">
            <a:spAutoFit/>
          </a:bodyPr>
          <a:lstStyle/>
          <a:p>
            <a:r>
              <a:rPr lang="es-ES" sz="1000" dirty="0" smtClean="0"/>
              <a:t>The Great </a:t>
            </a:r>
            <a:r>
              <a:rPr lang="es-ES" sz="1000" dirty="0" err="1" smtClean="0"/>
              <a:t>Controversy</a:t>
            </a:r>
            <a:r>
              <a:rPr lang="es-ES" sz="1000" dirty="0" smtClean="0"/>
              <a:t>   </a:t>
            </a:r>
            <a:r>
              <a:rPr lang="es-ES" sz="1000" dirty="0" err="1"/>
              <a:t>by</a:t>
            </a:r>
            <a:r>
              <a:rPr lang="es-ES" sz="1000" dirty="0"/>
              <a:t> ~</a:t>
            </a:r>
            <a:r>
              <a:rPr lang="es-ES" sz="1000" dirty="0" err="1" smtClean="0"/>
              <a:t>joseph</a:t>
            </a:r>
            <a:r>
              <a:rPr lang="es-ES" sz="1000" dirty="0" smtClean="0"/>
              <a:t>-art</a:t>
            </a:r>
          </a:p>
          <a:p>
            <a:r>
              <a:rPr lang="es-ES" sz="1000" dirty="0" smtClean="0">
                <a:hlinkClick r:id="rId4"/>
              </a:rPr>
              <a:t>http://www.deviantart.com</a:t>
            </a:r>
            <a:r>
              <a:rPr lang="es-ES" sz="1000" dirty="0" smtClean="0"/>
              <a:t> </a:t>
            </a:r>
            <a:endParaRPr lang="es-ES" sz="1000" dirty="0"/>
          </a:p>
        </p:txBody>
      </p:sp>
      <p:sp>
        <p:nvSpPr>
          <p:cNvPr id="49" name="2 Marcador de contenido"/>
          <p:cNvSpPr>
            <a:spLocks noGrp="1"/>
          </p:cNvSpPr>
          <p:nvPr>
            <p:ph idx="1"/>
          </p:nvPr>
        </p:nvSpPr>
        <p:spPr>
          <a:xfrm>
            <a:off x="4846320" y="4887643"/>
            <a:ext cx="3733800" cy="98964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No está exento de controversia y polémica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961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27000"/>
            <a:ext cx="7437120" cy="1143000"/>
          </a:xfrm>
        </p:spPr>
        <p:txBody>
          <a:bodyPr>
            <a:normAutofit/>
          </a:bodyPr>
          <a:lstStyle/>
          <a:p>
            <a:r>
              <a:rPr lang="es-ES" dirty="0"/>
              <a:t>Conocimiento vs </a:t>
            </a:r>
            <a:r>
              <a:rPr lang="es-ES" dirty="0" smtClean="0"/>
              <a:t>globalización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15755"/>
            <a:ext cx="8229600" cy="1935479"/>
          </a:xfrm>
        </p:spPr>
        <p:txBody>
          <a:bodyPr/>
          <a:lstStyle/>
          <a:p>
            <a:pPr marL="0" indent="0" algn="ctr">
              <a:buNone/>
            </a:pPr>
            <a:r>
              <a:rPr lang="es-ES" sz="2800" dirty="0">
                <a:solidFill>
                  <a:schemeClr val="tx2">
                    <a:lumMod val="25000"/>
                  </a:schemeClr>
                </a:solidFill>
              </a:rPr>
              <a:t>Un objetivo principal es construir sociedades </a:t>
            </a:r>
            <a:br>
              <a:rPr lang="es-ES" sz="2800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es-ES" sz="2800" dirty="0">
                <a:solidFill>
                  <a:schemeClr val="tx2">
                    <a:lumMod val="25000"/>
                  </a:schemeClr>
                </a:solidFill>
              </a:rPr>
              <a:t>del conocimiento modernas en </a:t>
            </a:r>
            <a:br>
              <a:rPr lang="es-ES" sz="2800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es-ES" sz="2800" dirty="0">
                <a:solidFill>
                  <a:schemeClr val="tx2">
                    <a:lumMod val="25000"/>
                  </a:schemeClr>
                </a:solidFill>
              </a:rPr>
              <a:t>las que las personas puedan participar </a:t>
            </a:r>
            <a:br>
              <a:rPr lang="es-ES" sz="2800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es-ES" sz="2800" dirty="0">
                <a:solidFill>
                  <a:schemeClr val="tx2">
                    <a:lumMod val="25000"/>
                  </a:schemeClr>
                </a:solidFill>
              </a:rPr>
              <a:t>de la información y el </a:t>
            </a:r>
            <a:r>
              <a:rPr lang="es-ES" sz="2800" dirty="0" smtClean="0">
                <a:solidFill>
                  <a:schemeClr val="tx2">
                    <a:lumMod val="25000"/>
                  </a:schemeClr>
                </a:solidFill>
              </a:rPr>
              <a:t>conocimiento (UNESCO</a:t>
            </a:r>
            <a:r>
              <a:rPr lang="es-ES" sz="2800" dirty="0">
                <a:solidFill>
                  <a:schemeClr val="tx2">
                    <a:lumMod val="25000"/>
                  </a:schemeClr>
                </a:solidFill>
              </a:rPr>
              <a:t>)</a:t>
            </a:r>
          </a:p>
          <a:p>
            <a:pPr marL="0" indent="0" algn="ctr">
              <a:buNone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9935-DC85-4847-9265-CE546BEEBDB1}" type="slidenum">
              <a:rPr lang="es-ES_tradnl" smtClean="0"/>
              <a:pPr/>
              <a:t>9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GRIAL – Universidad de Salamanca</a:t>
            </a:r>
            <a:endParaRPr lang="es-ES_tradnl"/>
          </a:p>
        </p:txBody>
      </p:sp>
      <p:pic>
        <p:nvPicPr>
          <p:cNvPr id="6" name="5 Imagen" descr="289045307_ce6ff5f0db_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13628" y="3451234"/>
            <a:ext cx="2831684" cy="2571744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4360910" y="5615790"/>
            <a:ext cx="2803973" cy="369332"/>
          </a:xfrm>
          <a:prstGeom prst="rect">
            <a:avLst/>
          </a:prstGeom>
          <a:solidFill>
            <a:srgbClr val="FEF690"/>
          </a:solidFill>
        </p:spPr>
        <p:txBody>
          <a:bodyPr wrap="none" rtlCol="0">
            <a:spAutoFit/>
          </a:bodyPr>
          <a:lstStyle>
            <a:defPPr>
              <a:defRPr lang="es-ES_tradnl"/>
            </a:defPPr>
            <a:lvl1pPr>
              <a:defRPr sz="1400"/>
            </a:lvl1pPr>
          </a:lstStyle>
          <a:p>
            <a:r>
              <a:rPr lang="es-ES" sz="900" dirty="0"/>
              <a:t>«The </a:t>
            </a:r>
            <a:r>
              <a:rPr lang="es-ES" sz="900" dirty="0" err="1"/>
              <a:t>fountain</a:t>
            </a:r>
            <a:r>
              <a:rPr lang="es-ES" sz="900" dirty="0"/>
              <a:t> of </a:t>
            </a:r>
            <a:r>
              <a:rPr lang="es-ES" sz="900" dirty="0" err="1"/>
              <a:t>knowledge</a:t>
            </a:r>
            <a:r>
              <a:rPr lang="es-ES" sz="900" dirty="0"/>
              <a:t>...»</a:t>
            </a:r>
            <a:endParaRPr lang="es-ES" sz="900" dirty="0" smtClean="0"/>
          </a:p>
          <a:p>
            <a:r>
              <a:rPr lang="es-ES" sz="900" dirty="0" smtClean="0"/>
              <a:t> </a:t>
            </a:r>
            <a:r>
              <a:rPr lang="es-ES" sz="900" b="1" dirty="0"/>
              <a:t>http://www.flickr.com/photos/beija-flor/289045307</a:t>
            </a:r>
            <a:r>
              <a:rPr lang="es-ES" sz="900" dirty="0" smtClean="0"/>
              <a:t>/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17424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Plantilla Grial">
  <a:themeElements>
    <a:clrScheme name="Personalizar 1">
      <a:dk1>
        <a:sysClr val="windowText" lastClr="000000"/>
      </a:dk1>
      <a:lt1>
        <a:sysClr val="window" lastClr="FFFFFF"/>
      </a:lt1>
      <a:dk2>
        <a:srgbClr val="630000"/>
      </a:dk2>
      <a:lt2>
        <a:srgbClr val="EEECE1"/>
      </a:lt2>
      <a:accent1>
        <a:srgbClr val="D9D9D9"/>
      </a:accent1>
      <a:accent2>
        <a:srgbClr val="C0C0C0"/>
      </a:accent2>
      <a:accent3>
        <a:srgbClr val="A6A6A6"/>
      </a:accent3>
      <a:accent4>
        <a:srgbClr val="808080"/>
      </a:accent4>
      <a:accent5>
        <a:srgbClr val="595959"/>
      </a:accent5>
      <a:accent6>
        <a:srgbClr val="404040"/>
      </a:accent6>
      <a:hlink>
        <a:srgbClr val="630000"/>
      </a:hlink>
      <a:folHlink>
        <a:srgbClr val="63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Grial</Template>
  <TotalTime>8798</TotalTime>
  <Words>2080</Words>
  <Application>Microsoft Office PowerPoint</Application>
  <PresentationFormat>Presentación en pantalla (4:3)</PresentationFormat>
  <Paragraphs>347</Paragraphs>
  <Slides>45</Slides>
  <Notes>45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6" baseType="lpstr">
      <vt:lpstr>Plantilla Grial</vt:lpstr>
      <vt:lpstr>Conocimiento Abierto</vt:lpstr>
      <vt:lpstr>Sumario</vt:lpstr>
      <vt:lpstr>1. Introducción</vt:lpstr>
      <vt:lpstr>Una idea, un derecho, un deber</vt:lpstr>
      <vt:lpstr>La era digital</vt:lpstr>
      <vt:lpstr>Open Access</vt:lpstr>
      <vt:lpstr>Open Access</vt:lpstr>
      <vt:lpstr>Open Access</vt:lpstr>
      <vt:lpstr>Conocimiento vs globalización </vt:lpstr>
      <vt:lpstr>2. Origen</vt:lpstr>
      <vt:lpstr>Origen del concepto</vt:lpstr>
      <vt:lpstr>Origen del concepto</vt:lpstr>
      <vt:lpstr>Origen del concepto</vt:lpstr>
      <vt:lpstr>Extensión del concepto</vt:lpstr>
      <vt:lpstr>Extensión del concepto</vt:lpstr>
      <vt:lpstr>3. Definición</vt:lpstr>
      <vt:lpstr>Conocimiento abierto</vt:lpstr>
      <vt:lpstr>4. Recursos educativos abiertos</vt:lpstr>
      <vt:lpstr>Contenidos abiertos </vt:lpstr>
      <vt:lpstr>Atributos esenciales</vt:lpstr>
      <vt:lpstr>Áreas de actividad</vt:lpstr>
      <vt:lpstr>Repositorios</vt:lpstr>
      <vt:lpstr>Repositorios - Tipos</vt:lpstr>
      <vt:lpstr>Directorios de repositorios</vt:lpstr>
      <vt:lpstr>Directorio de revistas OA</vt:lpstr>
      <vt:lpstr>5. Casos de éxito</vt:lpstr>
      <vt:lpstr>OER</vt:lpstr>
      <vt:lpstr>Open Training Platform</vt:lpstr>
      <vt:lpstr>OCW</vt:lpstr>
      <vt:lpstr>OCW</vt:lpstr>
      <vt:lpstr>OCW – USAL</vt:lpstr>
      <vt:lpstr>GREDOS - USAL</vt:lpstr>
      <vt:lpstr>6. Conclusiones</vt:lpstr>
      <vt:lpstr>Conclusiones</vt:lpstr>
      <vt:lpstr>Conclusiones</vt:lpstr>
      <vt:lpstr>Conclusiones</vt:lpstr>
      <vt:lpstr>Conclusiones</vt:lpstr>
      <vt:lpstr>Conclusiones</vt:lpstr>
      <vt:lpstr>Conclusiones</vt:lpstr>
      <vt:lpstr>Conclusiones</vt:lpstr>
      <vt:lpstr>Conclusiones</vt:lpstr>
      <vt:lpstr>Conclusiones</vt:lpstr>
      <vt:lpstr>preguntas</vt:lpstr>
      <vt:lpstr>Grupo GRIAL</vt:lpstr>
      <vt:lpstr>Conocimiento Abierto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Fran</dc:creator>
  <cp:lastModifiedBy>Fran</cp:lastModifiedBy>
  <cp:revision>329</cp:revision>
  <dcterms:created xsi:type="dcterms:W3CDTF">2010-06-07T11:07:04Z</dcterms:created>
  <dcterms:modified xsi:type="dcterms:W3CDTF">2011-02-08T00:45:40Z</dcterms:modified>
</cp:coreProperties>
</file>