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47"/>
  </p:notesMasterIdLst>
  <p:handoutMasterIdLst>
    <p:handoutMasterId r:id="rId48"/>
  </p:handoutMasterIdLst>
  <p:sldIdLst>
    <p:sldId id="256" r:id="rId2"/>
    <p:sldId id="257" r:id="rId3"/>
    <p:sldId id="258" r:id="rId4"/>
    <p:sldId id="401" r:id="rId5"/>
    <p:sldId id="458" r:id="rId6"/>
    <p:sldId id="461" r:id="rId7"/>
    <p:sldId id="402" r:id="rId8"/>
    <p:sldId id="403" r:id="rId9"/>
    <p:sldId id="406" r:id="rId10"/>
    <p:sldId id="416" r:id="rId11"/>
    <p:sldId id="417" r:id="rId12"/>
    <p:sldId id="457" r:id="rId13"/>
    <p:sldId id="460" r:id="rId14"/>
    <p:sldId id="418" r:id="rId15"/>
    <p:sldId id="459" r:id="rId16"/>
    <p:sldId id="428" r:id="rId17"/>
    <p:sldId id="429" r:id="rId18"/>
    <p:sldId id="353" r:id="rId19"/>
    <p:sldId id="289" r:id="rId20"/>
    <p:sldId id="355" r:id="rId21"/>
    <p:sldId id="356" r:id="rId22"/>
    <p:sldId id="357" r:id="rId23"/>
    <p:sldId id="462" r:id="rId24"/>
    <p:sldId id="463" r:id="rId25"/>
    <p:sldId id="464" r:id="rId26"/>
    <p:sldId id="439" r:id="rId27"/>
    <p:sldId id="440" r:id="rId28"/>
    <p:sldId id="465" r:id="rId29"/>
    <p:sldId id="466" r:id="rId30"/>
    <p:sldId id="467" r:id="rId31"/>
    <p:sldId id="468" r:id="rId32"/>
    <p:sldId id="469" r:id="rId33"/>
    <p:sldId id="324" r:id="rId34"/>
    <p:sldId id="450" r:id="rId35"/>
    <p:sldId id="475" r:id="rId36"/>
    <p:sldId id="327" r:id="rId37"/>
    <p:sldId id="470" r:id="rId38"/>
    <p:sldId id="471" r:id="rId39"/>
    <p:sldId id="476" r:id="rId40"/>
    <p:sldId id="472" r:id="rId41"/>
    <p:sldId id="473" r:id="rId42"/>
    <p:sldId id="331" r:id="rId43"/>
    <p:sldId id="333" r:id="rId44"/>
    <p:sldId id="399" r:id="rId45"/>
    <p:sldId id="474" r:id="rId46"/>
  </p:sldIdLst>
  <p:sldSz cx="9144000" cy="6858000" type="screen4x3"/>
  <p:notesSz cx="9144000" cy="6858000"/>
  <p:defaultTextStyle>
    <a:defPPr>
      <a:defRPr lang="es-ES_tradnl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CCFF"/>
    <a:srgbClr val="6666FF"/>
    <a:srgbClr val="003300"/>
    <a:srgbClr val="666666"/>
    <a:srgbClr val="DDDDDD"/>
    <a:srgbClr val="FAFAFA"/>
    <a:srgbClr val="990000"/>
    <a:srgbClr val="F2F2F2"/>
    <a:srgbClr val="F8F8F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2" autoAdjust="0"/>
    <p:restoredTop sz="86218" autoAdjust="0"/>
  </p:normalViewPr>
  <p:slideViewPr>
    <p:cSldViewPr snapToGrid="0" snapToObjects="1">
      <p:cViewPr varScale="1">
        <p:scale>
          <a:sx n="63" d="100"/>
          <a:sy n="63" d="100"/>
        </p:scale>
        <p:origin x="-1284" y="-102"/>
      </p:cViewPr>
      <p:guideLst>
        <p:guide orient="horz" pos="2142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9060"/>
    </p:cViewPr>
  </p:sorterViewPr>
  <p:notesViewPr>
    <p:cSldViewPr snapToGrid="0" snapToObjects="1">
      <p:cViewPr>
        <p:scale>
          <a:sx n="100" d="100"/>
          <a:sy n="100" d="100"/>
        </p:scale>
        <p:origin x="-2064" y="-306"/>
      </p:cViewPr>
      <p:guideLst>
        <p:guide orient="horz" pos="2160"/>
        <p:guide pos="288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notesMaster" Target="notesMasters/notesMaster1.xml"/><Relationship Id="rId50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handoutMaster" Target="handoutMasters/handoutMaster1.xml"/><Relationship Id="rId8" Type="http://schemas.openxmlformats.org/officeDocument/2006/relationships/slide" Target="slides/slide7.xml"/><Relationship Id="rId51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pie de página 3"/>
          <p:cNvSpPr>
            <a:spLocks noGrp="1"/>
          </p:cNvSpPr>
          <p:nvPr>
            <p:ph type="ftr" sz="quarter" idx="2"/>
          </p:nvPr>
        </p:nvSpPr>
        <p:spPr>
          <a:xfrm>
            <a:off x="2590800" y="6515100"/>
            <a:ext cx="3962400" cy="1714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/>
            </a:lvl1pPr>
          </a:lstStyle>
          <a:p>
            <a:pPr algn="ctr"/>
            <a:r>
              <a:rPr lang="es-ES_tradnl" sz="1000" dirty="0" smtClean="0">
                <a:solidFill>
                  <a:srgbClr val="666666"/>
                </a:solidFill>
                <a:latin typeface="Tahoma"/>
                <a:cs typeface="Tahoma"/>
              </a:rPr>
              <a:t>GRIAL </a:t>
            </a:r>
            <a:r>
              <a:rPr lang="es-ES_tradnl" sz="1000" dirty="0" err="1" smtClean="0">
                <a:solidFill>
                  <a:srgbClr val="666666"/>
                </a:solidFill>
                <a:latin typeface="Tahoma"/>
                <a:cs typeface="Tahoma"/>
              </a:rPr>
              <a:t>–</a:t>
            </a:r>
            <a:r>
              <a:rPr lang="es-ES_tradnl" sz="1000" dirty="0" smtClean="0">
                <a:solidFill>
                  <a:srgbClr val="666666"/>
                </a:solidFill>
                <a:latin typeface="Tahoma"/>
                <a:cs typeface="Tahoma"/>
              </a:rPr>
              <a:t> Universidad de Salamanca</a:t>
            </a:r>
            <a:endParaRPr lang="es-ES_tradnl" sz="1000" dirty="0">
              <a:solidFill>
                <a:srgbClr val="666666"/>
              </a:solidFill>
              <a:latin typeface="Tahoma"/>
              <a:cs typeface="Tahoma"/>
            </a:endParaRPr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3"/>
          </p:nvPr>
        </p:nvSpPr>
        <p:spPr>
          <a:xfrm>
            <a:off x="8127999" y="6513910"/>
            <a:ext cx="1013884" cy="3429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/>
            </a:lvl1pPr>
          </a:lstStyle>
          <a:p>
            <a:fld id="{F35C60D5-8167-504C-BD55-AC545A151144}" type="slidenum">
              <a:rPr lang="es-ES_tradnl" smtClean="0">
                <a:solidFill>
                  <a:srgbClr val="666666"/>
                </a:solidFill>
                <a:latin typeface="Tahoma"/>
                <a:cs typeface="Tahoma"/>
              </a:rPr>
              <a:pPr/>
              <a:t>‹Nº›</a:t>
            </a:fld>
            <a:endParaRPr lang="es-ES_tradnl" dirty="0">
              <a:solidFill>
                <a:srgbClr val="666666"/>
              </a:solidFill>
              <a:latin typeface="Tahoma"/>
              <a:cs typeface="Tahoma"/>
            </a:endParaRPr>
          </a:p>
        </p:txBody>
      </p:sp>
    </p:spTree>
    <p:extLst>
      <p:ext uri="{BB962C8B-B14F-4D97-AF65-F5344CB8AC3E}">
        <p14:creationId xmlns:p14="http://schemas.microsoft.com/office/powerpoint/2010/main" val="319525949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/>
              </a:defRPr>
            </a:lvl1pPr>
          </a:lstStyle>
          <a:p>
            <a:endParaRPr lang="es-ES_tradnl" dirty="0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7134577" y="0"/>
            <a:ext cx="2007307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solidFill>
                  <a:srgbClr val="666666"/>
                </a:solidFill>
                <a:latin typeface="Tahoma"/>
                <a:cs typeface="Tahoma"/>
              </a:defRPr>
            </a:lvl1pPr>
          </a:lstStyle>
          <a:p>
            <a:fld id="{D0989BAA-F2EE-5D4C-882C-8AAA58C886B9}" type="datetime1">
              <a:rPr lang="es-ES_tradnl" smtClean="0"/>
              <a:pPr/>
              <a:t>08/02/2011</a:t>
            </a:fld>
            <a:endParaRPr lang="es-ES_tradnl" dirty="0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4350"/>
            <a:ext cx="3429000" cy="2571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_tradnl" dirty="0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 dirty="0" smtClean="0"/>
              <a:t>Haga clic para modificar el estilo de texto del patrón</a:t>
            </a:r>
          </a:p>
          <a:p>
            <a:pPr lvl="1"/>
            <a:r>
              <a:rPr lang="es-ES_tradnl" dirty="0" smtClean="0"/>
              <a:t>Segundo nivel</a:t>
            </a:r>
          </a:p>
          <a:p>
            <a:pPr lvl="2"/>
            <a:r>
              <a:rPr lang="es-ES_tradnl" dirty="0" smtClean="0"/>
              <a:t>Tercer nivel</a:t>
            </a:r>
          </a:p>
          <a:p>
            <a:pPr lvl="3"/>
            <a:r>
              <a:rPr lang="es-ES_tradnl" dirty="0" smtClean="0"/>
              <a:t>Cuarto nivel</a:t>
            </a:r>
          </a:p>
          <a:p>
            <a:pPr lvl="4"/>
            <a:r>
              <a:rPr lang="es-ES_tradnl" dirty="0" smtClean="0"/>
              <a:t>Quinto nivel</a:t>
            </a:r>
            <a:endParaRPr lang="es-ES_tradnl" dirty="0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2551288" y="6513910"/>
            <a:ext cx="3962400" cy="17899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rgbClr val="666666"/>
                </a:solidFill>
                <a:latin typeface="Tahoma"/>
                <a:cs typeface="Tahoma"/>
              </a:defRPr>
            </a:lvl1pPr>
          </a:lstStyle>
          <a:p>
            <a:r>
              <a:rPr lang="es-ES_tradnl" dirty="0" smtClean="0"/>
              <a:t>GRIAL </a:t>
            </a:r>
            <a:r>
              <a:rPr lang="es-ES_tradnl" dirty="0" err="1" smtClean="0"/>
              <a:t>–</a:t>
            </a:r>
            <a:r>
              <a:rPr lang="es-ES_tradnl" dirty="0" smtClean="0"/>
              <a:t> Universidad de Salamanca</a:t>
            </a:r>
            <a:endParaRPr lang="es-ES_tradnl" dirty="0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8229599" y="6513910"/>
            <a:ext cx="912284" cy="3429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666666"/>
                </a:solidFill>
                <a:latin typeface="Tahoma"/>
                <a:cs typeface="Tahoma"/>
              </a:defRPr>
            </a:lvl1pPr>
          </a:lstStyle>
          <a:p>
            <a:fld id="{05F47350-BA1B-7249-A27B-9F534461B0A9}" type="slidenum">
              <a:rPr lang="es-ES_tradnl" smtClean="0"/>
              <a:pPr/>
              <a:t>‹Nº›</a:t>
            </a:fld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277717308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Arial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Arial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Arial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Arial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Arial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F47350-BA1B-7249-A27B-9F534461B0A9}" type="slidenum">
              <a:rPr lang="es-ES_tradnl" smtClean="0"/>
              <a:pPr/>
              <a:t>1</a:t>
            </a:fld>
            <a:endParaRPr lang="es-ES_tradnl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F47350-BA1B-7249-A27B-9F534461B0A9}" type="slidenum">
              <a:rPr lang="es-ES_tradnl" smtClean="0"/>
              <a:pPr/>
              <a:t>10</a:t>
            </a:fld>
            <a:endParaRPr lang="es-ES_tradnl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F47350-BA1B-7249-A27B-9F534461B0A9}" type="slidenum">
              <a:rPr lang="es-ES_tradnl" smtClean="0"/>
              <a:pPr/>
              <a:t>11</a:t>
            </a:fld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133477781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F47350-BA1B-7249-A27B-9F534461B0A9}" type="slidenum">
              <a:rPr lang="es-ES_tradnl" smtClean="0"/>
              <a:pPr/>
              <a:t>12</a:t>
            </a:fld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133477781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F47350-BA1B-7249-A27B-9F534461B0A9}" type="slidenum">
              <a:rPr lang="es-ES_tradnl" smtClean="0"/>
              <a:pPr/>
              <a:t>13</a:t>
            </a:fld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67821619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F47350-BA1B-7249-A27B-9F534461B0A9}" type="slidenum">
              <a:rPr lang="es-ES_tradnl" smtClean="0"/>
              <a:pPr/>
              <a:t>14</a:t>
            </a:fld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382427577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F47350-BA1B-7249-A27B-9F534461B0A9}" type="slidenum">
              <a:rPr lang="es-ES_tradnl" smtClean="0"/>
              <a:pPr/>
              <a:t>15</a:t>
            </a:fld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382427577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F47350-BA1B-7249-A27B-9F534461B0A9}" type="slidenum">
              <a:rPr lang="es-ES_tradnl" smtClean="0"/>
              <a:pPr/>
              <a:t>16</a:t>
            </a:fld>
            <a:endParaRPr lang="es-ES_tradnl" dirty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>
                <a:effectLst/>
              </a:rPr>
              <a:t>León Rojas, J. M. (2005). Liberalidad del conocimiento desde la cesión de derechos de propiedad intelectual. En </a:t>
            </a:r>
            <a:r>
              <a:rPr lang="es-ES" i="1" dirty="0" smtClean="0">
                <a:effectLst/>
              </a:rPr>
              <a:t>Encuentro Internacional sobre Conocimiento Libre. II Conferencia Internacional de Software Libre</a:t>
            </a:r>
            <a:r>
              <a:rPr lang="es-ES" dirty="0" smtClean="0">
                <a:effectLst/>
              </a:rPr>
              <a:t>. Badajoz: Junta de Extremadura</a:t>
            </a:r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F47350-BA1B-7249-A27B-9F534461B0A9}" type="slidenum">
              <a:rPr lang="es-ES_tradnl" smtClean="0"/>
              <a:pPr/>
              <a:t>17</a:t>
            </a:fld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18244769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F47350-BA1B-7249-A27B-9F534461B0A9}" type="slidenum">
              <a:rPr lang="es-ES_tradnl" smtClean="0"/>
              <a:pPr/>
              <a:t>18</a:t>
            </a:fld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46566401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 dirty="0" smtClean="0"/>
          </a:p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F47350-BA1B-7249-A27B-9F534461B0A9}" type="slidenum">
              <a:rPr lang="es-ES_tradnl" smtClean="0"/>
              <a:pPr/>
              <a:t>19</a:t>
            </a:fld>
            <a:endParaRPr lang="es-ES_tradnl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F47350-BA1B-7249-A27B-9F534461B0A9}" type="slidenum">
              <a:rPr lang="es-ES_tradnl" smtClean="0"/>
              <a:pPr/>
              <a:t>2</a:t>
            </a:fld>
            <a:endParaRPr lang="es-ES_tradnl" dirty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err="1" smtClean="0"/>
              <a:t>Christakis</a:t>
            </a:r>
            <a:r>
              <a:rPr lang="es-ES" dirty="0" smtClean="0"/>
              <a:t>, N. A. y </a:t>
            </a:r>
            <a:r>
              <a:rPr lang="es-ES" dirty="0" err="1" smtClean="0"/>
              <a:t>Fowler</a:t>
            </a:r>
            <a:r>
              <a:rPr lang="es-ES" dirty="0" smtClean="0"/>
              <a:t>, J. H. (2010). </a:t>
            </a:r>
            <a:r>
              <a:rPr lang="es-ES" i="1" dirty="0" smtClean="0"/>
              <a:t>Conectados</a:t>
            </a:r>
            <a:r>
              <a:rPr lang="es-ES" dirty="0" smtClean="0"/>
              <a:t>. Madrid: Taurus.</a:t>
            </a:r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F47350-BA1B-7249-A27B-9F534461B0A9}" type="slidenum">
              <a:rPr lang="es-ES_tradnl" smtClean="0"/>
              <a:pPr/>
              <a:t>20</a:t>
            </a:fld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24823453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Seis grados de separación</a:t>
            </a:r>
            <a:r>
              <a:rPr lang="es-ES" baseline="0" dirty="0" smtClean="0"/>
              <a:t> y tres grados de influencia</a:t>
            </a:r>
          </a:p>
          <a:p>
            <a:endParaRPr lang="es-ES" baseline="0" dirty="0" smtClean="0"/>
          </a:p>
          <a:p>
            <a:r>
              <a:rPr lang="es-ES" baseline="0" dirty="0" smtClean="0"/>
              <a:t>Stanley </a:t>
            </a:r>
            <a:r>
              <a:rPr lang="es-ES" baseline="0" dirty="0" err="1" smtClean="0"/>
              <a:t>Milgram</a:t>
            </a:r>
            <a:r>
              <a:rPr lang="es-ES" baseline="0" dirty="0" smtClean="0"/>
              <a:t> ideó un experimento que demostró en la década de 1960 que todas las personas del mundo están conectadas por una media de 6 grados de separación (un amigo está a un grado de uno, el amigo del amigo está a dos, y así sucesivamente). Experimento consistió en que 100 personas de Nebraska hiciesen llegar una carta a un hombre de negocios en Boston por medio de sus conocidos que más posibilidades tuvieran de conocer al hombre de Boston y contó el número de destinatarios que hicieron falta en cada caso con un resultado de 6 de media.</a:t>
            </a:r>
          </a:p>
          <a:p>
            <a:endParaRPr lang="es-ES" baseline="0" dirty="0" smtClean="0"/>
          </a:p>
          <a:p>
            <a:r>
              <a:rPr lang="es-ES" baseline="0" dirty="0" smtClean="0"/>
              <a:t>Sin embargo, que todos estemos de media conectados con todos los demás por 6 grados de separación no significa que tengamos alguna influencia sobre todas las personas que están a una determinada distancia social de nosotros. </a:t>
            </a:r>
          </a:p>
          <a:p>
            <a:endParaRPr lang="es-ES" baseline="0" dirty="0" smtClean="0"/>
          </a:p>
          <a:p>
            <a:r>
              <a:rPr lang="es-ES" baseline="0" dirty="0" smtClean="0"/>
              <a:t>La influencia de las redes sociales obedece a la Regla de los Tres Grados de Influencia. Todo lo que hacemos o decimos se difunde por nuestra red y tiene cierto impacto en nuestros amigos (un grado), en los amigos de nuestros amigos (dos grados) e incluso en los amigos de los amigos de nuestros amigos (tres grados). Nuestra influencia se disipa gradualmente y deja de tener efecto perceptible en las personas que están a más distancia social de 3 grados</a:t>
            </a:r>
          </a:p>
          <a:p>
            <a:endParaRPr lang="es-ES" baseline="0" dirty="0" smtClean="0"/>
          </a:p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F47350-BA1B-7249-A27B-9F534461B0A9}" type="slidenum">
              <a:rPr lang="es-ES_tradnl" smtClean="0"/>
              <a:pPr/>
              <a:t>21</a:t>
            </a:fld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248234533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72% of Internet users are part of at least one social network, which translates to 940 million users worldwide. These are the results of a global study among 2,800 Internet users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dirty="0" smtClean="0"/>
              <a:t>http://blog.insites.be/?p=1704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F47350-BA1B-7249-A27B-9F534461B0A9}" type="slidenum">
              <a:rPr lang="es-ES_tradnl" smtClean="0"/>
              <a:pPr/>
              <a:t>22</a:t>
            </a:fld>
            <a:endParaRPr lang="es-ES_tradnl" dirty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F47350-BA1B-7249-A27B-9F534461B0A9}" type="slidenum">
              <a:rPr lang="es-ES_tradnl" smtClean="0"/>
              <a:pPr/>
              <a:t>23</a:t>
            </a:fld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3220096115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F47350-BA1B-7249-A27B-9F534461B0A9}" type="slidenum">
              <a:rPr lang="es-ES_tradnl" smtClean="0"/>
              <a:pPr/>
              <a:t>24</a:t>
            </a:fld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1071181743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F47350-BA1B-7249-A27B-9F534461B0A9}" type="slidenum">
              <a:rPr lang="es-ES_tradnl" smtClean="0"/>
              <a:pPr/>
              <a:t>25</a:t>
            </a:fld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4278768143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F47350-BA1B-7249-A27B-9F534461B0A9}" type="slidenum">
              <a:rPr lang="es-ES_tradnl" smtClean="0"/>
              <a:pPr/>
              <a:t>26</a:t>
            </a:fld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465664015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F47350-BA1B-7249-A27B-9F534461B0A9}" type="slidenum">
              <a:rPr lang="es-ES_tradnl" smtClean="0"/>
              <a:pPr/>
              <a:t>27</a:t>
            </a:fld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2897577947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F47350-BA1B-7249-A27B-9F534461B0A9}" type="slidenum">
              <a:rPr lang="es-ES_tradnl" smtClean="0"/>
              <a:pPr/>
              <a:t>28</a:t>
            </a:fld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1403157891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F47350-BA1B-7249-A27B-9F534461B0A9}" type="slidenum">
              <a:rPr lang="es-ES_tradnl" smtClean="0"/>
              <a:pPr/>
              <a:t>29</a:t>
            </a:fld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159877614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F47350-BA1B-7249-A27B-9F534461B0A9}" type="slidenum">
              <a:rPr lang="es-ES_tradnl" smtClean="0"/>
              <a:pPr/>
              <a:t>3</a:t>
            </a:fld>
            <a:endParaRPr lang="es-ES_tradnl" dirty="0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F47350-BA1B-7249-A27B-9F534461B0A9}" type="slidenum">
              <a:rPr lang="es-ES_tradnl" smtClean="0"/>
              <a:pPr/>
              <a:t>30</a:t>
            </a:fld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3076622623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F47350-BA1B-7249-A27B-9F534461B0A9}" type="slidenum">
              <a:rPr lang="es-ES_tradnl" smtClean="0"/>
              <a:pPr/>
              <a:t>31</a:t>
            </a:fld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2492599956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F47350-BA1B-7249-A27B-9F534461B0A9}" type="slidenum">
              <a:rPr lang="es-ES_tradnl" smtClean="0"/>
              <a:pPr/>
              <a:t>32</a:t>
            </a:fld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2926569584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F47350-BA1B-7249-A27B-9F534461B0A9}" type="slidenum">
              <a:rPr lang="es-ES_tradnl" smtClean="0"/>
              <a:pPr/>
              <a:t>33</a:t>
            </a:fld>
            <a:endParaRPr lang="es-ES_tradnl" dirty="0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F47350-BA1B-7249-A27B-9F534461B0A9}" type="slidenum">
              <a:rPr lang="es-ES_tradnl" smtClean="0"/>
              <a:pPr/>
              <a:t>34</a:t>
            </a:fld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194441866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F47350-BA1B-7249-A27B-9F534461B0A9}" type="slidenum">
              <a:rPr lang="es-ES_tradnl" smtClean="0"/>
              <a:pPr/>
              <a:t>35</a:t>
            </a:fld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1185268144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F47350-BA1B-7249-A27B-9F534461B0A9}" type="slidenum">
              <a:rPr lang="es-ES_tradnl" smtClean="0"/>
              <a:pPr/>
              <a:t>36</a:t>
            </a:fld>
            <a:endParaRPr lang="es-ES_tradnl" dirty="0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F47350-BA1B-7249-A27B-9F534461B0A9}" type="slidenum">
              <a:rPr lang="es-ES_tradnl" smtClean="0"/>
              <a:pPr/>
              <a:t>37</a:t>
            </a:fld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2381434032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F47350-BA1B-7249-A27B-9F534461B0A9}" type="slidenum">
              <a:rPr lang="es-ES_tradnl" smtClean="0"/>
              <a:pPr/>
              <a:t>38</a:t>
            </a:fld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1269055126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F47350-BA1B-7249-A27B-9F534461B0A9}" type="slidenum">
              <a:rPr lang="es-ES_tradnl" smtClean="0"/>
              <a:pPr/>
              <a:t>39</a:t>
            </a:fld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384493073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F47350-BA1B-7249-A27B-9F534461B0A9}" type="slidenum">
              <a:rPr lang="es-ES_tradnl" smtClean="0"/>
              <a:pPr/>
              <a:t>4</a:t>
            </a:fld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3814592448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F47350-BA1B-7249-A27B-9F534461B0A9}" type="slidenum">
              <a:rPr lang="es-ES_tradnl" smtClean="0"/>
              <a:pPr/>
              <a:t>40</a:t>
            </a:fld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2804241824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F47350-BA1B-7249-A27B-9F534461B0A9}" type="slidenum">
              <a:rPr lang="es-ES_tradnl" smtClean="0"/>
              <a:pPr/>
              <a:t>41</a:t>
            </a:fld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3672158650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F47350-BA1B-7249-A27B-9F534461B0A9}" type="slidenum">
              <a:rPr lang="es-ES_tradnl" smtClean="0"/>
              <a:pPr/>
              <a:t>42</a:t>
            </a:fld>
            <a:endParaRPr lang="es-ES_tradnl" dirty="0"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F47350-BA1B-7249-A27B-9F534461B0A9}" type="slidenum">
              <a:rPr lang="es-ES_tradnl" smtClean="0"/>
              <a:pPr/>
              <a:t>43</a:t>
            </a:fld>
            <a:endParaRPr lang="es-ES_tradnl" dirty="0"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F47350-BA1B-7249-A27B-9F534461B0A9}" type="slidenum">
              <a:rPr lang="es-ES_tradnl" smtClean="0"/>
              <a:pPr/>
              <a:t>44</a:t>
            </a:fld>
            <a:endParaRPr lang="es-ES_tradnl" dirty="0"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F47350-BA1B-7249-A27B-9F534461B0A9}" type="slidenum">
              <a:rPr lang="es-ES_tradnl" smtClean="0"/>
              <a:pPr/>
              <a:t>45</a:t>
            </a:fld>
            <a:endParaRPr lang="es-ES_tradnl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F47350-BA1B-7249-A27B-9F534461B0A9}" type="slidenum">
              <a:rPr lang="es-ES_tradnl" smtClean="0"/>
              <a:pPr/>
              <a:t>5</a:t>
            </a:fld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381459244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F47350-BA1B-7249-A27B-9F534461B0A9}" type="slidenum">
              <a:rPr lang="es-ES_tradnl" smtClean="0"/>
              <a:pPr/>
              <a:t>6</a:t>
            </a:fld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69954444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F47350-BA1B-7249-A27B-9F534461B0A9}" type="slidenum">
              <a:rPr lang="es-ES_tradnl" smtClean="0"/>
              <a:pPr/>
              <a:t>7</a:t>
            </a:fld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370690760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F47350-BA1B-7249-A27B-9F534461B0A9}" type="slidenum">
              <a:rPr lang="es-ES_tradnl" smtClean="0"/>
              <a:pPr/>
              <a:t>8</a:t>
            </a:fld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353900731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F47350-BA1B-7249-A27B-9F534461B0A9}" type="slidenum">
              <a:rPr lang="es-ES_tradnl" smtClean="0"/>
              <a:pPr/>
              <a:t>9</a:t>
            </a:fld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23985182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 algn="ctr"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_tradnl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noFill/>
          <a:ln>
            <a:noFill/>
          </a:ln>
        </p:spPr>
        <p:txBody>
          <a:bodyPr/>
          <a:lstStyle>
            <a:lvl1pPr marL="0" indent="0" algn="ctr">
              <a:buNone/>
              <a:defRPr>
                <a:solidFill>
                  <a:srgbClr val="66666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_tradnl" dirty="0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_tradnl" smtClean="0"/>
              <a:t>GRIAL – Universidad de Salamanca</a:t>
            </a:r>
            <a:endParaRPr lang="es-ES_tradnl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889935-DC85-4847-9265-CE546BEEBDB1}" type="slidenum">
              <a:rPr lang="es-ES_tradnl" smtClean="0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 dirty="0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_tradnl" smtClean="0"/>
              <a:t>GRIAL – Universidad de Salamanca</a:t>
            </a:r>
            <a:endParaRPr lang="es-ES_tradnl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889935-DC85-4847-9265-CE546BEEBDB1}" type="slidenum">
              <a:rPr lang="es-ES_tradnl" smtClean="0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1270000"/>
            <a:ext cx="2057400" cy="4856163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_tradnl" dirty="0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58674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_tradnl" smtClean="0"/>
              <a:t>GRIAL – Universidad de Salamanca</a:t>
            </a:r>
            <a:endParaRPr lang="es-ES_tradnl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889935-DC85-4847-9265-CE546BEEBDB1}" type="slidenum">
              <a:rPr lang="es-ES_tradnl" smtClean="0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_tradnl" smtClean="0"/>
              <a:t>GRIAL – Universidad de Salamanca</a:t>
            </a:r>
            <a:endParaRPr lang="es-ES_tradnl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889935-DC85-4847-9265-CE546BEEBDB1}" type="slidenum">
              <a:rPr lang="es-ES_tradnl" smtClean="0"/>
              <a:pPr/>
              <a:t>‹Nº›</a:t>
            </a:fld>
            <a:endParaRPr lang="es-ES_tradnl"/>
          </a:p>
        </p:txBody>
      </p:sp>
      <p:pic>
        <p:nvPicPr>
          <p:cNvPr id="8" name="7 Imagen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6511" y="6321844"/>
            <a:ext cx="1512167" cy="56354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ctr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_tradnl" dirty="0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noFill/>
          <a:ln>
            <a:noFill/>
          </a:ln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_tradnl" smtClean="0"/>
              <a:t>GRIAL – Universidad de Salamanca</a:t>
            </a:r>
            <a:endParaRPr lang="es-ES_tradnl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889935-DC85-4847-9265-CE546BEEBDB1}" type="slidenum">
              <a:rPr lang="es-ES_tradnl" smtClean="0"/>
              <a:pPr/>
              <a:t>‹Nº›</a:t>
            </a:fld>
            <a:endParaRPr lang="es-ES_tradnl"/>
          </a:p>
        </p:txBody>
      </p:sp>
      <p:pic>
        <p:nvPicPr>
          <p:cNvPr id="8" name="7 Imagen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6511" y="6321844"/>
            <a:ext cx="1512167" cy="56354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 dirty="0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 dirty="0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_tradnl" smtClean="0"/>
              <a:t>GRIAL – Universidad de Salamanca</a:t>
            </a:r>
            <a:endParaRPr lang="es-ES_tradnl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889935-DC85-4847-9265-CE546BEEBDB1}" type="slidenum">
              <a:rPr lang="es-ES_tradnl" smtClean="0"/>
              <a:pPr/>
              <a:t>‹Nº›</a:t>
            </a:fld>
            <a:endParaRPr lang="es-ES_tradnl"/>
          </a:p>
        </p:txBody>
      </p:sp>
      <p:pic>
        <p:nvPicPr>
          <p:cNvPr id="8" name="7 Imagen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6511" y="6321844"/>
            <a:ext cx="1512167" cy="56354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0" indent="0">
              <a:buNone/>
              <a:defRPr sz="2000" b="1">
                <a:solidFill>
                  <a:srgbClr val="9900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 dirty="0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0" indent="0">
              <a:buNone/>
              <a:defRPr sz="2000" b="1">
                <a:solidFill>
                  <a:srgbClr val="9900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_tradnl" smtClean="0"/>
              <a:t>GRIAL – Universidad de Salamanca</a:t>
            </a:r>
            <a:endParaRPr lang="es-ES_tradnl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889935-DC85-4847-9265-CE546BEEBDB1}" type="slidenum">
              <a:rPr lang="es-ES_tradnl" smtClean="0"/>
              <a:pPr/>
              <a:t>‹Nº›</a:t>
            </a:fld>
            <a:endParaRPr lang="es-ES_tradnl"/>
          </a:p>
        </p:txBody>
      </p:sp>
      <p:pic>
        <p:nvPicPr>
          <p:cNvPr id="10" name="9 Imagen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6511" y="6321844"/>
            <a:ext cx="1512167" cy="56354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_tradnl" smtClean="0"/>
              <a:t>GRIAL – Universidad de Salamanca</a:t>
            </a:r>
            <a:endParaRPr lang="es-ES_tradnl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889935-DC85-4847-9265-CE546BEEBDB1}" type="slidenum">
              <a:rPr lang="es-ES_tradnl" smtClean="0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_tradnl" smtClean="0"/>
              <a:t>GRIAL – Universidad de Salamanca</a:t>
            </a:r>
            <a:endParaRPr lang="es-ES_tradnl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889935-DC85-4847-9265-CE546BEEBDB1}" type="slidenum">
              <a:rPr lang="es-ES_tradnl" smtClean="0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ctr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_tradnl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575050" y="1435100"/>
            <a:ext cx="5111750" cy="46910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 dirty="0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_tradnl" smtClean="0"/>
              <a:t>GRIAL – Universidad de Salamanca</a:t>
            </a:r>
            <a:endParaRPr lang="es-ES_tradnl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889935-DC85-4847-9265-CE546BEEBDB1}" type="slidenum">
              <a:rPr lang="es-ES_tradnl" smtClean="0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5003800"/>
            <a:ext cx="5486400" cy="566738"/>
          </a:xfrm>
        </p:spPr>
        <p:txBody>
          <a:bodyPr anchor="b"/>
          <a:lstStyle>
            <a:lvl1pPr algn="ctr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_tradnl" dirty="0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1792288" y="1252538"/>
            <a:ext cx="5486400" cy="367506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s-ES_tradnl" dirty="0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1792288" y="5570538"/>
            <a:ext cx="5486400" cy="6143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_tradnl" smtClean="0"/>
              <a:t>GRIAL – Universidad de Salamanca</a:t>
            </a:r>
            <a:endParaRPr lang="es-ES_tradnl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889935-DC85-4847-9265-CE546BEEBDB1}" type="slidenum">
              <a:rPr lang="es-ES_tradnl" smtClean="0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/>
            </a:gs>
            <a:gs pos="100000">
              <a:srgbClr val="DDDDDD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457200" y="127000"/>
            <a:ext cx="58801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 dirty="0" smtClean="0"/>
              <a:t>Clic para editar título</a:t>
            </a:r>
            <a:endParaRPr lang="es-ES_tradnl" dirty="0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solidFill>
            <a:schemeClr val="bg1"/>
          </a:solidFill>
          <a:ln cap="rnd">
            <a:solidFill>
              <a:srgbClr val="DDDDDD"/>
            </a:solidFill>
          </a:ln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 dirty="0" smtClean="0"/>
              <a:t>Haga clic para modificar el estilo de texto del patrón</a:t>
            </a:r>
          </a:p>
          <a:p>
            <a:pPr lvl="1"/>
            <a:r>
              <a:rPr lang="es-ES_tradnl" dirty="0" smtClean="0"/>
              <a:t>Segundo nivel</a:t>
            </a:r>
          </a:p>
          <a:p>
            <a:pPr lvl="2"/>
            <a:r>
              <a:rPr lang="es-ES_tradnl" dirty="0" smtClean="0"/>
              <a:t>Tercer nivel</a:t>
            </a:r>
          </a:p>
          <a:p>
            <a:pPr lvl="3"/>
            <a:r>
              <a:rPr lang="es-ES_tradnl" dirty="0" smtClean="0"/>
              <a:t>Cuarto nivel</a:t>
            </a:r>
          </a:p>
          <a:p>
            <a:pPr lvl="4"/>
            <a:r>
              <a:rPr lang="es-ES_tradnl" dirty="0" smtClean="0"/>
              <a:t>Quinto nivel</a:t>
            </a:r>
            <a:endParaRPr lang="es-ES_tradnl" dirty="0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rial"/>
              </a:defRPr>
            </a:lvl1pPr>
          </a:lstStyle>
          <a:p>
            <a:endParaRPr lang="es-ES_tradnl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rgbClr val="666666"/>
                </a:solidFill>
                <a:latin typeface="Tahoma"/>
                <a:cs typeface="Tahoma"/>
              </a:defRPr>
            </a:lvl1pPr>
          </a:lstStyle>
          <a:p>
            <a:r>
              <a:rPr lang="es-ES_tradnl" smtClean="0"/>
              <a:t>GRIAL – Universidad de Salamanca</a:t>
            </a:r>
            <a:endParaRPr lang="es-ES_tradnl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rial"/>
              </a:defRPr>
            </a:lvl1pPr>
          </a:lstStyle>
          <a:p>
            <a:fld id="{F9889935-DC85-4847-9265-CE546BEEBDB1}" type="slidenum">
              <a:rPr lang="es-ES_tradnl" smtClean="0"/>
              <a:pPr/>
              <a:t>‹Nº›</a:t>
            </a:fld>
            <a:endParaRPr lang="es-ES_tradnl" dirty="0"/>
          </a:p>
        </p:txBody>
      </p:sp>
      <p:pic>
        <p:nvPicPr>
          <p:cNvPr id="8" name="Imagen 7" descr="Grial 100 transparente.png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6337300" y="0"/>
            <a:ext cx="2806700" cy="1270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effectLst>
            <a:outerShdw blurRad="63500" dist="50800" dir="2700000">
              <a:srgbClr val="666666"/>
            </a:outerShdw>
          </a:effectLst>
          <a:latin typeface="Arial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2600" kern="1200">
          <a:solidFill>
            <a:schemeClr val="tx1"/>
          </a:solidFill>
          <a:latin typeface="Tahoma"/>
          <a:ea typeface="+mn-ea"/>
          <a:cs typeface="Tahoma"/>
        </a:defRPr>
      </a:lvl1pPr>
      <a:lvl2pPr marL="742950" indent="-285750" algn="l" defTabSz="457200" rtl="0" eaLnBrk="1" latinLnBrk="0" hangingPunct="1">
        <a:spcBef>
          <a:spcPct val="20000"/>
        </a:spcBef>
        <a:buFont typeface="Wingdings" charset="2"/>
        <a:buChar char="ü"/>
        <a:defRPr sz="2400" kern="1200">
          <a:solidFill>
            <a:schemeClr val="tx1"/>
          </a:solidFill>
          <a:latin typeface="Tahoma"/>
          <a:ea typeface="+mn-ea"/>
          <a:cs typeface="Tahom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Tahoma"/>
          <a:ea typeface="+mn-ea"/>
          <a:cs typeface="Tahom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800" kern="1200">
          <a:solidFill>
            <a:schemeClr val="tx1"/>
          </a:solidFill>
          <a:latin typeface="Tahoma"/>
          <a:ea typeface="+mn-ea"/>
          <a:cs typeface="Tahoma"/>
        </a:defRPr>
      </a:lvl4pPr>
      <a:lvl5pPr marL="2057400" indent="-228600" algn="l" defTabSz="457200" rtl="0" eaLnBrk="1" latinLnBrk="0" hangingPunct="1">
        <a:spcBef>
          <a:spcPct val="20000"/>
        </a:spcBef>
        <a:buFont typeface="Lucida Grande"/>
        <a:buChar char="⊳"/>
        <a:defRPr sz="1600" kern="1200">
          <a:solidFill>
            <a:schemeClr val="tx1"/>
          </a:solidFill>
          <a:latin typeface="Tahoma"/>
          <a:ea typeface="+mn-ea"/>
          <a:cs typeface="Tahom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_tradnl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fgarcia@usal.es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hyperlink" Target="http://twitter.com/frangp" TargetMode="External"/><Relationship Id="rId4" Type="http://schemas.openxmlformats.org/officeDocument/2006/relationships/hyperlink" Target="http://grial.usal.es/" TargetMode="Externa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deviantart.com/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jpeg"/><Relationship Id="rId4" Type="http://schemas.openxmlformats.org/officeDocument/2006/relationships/hyperlink" Target="http://learn.creativecommons.org/projects/inside-oer#The Comic" TargetMode="Externa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olcos.org/" TargetMode="Externa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jpeg"/><Relationship Id="rId4" Type="http://schemas.openxmlformats.org/officeDocument/2006/relationships/hyperlink" Target="http://wikieducator.org/File:Olcos_logo.jpg" TargetMode="Externa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opendoar.org/" TargetMode="External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roar.eprints.org/" TargetMode="Externa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doaj.org/" TargetMode="External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3.xml"/><Relationship Id="rId4" Type="http://schemas.openxmlformats.org/officeDocument/2006/relationships/hyperlink" Target="http://www.deviantart.com/" TargetMode="Externa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3" Type="http://schemas.openxmlformats.org/officeDocument/2006/relationships/hyperlink" Target="http://www.oercommons.org/" TargetMode="External"/><Relationship Id="rId7" Type="http://schemas.openxmlformats.org/officeDocument/2006/relationships/image" Target="../media/image27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opencontent.org/" TargetMode="External"/><Relationship Id="rId11" Type="http://schemas.openxmlformats.org/officeDocument/2006/relationships/hyperlink" Target="http://www.wikisaber.es/" TargetMode="External"/><Relationship Id="rId5" Type="http://schemas.openxmlformats.org/officeDocument/2006/relationships/image" Target="../media/image26.png"/><Relationship Id="rId10" Type="http://schemas.openxmlformats.org/officeDocument/2006/relationships/image" Target="../media/image29.png"/><Relationship Id="rId4" Type="http://schemas.openxmlformats.org/officeDocument/2006/relationships/image" Target="../media/image25.png"/><Relationship Id="rId9" Type="http://schemas.openxmlformats.org/officeDocument/2006/relationships/hyperlink" Target="http://www.jisc.ac.uk/whatwedo/programmes/elearning/oer" TargetMode="Externa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opentraining.unesco-ci.org/" TargetMode="Externa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ocw.mit.edu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deviantart.com/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5.jpe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ocw.universia.net/es/" TargetMode="Externa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ocw.usal.es/" TargetMode="Externa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gredos.usal.es/" TargetMode="Externa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hyperlink" Target="http://elchr.uoc.edu/" TargetMode="External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9.jpe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deviantart.com/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deviantart.com/" TargetMode="Externa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hyperlink" Target="http://ace-of-finland.deviantart.com/" TargetMode="External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43.jpeg"/><Relationship Id="rId4" Type="http://schemas.openxmlformats.org/officeDocument/2006/relationships/hyperlink" Target="http://www.deviantart.com/" TargetMode="Externa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hyperlink" Target="http://grial.usal.es/" TargetMode="External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4.jpeg"/><Relationship Id="rId5" Type="http://schemas.openxmlformats.org/officeDocument/2006/relationships/hyperlink" Target="http://twitter.com/grial_usal" TargetMode="External"/><Relationship Id="rId4" Type="http://schemas.openxmlformats.org/officeDocument/2006/relationships/hyperlink" Target="http://www.facebook.com/grialusal" TargetMode="Externa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hyperlink" Target="mailto:fgarcia@usal.es" TargetMode="External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hyperlink" Target="http://twitter.com/frangp" TargetMode="External"/><Relationship Id="rId4" Type="http://schemas.openxmlformats.org/officeDocument/2006/relationships/hyperlink" Target="http://grial.usal.es/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deviantart.com/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1240976"/>
            <a:ext cx="7772400" cy="1470025"/>
          </a:xfrm>
        </p:spPr>
        <p:txBody>
          <a:bodyPr>
            <a:normAutofit/>
          </a:bodyPr>
          <a:lstStyle/>
          <a:p>
            <a:r>
              <a:rPr lang="es-ES" sz="4000" dirty="0" smtClean="0"/>
              <a:t>Conocimiento Abierto</a:t>
            </a:r>
            <a:endParaRPr lang="es-ES" sz="4000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047749" y="2705101"/>
            <a:ext cx="7077075" cy="2051058"/>
          </a:xfrm>
        </p:spPr>
        <p:txBody>
          <a:bodyPr>
            <a:normAutofit fontScale="77500" lnSpcReduction="20000"/>
          </a:bodyPr>
          <a:lstStyle/>
          <a:p>
            <a:r>
              <a:rPr lang="es-ES" dirty="0"/>
              <a:t>Dr. Francisco José García Peñalvo</a:t>
            </a:r>
          </a:p>
          <a:p>
            <a:endParaRPr lang="es-ES" sz="2100" dirty="0" smtClean="0"/>
          </a:p>
          <a:p>
            <a:r>
              <a:rPr lang="es-ES" sz="2100" dirty="0" smtClean="0"/>
              <a:t>Departamento </a:t>
            </a:r>
            <a:r>
              <a:rPr lang="es-ES" sz="2100" dirty="0"/>
              <a:t>de Informática y Automática</a:t>
            </a:r>
          </a:p>
          <a:p>
            <a:r>
              <a:rPr lang="es-ES" sz="2100" dirty="0"/>
              <a:t>GRupo de investigación en InterAcción y eLearning (GRIAL)</a:t>
            </a:r>
          </a:p>
          <a:p>
            <a:r>
              <a:rPr lang="es-ES" sz="2100" dirty="0"/>
              <a:t>Universidad de Salamanca</a:t>
            </a:r>
          </a:p>
          <a:p>
            <a:r>
              <a:rPr lang="es-ES" sz="2100" dirty="0">
                <a:hlinkClick r:id="rId3"/>
              </a:rPr>
              <a:t>fgarcia@usal.es</a:t>
            </a:r>
            <a:endParaRPr lang="es-ES" sz="2100" dirty="0"/>
          </a:p>
          <a:p>
            <a:r>
              <a:rPr lang="es-ES" sz="2100" dirty="0">
                <a:hlinkClick r:id="rId4"/>
              </a:rPr>
              <a:t>http://grial.usal.es</a:t>
            </a:r>
            <a:r>
              <a:rPr lang="es-ES" sz="2100" dirty="0"/>
              <a:t> </a:t>
            </a:r>
          </a:p>
          <a:p>
            <a:r>
              <a:rPr lang="es-ES" sz="2100" dirty="0">
                <a:hlinkClick r:id="rId5"/>
              </a:rPr>
              <a:t>http://</a:t>
            </a:r>
            <a:r>
              <a:rPr lang="es-ES" sz="2100" dirty="0" smtClean="0">
                <a:hlinkClick r:id="rId5"/>
              </a:rPr>
              <a:t>twitter.com/frangp</a:t>
            </a:r>
            <a:endParaRPr lang="es-ES" sz="2100" dirty="0"/>
          </a:p>
        </p:txBody>
      </p:sp>
      <p:pic>
        <p:nvPicPr>
          <p:cNvPr id="8" name="Picture 1"/>
          <p:cNvPicPr>
            <a:picLocks noChangeAspect="1" noChangeArrowheads="1"/>
          </p:cNvPicPr>
          <p:nvPr/>
        </p:nvPicPr>
        <p:blipFill>
          <a:blip r:embed="rId6" cstate="print"/>
          <a:srcRect t="4261" r="7216" b="19032"/>
          <a:stretch>
            <a:fillRect/>
          </a:stretch>
        </p:blipFill>
        <p:spPr bwMode="auto">
          <a:xfrm>
            <a:off x="8129814" y="6508314"/>
            <a:ext cx="685800" cy="2337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6 Rectángulo"/>
          <p:cNvSpPr/>
          <p:nvPr/>
        </p:nvSpPr>
        <p:spPr>
          <a:xfrm>
            <a:off x="0" y="4324"/>
            <a:ext cx="805658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1400" b="1" dirty="0"/>
              <a:t>Recursos Informáticos - Unidad I: Gestión de la Tecnología y del Conocimiento</a:t>
            </a:r>
            <a:endParaRPr lang="es-ES" sz="1400" dirty="0"/>
          </a:p>
        </p:txBody>
      </p:sp>
      <p:sp>
        <p:nvSpPr>
          <p:cNvPr id="10" name="9 CuadroTexto"/>
          <p:cNvSpPr txBox="1"/>
          <p:nvPr/>
        </p:nvSpPr>
        <p:spPr>
          <a:xfrm>
            <a:off x="1366823" y="5809105"/>
            <a:ext cx="642942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dirty="0" smtClean="0">
                <a:solidFill>
                  <a:srgbClr val="FF0000"/>
                </a:solidFill>
              </a:rPr>
              <a:t>Máster en las TIC en la Educación: Análisis y Diseño de Procesos, Recursos y Prácticas Formativas</a:t>
            </a:r>
          </a:p>
          <a:p>
            <a:pPr algn="ctr"/>
            <a:r>
              <a:rPr lang="es-ES" sz="1200" dirty="0" smtClean="0"/>
              <a:t>Facultad de Educación – 8 de febrero 2010</a:t>
            </a:r>
            <a:endParaRPr lang="es-ES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73772" y="4977993"/>
            <a:ext cx="7772400" cy="1362075"/>
          </a:xfrm>
        </p:spPr>
        <p:txBody>
          <a:bodyPr/>
          <a:lstStyle/>
          <a:p>
            <a:pPr algn="r"/>
            <a:r>
              <a:rPr lang="es-ES" dirty="0" smtClean="0"/>
              <a:t>2. Origen</a:t>
            </a:r>
            <a:endParaRPr lang="es-ES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889935-DC85-4847-9265-CE546BEEBDB1}" type="slidenum">
              <a:rPr lang="es-ES_tradnl" smtClean="0"/>
              <a:pPr/>
              <a:t>10</a:t>
            </a:fld>
            <a:endParaRPr lang="es-ES_tradnl"/>
          </a:p>
        </p:txBody>
      </p:sp>
      <p:sp>
        <p:nvSpPr>
          <p:cNvPr id="8" name="7 CuadroTexto"/>
          <p:cNvSpPr txBox="1"/>
          <p:nvPr/>
        </p:nvSpPr>
        <p:spPr>
          <a:xfrm rot="283659">
            <a:off x="944877" y="5051367"/>
            <a:ext cx="1669047" cy="400110"/>
          </a:xfrm>
          <a:prstGeom prst="rect">
            <a:avLst/>
          </a:prstGeom>
          <a:ln w="190500" cap="sq">
            <a:noFill/>
            <a:prstDash val="solid"/>
            <a:miter lim="800000"/>
          </a:ln>
          <a:effectLst>
            <a:outerShdw blurRad="127000" dist="38100" dir="2700000" algn="ctr">
              <a:srgbClr val="000000">
                <a:alpha val="45000"/>
              </a:srgbClr>
            </a:outerShdw>
          </a:effectLst>
          <a:scene3d>
            <a:camera prst="perspectiveFront" fov="2700000">
              <a:rot lat="20376000" lon="1938000" rev="20112001"/>
            </a:camera>
            <a:lightRig rig="soft" dir="t">
              <a:rot lat="0" lon="0" rev="0"/>
            </a:lightRig>
          </a:scene3d>
          <a:sp3d prstMaterial="dkEdge">
            <a:bevelT w="203200" h="50800" prst="softRound"/>
          </a:sp3d>
        </p:spPr>
        <p:txBody>
          <a:bodyPr wrap="none" rtlCol="0">
            <a:spAutoFit/>
          </a:bodyPr>
          <a:lstStyle/>
          <a:p>
            <a:r>
              <a:rPr lang="es-ES" sz="1000" dirty="0" smtClean="0"/>
              <a:t>The </a:t>
            </a:r>
            <a:r>
              <a:rPr lang="es-ES" sz="1000" dirty="0" err="1" smtClean="0"/>
              <a:t>origin</a:t>
            </a:r>
            <a:r>
              <a:rPr lang="es-ES" sz="1000" dirty="0" smtClean="0"/>
              <a:t> </a:t>
            </a:r>
            <a:r>
              <a:rPr lang="es-ES" sz="1000" dirty="0"/>
              <a:t>::  </a:t>
            </a:r>
            <a:r>
              <a:rPr lang="es-ES" sz="1000" dirty="0" err="1" smtClean="0"/>
              <a:t>by</a:t>
            </a:r>
            <a:r>
              <a:rPr lang="es-ES" sz="1000" dirty="0" smtClean="0"/>
              <a:t> ~Prince-K</a:t>
            </a:r>
          </a:p>
          <a:p>
            <a:r>
              <a:rPr lang="es-ES" sz="1000" dirty="0" smtClean="0">
                <a:hlinkClick r:id="rId3"/>
              </a:rPr>
              <a:t>http://www.deviantart.com</a:t>
            </a:r>
            <a:r>
              <a:rPr lang="es-ES" sz="1000" dirty="0" smtClean="0"/>
              <a:t> </a:t>
            </a:r>
            <a:endParaRPr lang="es-ES" sz="1000" dirty="0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_tradnl" dirty="0" smtClean="0"/>
              <a:t>GRIAL – Universidad de Salamanca</a:t>
            </a:r>
            <a:endParaRPr lang="es-ES_tradnl" dirty="0"/>
          </a:p>
        </p:txBody>
      </p:sp>
      <p:pic>
        <p:nvPicPr>
          <p:cNvPr id="15362" name="Picture 2" descr="http://fc06.deviantart.net/fs28/i/2008/056/9/a/The_Origin_by_Prince_K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1228" y="0"/>
            <a:ext cx="3928744" cy="5251422"/>
          </a:xfrm>
          <a:prstGeom prst="rect">
            <a:avLst/>
          </a:prstGeom>
          <a:ln w="190500" cap="sq">
            <a:noFill/>
            <a:prstDash val="solid"/>
            <a:miter lim="800000"/>
          </a:ln>
          <a:effectLst>
            <a:outerShdw blurRad="127000" dist="38100" dir="2700000" algn="ctr">
              <a:srgbClr val="000000">
                <a:alpha val="45000"/>
              </a:srgbClr>
            </a:outerShdw>
          </a:effectLst>
          <a:scene3d>
            <a:camera prst="perspectiveFront" fov="2700000">
              <a:rot lat="20376000" lon="1938000" rev="20112001"/>
            </a:camera>
            <a:lightRig rig="soft" dir="t">
              <a:rot lat="0" lon="0" rev="0"/>
            </a:lightRig>
          </a:scene3d>
          <a:sp3d prstMaterial="dkEdge">
            <a:bevelT w="203200" h="50800" prst="softRound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34842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Origen del concepto</a:t>
            </a:r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889935-DC85-4847-9265-CE546BEEBDB1}" type="slidenum">
              <a:rPr lang="es-ES_tradnl" smtClean="0"/>
              <a:pPr/>
              <a:t>11</a:t>
            </a:fld>
            <a:endParaRPr lang="es-ES_tradnl"/>
          </a:p>
        </p:txBody>
      </p:sp>
      <p:sp>
        <p:nvSpPr>
          <p:cNvPr id="2" name="1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_tradnl" smtClean="0"/>
              <a:t>GRIAL – Universidad de Salamanca</a:t>
            </a:r>
            <a:endParaRPr lang="es-ES_tradnl"/>
          </a:p>
        </p:txBody>
      </p:sp>
      <p:sp>
        <p:nvSpPr>
          <p:cNvPr id="7" name="6 Rectángulo"/>
          <p:cNvSpPr/>
          <p:nvPr/>
        </p:nvSpPr>
        <p:spPr>
          <a:xfrm>
            <a:off x="60960" y="1232842"/>
            <a:ext cx="7715304" cy="42862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400" dirty="0" smtClean="0">
                <a:solidFill>
                  <a:schemeClr val="accent6">
                    <a:lumMod val="50000"/>
                  </a:schemeClr>
                </a:solidFill>
              </a:rPr>
              <a:t>Por acceso abierto a la bibliografía erudita significamos su disponibilidad gratuita en la Internet pública, para que cualquier usuario la pueda leer, descargar, copiar, distribuir, imprimir, con la posibilidad de buscar o enlazar todos los textos de estos artículos, recorrerlos para indexación exhaustiva, utilizarlos como datos para </a:t>
            </a:r>
            <a:r>
              <a:rPr lang="es-ES" sz="2400" i="1" dirty="0" smtClean="0">
                <a:solidFill>
                  <a:schemeClr val="accent6">
                    <a:lumMod val="50000"/>
                  </a:schemeClr>
                </a:solidFill>
              </a:rPr>
              <a:t>software</a:t>
            </a:r>
            <a:r>
              <a:rPr lang="es-ES" sz="2400" dirty="0" smtClean="0">
                <a:solidFill>
                  <a:schemeClr val="accent6">
                    <a:lumMod val="50000"/>
                  </a:schemeClr>
                </a:solidFill>
              </a:rPr>
              <a:t>, o utilizarlos para cualquier otro propósito legal, sin barreras financieras, legales o técnicas, distintas de la fundamental de ganar acceso a la propia Internet</a:t>
            </a:r>
          </a:p>
          <a:p>
            <a:pPr algn="ctr"/>
            <a:r>
              <a:rPr lang="es-ES" sz="2400" dirty="0" smtClean="0">
                <a:solidFill>
                  <a:srgbClr val="FF0000"/>
                </a:solidFill>
              </a:rPr>
              <a:t>(Iniciativa de acceso abierto de Budapest, 2002)</a:t>
            </a:r>
            <a:endParaRPr lang="es-ES" sz="2400" dirty="0">
              <a:solidFill>
                <a:srgbClr val="FF0000"/>
              </a:solidFill>
            </a:endParaRPr>
          </a:p>
        </p:txBody>
      </p:sp>
      <p:pic>
        <p:nvPicPr>
          <p:cNvPr id="8" name="Picture 2" descr="dominio abiert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79920" y="4511357"/>
            <a:ext cx="1905000" cy="1738313"/>
          </a:xfrm>
          <a:prstGeom prst="rect">
            <a:avLst/>
          </a:prstGeom>
          <a:ln w="190500" cap="sq">
            <a:noFill/>
            <a:prstDash val="solid"/>
            <a:miter lim="800000"/>
          </a:ln>
          <a:effectLst>
            <a:outerShdw blurRad="127000" dist="38100" dir="2700000" algn="ctr">
              <a:srgbClr val="000000">
                <a:alpha val="45000"/>
              </a:srgbClr>
            </a:outerShdw>
          </a:effectLst>
          <a:scene3d>
            <a:camera prst="perspectiveFront" fov="2700000">
              <a:rot lat="20141880" lon="1340402" rev="20939875"/>
            </a:camera>
            <a:lightRig rig="soft" dir="t">
              <a:rot lat="0" lon="0" rev="0"/>
            </a:lightRig>
          </a:scene3d>
          <a:sp3d prstMaterial="dkEdge">
            <a:bevelT w="203200" h="50800" prst="softRound"/>
          </a:sp3d>
        </p:spPr>
      </p:pic>
    </p:spTree>
    <p:extLst>
      <p:ext uri="{BB962C8B-B14F-4D97-AF65-F5344CB8AC3E}">
        <p14:creationId xmlns:p14="http://schemas.microsoft.com/office/powerpoint/2010/main" val="39650811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Origen del concepto</a:t>
            </a:r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889935-DC85-4847-9265-CE546BEEBDB1}" type="slidenum">
              <a:rPr lang="es-ES_tradnl" smtClean="0"/>
              <a:pPr/>
              <a:t>12</a:t>
            </a:fld>
            <a:endParaRPr lang="es-ES_tradnl"/>
          </a:p>
        </p:txBody>
      </p:sp>
      <p:sp>
        <p:nvSpPr>
          <p:cNvPr id="2" name="1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_tradnl" smtClean="0"/>
              <a:t>GRIAL – Universidad de Salamanca</a:t>
            </a:r>
            <a:endParaRPr lang="es-ES_tradnl"/>
          </a:p>
        </p:txBody>
      </p:sp>
      <p:sp>
        <p:nvSpPr>
          <p:cNvPr id="7" name="6 Rectángulo"/>
          <p:cNvSpPr/>
          <p:nvPr/>
        </p:nvSpPr>
        <p:spPr>
          <a:xfrm>
            <a:off x="60960" y="1676400"/>
            <a:ext cx="7715304" cy="370411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400" dirty="0">
                <a:solidFill>
                  <a:schemeClr val="accent6">
                    <a:lumMod val="50000"/>
                  </a:schemeClr>
                </a:solidFill>
              </a:rPr>
              <a:t>Una publicación debe estar disponible como una versión completa, esto es con todos los materiales suplementarios (los resultados de la investigación científica original, datos primarios y metadatos, materiales fuente, representaciones digitales de materiales gráficos y pictóricos y materiales eruditos en multimedia</a:t>
            </a:r>
            <a:r>
              <a:rPr lang="es-ES" sz="2400" dirty="0" smtClean="0">
                <a:solidFill>
                  <a:schemeClr val="accent6">
                    <a:lumMod val="50000"/>
                  </a:schemeClr>
                </a:solidFill>
              </a:rPr>
              <a:t>)</a:t>
            </a:r>
          </a:p>
          <a:p>
            <a:pPr algn="ctr"/>
            <a:endParaRPr lang="es-ES" sz="2400" dirty="0">
              <a:solidFill>
                <a:schemeClr val="accent6">
                  <a:lumMod val="50000"/>
                </a:schemeClr>
              </a:solidFill>
            </a:endParaRPr>
          </a:p>
          <a:p>
            <a:pPr algn="ctr"/>
            <a:r>
              <a:rPr lang="es-ES" sz="2400" dirty="0">
                <a:solidFill>
                  <a:srgbClr val="FF0000"/>
                </a:solidFill>
              </a:rPr>
              <a:t>(Declaración de Berlín, 2003)</a:t>
            </a:r>
          </a:p>
        </p:txBody>
      </p:sp>
      <p:pic>
        <p:nvPicPr>
          <p:cNvPr id="9" name="Picture 2" descr="http://farm2.static.flickr.com/1335/1419273904_f8becf81b4_o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10301" y="4236720"/>
            <a:ext cx="2764709" cy="1844040"/>
          </a:xfrm>
          <a:prstGeom prst="rect">
            <a:avLst/>
          </a:prstGeom>
          <a:ln w="190500" cap="sq">
            <a:noFill/>
            <a:prstDash val="solid"/>
            <a:miter lim="800000"/>
          </a:ln>
          <a:effectLst>
            <a:outerShdw blurRad="127000" dist="38100" dir="2700000" algn="ctr">
              <a:srgbClr val="000000">
                <a:alpha val="45000"/>
              </a:srgbClr>
            </a:outerShdw>
          </a:effectLst>
          <a:scene3d>
            <a:camera prst="perspectiveFront" fov="2700000">
              <a:rot lat="20141880" lon="1340402" rev="20939875"/>
            </a:camera>
            <a:lightRig rig="soft" dir="t">
              <a:rot lat="0" lon="0" rev="0"/>
            </a:lightRig>
          </a:scene3d>
          <a:sp3d prstMaterial="dkEdge">
            <a:bevelT w="203200" h="50800" prst="softRound"/>
          </a:sp3d>
        </p:spPr>
      </p:pic>
    </p:spTree>
    <p:extLst>
      <p:ext uri="{BB962C8B-B14F-4D97-AF65-F5344CB8AC3E}">
        <p14:creationId xmlns:p14="http://schemas.microsoft.com/office/powerpoint/2010/main" val="6721539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Origen del concepto</a:t>
            </a:r>
            <a:endParaRPr lang="es-ES" dirty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_tradnl" dirty="0" smtClean="0"/>
              <a:t>GRIAL – Universidad de Salamanca</a:t>
            </a:r>
            <a:endParaRPr lang="es-ES_tradnl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889935-DC85-4847-9265-CE546BEEBDB1}" type="slidenum">
              <a:rPr lang="es-ES_tradnl" smtClean="0"/>
              <a:pPr/>
              <a:t>13</a:t>
            </a:fld>
            <a:endParaRPr lang="es-ES_tradnl"/>
          </a:p>
        </p:txBody>
      </p:sp>
      <p:sp>
        <p:nvSpPr>
          <p:cNvPr id="6" name="5 Rectángulo"/>
          <p:cNvSpPr/>
          <p:nvPr/>
        </p:nvSpPr>
        <p:spPr>
          <a:xfrm>
            <a:off x="60960" y="1830307"/>
            <a:ext cx="7715304" cy="314023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accent6">
                    <a:lumMod val="50000"/>
                  </a:schemeClr>
                </a:solidFill>
              </a:rPr>
              <a:t>Ministers </a:t>
            </a:r>
            <a:r>
              <a:rPr lang="en-US" sz="2400" dirty="0" err="1">
                <a:solidFill>
                  <a:schemeClr val="accent6">
                    <a:lumMod val="50000"/>
                  </a:schemeClr>
                </a:solidFill>
              </a:rPr>
              <a:t>recognised</a:t>
            </a:r>
            <a:r>
              <a:rPr lang="en-US" sz="2400" dirty="0">
                <a:solidFill>
                  <a:schemeClr val="accent6">
                    <a:lumMod val="50000"/>
                  </a:schemeClr>
                </a:solidFill>
              </a:rPr>
              <a:t> that fostering broader, open</a:t>
            </a:r>
          </a:p>
          <a:p>
            <a:pPr algn="ctr"/>
            <a:r>
              <a:rPr lang="en-US" sz="2400" dirty="0">
                <a:solidFill>
                  <a:schemeClr val="accent6">
                    <a:lumMod val="50000"/>
                  </a:schemeClr>
                </a:solidFill>
              </a:rPr>
              <a:t>access to and wide use of research data will enhance</a:t>
            </a:r>
          </a:p>
          <a:p>
            <a:pPr algn="ctr"/>
            <a:r>
              <a:rPr lang="en-US" sz="2400" dirty="0">
                <a:solidFill>
                  <a:schemeClr val="accent6">
                    <a:lumMod val="50000"/>
                  </a:schemeClr>
                </a:solidFill>
              </a:rPr>
              <a:t>the quality and productivity of science systems worldwide</a:t>
            </a:r>
          </a:p>
          <a:p>
            <a:pPr algn="ctr"/>
            <a:r>
              <a:rPr lang="en-US" sz="2400" dirty="0" smtClean="0">
                <a:solidFill>
                  <a:schemeClr val="accent6">
                    <a:lumMod val="50000"/>
                  </a:schemeClr>
                </a:solidFill>
              </a:rPr>
              <a:t>(...)</a:t>
            </a:r>
          </a:p>
          <a:p>
            <a:pPr algn="ctr"/>
            <a:endParaRPr lang="es-ES" sz="2400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algn="ctr"/>
            <a:r>
              <a:rPr lang="es-ES" sz="2400" dirty="0" smtClean="0">
                <a:solidFill>
                  <a:srgbClr val="FF0000"/>
                </a:solidFill>
              </a:rPr>
              <a:t>(</a:t>
            </a:r>
            <a:r>
              <a:rPr lang="es-ES" sz="2400" dirty="0">
                <a:solidFill>
                  <a:srgbClr val="FF0000"/>
                </a:solidFill>
              </a:rPr>
              <a:t>Declaración de </a:t>
            </a:r>
            <a:r>
              <a:rPr lang="es-ES" sz="2400" dirty="0" smtClean="0">
                <a:solidFill>
                  <a:srgbClr val="FF0000"/>
                </a:solidFill>
              </a:rPr>
              <a:t>OCDE, 2004)</a:t>
            </a:r>
            <a:endParaRPr lang="es-ES" sz="2400" dirty="0">
              <a:solidFill>
                <a:srgbClr val="FF0000"/>
              </a:solidFill>
            </a:endParaRPr>
          </a:p>
        </p:txBody>
      </p:sp>
      <p:pic>
        <p:nvPicPr>
          <p:cNvPr id="7" name="Picture 2" descr="Copyleft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14039" y="4598648"/>
            <a:ext cx="3552825" cy="147637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2669582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Extensión del concepto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16569" y="1270000"/>
            <a:ext cx="8783052" cy="4553285"/>
          </a:xfrm>
        </p:spPr>
        <p:txBody>
          <a:bodyPr>
            <a:normAutofit/>
          </a:bodyPr>
          <a:lstStyle/>
          <a:p>
            <a:r>
              <a:rPr lang="es-ES" sz="2800" dirty="0" smtClean="0"/>
              <a:t>Internet es el canal por excelencia para distribuir el conocimiento en cualquiera de sus formas y el acervo cultural</a:t>
            </a:r>
          </a:p>
          <a:p>
            <a:endParaRPr lang="es-ES" sz="2800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889935-DC85-4847-9265-CE546BEEBDB1}" type="slidenum">
              <a:rPr lang="es-ES_tradnl" smtClean="0"/>
              <a:pPr/>
              <a:t>14</a:t>
            </a:fld>
            <a:endParaRPr lang="es-ES_tradn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_tradnl" smtClean="0"/>
              <a:t>GRIAL – Universidad de Salamanca</a:t>
            </a:r>
            <a:endParaRPr lang="es-ES_tradnl"/>
          </a:p>
        </p:txBody>
      </p:sp>
      <p:pic>
        <p:nvPicPr>
          <p:cNvPr id="17410" name="Picture 2" descr="C:\Users\Fran\Documents\My Dropbox\Photos\DSC_0006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917"/>
          <a:stretch/>
        </p:blipFill>
        <p:spPr bwMode="auto">
          <a:xfrm>
            <a:off x="3119652" y="2225040"/>
            <a:ext cx="5567148" cy="31711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73058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Extensión del concepto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16569" y="1270000"/>
            <a:ext cx="8783052" cy="4553285"/>
          </a:xfrm>
        </p:spPr>
        <p:txBody>
          <a:bodyPr>
            <a:normAutofit/>
          </a:bodyPr>
          <a:lstStyle/>
          <a:p>
            <a:r>
              <a:rPr lang="es-ES" sz="2800" dirty="0" smtClean="0"/>
              <a:t>No está limitado a publicaciones científicas</a:t>
            </a:r>
          </a:p>
          <a:p>
            <a:pPr lvl="1"/>
            <a:r>
              <a:rPr lang="es-ES" dirty="0" smtClean="0"/>
              <a:t>Referente </a:t>
            </a:r>
            <a:r>
              <a:rPr lang="es-ES" i="1" dirty="0" smtClean="0"/>
              <a:t>Software </a:t>
            </a:r>
            <a:r>
              <a:rPr lang="es-ES" dirty="0" smtClean="0"/>
              <a:t>Libre</a:t>
            </a:r>
          </a:p>
          <a:p>
            <a:pPr lvl="1"/>
            <a:endParaRPr lang="es-ES" dirty="0"/>
          </a:p>
          <a:p>
            <a:pPr lvl="1"/>
            <a:endParaRPr lang="es-ES" dirty="0" smtClean="0"/>
          </a:p>
          <a:p>
            <a:pPr lvl="1"/>
            <a:endParaRPr lang="es-ES" dirty="0"/>
          </a:p>
          <a:p>
            <a:pPr lvl="1"/>
            <a:r>
              <a:rPr lang="es-ES" dirty="0"/>
              <a:t>Contenidos educativos en abierto</a:t>
            </a:r>
          </a:p>
          <a:p>
            <a:pPr lvl="1"/>
            <a:endParaRPr lang="es-ES" sz="2200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889935-DC85-4847-9265-CE546BEEBDB1}" type="slidenum">
              <a:rPr lang="es-ES_tradnl" smtClean="0"/>
              <a:pPr/>
              <a:t>15</a:t>
            </a:fld>
            <a:endParaRPr lang="es-ES_tradn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_tradnl" smtClean="0"/>
              <a:t>GRIAL – Universidad de Salamanca</a:t>
            </a:r>
            <a:endParaRPr lang="es-ES_tradnl"/>
          </a:p>
        </p:txBody>
      </p:sp>
      <p:pic>
        <p:nvPicPr>
          <p:cNvPr id="18434" name="Picture 2" descr="http://t2.gstatic.com/images?q=tbn:ANd9GcRfcWJHqkQ8vuKFxU8P53pGo-wOewfywseD-eZtUOzjw5j8GSXx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8908" y="1809750"/>
            <a:ext cx="2867025" cy="1590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436" name="Picture 4" descr="inside-oer-icon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09919" y="3955415"/>
            <a:ext cx="2386013" cy="16582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59576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371600" y="4932487"/>
            <a:ext cx="7772400" cy="1362075"/>
          </a:xfrm>
        </p:spPr>
        <p:txBody>
          <a:bodyPr/>
          <a:lstStyle/>
          <a:p>
            <a:pPr algn="r"/>
            <a:r>
              <a:rPr lang="es-ES" dirty="0" smtClean="0"/>
              <a:t>3. Definición</a:t>
            </a:r>
            <a:endParaRPr lang="es-ES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889935-DC85-4847-9265-CE546BEEBDB1}" type="slidenum">
              <a:rPr lang="es-ES_tradnl" smtClean="0"/>
              <a:pPr/>
              <a:t>16</a:t>
            </a:fld>
            <a:endParaRPr lang="es-ES_tradnl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_tradnl" smtClean="0"/>
              <a:t>GRIAL – Universidad de Salamanca</a:t>
            </a:r>
            <a:endParaRPr lang="es-ES_tradnl"/>
          </a:p>
        </p:txBody>
      </p:sp>
      <p:pic>
        <p:nvPicPr>
          <p:cNvPr id="7" name="6 Imagen" descr="conocimiento-abierto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249680" y="1827992"/>
            <a:ext cx="6836075" cy="29297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6074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Conocimiento abierto</a:t>
            </a:r>
            <a:endParaRPr lang="es-ES" dirty="0"/>
          </a:p>
        </p:txBody>
      </p:sp>
      <p:sp>
        <p:nvSpPr>
          <p:cNvPr id="6" name="5 Marcador de contenido"/>
          <p:cNvSpPr>
            <a:spLocks noGrp="1"/>
          </p:cNvSpPr>
          <p:nvPr>
            <p:ph idx="1"/>
          </p:nvPr>
        </p:nvSpPr>
        <p:spPr>
          <a:xfrm>
            <a:off x="198120" y="1259840"/>
            <a:ext cx="8823960" cy="4333240"/>
          </a:xfrm>
        </p:spPr>
        <p:txBody>
          <a:bodyPr>
            <a:normAutofit fontScale="92500" lnSpcReduction="20000"/>
          </a:bodyPr>
          <a:lstStyle/>
          <a:p>
            <a:r>
              <a:rPr lang="es-ES" sz="2400" dirty="0"/>
              <a:t>Las libertades y derechos con respecto al </a:t>
            </a:r>
            <a:r>
              <a:rPr lang="es-ES" sz="2400" i="1" dirty="0"/>
              <a:t>software</a:t>
            </a:r>
            <a:r>
              <a:rPr lang="es-ES" sz="2400" dirty="0"/>
              <a:t> libre, se han expandido al terreno del conocimiento, colmando la siguiente noción, muy extendida, de conocimiento </a:t>
            </a:r>
            <a:r>
              <a:rPr lang="es-ES" sz="2400" dirty="0" smtClean="0"/>
              <a:t>abierto (León, 2005)</a:t>
            </a:r>
            <a:endParaRPr lang="es-ES" sz="2400" dirty="0"/>
          </a:p>
          <a:p>
            <a:pPr lvl="1"/>
            <a:r>
              <a:rPr lang="es-ES" sz="2200" dirty="0" smtClean="0"/>
              <a:t>El </a:t>
            </a:r>
            <a:r>
              <a:rPr lang="es-ES" sz="2200" dirty="0"/>
              <a:t>conocimiento libre puede ser libremente adquirido y libremente usado, con cualquier propósito y sin necesitar permiso de nadie (</a:t>
            </a:r>
            <a:r>
              <a:rPr lang="es-ES" sz="2200" b="1" dirty="0">
                <a:solidFill>
                  <a:srgbClr val="FF0000"/>
                </a:solidFill>
              </a:rPr>
              <a:t>libertad 0</a:t>
            </a:r>
            <a:r>
              <a:rPr lang="es-ES" sz="2200" dirty="0"/>
              <a:t>)</a:t>
            </a:r>
          </a:p>
          <a:p>
            <a:pPr lvl="1"/>
            <a:r>
              <a:rPr lang="es-ES" sz="2200" dirty="0"/>
              <a:t>El conocimiento libre puede adaptarse libremente a las necesidades del adquisidor (</a:t>
            </a:r>
            <a:r>
              <a:rPr lang="es-ES" sz="2200" b="1" dirty="0">
                <a:solidFill>
                  <a:srgbClr val="FF0000"/>
                </a:solidFill>
              </a:rPr>
              <a:t>libertad 1</a:t>
            </a:r>
            <a:r>
              <a:rPr lang="es-ES" sz="2200" dirty="0"/>
              <a:t>). El acceso a una fuente modificable del conocimiento es una precondición para ello</a:t>
            </a:r>
          </a:p>
          <a:p>
            <a:pPr lvl="1"/>
            <a:r>
              <a:rPr lang="es-ES" sz="2200" dirty="0"/>
              <a:t>El conocimiento libre puede compartirse libremente con los demás (</a:t>
            </a:r>
            <a:r>
              <a:rPr lang="es-ES" sz="2200" b="1" dirty="0">
                <a:solidFill>
                  <a:srgbClr val="FF0000"/>
                </a:solidFill>
              </a:rPr>
              <a:t>libertad 2</a:t>
            </a:r>
            <a:r>
              <a:rPr lang="es-ES" sz="2200" dirty="0"/>
              <a:t>)</a:t>
            </a:r>
          </a:p>
          <a:p>
            <a:pPr lvl="1"/>
            <a:r>
              <a:rPr lang="es-ES" sz="2200" dirty="0"/>
              <a:t>El conocimiento libre es tal que puede mejorarse y sus versiones adaptadas y mejoradas pueden compartirse libremente con los demás, para que así se beneficie la comunidad entera (</a:t>
            </a:r>
            <a:r>
              <a:rPr lang="es-ES" sz="2200" b="1" dirty="0">
                <a:solidFill>
                  <a:srgbClr val="FF0000"/>
                </a:solidFill>
              </a:rPr>
              <a:t>libertad 3</a:t>
            </a:r>
            <a:r>
              <a:rPr lang="es-ES" sz="2200" dirty="0"/>
              <a:t>). El acceso a una fuente modificable del conocimiento es una precondición para ello</a:t>
            </a:r>
          </a:p>
          <a:p>
            <a:pPr>
              <a:buNone/>
            </a:pPr>
            <a:endParaRPr lang="es-ES" sz="2400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889935-DC85-4847-9265-CE546BEEBDB1}" type="slidenum">
              <a:rPr lang="es-ES_tradnl" smtClean="0"/>
              <a:pPr/>
              <a:t>17</a:t>
            </a:fld>
            <a:endParaRPr lang="es-ES_tradnl"/>
          </a:p>
        </p:txBody>
      </p:sp>
      <p:sp>
        <p:nvSpPr>
          <p:cNvPr id="2" name="1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_tradnl" smtClean="0"/>
              <a:t>GRIAL – Universidad de Salamanca</a:t>
            </a:r>
            <a:endParaRPr lang="es-ES_tradnl"/>
          </a:p>
        </p:txBody>
      </p:sp>
      <p:sp>
        <p:nvSpPr>
          <p:cNvPr id="7" name="6 CuadroTexto"/>
          <p:cNvSpPr txBox="1"/>
          <p:nvPr/>
        </p:nvSpPr>
        <p:spPr>
          <a:xfrm>
            <a:off x="1142976" y="5658958"/>
            <a:ext cx="7215238" cy="707886"/>
          </a:xfrm>
          <a:prstGeom prst="rect">
            <a:avLst/>
          </a:prstGeom>
          <a:gradFill flip="none" rotWithShape="1">
            <a:gsLst>
              <a:gs pos="0">
                <a:schemeClr val="accent5">
                  <a:lumMod val="75000"/>
                </a:schemeClr>
              </a:gs>
              <a:gs pos="53000">
                <a:srgbClr val="D4DEFF"/>
              </a:gs>
              <a:gs pos="83000">
                <a:srgbClr val="D4DEFF"/>
              </a:gs>
              <a:gs pos="100000">
                <a:srgbClr val="96AB94"/>
              </a:gs>
            </a:gsLst>
            <a:lin ang="2700000" scaled="1"/>
            <a:tileRect/>
          </a:gradFill>
          <a:ln>
            <a:solidFill>
              <a:schemeClr val="tx2">
                <a:lumMod val="50000"/>
              </a:schemeClr>
            </a:solidFill>
          </a:ln>
        </p:spPr>
        <p:txBody>
          <a:bodyPr vert="horz" wrap="square" rtlCol="0">
            <a:spAutoFit/>
          </a:bodyPr>
          <a:lstStyle/>
          <a:p>
            <a:pPr algn="ctr">
              <a:spcBef>
                <a:spcPts val="700"/>
              </a:spcBef>
              <a:buClr>
                <a:schemeClr val="tx2"/>
              </a:buClr>
              <a:buSzPct val="95000"/>
            </a:pPr>
            <a:r>
              <a:rPr lang="es-ES" sz="2000" b="1" dirty="0" smtClean="0">
                <a:solidFill>
                  <a:schemeClr val="tx2">
                    <a:lumMod val="25000"/>
                  </a:schemeClr>
                </a:solidFill>
              </a:rPr>
              <a:t>Suele entenderse por contenido o conocimiento abierto aquel que disfruta de las libertades 0 y 2, y eventualmente de las 1 y 3</a:t>
            </a:r>
          </a:p>
        </p:txBody>
      </p:sp>
    </p:spTree>
    <p:extLst>
      <p:ext uri="{BB962C8B-B14F-4D97-AF65-F5344CB8AC3E}">
        <p14:creationId xmlns:p14="http://schemas.microsoft.com/office/powerpoint/2010/main" val="24554083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14400" y="4988832"/>
            <a:ext cx="7772400" cy="1362075"/>
          </a:xfrm>
        </p:spPr>
        <p:txBody>
          <a:bodyPr/>
          <a:lstStyle/>
          <a:p>
            <a:pPr algn="r"/>
            <a:r>
              <a:rPr lang="es-ES" dirty="0" smtClean="0"/>
              <a:t>4. Recursos educativos abiertos</a:t>
            </a:r>
            <a:endParaRPr lang="es-ES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889935-DC85-4847-9265-CE546BEEBDB1}" type="slidenum">
              <a:rPr lang="es-ES_tradnl" smtClean="0"/>
              <a:pPr/>
              <a:t>18</a:t>
            </a:fld>
            <a:endParaRPr lang="es-ES_tradnl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_tradnl" smtClean="0"/>
              <a:t>GRIAL – Universidad de Salamanca</a:t>
            </a:r>
            <a:endParaRPr lang="es-ES_tradnl"/>
          </a:p>
        </p:txBody>
      </p:sp>
      <p:pic>
        <p:nvPicPr>
          <p:cNvPr id="19458" name="Picture 2" descr="http://okrasroka.files.wordpress.com/2009/12/oer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7248" y="1028220"/>
            <a:ext cx="4762500" cy="3571875"/>
          </a:xfrm>
          <a:prstGeom prst="rect">
            <a:avLst/>
          </a:prstGeom>
          <a:ln w="190500" cap="sq">
            <a:noFill/>
            <a:prstDash val="solid"/>
            <a:miter lim="800000"/>
          </a:ln>
          <a:effectLst>
            <a:outerShdw blurRad="127000" dist="38100" dir="2700000" algn="ctr">
              <a:srgbClr val="000000">
                <a:alpha val="45000"/>
              </a:srgbClr>
            </a:outerShdw>
          </a:effectLst>
          <a:scene3d>
            <a:camera prst="perspectiveFront" fov="2700000">
              <a:rot lat="20376000" lon="1938000" rev="20112001"/>
            </a:camera>
            <a:lightRig rig="soft" dir="t">
              <a:rot lat="0" lon="0" rev="0"/>
            </a:lightRig>
          </a:scene3d>
          <a:sp3d prstMaterial="dkEdge">
            <a:bevelT w="203200" h="50800" prst="softRound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3 Rectángulo"/>
          <p:cNvSpPr/>
          <p:nvPr/>
        </p:nvSpPr>
        <p:spPr>
          <a:xfrm rot="933492">
            <a:off x="1774940" y="4262563"/>
            <a:ext cx="160781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1200" dirty="0" err="1"/>
              <a:t>photo</a:t>
            </a:r>
            <a:r>
              <a:rPr lang="es-ES" sz="1200" dirty="0"/>
              <a:t> </a:t>
            </a:r>
            <a:r>
              <a:rPr lang="es-ES" sz="1200" dirty="0" err="1"/>
              <a:t>by</a:t>
            </a:r>
            <a:r>
              <a:rPr lang="es-ES" sz="1200" dirty="0"/>
              <a:t> social </a:t>
            </a:r>
            <a:r>
              <a:rPr lang="es-ES" sz="1200" dirty="0" err="1"/>
              <a:t>secrets</a:t>
            </a:r>
            <a:endParaRPr lang="es-ES" sz="1200" dirty="0"/>
          </a:p>
        </p:txBody>
      </p:sp>
    </p:spTree>
    <p:extLst>
      <p:ext uri="{BB962C8B-B14F-4D97-AF65-F5344CB8AC3E}">
        <p14:creationId xmlns:p14="http://schemas.microsoft.com/office/powerpoint/2010/main" val="211056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/>
              <a:t>Contenidos abiertos 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199" y="1378858"/>
            <a:ext cx="8340235" cy="4396300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s-ES" sz="2000" dirty="0">
                <a:cs typeface="Times New Roman" pitchFamily="18" charset="0"/>
              </a:rPr>
              <a:t>«</a:t>
            </a:r>
            <a:r>
              <a:rPr lang="es-ES" sz="2400" dirty="0">
                <a:cs typeface="Times New Roman" pitchFamily="18" charset="0"/>
              </a:rPr>
              <a:t>La libre disponibilidad en Internet, permitiendo a los usuarios </a:t>
            </a:r>
            <a:r>
              <a:rPr lang="es-ES" sz="2400" b="1" dirty="0">
                <a:cs typeface="Times New Roman" pitchFamily="18" charset="0"/>
              </a:rPr>
              <a:t>leer, descargar, copiar, distribuir, imprimir, buscar o enlazar</a:t>
            </a:r>
            <a:r>
              <a:rPr lang="es-ES" sz="2400" dirty="0">
                <a:cs typeface="Times New Roman" pitchFamily="18" charset="0"/>
              </a:rPr>
              <a:t> los textos completos de los artículos, indexarlos, usarlos para diferentes propósitos sin barreras legales o técnicas. </a:t>
            </a:r>
            <a:r>
              <a:rPr lang="es-ES" sz="2400" b="1" dirty="0">
                <a:cs typeface="Times New Roman" pitchFamily="18" charset="0"/>
              </a:rPr>
              <a:t>El único límite</a:t>
            </a:r>
            <a:r>
              <a:rPr lang="es-ES" sz="2400" dirty="0">
                <a:cs typeface="Times New Roman" pitchFamily="18" charset="0"/>
              </a:rPr>
              <a:t> que se debe de permitir sobre la reproducción y distribución, o relacionado con el copyright, es </a:t>
            </a:r>
            <a:r>
              <a:rPr lang="es-ES" sz="2400" b="1" dirty="0">
                <a:cs typeface="Times New Roman" pitchFamily="18" charset="0"/>
              </a:rPr>
              <a:t>el que establezca el mismo autor</a:t>
            </a:r>
            <a:r>
              <a:rPr lang="es-ES" sz="2000" dirty="0">
                <a:cs typeface="Times New Roman" pitchFamily="18" charset="0"/>
              </a:rPr>
              <a:t>»</a:t>
            </a:r>
            <a:r>
              <a:rPr lang="es-ES" sz="2400" dirty="0">
                <a:cs typeface="Times New Roman" pitchFamily="18" charset="0"/>
              </a:rPr>
              <a:t> (BOAI-OSI, 2004</a:t>
            </a:r>
            <a:r>
              <a:rPr lang="es-ES" sz="2400" dirty="0" smtClean="0">
                <a:cs typeface="Times New Roman" pitchFamily="18" charset="0"/>
              </a:rPr>
              <a:t>)</a:t>
            </a:r>
          </a:p>
          <a:p>
            <a:pPr marL="0" indent="0">
              <a:buNone/>
            </a:pPr>
            <a:endParaRPr lang="es-ES" sz="2400" dirty="0">
              <a:cs typeface="Times New Roman" pitchFamily="18" charset="0"/>
            </a:endParaRPr>
          </a:p>
          <a:p>
            <a:pPr marL="0" indent="0">
              <a:buNone/>
            </a:pPr>
            <a:r>
              <a:rPr lang="es-ES" sz="2400" dirty="0">
                <a:cs typeface="Times New Roman" pitchFamily="18" charset="0"/>
              </a:rPr>
              <a:t>«[…] </a:t>
            </a:r>
            <a:r>
              <a:rPr lang="es-ES" sz="2400" b="1" dirty="0">
                <a:cs typeface="Times New Roman" pitchFamily="18" charset="0"/>
              </a:rPr>
              <a:t>materiales en formato digital</a:t>
            </a:r>
            <a:r>
              <a:rPr lang="es-ES" sz="2400" dirty="0">
                <a:cs typeface="Times New Roman" pitchFamily="18" charset="0"/>
              </a:rPr>
              <a:t> que se ofrecen de manera gratuita y abierta para </a:t>
            </a:r>
            <a:r>
              <a:rPr lang="es-ES" sz="2400" b="1" dirty="0">
                <a:cs typeface="Times New Roman" pitchFamily="18" charset="0"/>
              </a:rPr>
              <a:t>educadores, estudiantes y autodidactas</a:t>
            </a:r>
            <a:r>
              <a:rPr lang="es-ES" sz="2400" dirty="0">
                <a:cs typeface="Times New Roman" pitchFamily="18" charset="0"/>
              </a:rPr>
              <a:t> para su uso y re-uso en la enseñanza, el aprendizaje y la </a:t>
            </a:r>
            <a:r>
              <a:rPr lang="es-ES" sz="2400" dirty="0" smtClean="0">
                <a:cs typeface="Times New Roman" pitchFamily="18" charset="0"/>
              </a:rPr>
              <a:t>investigación» </a:t>
            </a:r>
            <a:r>
              <a:rPr lang="es-ES" sz="2400" dirty="0">
                <a:cs typeface="Times New Roman" pitchFamily="18" charset="0"/>
              </a:rPr>
              <a:t>(UNESCO, IIEP, 2002)</a:t>
            </a:r>
            <a:endParaRPr lang="es-ES" sz="2400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889935-DC85-4847-9265-CE546BEEBDB1}" type="slidenum">
              <a:rPr lang="es-ES_tradnl" smtClean="0"/>
              <a:pPr/>
              <a:t>19</a:t>
            </a:fld>
            <a:endParaRPr lang="es-ES_tradnl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_tradnl" smtClean="0"/>
              <a:t>GRIAL – Universidad de Salamanca</a:t>
            </a:r>
            <a:endParaRPr lang="es-ES_tradnl"/>
          </a:p>
        </p:txBody>
      </p:sp>
      <p:sp>
        <p:nvSpPr>
          <p:cNvPr id="14" name="13 Rectángulo"/>
          <p:cNvSpPr/>
          <p:nvPr/>
        </p:nvSpPr>
        <p:spPr>
          <a:xfrm>
            <a:off x="4161887" y="5940851"/>
            <a:ext cx="4743927" cy="276999"/>
          </a:xfrm>
          <a:prstGeom prst="rect">
            <a:avLst/>
          </a:prstGeom>
          <a:solidFill>
            <a:srgbClr val="FEF690"/>
          </a:solidFill>
        </p:spPr>
        <p:txBody>
          <a:bodyPr wrap="none" rtlCol="0">
            <a:spAutoFit/>
          </a:bodyPr>
          <a:lstStyle/>
          <a:p>
            <a:r>
              <a:rPr lang="es-ES" sz="1200" dirty="0" smtClean="0"/>
              <a:t>Tomadas </a:t>
            </a:r>
            <a:r>
              <a:rPr lang="es-ES" sz="1200" dirty="0"/>
              <a:t>de http://www.slideshare.net/jminguillona/miraflores-4350453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Sumario</a:t>
            </a:r>
            <a:endParaRPr lang="es-ES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889935-DC85-4847-9265-CE546BEEBDB1}" type="slidenum">
              <a:rPr lang="es-ES_tradnl" smtClean="0"/>
              <a:pPr/>
              <a:t>2</a:t>
            </a:fld>
            <a:endParaRPr lang="es-ES_tradnl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_tradnl" smtClean="0"/>
              <a:t>GRIAL – Universidad de Salamanca</a:t>
            </a:r>
            <a:endParaRPr lang="es-ES_tradnl"/>
          </a:p>
        </p:txBody>
      </p:sp>
      <p:pic>
        <p:nvPicPr>
          <p:cNvPr id="32770" name="Picture 2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4982" y="1440180"/>
            <a:ext cx="8111615" cy="45796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dirty="0" smtClean="0"/>
              <a:t>Atributos esenciales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257968"/>
            <a:ext cx="8229600" cy="4525963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s-ES" sz="2400" b="1" dirty="0">
                <a:cs typeface="Times New Roman" pitchFamily="18" charset="0"/>
              </a:rPr>
              <a:t>Barreras técnicas: </a:t>
            </a:r>
            <a:r>
              <a:rPr lang="es-ES" sz="2400" dirty="0">
                <a:cs typeface="Times New Roman" pitchFamily="18" charset="0"/>
              </a:rPr>
              <a:t>el contenido debe de ser abierto, debe de basarse en sistemas y herramientas de código </a:t>
            </a:r>
            <a:r>
              <a:rPr lang="es-ES" sz="2400" dirty="0" smtClean="0">
                <a:cs typeface="Times New Roman" pitchFamily="18" charset="0"/>
              </a:rPr>
              <a:t>abierto</a:t>
            </a:r>
          </a:p>
          <a:p>
            <a:pPr>
              <a:lnSpc>
                <a:spcPct val="90000"/>
              </a:lnSpc>
            </a:pPr>
            <a:endParaRPr lang="es-ES" sz="2400" dirty="0">
              <a:cs typeface="Times New Roman" pitchFamily="18" charset="0"/>
            </a:endParaRPr>
          </a:p>
          <a:p>
            <a:pPr>
              <a:lnSpc>
                <a:spcPct val="90000"/>
              </a:lnSpc>
            </a:pPr>
            <a:r>
              <a:rPr lang="es-ES" sz="2400" b="1" dirty="0">
                <a:cs typeface="Times New Roman" pitchFamily="18" charset="0"/>
              </a:rPr>
              <a:t>Barreras económicas</a:t>
            </a:r>
            <a:r>
              <a:rPr lang="es-ES" sz="2400" dirty="0">
                <a:cs typeface="Times New Roman" pitchFamily="18" charset="0"/>
              </a:rPr>
              <a:t>: como suscripciones, licencias, </a:t>
            </a:r>
            <a:r>
              <a:rPr lang="es-ES" sz="2400" i="1" dirty="0" err="1">
                <a:cs typeface="Times New Roman" pitchFamily="18" charset="0"/>
              </a:rPr>
              <a:t>pay</a:t>
            </a:r>
            <a:r>
              <a:rPr lang="es-ES" sz="2400" i="1" dirty="0">
                <a:cs typeface="Times New Roman" pitchFamily="18" charset="0"/>
              </a:rPr>
              <a:t>-per-</a:t>
            </a:r>
            <a:r>
              <a:rPr lang="es-ES" sz="2400" i="1" dirty="0" err="1">
                <a:cs typeface="Times New Roman" pitchFamily="18" charset="0"/>
              </a:rPr>
              <a:t>view</a:t>
            </a:r>
            <a:r>
              <a:rPr lang="es-ES" sz="2400" dirty="0">
                <a:cs typeface="Times New Roman" pitchFamily="18" charset="0"/>
              </a:rPr>
              <a:t>, etc. El acceso a los contenidos tiene que ofrecerse </a:t>
            </a:r>
            <a:r>
              <a:rPr lang="es-ES" sz="2400" dirty="0" smtClean="0">
                <a:cs typeface="Times New Roman" pitchFamily="18" charset="0"/>
              </a:rPr>
              <a:t>gratuitamente</a:t>
            </a:r>
          </a:p>
          <a:p>
            <a:pPr>
              <a:lnSpc>
                <a:spcPct val="90000"/>
              </a:lnSpc>
            </a:pPr>
            <a:endParaRPr lang="es-ES" sz="2400" dirty="0">
              <a:cs typeface="Times New Roman" pitchFamily="18" charset="0"/>
            </a:endParaRPr>
          </a:p>
          <a:p>
            <a:pPr>
              <a:lnSpc>
                <a:spcPct val="90000"/>
              </a:lnSpc>
            </a:pPr>
            <a:r>
              <a:rPr lang="es-ES" sz="2400" b="1" dirty="0">
                <a:cs typeface="Times New Roman" pitchFamily="18" charset="0"/>
              </a:rPr>
              <a:t>Barreras legales:</a:t>
            </a:r>
            <a:r>
              <a:rPr lang="es-ES" sz="2400" dirty="0">
                <a:cs typeface="Times New Roman" pitchFamily="18" charset="0"/>
              </a:rPr>
              <a:t> </a:t>
            </a:r>
            <a:r>
              <a:rPr lang="es-ES" sz="2400" dirty="0" smtClean="0">
                <a:cs typeface="Times New Roman" pitchFamily="18" charset="0"/>
              </a:rPr>
              <a:t>mínimas </a:t>
            </a:r>
            <a:r>
              <a:rPr lang="es-ES" sz="2400" dirty="0">
                <a:cs typeface="Times New Roman" pitchFamily="18" charset="0"/>
              </a:rPr>
              <a:t>barreras cuanto a </a:t>
            </a:r>
            <a:r>
              <a:rPr lang="es-ES" sz="2400" i="1" dirty="0">
                <a:cs typeface="Times New Roman" pitchFamily="18" charset="0"/>
              </a:rPr>
              <a:t>copyright</a:t>
            </a:r>
            <a:r>
              <a:rPr lang="es-ES" sz="2400" dirty="0">
                <a:cs typeface="Times New Roman" pitchFamily="18" charset="0"/>
              </a:rPr>
              <a:t> y restricciones de licencias para el usuario final. Se tienen que licenciar los contenidos pensando en la reutilización</a:t>
            </a:r>
            <a:endParaRPr lang="es-ES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889935-DC85-4847-9265-CE546BEEBDB1}" type="slidenum">
              <a:rPr lang="es-ES_tradnl" smtClean="0"/>
              <a:pPr/>
              <a:t>20</a:t>
            </a:fld>
            <a:endParaRPr lang="es-ES_tradnl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_tradnl" smtClean="0"/>
              <a:t>GRIAL – Universidad de Salamanca</a:t>
            </a:r>
            <a:endParaRPr lang="es-ES_tradnl"/>
          </a:p>
        </p:txBody>
      </p:sp>
      <p:sp>
        <p:nvSpPr>
          <p:cNvPr id="6" name="5 CuadroTexto"/>
          <p:cNvSpPr txBox="1"/>
          <p:nvPr/>
        </p:nvSpPr>
        <p:spPr>
          <a:xfrm>
            <a:off x="4646207" y="5414599"/>
            <a:ext cx="40405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/>
              <a:t>Proyecto OLCOS - </a:t>
            </a:r>
            <a:r>
              <a:rPr lang="es-ES" dirty="0">
                <a:hlinkClick r:id="rId3"/>
              </a:rPr>
              <a:t>http://www.olcos.org</a:t>
            </a:r>
            <a:r>
              <a:rPr lang="es-ES" dirty="0" smtClean="0">
                <a:hlinkClick r:id="rId3"/>
              </a:rPr>
              <a:t>/</a:t>
            </a:r>
            <a:r>
              <a:rPr lang="es-ES" dirty="0" smtClean="0"/>
              <a:t> </a:t>
            </a:r>
            <a:endParaRPr lang="es-ES" dirty="0"/>
          </a:p>
        </p:txBody>
      </p:sp>
      <p:pic>
        <p:nvPicPr>
          <p:cNvPr id="20482" name="Picture 2" descr="Image:olcos_logo.jpg">
            <a:hlinkClick r:id="rId4" tooltip="Image:olcos_logo.jpg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9800" y="5758848"/>
            <a:ext cx="2333625" cy="771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48568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dirty="0" smtClean="0"/>
              <a:t>Áreas de actividad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270000"/>
            <a:ext cx="8229600" cy="4871720"/>
          </a:xfrm>
        </p:spPr>
        <p:txBody>
          <a:bodyPr>
            <a:noAutofit/>
          </a:bodyPr>
          <a:lstStyle/>
          <a:p>
            <a:pPr>
              <a:lnSpc>
                <a:spcPct val="90000"/>
              </a:lnSpc>
            </a:pPr>
            <a:r>
              <a:rPr lang="es-ES" sz="2700" b="1" dirty="0">
                <a:cs typeface="Times New Roman" pitchFamily="18" charset="0"/>
              </a:rPr>
              <a:t>Contenidos educativos</a:t>
            </a:r>
            <a:r>
              <a:rPr lang="es-ES" sz="2700" dirty="0">
                <a:cs typeface="Times New Roman" pitchFamily="18" charset="0"/>
              </a:rPr>
              <a:t>: cursos completos, módulos de contenidos, objetos de aprendizaje, colecciones, etc.</a:t>
            </a:r>
          </a:p>
          <a:p>
            <a:pPr>
              <a:lnSpc>
                <a:spcPct val="90000"/>
              </a:lnSpc>
            </a:pPr>
            <a:endParaRPr lang="es-ES" sz="2700" b="1" dirty="0" smtClean="0">
              <a:cs typeface="Times New Roman" pitchFamily="18" charset="0"/>
            </a:endParaRPr>
          </a:p>
          <a:p>
            <a:pPr>
              <a:lnSpc>
                <a:spcPct val="90000"/>
              </a:lnSpc>
            </a:pPr>
            <a:r>
              <a:rPr lang="es-ES" sz="2700" b="1" dirty="0" smtClean="0">
                <a:cs typeface="Times New Roman" pitchFamily="18" charset="0"/>
              </a:rPr>
              <a:t>Herramientas</a:t>
            </a:r>
            <a:r>
              <a:rPr lang="es-ES" sz="2700" dirty="0" smtClean="0">
                <a:cs typeface="Times New Roman" pitchFamily="18" charset="0"/>
              </a:rPr>
              <a:t>: </a:t>
            </a:r>
            <a:r>
              <a:rPr lang="es-ES" sz="2700" i="1" dirty="0">
                <a:cs typeface="Times New Roman" pitchFamily="18" charset="0"/>
              </a:rPr>
              <a:t>software</a:t>
            </a:r>
            <a:r>
              <a:rPr lang="es-ES" sz="2700" dirty="0">
                <a:cs typeface="Times New Roman" pitchFamily="18" charset="0"/>
              </a:rPr>
              <a:t> que da soporte al desarrollo, uso, reutilización, acceso de contenidos, incluye la búsqueda y organización del </a:t>
            </a:r>
            <a:r>
              <a:rPr lang="es-ES" sz="2700" dirty="0" smtClean="0">
                <a:cs typeface="Times New Roman" pitchFamily="18" charset="0"/>
              </a:rPr>
              <a:t>contenido</a:t>
            </a:r>
            <a:endParaRPr lang="es-ES" sz="2700" dirty="0">
              <a:cs typeface="Times New Roman" pitchFamily="18" charset="0"/>
            </a:endParaRPr>
          </a:p>
          <a:p>
            <a:pPr>
              <a:lnSpc>
                <a:spcPct val="90000"/>
              </a:lnSpc>
            </a:pPr>
            <a:endParaRPr lang="es-ES" sz="2700" b="1" dirty="0" smtClean="0">
              <a:cs typeface="Times New Roman" pitchFamily="18" charset="0"/>
            </a:endParaRPr>
          </a:p>
          <a:p>
            <a:pPr>
              <a:lnSpc>
                <a:spcPct val="90000"/>
              </a:lnSpc>
            </a:pPr>
            <a:r>
              <a:rPr lang="es-ES" sz="2700" b="1" dirty="0" smtClean="0">
                <a:cs typeface="Times New Roman" pitchFamily="18" charset="0"/>
              </a:rPr>
              <a:t>Recursos </a:t>
            </a:r>
            <a:r>
              <a:rPr lang="es-ES" sz="2700" b="1" dirty="0">
                <a:cs typeface="Times New Roman" pitchFamily="18" charset="0"/>
              </a:rPr>
              <a:t>de implementación</a:t>
            </a:r>
            <a:r>
              <a:rPr lang="es-ES" sz="2700" dirty="0">
                <a:cs typeface="Times New Roman" pitchFamily="18" charset="0"/>
              </a:rPr>
              <a:t>: licencias de propiedad intelectual y estándares de descripción de los recursos</a:t>
            </a:r>
            <a:endParaRPr lang="es-ES" sz="2700" dirty="0" smtClean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889935-DC85-4847-9265-CE546BEEBDB1}" type="slidenum">
              <a:rPr lang="es-ES_tradnl" smtClean="0"/>
              <a:pPr/>
              <a:t>21</a:t>
            </a:fld>
            <a:endParaRPr lang="es-ES_tradnl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_tradnl" smtClean="0"/>
              <a:t>GRIAL – Universidad de Salamanca</a:t>
            </a:r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43424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Repositorios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294064"/>
            <a:ext cx="8229600" cy="4525963"/>
          </a:xfrm>
        </p:spPr>
        <p:txBody>
          <a:bodyPr>
            <a:normAutofit/>
          </a:bodyPr>
          <a:lstStyle/>
          <a:p>
            <a:r>
              <a:rPr lang="es-ES" i="1" dirty="0" smtClean="0"/>
              <a:t>Software</a:t>
            </a:r>
            <a:r>
              <a:rPr lang="es-ES" dirty="0" smtClean="0"/>
              <a:t> para la preservación digital</a:t>
            </a:r>
          </a:p>
          <a:p>
            <a:endParaRPr lang="es-ES" dirty="0"/>
          </a:p>
          <a:p>
            <a:r>
              <a:rPr lang="es-ES" dirty="0" smtClean="0"/>
              <a:t>Archivo centralizado donde se </a:t>
            </a:r>
            <a:br>
              <a:rPr lang="es-ES" dirty="0" smtClean="0"/>
            </a:br>
            <a:r>
              <a:rPr lang="es-ES" dirty="0" smtClean="0"/>
              <a:t>almacena y mantiene información</a:t>
            </a:r>
            <a:br>
              <a:rPr lang="es-ES" dirty="0" smtClean="0"/>
            </a:br>
            <a:r>
              <a:rPr lang="es-ES" dirty="0" smtClean="0"/>
              <a:t>digital</a:t>
            </a:r>
          </a:p>
          <a:p>
            <a:endParaRPr lang="es-ES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889935-DC85-4847-9265-CE546BEEBDB1}" type="slidenum">
              <a:rPr lang="es-ES_tradnl" smtClean="0"/>
              <a:pPr/>
              <a:t>22</a:t>
            </a:fld>
            <a:endParaRPr lang="es-ES_tradnl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_tradnl" smtClean="0"/>
              <a:t>GRIAL – Universidad de Salamanca</a:t>
            </a:r>
            <a:endParaRPr lang="es-ES_tradnl"/>
          </a:p>
        </p:txBody>
      </p:sp>
      <p:pic>
        <p:nvPicPr>
          <p:cNvPr id="6" name="Picture 4" descr="60061-30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67793" y="1773159"/>
            <a:ext cx="3028014" cy="4046868"/>
          </a:xfrm>
          <a:prstGeom prst="rect">
            <a:avLst/>
          </a:prstGeom>
          <a:ln w="190500" cap="sq">
            <a:noFill/>
            <a:prstDash val="solid"/>
            <a:miter lim="800000"/>
          </a:ln>
          <a:effectLst>
            <a:outerShdw blurRad="127000" dist="38100" dir="2700000" algn="ctr">
              <a:srgbClr val="000000">
                <a:alpha val="45000"/>
              </a:srgbClr>
            </a:outerShdw>
          </a:effectLst>
          <a:scene3d>
            <a:camera prst="perspectiveFront" fov="2700000">
              <a:rot lat="20376000" lon="1938000" rev="20112001"/>
            </a:camera>
            <a:lightRig rig="soft" dir="t">
              <a:rot lat="0" lon="0" rev="0"/>
            </a:lightRig>
          </a:scene3d>
          <a:sp3d prstMaterial="dkEdge">
            <a:bevelT w="203200" h="50800" prst="softRound"/>
          </a:sp3d>
        </p:spPr>
      </p:pic>
    </p:spTree>
    <p:extLst>
      <p:ext uri="{BB962C8B-B14F-4D97-AF65-F5344CB8AC3E}">
        <p14:creationId xmlns:p14="http://schemas.microsoft.com/office/powerpoint/2010/main" val="3966632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Repositorios - Tipos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/>
              <a:t>Temático</a:t>
            </a:r>
          </a:p>
          <a:p>
            <a:pPr lvl="1"/>
            <a:r>
              <a:rPr lang="es-ES" dirty="0" smtClean="0"/>
              <a:t>Documentos de </a:t>
            </a:r>
            <a:r>
              <a:rPr lang="es-ES" dirty="0"/>
              <a:t>una o varias disciplinas científicas específicas y al que contribuyen con sus trabajos investigadores de diversas </a:t>
            </a:r>
            <a:r>
              <a:rPr lang="es-ES" dirty="0" smtClean="0"/>
              <a:t>instituciones</a:t>
            </a:r>
          </a:p>
          <a:p>
            <a:pPr lvl="1"/>
            <a:endParaRPr lang="es-ES" dirty="0"/>
          </a:p>
          <a:p>
            <a:r>
              <a:rPr lang="es-ES" dirty="0" smtClean="0"/>
              <a:t>Institucional</a:t>
            </a:r>
          </a:p>
          <a:p>
            <a:pPr lvl="1"/>
            <a:r>
              <a:rPr lang="es-ES" dirty="0" smtClean="0"/>
              <a:t>La </a:t>
            </a:r>
            <a:r>
              <a:rPr lang="es-ES" dirty="0"/>
              <a:t>producción intelectual de los miembros de una institución académica resultado de su actividad docente e investigadora, desarrollado por la propia institución</a:t>
            </a:r>
          </a:p>
          <a:p>
            <a:endParaRPr lang="es-ES" dirty="0" smtClean="0"/>
          </a:p>
          <a:p>
            <a:endParaRPr lang="es-ES" dirty="0"/>
          </a:p>
          <a:p>
            <a:endParaRPr lang="es-ES" dirty="0"/>
          </a:p>
          <a:p>
            <a:endParaRPr lang="es-ES" dirty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_tradnl" smtClean="0"/>
              <a:t>GRIAL – Universidad de Salamanca</a:t>
            </a:r>
            <a:endParaRPr lang="es-ES_tradnl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889935-DC85-4847-9265-CE546BEEBDB1}" type="slidenum">
              <a:rPr lang="es-ES_tradnl" smtClean="0"/>
              <a:pPr/>
              <a:t>23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88123545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Directorios de repositorios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Directory of Open Access Repositories </a:t>
            </a:r>
            <a:r>
              <a:rPr lang="en-US" dirty="0" smtClean="0"/>
              <a:t>– </a:t>
            </a:r>
            <a:r>
              <a:rPr lang="en-US" dirty="0" err="1" smtClean="0"/>
              <a:t>OpenDOAR</a:t>
            </a:r>
            <a:r>
              <a:rPr lang="en-US" dirty="0" smtClean="0"/>
              <a:t> </a:t>
            </a:r>
            <a:r>
              <a:rPr lang="es-ES" dirty="0" smtClean="0"/>
              <a:t>- </a:t>
            </a:r>
            <a:r>
              <a:rPr lang="es-ES" sz="2800" dirty="0" smtClean="0">
                <a:hlinkClick r:id="rId3"/>
              </a:rPr>
              <a:t>http://www.opendoar.org</a:t>
            </a:r>
            <a:r>
              <a:rPr lang="es-ES" sz="2800" dirty="0" smtClean="0"/>
              <a:t> </a:t>
            </a:r>
          </a:p>
          <a:p>
            <a:pPr lvl="1"/>
            <a:r>
              <a:rPr lang="es-ES" dirty="0" err="1" smtClean="0"/>
              <a:t>University</a:t>
            </a:r>
            <a:r>
              <a:rPr lang="es-ES" dirty="0" smtClean="0"/>
              <a:t> </a:t>
            </a:r>
            <a:r>
              <a:rPr lang="es-ES" dirty="0"/>
              <a:t>of </a:t>
            </a:r>
            <a:r>
              <a:rPr lang="es-ES" dirty="0" err="1"/>
              <a:t>Nottingham</a:t>
            </a:r>
            <a:r>
              <a:rPr lang="es-ES" dirty="0"/>
              <a:t>, </a:t>
            </a:r>
            <a:r>
              <a:rPr lang="es-ES" dirty="0" smtClean="0"/>
              <a:t>UK</a:t>
            </a:r>
          </a:p>
          <a:p>
            <a:pPr lvl="1"/>
            <a:r>
              <a:rPr lang="es-ES" dirty="0" smtClean="0"/>
              <a:t>1851 repositorios registrados (7-2-2011)</a:t>
            </a:r>
          </a:p>
          <a:p>
            <a:pPr lvl="1"/>
            <a:endParaRPr lang="es-ES" dirty="0"/>
          </a:p>
          <a:p>
            <a:r>
              <a:rPr lang="en-US" dirty="0"/>
              <a:t>Registry of Open Access Repositories (ROAR</a:t>
            </a:r>
            <a:r>
              <a:rPr lang="en-US" dirty="0" smtClean="0"/>
              <a:t>) - </a:t>
            </a:r>
            <a:r>
              <a:rPr lang="es-ES" dirty="0">
                <a:hlinkClick r:id="rId4"/>
              </a:rPr>
              <a:t>http://</a:t>
            </a:r>
            <a:r>
              <a:rPr lang="es-ES" dirty="0" smtClean="0">
                <a:hlinkClick r:id="rId4"/>
              </a:rPr>
              <a:t>roar.eprints.org</a:t>
            </a:r>
            <a:endParaRPr lang="es-ES" dirty="0" smtClean="0"/>
          </a:p>
          <a:p>
            <a:pPr lvl="1"/>
            <a:r>
              <a:rPr lang="es-ES" dirty="0" err="1"/>
              <a:t>University</a:t>
            </a:r>
            <a:r>
              <a:rPr lang="es-ES" dirty="0"/>
              <a:t> of Southampton, </a:t>
            </a:r>
            <a:r>
              <a:rPr lang="es-ES" dirty="0" smtClean="0"/>
              <a:t>UK</a:t>
            </a:r>
          </a:p>
          <a:p>
            <a:pPr lvl="1"/>
            <a:r>
              <a:rPr lang="es-ES" dirty="0" smtClean="0"/>
              <a:t>2104 entradas </a:t>
            </a:r>
            <a:r>
              <a:rPr lang="es-ES" dirty="0"/>
              <a:t>(</a:t>
            </a:r>
            <a:r>
              <a:rPr lang="es-ES" dirty="0" smtClean="0"/>
              <a:t>7-2-2011</a:t>
            </a:r>
            <a:r>
              <a:rPr lang="es-ES" dirty="0"/>
              <a:t>)</a:t>
            </a:r>
            <a:endParaRPr lang="en-US" dirty="0"/>
          </a:p>
          <a:p>
            <a:endParaRPr lang="es-ES" dirty="0" smtClean="0"/>
          </a:p>
          <a:p>
            <a:endParaRPr lang="es-ES" dirty="0"/>
          </a:p>
          <a:p>
            <a:endParaRPr lang="es-ES" dirty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_tradnl" smtClean="0"/>
              <a:t>GRIAL – Universidad de Salamanca</a:t>
            </a:r>
            <a:endParaRPr lang="es-ES_tradnl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889935-DC85-4847-9265-CE546BEEBDB1}" type="slidenum">
              <a:rPr lang="es-ES_tradnl" smtClean="0"/>
              <a:pPr/>
              <a:t>24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212849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Directorio de revistas OA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err="1" smtClean="0"/>
              <a:t>Directory</a:t>
            </a:r>
            <a:r>
              <a:rPr lang="es-ES" dirty="0" smtClean="0"/>
              <a:t> of Open Access </a:t>
            </a:r>
            <a:r>
              <a:rPr lang="es-ES" dirty="0" err="1" smtClean="0"/>
              <a:t>Journals</a:t>
            </a:r>
            <a:r>
              <a:rPr lang="es-ES" dirty="0" smtClean="0"/>
              <a:t> – </a:t>
            </a:r>
            <a:r>
              <a:rPr lang="es-ES" dirty="0"/>
              <a:t>DOAJ - </a:t>
            </a:r>
            <a:r>
              <a:rPr lang="es-ES" dirty="0">
                <a:hlinkClick r:id="rId3"/>
              </a:rPr>
              <a:t>http://www.doaj.org</a:t>
            </a:r>
            <a:r>
              <a:rPr lang="es-ES" dirty="0" smtClean="0">
                <a:hlinkClick r:id="rId3"/>
              </a:rPr>
              <a:t>/</a:t>
            </a:r>
            <a:endParaRPr lang="es-ES" dirty="0" smtClean="0"/>
          </a:p>
          <a:p>
            <a:pPr lvl="1"/>
            <a:r>
              <a:rPr lang="en-US" dirty="0"/>
              <a:t>There are now </a:t>
            </a:r>
            <a:r>
              <a:rPr lang="en-US" b="1" dirty="0"/>
              <a:t>6106</a:t>
            </a:r>
            <a:r>
              <a:rPr lang="en-US" dirty="0"/>
              <a:t> journals in the directory. Currently </a:t>
            </a:r>
            <a:r>
              <a:rPr lang="en-US" b="1" dirty="0"/>
              <a:t>2596</a:t>
            </a:r>
            <a:r>
              <a:rPr lang="en-US" dirty="0"/>
              <a:t> journals are searchable at article level. As of today </a:t>
            </a:r>
            <a:r>
              <a:rPr lang="en-US" b="1" dirty="0"/>
              <a:t>507611</a:t>
            </a:r>
            <a:r>
              <a:rPr lang="en-US" dirty="0"/>
              <a:t> articles are included in the DOAJ </a:t>
            </a:r>
            <a:r>
              <a:rPr lang="en-US" dirty="0" smtClean="0"/>
              <a:t>service (</a:t>
            </a:r>
            <a:r>
              <a:rPr lang="es-ES" dirty="0" smtClean="0"/>
              <a:t>7-2-2011</a:t>
            </a:r>
            <a:r>
              <a:rPr lang="es-ES" dirty="0"/>
              <a:t>)</a:t>
            </a:r>
            <a:endParaRPr lang="en-US" dirty="0"/>
          </a:p>
          <a:p>
            <a:pPr lvl="1"/>
            <a:endParaRPr lang="es-ES" dirty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_tradnl" smtClean="0"/>
              <a:t>GRIAL – Universidad de Salamanca</a:t>
            </a:r>
            <a:endParaRPr lang="es-ES_tradnl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889935-DC85-4847-9265-CE546BEEBDB1}" type="slidenum">
              <a:rPr lang="es-ES_tradnl" smtClean="0"/>
              <a:pPr/>
              <a:t>25</a:t>
            </a:fld>
            <a:endParaRPr lang="es-ES_tradnl"/>
          </a:p>
        </p:txBody>
      </p:sp>
      <p:pic>
        <p:nvPicPr>
          <p:cNvPr id="24578" name="Picture 2" descr="DOAJ Directory of Open Access Journals">
            <a:hlinkClick r:id="rId3" tooltip="DOAJ -- Directory of Open Access Journals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59735" y="4016375"/>
            <a:ext cx="3810000" cy="1162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3870795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14400" y="5740944"/>
            <a:ext cx="7772400" cy="1362075"/>
          </a:xfrm>
        </p:spPr>
        <p:txBody>
          <a:bodyPr/>
          <a:lstStyle/>
          <a:p>
            <a:pPr algn="r"/>
            <a:r>
              <a:rPr lang="es-ES" dirty="0" smtClean="0"/>
              <a:t>5. Casos de éxito</a:t>
            </a:r>
            <a:endParaRPr lang="es-ES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889935-DC85-4847-9265-CE546BEEBDB1}" type="slidenum">
              <a:rPr lang="es-ES_tradnl" smtClean="0"/>
              <a:pPr/>
              <a:t>26</a:t>
            </a:fld>
            <a:endParaRPr lang="es-ES_tradnl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_tradnl" smtClean="0"/>
              <a:t>GRIAL – Universidad de Salamanca</a:t>
            </a:r>
            <a:endParaRPr lang="es-ES_tradnl"/>
          </a:p>
        </p:txBody>
      </p:sp>
      <p:pic>
        <p:nvPicPr>
          <p:cNvPr id="22530" name="Picture 2" descr="http://fc04.deviantart.net/fs70/i/2010/239/0/1/Sucess_in_Journey_Not_A____by_Qureshi_Designerz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4190" y="1332145"/>
            <a:ext cx="6612610" cy="41365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9 Rectángulo"/>
          <p:cNvSpPr/>
          <p:nvPr/>
        </p:nvSpPr>
        <p:spPr>
          <a:xfrm>
            <a:off x="3383280" y="5468700"/>
            <a:ext cx="5288281" cy="276999"/>
          </a:xfrm>
          <a:prstGeom prst="rect">
            <a:avLst/>
          </a:prstGeom>
          <a:solidFill>
            <a:srgbClr val="FEF690"/>
          </a:solidFill>
        </p:spPr>
        <p:txBody>
          <a:bodyPr wrap="square" rtlCol="0">
            <a:spAutoFit/>
          </a:bodyPr>
          <a:lstStyle/>
          <a:p>
            <a:r>
              <a:rPr lang="en-US" sz="1200" dirty="0" err="1"/>
              <a:t>Sucess</a:t>
            </a:r>
            <a:r>
              <a:rPr lang="en-US" sz="1200" dirty="0"/>
              <a:t> in Journey Not A... </a:t>
            </a:r>
            <a:r>
              <a:rPr lang="en-US" sz="1200" dirty="0" smtClean="0"/>
              <a:t>by </a:t>
            </a:r>
            <a:r>
              <a:rPr lang="en-US" sz="1200" dirty="0"/>
              <a:t>~</a:t>
            </a:r>
            <a:r>
              <a:rPr lang="en-US" sz="1200" dirty="0" err="1" smtClean="0"/>
              <a:t>Qureshi-Designerz</a:t>
            </a:r>
            <a:r>
              <a:rPr lang="en-US" sz="1200" dirty="0" smtClean="0"/>
              <a:t> (</a:t>
            </a:r>
            <a:r>
              <a:rPr lang="es-ES" sz="1200" dirty="0" smtClean="0">
                <a:hlinkClick r:id="rId4"/>
              </a:rPr>
              <a:t>http</a:t>
            </a:r>
            <a:r>
              <a:rPr lang="es-ES" sz="1200" dirty="0">
                <a:hlinkClick r:id="rId4"/>
              </a:rPr>
              <a:t>://</a:t>
            </a:r>
            <a:r>
              <a:rPr lang="es-ES" sz="1200" dirty="0" smtClean="0">
                <a:hlinkClick r:id="rId4"/>
              </a:rPr>
              <a:t>www.deviantart.com</a:t>
            </a:r>
            <a:r>
              <a:rPr lang="es-ES" sz="1200" dirty="0" smtClean="0"/>
              <a:t>) </a:t>
            </a:r>
            <a:endParaRPr lang="es-ES" sz="1200" dirty="0"/>
          </a:p>
        </p:txBody>
      </p:sp>
    </p:spTree>
    <p:extLst>
      <p:ext uri="{BB962C8B-B14F-4D97-AF65-F5344CB8AC3E}">
        <p14:creationId xmlns:p14="http://schemas.microsoft.com/office/powerpoint/2010/main" val="2524661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dirty="0" smtClean="0"/>
              <a:t>OER</a:t>
            </a:r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889935-DC85-4847-9265-CE546BEEBDB1}" type="slidenum">
              <a:rPr lang="es-ES_tradnl" smtClean="0"/>
              <a:pPr/>
              <a:t>27</a:t>
            </a:fld>
            <a:endParaRPr lang="es-ES_tradnl"/>
          </a:p>
        </p:txBody>
      </p:sp>
      <p:sp>
        <p:nvSpPr>
          <p:cNvPr id="2" name="1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_tradnl" smtClean="0"/>
              <a:t>GRIAL – Universidad de Salamanca</a:t>
            </a:r>
            <a:endParaRPr lang="es-ES_tradnl"/>
          </a:p>
        </p:txBody>
      </p:sp>
      <p:sp>
        <p:nvSpPr>
          <p:cNvPr id="7" name="6 Rectángulo"/>
          <p:cNvSpPr/>
          <p:nvPr/>
        </p:nvSpPr>
        <p:spPr>
          <a:xfrm>
            <a:off x="413385" y="2557581"/>
            <a:ext cx="31091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dirty="0">
                <a:hlinkClick r:id="rId3"/>
              </a:rPr>
              <a:t>http://www.oercommons.org</a:t>
            </a:r>
            <a:r>
              <a:rPr lang="es-ES" dirty="0" smtClean="0">
                <a:hlinkClick r:id="rId3"/>
              </a:rPr>
              <a:t>/</a:t>
            </a:r>
            <a:r>
              <a:rPr lang="es-ES" dirty="0" smtClean="0"/>
              <a:t> </a:t>
            </a:r>
            <a:endParaRPr lang="es-ES" dirty="0"/>
          </a:p>
        </p:txBody>
      </p:sp>
      <p:pic>
        <p:nvPicPr>
          <p:cNvPr id="2355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385" y="1192847"/>
            <a:ext cx="1994202" cy="13522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556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142298"/>
            <a:ext cx="4800600" cy="11830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7 Rectángulo"/>
          <p:cNvSpPr/>
          <p:nvPr/>
        </p:nvSpPr>
        <p:spPr>
          <a:xfrm>
            <a:off x="413385" y="4338792"/>
            <a:ext cx="308020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dirty="0">
                <a:hlinkClick r:id="rId6"/>
              </a:rPr>
              <a:t>http://www.opencontent.org</a:t>
            </a:r>
            <a:r>
              <a:rPr lang="es-ES" dirty="0" smtClean="0">
                <a:hlinkClick r:id="rId6"/>
              </a:rPr>
              <a:t>/</a:t>
            </a:r>
            <a:r>
              <a:rPr lang="es-ES" dirty="0" smtClean="0"/>
              <a:t> </a:t>
            </a:r>
            <a:endParaRPr lang="es-ES" dirty="0"/>
          </a:p>
        </p:txBody>
      </p:sp>
      <p:pic>
        <p:nvPicPr>
          <p:cNvPr id="23557" name="Picture 5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94523" y="4812900"/>
            <a:ext cx="3552825" cy="619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558" name="Picture 6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3398" y="4708124"/>
            <a:ext cx="1381125" cy="828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8 Rectángulo"/>
          <p:cNvSpPr/>
          <p:nvPr/>
        </p:nvSpPr>
        <p:spPr>
          <a:xfrm>
            <a:off x="513398" y="5569683"/>
            <a:ext cx="614553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dirty="0">
                <a:hlinkClick r:id="rId9"/>
              </a:rPr>
              <a:t>http://</a:t>
            </a:r>
            <a:r>
              <a:rPr lang="es-ES" dirty="0" smtClean="0">
                <a:hlinkClick r:id="rId9"/>
              </a:rPr>
              <a:t>www.jisc.ac.uk/whatwedo/programmes/elearning/oer</a:t>
            </a:r>
            <a:r>
              <a:rPr lang="es-ES" dirty="0" smtClean="0"/>
              <a:t> </a:t>
            </a:r>
            <a:endParaRPr lang="es-ES" dirty="0"/>
          </a:p>
        </p:txBody>
      </p:sp>
      <p:pic>
        <p:nvPicPr>
          <p:cNvPr id="23559" name="Picture 7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525" y="1459388"/>
            <a:ext cx="2962275" cy="819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9 Rectángulo"/>
          <p:cNvSpPr/>
          <p:nvPr/>
        </p:nvSpPr>
        <p:spPr>
          <a:xfrm>
            <a:off x="5758783" y="2360414"/>
            <a:ext cx="262648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dirty="0">
                <a:hlinkClick r:id="rId11"/>
              </a:rPr>
              <a:t>http://www.wikisaber.es</a:t>
            </a:r>
            <a:r>
              <a:rPr lang="es-ES" dirty="0" smtClean="0">
                <a:hlinkClick r:id="rId11"/>
              </a:rPr>
              <a:t>/</a:t>
            </a:r>
            <a:r>
              <a:rPr lang="es-ES" dirty="0" smtClean="0"/>
              <a:t> 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524555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Open Training </a:t>
            </a:r>
            <a:r>
              <a:rPr lang="es-ES" dirty="0" err="1" smtClean="0"/>
              <a:t>Platform</a:t>
            </a:r>
            <a:endParaRPr lang="es-ES" dirty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_tradnl" smtClean="0"/>
              <a:t>GRIAL – Universidad de Salamanca</a:t>
            </a:r>
            <a:endParaRPr lang="es-ES_tradnl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889935-DC85-4847-9265-CE546BEEBDB1}" type="slidenum">
              <a:rPr lang="es-ES_tradnl" smtClean="0"/>
              <a:pPr/>
              <a:t>28</a:t>
            </a:fld>
            <a:endParaRPr lang="es-ES_tradnl"/>
          </a:p>
        </p:txBody>
      </p:sp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569720"/>
            <a:ext cx="8382000" cy="2743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5 Rectángulo"/>
          <p:cNvSpPr/>
          <p:nvPr/>
        </p:nvSpPr>
        <p:spPr>
          <a:xfrm>
            <a:off x="2882499" y="4463534"/>
            <a:ext cx="337900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dirty="0">
                <a:hlinkClick r:id="rId4"/>
              </a:rPr>
              <a:t>http://</a:t>
            </a:r>
            <a:r>
              <a:rPr lang="es-ES" dirty="0" smtClean="0">
                <a:hlinkClick r:id="rId4"/>
              </a:rPr>
              <a:t>opentraining.unesco-ci.org</a:t>
            </a:r>
            <a:r>
              <a:rPr lang="es-ES" dirty="0" smtClean="0"/>
              <a:t> 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51810453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OCW</a:t>
            </a:r>
            <a:endParaRPr lang="es-ES" dirty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_tradnl" smtClean="0"/>
              <a:t>GRIAL – Universidad de Salamanca</a:t>
            </a:r>
            <a:endParaRPr lang="es-ES_tradnl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889935-DC85-4847-9265-CE546BEEBDB1}" type="slidenum">
              <a:rPr lang="es-ES_tradnl" smtClean="0"/>
              <a:pPr/>
              <a:t>29</a:t>
            </a:fld>
            <a:endParaRPr lang="es-ES_tradnl"/>
          </a:p>
        </p:txBody>
      </p:sp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" y="1728788"/>
            <a:ext cx="9067800" cy="3400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5 Rectángulo"/>
          <p:cNvSpPr/>
          <p:nvPr/>
        </p:nvSpPr>
        <p:spPr>
          <a:xfrm>
            <a:off x="3585223" y="5347454"/>
            <a:ext cx="202645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dirty="0">
                <a:hlinkClick r:id="rId4"/>
              </a:rPr>
              <a:t>http://</a:t>
            </a:r>
            <a:r>
              <a:rPr lang="es-ES" dirty="0" smtClean="0">
                <a:hlinkClick r:id="rId4"/>
              </a:rPr>
              <a:t>ocw.mit.edu</a:t>
            </a:r>
            <a:r>
              <a:rPr lang="es-ES" dirty="0" smtClean="0"/>
              <a:t> 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6462823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371600" y="4932487"/>
            <a:ext cx="7772400" cy="1362075"/>
          </a:xfrm>
        </p:spPr>
        <p:txBody>
          <a:bodyPr/>
          <a:lstStyle/>
          <a:p>
            <a:pPr algn="r"/>
            <a:r>
              <a:rPr lang="es-ES" dirty="0" smtClean="0"/>
              <a:t>1. Introducción</a:t>
            </a:r>
            <a:endParaRPr lang="es-ES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889935-DC85-4847-9265-CE546BEEBDB1}" type="slidenum">
              <a:rPr lang="es-ES_tradnl" smtClean="0"/>
              <a:pPr/>
              <a:t>3</a:t>
            </a:fld>
            <a:endParaRPr lang="es-ES_tradnl"/>
          </a:p>
        </p:txBody>
      </p:sp>
      <p:sp>
        <p:nvSpPr>
          <p:cNvPr id="8" name="7 CuadroTexto"/>
          <p:cNvSpPr txBox="1"/>
          <p:nvPr/>
        </p:nvSpPr>
        <p:spPr>
          <a:xfrm rot="283659">
            <a:off x="1088816" y="3405590"/>
            <a:ext cx="1957587" cy="400110"/>
          </a:xfrm>
          <a:prstGeom prst="rect">
            <a:avLst/>
          </a:prstGeom>
          <a:ln w="190500" cap="sq">
            <a:noFill/>
            <a:prstDash val="solid"/>
            <a:miter lim="800000"/>
          </a:ln>
          <a:effectLst>
            <a:outerShdw blurRad="127000" dist="38100" dir="2700000" algn="ctr">
              <a:srgbClr val="000000">
                <a:alpha val="45000"/>
              </a:srgbClr>
            </a:outerShdw>
          </a:effectLst>
          <a:scene3d>
            <a:camera prst="perspectiveFront" fov="2700000">
              <a:rot lat="20376000" lon="1938000" rev="20112001"/>
            </a:camera>
            <a:lightRig rig="soft" dir="t">
              <a:rot lat="0" lon="0" rev="0"/>
            </a:lightRig>
          </a:scene3d>
          <a:sp3d prstMaterial="dkEdge">
            <a:bevelT w="203200" h="50800" prst="softRound"/>
          </a:sp3d>
        </p:spPr>
        <p:txBody>
          <a:bodyPr wrap="none" rtlCol="0">
            <a:spAutoFit/>
          </a:bodyPr>
          <a:lstStyle/>
          <a:p>
            <a:r>
              <a:rPr lang="es-ES" sz="1000" dirty="0"/>
              <a:t>001-Introduction </a:t>
            </a:r>
            <a:r>
              <a:rPr lang="es-ES" sz="1000" dirty="0" err="1" smtClean="0"/>
              <a:t>by</a:t>
            </a:r>
            <a:r>
              <a:rPr lang="es-ES" sz="1000" dirty="0" smtClean="0"/>
              <a:t> </a:t>
            </a:r>
            <a:r>
              <a:rPr lang="es-ES" sz="1000" dirty="0"/>
              <a:t>~</a:t>
            </a:r>
            <a:r>
              <a:rPr lang="es-ES" sz="1000" dirty="0" err="1" smtClean="0"/>
              <a:t>theumbrella</a:t>
            </a:r>
            <a:endParaRPr lang="es-ES" sz="1000" dirty="0" smtClean="0"/>
          </a:p>
          <a:p>
            <a:r>
              <a:rPr lang="es-ES" sz="1000" dirty="0" smtClean="0">
                <a:hlinkClick r:id="rId3"/>
              </a:rPr>
              <a:t>http://www.deviantart.com</a:t>
            </a:r>
            <a:r>
              <a:rPr lang="es-ES" sz="1000" dirty="0" smtClean="0"/>
              <a:t> </a:t>
            </a:r>
            <a:endParaRPr lang="es-ES" sz="1000" dirty="0"/>
          </a:p>
        </p:txBody>
      </p:sp>
      <p:pic>
        <p:nvPicPr>
          <p:cNvPr id="1026" name="Picture 2" descr="http://fc02.deviantart.net/fs24/f/2008/014/1/7/001_Introduction__by_theumbrella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2627" y="635742"/>
            <a:ext cx="8382000" cy="3324226"/>
          </a:xfrm>
          <a:prstGeom prst="rect">
            <a:avLst/>
          </a:prstGeom>
          <a:ln w="190500" cap="sq">
            <a:noFill/>
            <a:prstDash val="solid"/>
            <a:miter lim="800000"/>
          </a:ln>
          <a:effectLst>
            <a:outerShdw blurRad="127000" dist="38100" dir="2700000" algn="ctr">
              <a:srgbClr val="000000">
                <a:alpha val="45000"/>
              </a:srgbClr>
            </a:outerShdw>
          </a:effectLst>
          <a:scene3d>
            <a:camera prst="perspectiveFront" fov="2700000">
              <a:rot lat="20376000" lon="1938000" rev="20112001"/>
            </a:camera>
            <a:lightRig rig="soft" dir="t">
              <a:rot lat="0" lon="0" rev="0"/>
            </a:lightRig>
          </a:scene3d>
          <a:sp3d prstMaterial="dkEdge">
            <a:bevelT w="203200" h="50800" prst="softRound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_tradnl" smtClean="0"/>
              <a:t>GRIAL – Universidad de Salamanca</a:t>
            </a:r>
            <a:endParaRPr lang="es-ES_tradn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OCW</a:t>
            </a:r>
            <a:endParaRPr lang="es-ES" dirty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_tradnl" smtClean="0"/>
              <a:t>GRIAL – Universidad de Salamanca</a:t>
            </a:r>
            <a:endParaRPr lang="es-ES_tradnl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889935-DC85-4847-9265-CE546BEEBDB1}" type="slidenum">
              <a:rPr lang="es-ES_tradnl" smtClean="0"/>
              <a:pPr/>
              <a:t>30</a:t>
            </a:fld>
            <a:endParaRPr lang="es-ES_tradnl"/>
          </a:p>
        </p:txBody>
      </p:sp>
      <p:pic>
        <p:nvPicPr>
          <p:cNvPr id="276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880" y="1193800"/>
            <a:ext cx="8322945" cy="48585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5 Rectángulo"/>
          <p:cNvSpPr/>
          <p:nvPr/>
        </p:nvSpPr>
        <p:spPr>
          <a:xfrm>
            <a:off x="3077206" y="6095484"/>
            <a:ext cx="289008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dirty="0">
                <a:hlinkClick r:id="rId4"/>
              </a:rPr>
              <a:t>http://ocw.universia.net/es</a:t>
            </a:r>
            <a:r>
              <a:rPr lang="es-ES" dirty="0" smtClean="0">
                <a:hlinkClick r:id="rId4"/>
              </a:rPr>
              <a:t>/</a:t>
            </a:r>
            <a:r>
              <a:rPr lang="es-ES" dirty="0" smtClean="0"/>
              <a:t> 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78139167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OCW – USAL</a:t>
            </a:r>
            <a:endParaRPr lang="es-ES" dirty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_tradnl" smtClean="0"/>
              <a:t>GRIAL – Universidad de Salamanca</a:t>
            </a:r>
            <a:endParaRPr lang="es-ES_tradnl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889935-DC85-4847-9265-CE546BEEBDB1}" type="slidenum">
              <a:rPr lang="es-ES_tradnl" smtClean="0"/>
              <a:pPr/>
              <a:t>31</a:t>
            </a:fld>
            <a:endParaRPr lang="es-ES_tradnl"/>
          </a:p>
        </p:txBody>
      </p:sp>
      <p:pic>
        <p:nvPicPr>
          <p:cNvPr id="286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233488"/>
            <a:ext cx="7467600" cy="439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5 Rectángulo"/>
          <p:cNvSpPr/>
          <p:nvPr/>
        </p:nvSpPr>
        <p:spPr>
          <a:xfrm>
            <a:off x="3586826" y="5773658"/>
            <a:ext cx="20232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dirty="0">
                <a:hlinkClick r:id="rId4"/>
              </a:rPr>
              <a:t>http://ocw.usal.es</a:t>
            </a:r>
            <a:r>
              <a:rPr lang="es-ES" dirty="0" smtClean="0">
                <a:hlinkClick r:id="rId4"/>
              </a:rPr>
              <a:t>/</a:t>
            </a:r>
            <a:r>
              <a:rPr lang="es-ES" dirty="0" smtClean="0"/>
              <a:t> 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74610536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GREDOS - USAL</a:t>
            </a:r>
            <a:endParaRPr lang="es-ES" dirty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_tradnl" smtClean="0"/>
              <a:t>GRIAL – Universidad de Salamanca</a:t>
            </a:r>
            <a:endParaRPr lang="es-ES_tradnl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889935-DC85-4847-9265-CE546BEEBDB1}" type="slidenum">
              <a:rPr lang="es-ES_tradnl" smtClean="0"/>
              <a:pPr/>
              <a:t>32</a:t>
            </a:fld>
            <a:endParaRPr lang="es-ES_tradnl"/>
          </a:p>
        </p:txBody>
      </p:sp>
      <p:pic>
        <p:nvPicPr>
          <p:cNvPr id="296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855" y="1270000"/>
            <a:ext cx="7802289" cy="46510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5 Rectángulo"/>
          <p:cNvSpPr/>
          <p:nvPr/>
        </p:nvSpPr>
        <p:spPr>
          <a:xfrm>
            <a:off x="3472755" y="6000472"/>
            <a:ext cx="219848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dirty="0">
                <a:hlinkClick r:id="rId4"/>
              </a:rPr>
              <a:t>http://</a:t>
            </a:r>
            <a:r>
              <a:rPr lang="es-ES" dirty="0" smtClean="0">
                <a:hlinkClick r:id="rId4"/>
              </a:rPr>
              <a:t>gredos.usal.es</a:t>
            </a:r>
            <a:r>
              <a:rPr lang="es-ES" dirty="0" smtClean="0"/>
              <a:t> 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4189888125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Título"/>
          <p:cNvSpPr>
            <a:spLocks noGrp="1"/>
          </p:cNvSpPr>
          <p:nvPr>
            <p:ph type="title"/>
          </p:nvPr>
        </p:nvSpPr>
        <p:spPr>
          <a:xfrm>
            <a:off x="432027" y="5310711"/>
            <a:ext cx="7772400" cy="1362075"/>
          </a:xfrm>
        </p:spPr>
        <p:txBody>
          <a:bodyPr/>
          <a:lstStyle/>
          <a:p>
            <a:pPr algn="l"/>
            <a:r>
              <a:rPr lang="es-ES" dirty="0" smtClean="0"/>
              <a:t>6. Conclusiones</a:t>
            </a:r>
            <a:endParaRPr lang="es-ES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889935-DC85-4847-9265-CE546BEEBDB1}" type="slidenum">
              <a:rPr lang="es-ES_tradnl" smtClean="0"/>
              <a:pPr/>
              <a:t>33</a:t>
            </a:fld>
            <a:endParaRPr lang="es-ES_tradnl"/>
          </a:p>
        </p:txBody>
      </p:sp>
      <p:sp>
        <p:nvSpPr>
          <p:cNvPr id="2" name="1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_tradnl" smtClean="0"/>
              <a:t>GRIAL – Universidad de Salamanca</a:t>
            </a:r>
            <a:endParaRPr lang="es-ES_tradnl"/>
          </a:p>
        </p:txBody>
      </p:sp>
      <p:pic>
        <p:nvPicPr>
          <p:cNvPr id="7" name="6 Imagen" descr="CONCLUSIONES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5326" y="259080"/>
            <a:ext cx="4017747" cy="4670631"/>
          </a:xfrm>
          <a:prstGeom prst="rect">
            <a:avLst/>
          </a:prstGeom>
          <a:ln w="190500" cap="sq">
            <a:noFill/>
            <a:prstDash val="solid"/>
            <a:miter lim="800000"/>
          </a:ln>
          <a:effectLst>
            <a:outerShdw blurRad="127000" dist="38100" dir="2700000" algn="ctr">
              <a:srgbClr val="000000">
                <a:alpha val="45000"/>
              </a:srgbClr>
            </a:outerShdw>
          </a:effectLst>
          <a:scene3d>
            <a:camera prst="perspectiveFront" fov="2700000">
              <a:rot lat="20376000" lon="1938000" rev="20112001"/>
            </a:camera>
            <a:lightRig rig="soft" dir="t">
              <a:rot lat="0" lon="0" rev="0"/>
            </a:lightRig>
          </a:scene3d>
          <a:sp3d prstMaterial="dkEdge">
            <a:bevelT w="203200" h="50800" prst="softRound"/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Conclusiones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102768"/>
          </a:xfrm>
        </p:spPr>
        <p:txBody>
          <a:bodyPr/>
          <a:lstStyle/>
          <a:p>
            <a:r>
              <a:rPr lang="es-ES" dirty="0"/>
              <a:t>El modelo o filosofía </a:t>
            </a:r>
            <a:r>
              <a:rPr lang="es-ES" i="1" dirty="0"/>
              <a:t>open</a:t>
            </a:r>
            <a:r>
              <a:rPr lang="es-ES" dirty="0"/>
              <a:t> avanza y tiene una alta penetración e incidencia en la sociedad del conocimiento</a:t>
            </a:r>
          </a:p>
          <a:p>
            <a:pPr lvl="1"/>
            <a:r>
              <a:rPr lang="es-ES" dirty="0"/>
              <a:t>Con crecimiento </a:t>
            </a:r>
            <a:br>
              <a:rPr lang="es-ES" dirty="0"/>
            </a:br>
            <a:r>
              <a:rPr lang="es-ES" dirty="0"/>
              <a:t>exponencial de </a:t>
            </a:r>
            <a:br>
              <a:rPr lang="es-ES" dirty="0"/>
            </a:br>
            <a:r>
              <a:rPr lang="es-ES" dirty="0"/>
              <a:t>forma globalizada</a:t>
            </a:r>
          </a:p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889935-DC85-4847-9265-CE546BEEBDB1}" type="slidenum">
              <a:rPr lang="es-ES_tradnl" smtClean="0"/>
              <a:pPr/>
              <a:t>34</a:t>
            </a:fld>
            <a:endParaRPr lang="es-ES_tradnl"/>
          </a:p>
        </p:txBody>
      </p:sp>
      <p:sp>
        <p:nvSpPr>
          <p:cNvPr id="6" name="5 Rectángulo"/>
          <p:cNvSpPr/>
          <p:nvPr/>
        </p:nvSpPr>
        <p:spPr>
          <a:xfrm>
            <a:off x="1950619" y="5401906"/>
            <a:ext cx="4033605" cy="276999"/>
          </a:xfrm>
          <a:prstGeom prst="rect">
            <a:avLst/>
          </a:prstGeom>
          <a:solidFill>
            <a:srgbClr val="FEF690"/>
          </a:solidFill>
        </p:spPr>
        <p:txBody>
          <a:bodyPr wrap="none" rtlCol="0">
            <a:spAutoFit/>
          </a:bodyPr>
          <a:lstStyle/>
          <a:p>
            <a:r>
              <a:rPr lang="es-ES" sz="1200" dirty="0"/>
              <a:t>OPEN. http://www.flickr.com/photos/mag3737/1914076277/</a:t>
            </a:r>
          </a:p>
        </p:txBody>
      </p:sp>
      <p:pic>
        <p:nvPicPr>
          <p:cNvPr id="5" name="4 Imagen" descr="1914076277_059bddaa68_b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838198" y="2367963"/>
            <a:ext cx="3214686" cy="3214686"/>
          </a:xfrm>
          <a:prstGeom prst="rect">
            <a:avLst/>
          </a:prstGeom>
          <a:ln w="190500" cap="sq">
            <a:noFill/>
            <a:prstDash val="solid"/>
            <a:miter lim="800000"/>
          </a:ln>
          <a:effectLst>
            <a:outerShdw blurRad="127000" dist="38100" dir="2700000" algn="ctr">
              <a:srgbClr val="000000">
                <a:alpha val="45000"/>
              </a:srgbClr>
            </a:outerShdw>
          </a:effectLst>
          <a:scene3d>
            <a:camera prst="perspectiveFront" fov="2700000">
              <a:rot lat="20376000" lon="1938000" rev="20112001"/>
            </a:camera>
            <a:lightRig rig="soft" dir="t">
              <a:rot lat="0" lon="0" rev="0"/>
            </a:lightRig>
          </a:scene3d>
          <a:sp3d prstMaterial="dkEdge">
            <a:bevelT w="203200" h="50800" prst="softRound"/>
          </a:sp3d>
        </p:spPr>
      </p:pic>
      <p:sp>
        <p:nvSpPr>
          <p:cNvPr id="7" name="6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_tradnl" smtClean="0"/>
              <a:t>GRIAL – Universidad de Salamanca</a:t>
            </a:r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83984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Conclusiones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/>
              <a:t>Informe </a:t>
            </a:r>
            <a:r>
              <a:rPr lang="es-ES" dirty="0" err="1" smtClean="0"/>
              <a:t>Horizon</a:t>
            </a:r>
            <a:r>
              <a:rPr lang="es-ES" dirty="0" smtClean="0"/>
              <a:t> </a:t>
            </a:r>
            <a:r>
              <a:rPr lang="es-ES" dirty="0"/>
              <a:t>2010 Iberoamérica (</a:t>
            </a:r>
            <a:r>
              <a:rPr lang="es-ES" dirty="0">
                <a:hlinkClick r:id="rId3"/>
              </a:rPr>
              <a:t>http://elchr.uoc.edu</a:t>
            </a:r>
            <a:r>
              <a:rPr lang="es-ES" dirty="0" smtClean="0">
                <a:hlinkClick r:id="rId3"/>
              </a:rPr>
              <a:t>/</a:t>
            </a:r>
            <a:r>
              <a:rPr lang="es-ES" dirty="0" smtClean="0"/>
              <a:t>) </a:t>
            </a:r>
          </a:p>
          <a:p>
            <a:endParaRPr lang="es-ES" dirty="0"/>
          </a:p>
          <a:p>
            <a:pPr lvl="1"/>
            <a:r>
              <a:rPr lang="es-ES" dirty="0" smtClean="0"/>
              <a:t>Tendencia significativa</a:t>
            </a:r>
          </a:p>
          <a:p>
            <a:pPr lvl="1"/>
            <a:endParaRPr lang="es-ES" dirty="0"/>
          </a:p>
          <a:p>
            <a:pPr lvl="1"/>
            <a:endParaRPr lang="es-ES" dirty="0" smtClean="0"/>
          </a:p>
          <a:p>
            <a:pPr lvl="1"/>
            <a:endParaRPr lang="es-ES" dirty="0" smtClean="0"/>
          </a:p>
          <a:p>
            <a:pPr lvl="1"/>
            <a:r>
              <a:rPr lang="es-ES" dirty="0" smtClean="0"/>
              <a:t>Tecnología que se debe observar</a:t>
            </a:r>
            <a:endParaRPr lang="es-ES" dirty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_tradnl" smtClean="0"/>
              <a:t>GRIAL – Universidad de Salamanca</a:t>
            </a:r>
            <a:endParaRPr lang="es-ES_tradnl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889935-DC85-4847-9265-CE546BEEBDB1}" type="slidenum">
              <a:rPr lang="es-ES_tradnl" smtClean="0"/>
              <a:pPr/>
              <a:t>35</a:t>
            </a:fld>
            <a:endParaRPr lang="es-ES_tradnl"/>
          </a:p>
        </p:txBody>
      </p:sp>
      <p:sp>
        <p:nvSpPr>
          <p:cNvPr id="6" name="5 CuadroTexto"/>
          <p:cNvSpPr txBox="1"/>
          <p:nvPr/>
        </p:nvSpPr>
        <p:spPr>
          <a:xfrm>
            <a:off x="1447801" y="3703003"/>
            <a:ext cx="6400799" cy="830997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  <a:ln>
            <a:solidFill>
              <a:schemeClr val="tx2">
                <a:lumMod val="90000"/>
                <a:lumOff val="1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s-ES" sz="2400" i="1" dirty="0" smtClean="0">
                <a:solidFill>
                  <a:schemeClr val="tx2">
                    <a:lumMod val="90000"/>
                    <a:lumOff val="10000"/>
                  </a:schemeClr>
                </a:solidFill>
              </a:rPr>
              <a:t>«El </a:t>
            </a:r>
            <a:r>
              <a:rPr lang="es-ES" sz="2400" i="1" dirty="0">
                <a:solidFill>
                  <a:schemeClr val="tx2">
                    <a:lumMod val="90000"/>
                    <a:lumOff val="10000"/>
                  </a:schemeClr>
                </a:solidFill>
              </a:rPr>
              <a:t>conocimiento se “descentraliza” en </a:t>
            </a:r>
            <a:r>
              <a:rPr lang="es-ES" sz="2400" i="1" dirty="0" smtClean="0">
                <a:solidFill>
                  <a:schemeClr val="tx2">
                    <a:lumMod val="90000"/>
                    <a:lumOff val="10000"/>
                  </a:schemeClr>
                </a:solidFill>
              </a:rPr>
              <a:t>tanto que </a:t>
            </a:r>
            <a:r>
              <a:rPr lang="es-ES" sz="2400" i="1" dirty="0">
                <a:solidFill>
                  <a:schemeClr val="tx2">
                    <a:lumMod val="90000"/>
                    <a:lumOff val="10000"/>
                  </a:schemeClr>
                </a:solidFill>
              </a:rPr>
              <a:t>producción, distribución… y </a:t>
            </a:r>
            <a:r>
              <a:rPr lang="es-ES" sz="2400" i="1" dirty="0" smtClean="0">
                <a:solidFill>
                  <a:schemeClr val="tx2">
                    <a:lumMod val="90000"/>
                    <a:lumOff val="10000"/>
                  </a:schemeClr>
                </a:solidFill>
              </a:rPr>
              <a:t>reutilización»</a:t>
            </a:r>
            <a:endParaRPr lang="es-ES" sz="2400" dirty="0">
              <a:solidFill>
                <a:schemeClr val="tx2">
                  <a:lumMod val="90000"/>
                  <a:lumOff val="10000"/>
                </a:schemeClr>
              </a:solidFill>
            </a:endParaRPr>
          </a:p>
        </p:txBody>
      </p:sp>
      <p:sp>
        <p:nvSpPr>
          <p:cNvPr id="7" name="6 CuadroTexto"/>
          <p:cNvSpPr txBox="1"/>
          <p:nvPr/>
        </p:nvSpPr>
        <p:spPr>
          <a:xfrm>
            <a:off x="1447801" y="5281196"/>
            <a:ext cx="2734531" cy="461665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  <a:ln>
            <a:solidFill>
              <a:schemeClr val="tx2">
                <a:lumMod val="90000"/>
                <a:lumOff val="10000"/>
              </a:schemeClr>
            </a:solidFill>
          </a:ln>
        </p:spPr>
        <p:txBody>
          <a:bodyPr wrap="square" rtlCol="0">
            <a:spAutoFit/>
          </a:bodyPr>
          <a:lstStyle>
            <a:defPPr>
              <a:defRPr lang="es-ES_tradnl"/>
            </a:defPPr>
            <a:lvl1pPr>
              <a:defRPr sz="2400" i="1">
                <a:solidFill>
                  <a:schemeClr val="tx2">
                    <a:lumMod val="90000"/>
                    <a:lumOff val="10000"/>
                  </a:schemeClr>
                </a:solidFill>
              </a:defRPr>
            </a:lvl1pPr>
          </a:lstStyle>
          <a:p>
            <a:r>
              <a:rPr lang="es-ES" dirty="0"/>
              <a:t>«Contenido abierto»</a:t>
            </a:r>
          </a:p>
        </p:txBody>
      </p:sp>
    </p:spTree>
    <p:extLst>
      <p:ext uri="{BB962C8B-B14F-4D97-AF65-F5344CB8AC3E}">
        <p14:creationId xmlns:p14="http://schemas.microsoft.com/office/powerpoint/2010/main" val="29073500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187160"/>
            <a:ext cx="5880100" cy="1143000"/>
          </a:xfrm>
        </p:spPr>
        <p:txBody>
          <a:bodyPr/>
          <a:lstStyle/>
          <a:p>
            <a:r>
              <a:rPr lang="es-ES" dirty="0" smtClean="0"/>
              <a:t>Conclusiones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330160"/>
            <a:ext cx="8229600" cy="4674400"/>
          </a:xfrm>
        </p:spPr>
        <p:txBody>
          <a:bodyPr>
            <a:normAutofit lnSpcReduction="10000"/>
          </a:bodyPr>
          <a:lstStyle/>
          <a:p>
            <a:r>
              <a:rPr lang="es-ES" sz="2400" dirty="0" smtClean="0"/>
              <a:t>Conocimiento abierto sinónimo de beneficio</a:t>
            </a:r>
          </a:p>
          <a:p>
            <a:pPr lvl="1"/>
            <a:r>
              <a:rPr lang="es-ES" sz="2200" dirty="0"/>
              <a:t>Para los investigadores, para las </a:t>
            </a:r>
            <a:r>
              <a:rPr lang="es-ES" sz="2200" dirty="0" smtClean="0"/>
              <a:t>instituciones pero </a:t>
            </a:r>
            <a:r>
              <a:rPr lang="es-ES" sz="2200" dirty="0"/>
              <a:t>sobre todo para la sociedad en </a:t>
            </a:r>
            <a:r>
              <a:rPr lang="es-ES" sz="2200" dirty="0" smtClean="0"/>
              <a:t>general</a:t>
            </a:r>
            <a:endParaRPr lang="es-ES" sz="2200" dirty="0"/>
          </a:p>
          <a:p>
            <a:pPr lvl="1"/>
            <a:endParaRPr lang="es-ES" sz="2200" dirty="0"/>
          </a:p>
          <a:p>
            <a:pPr lvl="1"/>
            <a:r>
              <a:rPr lang="es-ES" sz="2200" dirty="0"/>
              <a:t>El acceso a la información es esencial en una sociedad democrática</a:t>
            </a:r>
          </a:p>
          <a:p>
            <a:pPr lvl="1"/>
            <a:endParaRPr lang="es-ES" sz="2200" dirty="0"/>
          </a:p>
          <a:p>
            <a:pPr lvl="1"/>
            <a:r>
              <a:rPr lang="es-ES" sz="2200" dirty="0"/>
              <a:t>&gt; difusión  &gt; visibilidad &gt; acceso &gt; impacto</a:t>
            </a:r>
          </a:p>
          <a:p>
            <a:pPr lvl="1"/>
            <a:endParaRPr lang="es-ES" sz="2200" dirty="0"/>
          </a:p>
          <a:p>
            <a:pPr lvl="1"/>
            <a:r>
              <a:rPr lang="es-ES" sz="2200" dirty="0"/>
              <a:t>Enriquece la educación</a:t>
            </a:r>
          </a:p>
          <a:p>
            <a:pPr lvl="1"/>
            <a:endParaRPr lang="es-ES" sz="2200" dirty="0"/>
          </a:p>
          <a:p>
            <a:pPr lvl="1"/>
            <a:r>
              <a:rPr lang="es-ES" sz="2200" dirty="0"/>
              <a:t>Acorta la brecha entre los países ricos y pobres</a:t>
            </a:r>
          </a:p>
          <a:p>
            <a:pPr lvl="1"/>
            <a:endParaRPr lang="es-ES" sz="2200" dirty="0" smtClean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889935-DC85-4847-9265-CE546BEEBDB1}" type="slidenum">
              <a:rPr lang="es-ES_tradnl" smtClean="0"/>
              <a:pPr/>
              <a:t>36</a:t>
            </a:fld>
            <a:endParaRPr lang="es-ES_tradn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_tradnl" smtClean="0"/>
              <a:t>GRIAL – Universidad de Salamanca</a:t>
            </a:r>
            <a:endParaRPr lang="es-ES_tradnl"/>
          </a:p>
        </p:txBody>
      </p:sp>
      <p:sp>
        <p:nvSpPr>
          <p:cNvPr id="8" name="7 Rectángulo"/>
          <p:cNvSpPr/>
          <p:nvPr/>
        </p:nvSpPr>
        <p:spPr>
          <a:xfrm>
            <a:off x="1616807" y="5895131"/>
            <a:ext cx="7022179" cy="276999"/>
          </a:xfrm>
          <a:prstGeom prst="rect">
            <a:avLst/>
          </a:prstGeom>
          <a:solidFill>
            <a:srgbClr val="FEF690"/>
          </a:solidFill>
        </p:spPr>
        <p:txBody>
          <a:bodyPr wrap="none" rtlCol="0">
            <a:spAutoFit/>
          </a:bodyPr>
          <a:lstStyle/>
          <a:p>
            <a:r>
              <a:rPr lang="es-ES" sz="1200" dirty="0" smtClean="0"/>
              <a:t>Adaptada </a:t>
            </a:r>
            <a:r>
              <a:rPr lang="es-ES" sz="1200" dirty="0"/>
              <a:t>de http://www.slideshare.net/carolina_devolder/el-acceso-abierto-la-incormacin-como-bien-pblico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Conclusiones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/>
              <a:t>El movimiento OA cuestiona el </a:t>
            </a:r>
            <a:r>
              <a:rPr lang="es-ES" dirty="0"/>
              <a:t>monopolio </a:t>
            </a:r>
            <a:r>
              <a:rPr lang="es-ES" dirty="0" smtClean="0"/>
              <a:t>que </a:t>
            </a:r>
            <a:r>
              <a:rPr lang="es-ES" dirty="0"/>
              <a:t>las </a:t>
            </a:r>
            <a:r>
              <a:rPr lang="es-ES" dirty="0" smtClean="0"/>
              <a:t>grandes editoriales </a:t>
            </a:r>
            <a:r>
              <a:rPr lang="es-ES" dirty="0"/>
              <a:t>ejercen </a:t>
            </a:r>
            <a:r>
              <a:rPr lang="es-ES" dirty="0" smtClean="0"/>
              <a:t>en </a:t>
            </a:r>
            <a:r>
              <a:rPr lang="es-ES" dirty="0"/>
              <a:t>la distribución </a:t>
            </a:r>
            <a:r>
              <a:rPr lang="es-ES" dirty="0" smtClean="0"/>
              <a:t>de </a:t>
            </a:r>
            <a:r>
              <a:rPr lang="es-ES" dirty="0"/>
              <a:t>la información</a:t>
            </a:r>
          </a:p>
          <a:p>
            <a:endParaRPr lang="es-ES" dirty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_tradnl" smtClean="0"/>
              <a:t>GRIAL – Universidad de Salamanca</a:t>
            </a:r>
            <a:endParaRPr lang="es-ES_tradnl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889935-DC85-4847-9265-CE546BEEBDB1}" type="slidenum">
              <a:rPr lang="es-ES_tradnl" smtClean="0"/>
              <a:pPr/>
              <a:t>37</a:t>
            </a:fld>
            <a:endParaRPr lang="es-ES_tradnl"/>
          </a:p>
        </p:txBody>
      </p:sp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2468563"/>
            <a:ext cx="2740025" cy="3657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96388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Conclusiones</a:t>
            </a:r>
            <a:endParaRPr lang="es-ES" dirty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_tradnl" smtClean="0"/>
              <a:t>GRIAL – Universidad de Salamanca</a:t>
            </a:r>
            <a:endParaRPr lang="es-ES_tradnl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889935-DC85-4847-9265-CE546BEEBDB1}" type="slidenum">
              <a:rPr lang="es-ES_tradnl" smtClean="0"/>
              <a:pPr/>
              <a:t>38</a:t>
            </a:fld>
            <a:endParaRPr lang="es-ES_tradnl"/>
          </a:p>
        </p:txBody>
      </p:sp>
      <p:pic>
        <p:nvPicPr>
          <p:cNvPr id="30722" name="Picture 2" descr="http://www.plos.org/downloads/plos_cartoon00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02624"/>
            <a:ext cx="4189730" cy="55896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24" name="Picture 4" descr="http://www.plos.org/downloads/plos_cartoon002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89730" y="902624"/>
            <a:ext cx="4189730" cy="55896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16122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Conclusiones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/>
              <a:t>Para el conocimiento en abierto </a:t>
            </a:r>
            <a:br>
              <a:rPr lang="es-ES" dirty="0" smtClean="0"/>
            </a:br>
            <a:r>
              <a:rPr lang="es-ES" dirty="0" smtClean="0"/>
              <a:t>se debería poder aplicar la frase </a:t>
            </a:r>
            <a:br>
              <a:rPr lang="es-ES" dirty="0" smtClean="0"/>
            </a:br>
            <a:r>
              <a:rPr lang="es-ES" dirty="0" smtClean="0"/>
              <a:t>de Franz </a:t>
            </a:r>
            <a:r>
              <a:rPr lang="es-ES" dirty="0" smtClean="0"/>
              <a:t>Kafka</a:t>
            </a:r>
            <a:endParaRPr lang="es-ES" dirty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_tradnl" smtClean="0"/>
              <a:t>GRIAL – Universidad de Salamanca</a:t>
            </a:r>
            <a:endParaRPr lang="es-ES_tradnl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889935-DC85-4847-9265-CE546BEEBDB1}" type="slidenum">
              <a:rPr lang="es-ES_tradnl" smtClean="0"/>
              <a:pPr/>
              <a:t>39</a:t>
            </a:fld>
            <a:endParaRPr lang="es-ES_tradnl"/>
          </a:p>
        </p:txBody>
      </p:sp>
      <p:sp>
        <p:nvSpPr>
          <p:cNvPr id="6" name="5 CuadroTexto"/>
          <p:cNvSpPr txBox="1"/>
          <p:nvPr/>
        </p:nvSpPr>
        <p:spPr>
          <a:xfrm>
            <a:off x="914400" y="2984926"/>
            <a:ext cx="4770120" cy="1200329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  <a:ln>
            <a:solidFill>
              <a:schemeClr val="tx2">
                <a:lumMod val="90000"/>
                <a:lumOff val="10000"/>
              </a:schemeClr>
            </a:solidFill>
          </a:ln>
        </p:spPr>
        <p:txBody>
          <a:bodyPr wrap="square" rtlCol="0">
            <a:spAutoFit/>
          </a:bodyPr>
          <a:lstStyle>
            <a:defPPr>
              <a:defRPr lang="es-ES_tradnl"/>
            </a:defPPr>
            <a:lvl1pPr>
              <a:defRPr sz="2400" i="1">
                <a:solidFill>
                  <a:schemeClr val="tx2">
                    <a:lumMod val="90000"/>
                    <a:lumOff val="10000"/>
                  </a:schemeClr>
                </a:solidFill>
              </a:defRPr>
            </a:lvl1pPr>
          </a:lstStyle>
          <a:p>
            <a:pPr algn="ctr"/>
            <a:r>
              <a:rPr lang="es-ES" dirty="0"/>
              <a:t>«A partir de cierto punto </a:t>
            </a:r>
            <a:r>
              <a:rPr lang="es-ES" dirty="0" smtClean="0"/>
              <a:t>no hay </a:t>
            </a:r>
            <a:r>
              <a:rPr lang="es-ES" dirty="0"/>
              <a:t>retorno. </a:t>
            </a:r>
            <a:r>
              <a:rPr lang="es-ES" dirty="0" smtClean="0"/>
              <a:t>Ese </a:t>
            </a:r>
            <a:r>
              <a:rPr lang="es-ES" dirty="0"/>
              <a:t>es el punto que hay que alcanzar»</a:t>
            </a:r>
          </a:p>
        </p:txBody>
      </p:sp>
      <p:pic>
        <p:nvPicPr>
          <p:cNvPr id="33794" name="Picture 2" descr="http://fc05.deviantart.net/fs13/f/2007/021/1/b/not_return____by_solak1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9121" y="908683"/>
            <a:ext cx="3370079" cy="4983481"/>
          </a:xfrm>
          <a:prstGeom prst="rect">
            <a:avLst/>
          </a:prstGeom>
          <a:ln w="190500" cap="sq">
            <a:noFill/>
            <a:prstDash val="solid"/>
            <a:miter lim="800000"/>
          </a:ln>
          <a:effectLst>
            <a:outerShdw blurRad="127000" dist="38100" dir="2700000" algn="ctr">
              <a:srgbClr val="000000">
                <a:alpha val="45000"/>
              </a:srgbClr>
            </a:outerShdw>
          </a:effectLst>
          <a:scene3d>
            <a:camera prst="perspectiveFront" fov="2700000">
              <a:rot lat="20376000" lon="1938000" rev="20112001"/>
            </a:camera>
            <a:lightRig rig="soft" dir="t">
              <a:rot lat="0" lon="0" rev="0"/>
            </a:lightRig>
          </a:scene3d>
          <a:sp3d prstMaterial="dkEdge">
            <a:bevelT w="203200" h="50800" prst="softRound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8 CuadroTexto"/>
          <p:cNvSpPr txBox="1"/>
          <p:nvPr/>
        </p:nvSpPr>
        <p:spPr>
          <a:xfrm rot="380579">
            <a:off x="4679701" y="5558879"/>
            <a:ext cx="1669047" cy="400110"/>
          </a:xfrm>
          <a:prstGeom prst="rect">
            <a:avLst/>
          </a:prstGeom>
          <a:ln w="190500" cap="sq">
            <a:noFill/>
            <a:prstDash val="solid"/>
            <a:miter lim="800000"/>
          </a:ln>
          <a:effectLst>
            <a:outerShdw blurRad="127000" dist="38100" dir="2700000" algn="ctr">
              <a:srgbClr val="000000">
                <a:alpha val="45000"/>
              </a:srgbClr>
            </a:outerShdw>
          </a:effectLst>
          <a:scene3d>
            <a:camera prst="perspectiveFront" fov="2700000">
              <a:rot lat="20376000" lon="1938000" rev="20112001"/>
            </a:camera>
            <a:lightRig rig="soft" dir="t">
              <a:rot lat="0" lon="0" rev="0"/>
            </a:lightRig>
          </a:scene3d>
          <a:sp3d prstMaterial="dkEdge">
            <a:bevelT w="203200" h="50800" prst="softRound"/>
          </a:sp3d>
        </p:spPr>
        <p:txBody>
          <a:bodyPr wrap="none" rtlCol="0">
            <a:spAutoFit/>
          </a:bodyPr>
          <a:lstStyle/>
          <a:p>
            <a:r>
              <a:rPr lang="en-US" sz="1000" dirty="0" smtClean="0"/>
              <a:t>not return... by </a:t>
            </a:r>
            <a:r>
              <a:rPr lang="es-ES" sz="1000" b="1" dirty="0" smtClean="0"/>
              <a:t>*solak11</a:t>
            </a:r>
            <a:r>
              <a:rPr lang="en-US" sz="1000" dirty="0" smtClean="0"/>
              <a:t/>
            </a:r>
            <a:br>
              <a:rPr lang="en-US" sz="1000" dirty="0" smtClean="0"/>
            </a:br>
            <a:r>
              <a:rPr lang="es-ES" sz="1000" dirty="0" smtClean="0">
                <a:hlinkClick r:id="rId4"/>
              </a:rPr>
              <a:t>http://www.deviantart.com</a:t>
            </a:r>
            <a:r>
              <a:rPr lang="es-ES" sz="1000" dirty="0" smtClean="0"/>
              <a:t> </a:t>
            </a:r>
            <a:endParaRPr lang="es-ES" sz="1000" dirty="0"/>
          </a:p>
        </p:txBody>
      </p:sp>
    </p:spTree>
    <p:extLst>
      <p:ext uri="{BB962C8B-B14F-4D97-AF65-F5344CB8AC3E}">
        <p14:creationId xmlns:p14="http://schemas.microsoft.com/office/powerpoint/2010/main" val="2746342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889935-DC85-4847-9265-CE546BEEBDB1}" type="slidenum">
              <a:rPr lang="es-ES_tradnl" smtClean="0"/>
              <a:pPr/>
              <a:t>4</a:t>
            </a:fld>
            <a:endParaRPr lang="es-ES_tradnl"/>
          </a:p>
        </p:txBody>
      </p:sp>
      <p:sp>
        <p:nvSpPr>
          <p:cNvPr id="2" name="1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_tradnl" smtClean="0"/>
              <a:t>GRIAL – Universidad de Salamanca</a:t>
            </a:r>
            <a:endParaRPr lang="es-ES_tradnl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dirty="0" smtClean="0"/>
              <a:t>Una idea, un derecho, un deber</a:t>
            </a:r>
            <a:endParaRPr lang="es-ES" dirty="0"/>
          </a:p>
        </p:txBody>
      </p:sp>
      <p:sp>
        <p:nvSpPr>
          <p:cNvPr id="9" name="8 Marcador de contenido"/>
          <p:cNvSpPr>
            <a:spLocks noGrp="1"/>
          </p:cNvSpPr>
          <p:nvPr>
            <p:ph idx="1"/>
          </p:nvPr>
        </p:nvSpPr>
        <p:spPr>
          <a:xfrm>
            <a:off x="457200" y="1783081"/>
            <a:ext cx="8397240" cy="443484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s-ES" sz="2500" dirty="0" smtClean="0">
                <a:ea typeface="ヒラギノ角ゴ ProN W3" pitchFamily="1" charset="-128"/>
              </a:rPr>
              <a:t>«E</a:t>
            </a:r>
            <a:r>
              <a:rPr lang="es-ES" sz="2500" dirty="0" smtClean="0"/>
              <a:t>s</a:t>
            </a:r>
            <a:r>
              <a:rPr lang="es-ES_tradnl" sz="2500" dirty="0" smtClean="0"/>
              <a:t> </a:t>
            </a:r>
            <a:r>
              <a:rPr lang="es-ES_tradnl" sz="2500" dirty="0"/>
              <a:t>muy importante que se tenga </a:t>
            </a:r>
            <a:r>
              <a:rPr lang="es-ES_tradnl" sz="2500" dirty="0" smtClean="0"/>
              <a:t>la</a:t>
            </a:r>
            <a:br>
              <a:rPr lang="es-ES_tradnl" sz="2500" dirty="0" smtClean="0"/>
            </a:br>
            <a:r>
              <a:rPr lang="es-ES_tradnl" sz="2500" dirty="0" smtClean="0"/>
              <a:t>oportunidad </a:t>
            </a:r>
            <a:r>
              <a:rPr lang="es-ES_tradnl" sz="2500" dirty="0"/>
              <a:t>de conocer y </a:t>
            </a:r>
            <a:r>
              <a:rPr lang="es-ES_tradnl" sz="2500" dirty="0" smtClean="0"/>
              <a:t>compren-</a:t>
            </a:r>
            <a:br>
              <a:rPr lang="es-ES_tradnl" sz="2500" dirty="0" smtClean="0"/>
            </a:br>
            <a:r>
              <a:rPr lang="es-ES_tradnl" sz="2500" dirty="0" smtClean="0"/>
              <a:t>der </a:t>
            </a:r>
            <a:r>
              <a:rPr lang="es-ES_tradnl" sz="2500" dirty="0"/>
              <a:t>los resultados del trabajo de </a:t>
            </a:r>
            <a:r>
              <a:rPr lang="es-ES_tradnl" sz="2500" dirty="0" smtClean="0"/>
              <a:t/>
            </a:r>
            <a:br>
              <a:rPr lang="es-ES_tradnl" sz="2500" dirty="0" smtClean="0"/>
            </a:br>
            <a:r>
              <a:rPr lang="es-ES_tradnl" sz="2500" dirty="0" smtClean="0"/>
              <a:t>investigaci</a:t>
            </a:r>
            <a:r>
              <a:rPr lang="es-ES_tradnl" altLang="ja-JP" sz="2500" dirty="0" smtClean="0">
                <a:ea typeface="ＭＳ Ｐゴシック" pitchFamily="1" charset="-128"/>
              </a:rPr>
              <a:t>ón </a:t>
            </a:r>
            <a:r>
              <a:rPr lang="es-ES_tradnl" sz="2500" dirty="0"/>
              <a:t>cient</a:t>
            </a:r>
            <a:r>
              <a:rPr lang="es-ES_tradnl" altLang="ja-JP" sz="2500" dirty="0">
                <a:ea typeface="ＭＳ Ｐゴシック" pitchFamily="1" charset="-128"/>
              </a:rPr>
              <a:t>ífi</a:t>
            </a:r>
            <a:r>
              <a:rPr lang="es-ES_tradnl" sz="2500" dirty="0"/>
              <a:t>ca. No es </a:t>
            </a:r>
            <a:r>
              <a:rPr lang="es-ES_tradnl" sz="2500" dirty="0" smtClean="0"/>
              <a:t/>
            </a:r>
            <a:br>
              <a:rPr lang="es-ES_tradnl" sz="2500" dirty="0" smtClean="0"/>
            </a:br>
            <a:r>
              <a:rPr lang="es-ES_tradnl" sz="2500" dirty="0" smtClean="0"/>
              <a:t>suficiente </a:t>
            </a:r>
            <a:r>
              <a:rPr lang="es-ES_tradnl" sz="2500" dirty="0"/>
              <a:t>que el conocimiento </a:t>
            </a:r>
            <a:r>
              <a:rPr lang="es-ES_tradnl" sz="2500" dirty="0" smtClean="0"/>
              <a:t/>
            </a:r>
            <a:br>
              <a:rPr lang="es-ES_tradnl" sz="2500" dirty="0" smtClean="0"/>
            </a:br>
            <a:r>
              <a:rPr lang="es-ES_tradnl" sz="2500" dirty="0" smtClean="0"/>
              <a:t>adquirido </a:t>
            </a:r>
            <a:r>
              <a:rPr lang="es-ES_tradnl" sz="2500" dirty="0"/>
              <a:t>sea registrado</a:t>
            </a:r>
            <a:r>
              <a:rPr lang="es-ES_tradnl" sz="2500" dirty="0" smtClean="0"/>
              <a:t>, desarrolla-</a:t>
            </a:r>
            <a:br>
              <a:rPr lang="es-ES_tradnl" sz="2500" dirty="0" smtClean="0"/>
            </a:br>
            <a:r>
              <a:rPr lang="es-ES_tradnl" sz="2500" dirty="0" smtClean="0"/>
              <a:t>do </a:t>
            </a:r>
            <a:r>
              <a:rPr lang="es-ES_tradnl" sz="2500" dirty="0"/>
              <a:t>y aplicado s</a:t>
            </a:r>
            <a:r>
              <a:rPr lang="es-ES_tradnl" altLang="ja-JP" sz="2500" dirty="0">
                <a:ea typeface="ＭＳ Ｐゴシック" pitchFamily="1" charset="-128"/>
              </a:rPr>
              <a:t>ólo</a:t>
            </a:r>
            <a:r>
              <a:rPr lang="es-ES_tradnl" sz="2500" dirty="0"/>
              <a:t> por algunos </a:t>
            </a:r>
            <a:r>
              <a:rPr lang="es-ES_tradnl" sz="2500" dirty="0" smtClean="0"/>
              <a:t/>
            </a:r>
            <a:br>
              <a:rPr lang="es-ES_tradnl" sz="2500" dirty="0" smtClean="0"/>
            </a:br>
            <a:r>
              <a:rPr lang="es-ES_tradnl" sz="2500" dirty="0" smtClean="0"/>
              <a:t>especialistas</a:t>
            </a:r>
            <a:r>
              <a:rPr lang="es-ES_tradnl" sz="2500" dirty="0"/>
              <a:t>. La limitaci</a:t>
            </a:r>
            <a:r>
              <a:rPr lang="es-ES_tradnl" altLang="ja-JP" sz="2500" dirty="0">
                <a:ea typeface="ＭＳ Ｐゴシック" pitchFamily="1" charset="-128"/>
              </a:rPr>
              <a:t>ón </a:t>
            </a:r>
            <a:r>
              <a:rPr lang="es-ES_tradnl" sz="2500" dirty="0"/>
              <a:t>del capital de conocimientos a su propio c</a:t>
            </a:r>
            <a:r>
              <a:rPr lang="es-ES_tradnl" altLang="ja-JP" sz="2500" dirty="0">
                <a:ea typeface="ＭＳ Ｐゴシック" pitchFamily="1" charset="-128"/>
              </a:rPr>
              <a:t>írc</a:t>
            </a:r>
            <a:r>
              <a:rPr lang="es-ES_tradnl" sz="2500" dirty="0"/>
              <a:t>ulo es la muerte del esp</a:t>
            </a:r>
            <a:r>
              <a:rPr lang="es-ES_tradnl" altLang="ja-JP" sz="2500" dirty="0">
                <a:ea typeface="ＭＳ Ｐゴシック" pitchFamily="1" charset="-128"/>
              </a:rPr>
              <a:t>ír</a:t>
            </a:r>
            <a:r>
              <a:rPr lang="es-ES_tradnl" sz="2500" dirty="0"/>
              <a:t>itu filos</a:t>
            </a:r>
            <a:r>
              <a:rPr lang="es-ES_tradnl" altLang="ja-JP" sz="2500" dirty="0">
                <a:ea typeface="ＭＳ Ｐゴシック" pitchFamily="1" charset="-128"/>
              </a:rPr>
              <a:t>ófi</a:t>
            </a:r>
            <a:r>
              <a:rPr lang="es-ES_tradnl" sz="2500" dirty="0"/>
              <a:t>co de todo un pueblo y conduce al empobrecimiento </a:t>
            </a:r>
            <a:r>
              <a:rPr lang="es-ES_tradnl" sz="2500" dirty="0" smtClean="0"/>
              <a:t>intelectual»</a:t>
            </a:r>
            <a:r>
              <a:rPr lang="es-ES_tradnl" sz="2500" dirty="0" smtClean="0">
                <a:solidFill>
                  <a:srgbClr val="F36825"/>
                </a:solidFill>
              </a:rPr>
              <a:t>	Albert </a:t>
            </a:r>
            <a:r>
              <a:rPr lang="es-ES_tradnl" sz="2500" dirty="0">
                <a:solidFill>
                  <a:srgbClr val="F36825"/>
                </a:solidFill>
              </a:rPr>
              <a:t>Einstein (1948)</a:t>
            </a:r>
            <a:endParaRPr lang="en-US" sz="2500" dirty="0">
              <a:solidFill>
                <a:srgbClr val="F36825"/>
              </a:solidFill>
            </a:endParaRPr>
          </a:p>
          <a:p>
            <a:pPr marL="0" indent="0">
              <a:buNone/>
            </a:pPr>
            <a:endParaRPr lang="es-ES" sz="2500" dirty="0"/>
          </a:p>
        </p:txBody>
      </p:sp>
      <p:pic>
        <p:nvPicPr>
          <p:cNvPr id="16386" name="Picture 2" descr="http://t2.gstatic.com/images?q=tbn:ANd9GcR9GlebEWtgXFHQ59MboTC7BoJsJ-xAFoPmhh4nZUle_O7MR-Pr&amp;t=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58593" y="1822767"/>
            <a:ext cx="3065367" cy="24768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72374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Conclusiones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/>
              <a:t>Es necesaria una estrategia para la implantación del Conocimiento Abierto en una institución</a:t>
            </a:r>
          </a:p>
          <a:p>
            <a:endParaRPr lang="es-ES" dirty="0"/>
          </a:p>
          <a:p>
            <a:r>
              <a:rPr lang="es-ES" dirty="0" smtClean="0"/>
              <a:t>Es necesario un apoyo de los niveles directivos para la implantación del Conocimiento Abierto en una institución</a:t>
            </a:r>
            <a:endParaRPr lang="es-ES" dirty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_tradnl" smtClean="0"/>
              <a:t>GRIAL – Universidad de Salamanca</a:t>
            </a:r>
            <a:endParaRPr lang="es-ES_tradnl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889935-DC85-4847-9265-CE546BEEBDB1}" type="slidenum">
              <a:rPr lang="es-ES_tradnl" smtClean="0"/>
              <a:pPr/>
              <a:t>40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849340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Conclusiones</a:t>
            </a:r>
            <a:endParaRPr lang="es-ES" dirty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_tradnl" smtClean="0"/>
              <a:t>GRIAL – Universidad de Salamanca</a:t>
            </a:r>
            <a:endParaRPr lang="es-ES_tradnl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889935-DC85-4847-9265-CE546BEEBDB1}" type="slidenum">
              <a:rPr lang="es-ES_tradnl" smtClean="0"/>
              <a:pPr/>
              <a:t>41</a:t>
            </a:fld>
            <a:endParaRPr lang="es-ES_tradnl"/>
          </a:p>
        </p:txBody>
      </p:sp>
      <p:sp>
        <p:nvSpPr>
          <p:cNvPr id="16" name="15 Rectángulo"/>
          <p:cNvSpPr/>
          <p:nvPr/>
        </p:nvSpPr>
        <p:spPr>
          <a:xfrm>
            <a:off x="2857488" y="3214686"/>
            <a:ext cx="1857388" cy="1071570"/>
          </a:xfrm>
          <a:prstGeom prst="rect">
            <a:avLst/>
          </a:prstGeom>
          <a:solidFill>
            <a:srgbClr val="0F6FC6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DBF5F9">
                    <a:lumMod val="90000"/>
                  </a:srgbClr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t>Conocimiento</a:t>
            </a:r>
            <a:br>
              <a:rPr kumimoji="0" lang="es-ES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DBF5F9">
                    <a:lumMod val="90000"/>
                  </a:srgbClr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</a:br>
            <a:r>
              <a:rPr kumimoji="0" lang="es-ES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DBF5F9">
                    <a:lumMod val="90000"/>
                  </a:srgbClr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t>Abierto</a:t>
            </a:r>
            <a:endParaRPr kumimoji="0" lang="es-ES" sz="1800" b="1" i="0" u="none" strike="noStrike" kern="0" cap="none" spc="0" normalizeH="0" baseline="0" noProof="0" dirty="0">
              <a:ln>
                <a:noFill/>
              </a:ln>
              <a:solidFill>
                <a:srgbClr val="DBF5F9">
                  <a:lumMod val="90000"/>
                </a:srgbClr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17" name="16 Flecha arriba"/>
          <p:cNvSpPr/>
          <p:nvPr/>
        </p:nvSpPr>
        <p:spPr>
          <a:xfrm>
            <a:off x="3286116" y="2214554"/>
            <a:ext cx="928694" cy="1000132"/>
          </a:xfrm>
          <a:prstGeom prst="upArrow">
            <a:avLst/>
          </a:prstGeom>
          <a:solidFill>
            <a:srgbClr val="0F6FC6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18" name="17 Rectángulo"/>
          <p:cNvSpPr/>
          <p:nvPr/>
        </p:nvSpPr>
        <p:spPr>
          <a:xfrm>
            <a:off x="2857488" y="1214422"/>
            <a:ext cx="1857388" cy="1071570"/>
          </a:xfrm>
          <a:prstGeom prst="rect">
            <a:avLst/>
          </a:prstGeom>
          <a:solidFill>
            <a:srgbClr val="0F6FC6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800" b="1" i="1" u="none" strike="noStrike" kern="0" cap="none" spc="0" normalizeH="0" baseline="0" noProof="0" dirty="0" smtClean="0">
                <a:ln>
                  <a:noFill/>
                </a:ln>
                <a:solidFill>
                  <a:srgbClr val="DBF5F9">
                    <a:lumMod val="90000"/>
                  </a:srgbClr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t>Software</a:t>
            </a:r>
            <a:br>
              <a:rPr kumimoji="0" lang="es-ES" sz="1800" b="1" i="1" u="none" strike="noStrike" kern="0" cap="none" spc="0" normalizeH="0" baseline="0" noProof="0" dirty="0" smtClean="0">
                <a:ln>
                  <a:noFill/>
                </a:ln>
                <a:solidFill>
                  <a:srgbClr val="DBF5F9">
                    <a:lumMod val="90000"/>
                  </a:srgbClr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</a:br>
            <a:r>
              <a:rPr kumimoji="0" lang="es-ES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DBF5F9">
                    <a:lumMod val="90000"/>
                  </a:srgbClr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t>Libre</a:t>
            </a:r>
            <a:endParaRPr kumimoji="0" lang="es-ES" sz="1800" b="1" i="0" u="none" strike="noStrike" kern="0" cap="none" spc="0" normalizeH="0" baseline="0" noProof="0" dirty="0">
              <a:ln>
                <a:noFill/>
              </a:ln>
              <a:solidFill>
                <a:srgbClr val="DBF5F9">
                  <a:lumMod val="90000"/>
                </a:srgbClr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19" name="18 Flecha arriba"/>
          <p:cNvSpPr/>
          <p:nvPr/>
        </p:nvSpPr>
        <p:spPr>
          <a:xfrm flipV="1">
            <a:off x="3286116" y="4286256"/>
            <a:ext cx="928694" cy="1000132"/>
          </a:xfrm>
          <a:prstGeom prst="upArrow">
            <a:avLst/>
          </a:prstGeom>
          <a:solidFill>
            <a:srgbClr val="0F6FC6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20" name="19 Rectángulo"/>
          <p:cNvSpPr/>
          <p:nvPr/>
        </p:nvSpPr>
        <p:spPr>
          <a:xfrm>
            <a:off x="2857488" y="5214950"/>
            <a:ext cx="1857388" cy="1071570"/>
          </a:xfrm>
          <a:prstGeom prst="rect">
            <a:avLst/>
          </a:prstGeom>
          <a:solidFill>
            <a:srgbClr val="0F6FC6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DBF5F9">
                    <a:lumMod val="90000"/>
                  </a:srgbClr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t>Ciencia</a:t>
            </a:r>
            <a:br>
              <a:rPr kumimoji="0" lang="es-ES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DBF5F9">
                    <a:lumMod val="90000"/>
                  </a:srgbClr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</a:br>
            <a:r>
              <a:rPr kumimoji="0" lang="es-ES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DBF5F9">
                    <a:lumMod val="90000"/>
                  </a:srgbClr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t>Abierta</a:t>
            </a:r>
            <a:endParaRPr kumimoji="0" lang="es-ES" sz="1800" b="1" i="0" u="none" strike="noStrike" kern="0" cap="none" spc="0" normalizeH="0" baseline="0" noProof="0" dirty="0">
              <a:ln>
                <a:noFill/>
              </a:ln>
              <a:solidFill>
                <a:srgbClr val="DBF5F9">
                  <a:lumMod val="90000"/>
                </a:srgbClr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21" name="20 Flecha arriba"/>
          <p:cNvSpPr/>
          <p:nvPr/>
        </p:nvSpPr>
        <p:spPr>
          <a:xfrm rot="5400000" flipV="1">
            <a:off x="1893075" y="3250405"/>
            <a:ext cx="928694" cy="1000132"/>
          </a:xfrm>
          <a:prstGeom prst="upArrow">
            <a:avLst/>
          </a:prstGeom>
          <a:solidFill>
            <a:srgbClr val="0F6FC6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22" name="21 Rectángulo"/>
          <p:cNvSpPr/>
          <p:nvPr/>
        </p:nvSpPr>
        <p:spPr>
          <a:xfrm>
            <a:off x="71406" y="3214686"/>
            <a:ext cx="1857388" cy="1071570"/>
          </a:xfrm>
          <a:prstGeom prst="rect">
            <a:avLst/>
          </a:prstGeom>
          <a:solidFill>
            <a:srgbClr val="0F6FC6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DBF5F9">
                    <a:lumMod val="90000"/>
                  </a:srgbClr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t>Innovación</a:t>
            </a:r>
            <a:br>
              <a:rPr kumimoji="0" lang="es-ES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DBF5F9">
                    <a:lumMod val="90000"/>
                  </a:srgbClr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</a:br>
            <a:r>
              <a:rPr kumimoji="0" lang="es-ES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DBF5F9">
                    <a:lumMod val="90000"/>
                  </a:srgbClr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t>Abierta</a:t>
            </a:r>
            <a:endParaRPr kumimoji="0" lang="es-ES" sz="1800" b="1" i="0" u="none" strike="noStrike" kern="0" cap="none" spc="0" normalizeH="0" baseline="0" noProof="0" dirty="0">
              <a:ln>
                <a:noFill/>
              </a:ln>
              <a:solidFill>
                <a:srgbClr val="DBF5F9">
                  <a:lumMod val="90000"/>
                </a:srgbClr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23" name="22 Flecha arriba"/>
          <p:cNvSpPr/>
          <p:nvPr/>
        </p:nvSpPr>
        <p:spPr>
          <a:xfrm rot="16200000" flipH="1" flipV="1">
            <a:off x="4679157" y="3250405"/>
            <a:ext cx="928694" cy="1000132"/>
          </a:xfrm>
          <a:prstGeom prst="upArrow">
            <a:avLst/>
          </a:prstGeom>
          <a:solidFill>
            <a:srgbClr val="0F6FC6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24" name="23 Rectángulo"/>
          <p:cNvSpPr/>
          <p:nvPr/>
        </p:nvSpPr>
        <p:spPr>
          <a:xfrm>
            <a:off x="5572132" y="3214686"/>
            <a:ext cx="1857388" cy="1071570"/>
          </a:xfrm>
          <a:prstGeom prst="rect">
            <a:avLst/>
          </a:prstGeom>
          <a:solidFill>
            <a:srgbClr val="0F6FC6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DBF5F9">
                    <a:lumMod val="90000"/>
                  </a:srgbClr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t>Contenidos</a:t>
            </a:r>
            <a:br>
              <a:rPr kumimoji="0" lang="es-ES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DBF5F9">
                    <a:lumMod val="90000"/>
                  </a:srgbClr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</a:br>
            <a:r>
              <a:rPr kumimoji="0" lang="es-ES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DBF5F9">
                    <a:lumMod val="90000"/>
                  </a:srgbClr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t>Abiertos</a:t>
            </a:r>
          </a:p>
        </p:txBody>
      </p:sp>
      <p:pic>
        <p:nvPicPr>
          <p:cNvPr id="25" name="Picture 3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786314" y="5259482"/>
            <a:ext cx="4286280" cy="95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561249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"/>
                            </p:stCondLst>
                            <p:childTnLst>
                              <p:par>
                                <p:cTn id="36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C:\Users\Fran\Documents\Cursos\20101202 - Gestion del conocimiento\Materiales\Idea_of_Life_by_pelleron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270000"/>
            <a:ext cx="9144000" cy="61041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Conclusiones</a:t>
            </a:r>
            <a:endParaRPr lang="es-ES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889935-DC85-4847-9265-CE546BEEBDB1}" type="slidenum">
              <a:rPr lang="es-ES_tradnl" smtClean="0"/>
              <a:pPr/>
              <a:t>42</a:t>
            </a:fld>
            <a:endParaRPr lang="es-ES_tradnl"/>
          </a:p>
        </p:txBody>
      </p:sp>
      <p:sp>
        <p:nvSpPr>
          <p:cNvPr id="6" name="5 CuadroTexto"/>
          <p:cNvSpPr txBox="1"/>
          <p:nvPr/>
        </p:nvSpPr>
        <p:spPr>
          <a:xfrm>
            <a:off x="191246" y="1408951"/>
            <a:ext cx="7651377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dirty="0">
                <a:solidFill>
                  <a:schemeClr val="bg2">
                    <a:lumMod val="9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“Si tú tienes una </a:t>
            </a:r>
            <a:r>
              <a:rPr lang="es-ES" sz="2400" dirty="0">
                <a:solidFill>
                  <a:schemeClr val="bg2">
                    <a:lumMod val="1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manzana</a:t>
            </a:r>
            <a:r>
              <a:rPr lang="es-ES" sz="2400" dirty="0">
                <a:solidFill>
                  <a:schemeClr val="bg2">
                    <a:lumMod val="9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s-ES" sz="2400" dirty="0">
                <a:latin typeface="Tahoma" pitchFamily="34" charset="0"/>
                <a:ea typeface="Tahoma" pitchFamily="34" charset="0"/>
                <a:cs typeface="Tahoma" pitchFamily="34" charset="0"/>
              </a:rPr>
              <a:t>y yo tengo una </a:t>
            </a:r>
            <a:r>
              <a:rPr lang="es-ES" sz="2400" dirty="0">
                <a:solidFill>
                  <a:schemeClr val="bg2">
                    <a:lumMod val="9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manzana e</a:t>
            </a:r>
            <a:r>
              <a:rPr lang="es-ES" sz="2400" dirty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s-ES" sz="2400" dirty="0">
                <a:solidFill>
                  <a:schemeClr val="bg2">
                    <a:lumMod val="9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intercambia</a:t>
            </a:r>
            <a:r>
              <a:rPr lang="es-ES" sz="2400" dirty="0">
                <a:latin typeface="Tahoma" pitchFamily="34" charset="0"/>
                <a:ea typeface="Tahoma" pitchFamily="34" charset="0"/>
                <a:cs typeface="Tahoma" pitchFamily="34" charset="0"/>
              </a:rPr>
              <a:t>mos manzanas, entonces tanto </a:t>
            </a:r>
            <a:br>
              <a:rPr lang="es-ES" sz="2400" dirty="0">
                <a:latin typeface="Tahoma" pitchFamily="34" charset="0"/>
                <a:ea typeface="Tahoma" pitchFamily="34" charset="0"/>
                <a:cs typeface="Tahoma" pitchFamily="34" charset="0"/>
              </a:rPr>
            </a:br>
            <a:r>
              <a:rPr lang="es-ES" sz="2400" dirty="0">
                <a:solidFill>
                  <a:schemeClr val="bg2">
                    <a:lumMod val="9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tú como yo </a:t>
            </a:r>
            <a:r>
              <a:rPr lang="es-ES" sz="2400" dirty="0">
                <a:solidFill>
                  <a:schemeClr val="bg2">
                    <a:lumMod val="1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seguimos</a:t>
            </a:r>
            <a:r>
              <a:rPr lang="es-ES" sz="2400" dirty="0">
                <a:solidFill>
                  <a:schemeClr val="bg2">
                    <a:lumMod val="9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s-ES" sz="2400" dirty="0">
                <a:latin typeface="Tahoma" pitchFamily="34" charset="0"/>
                <a:ea typeface="Tahoma" pitchFamily="34" charset="0"/>
                <a:cs typeface="Tahoma" pitchFamily="34" charset="0"/>
              </a:rPr>
              <a:t>teniendo una manzana. </a:t>
            </a:r>
            <a:br>
              <a:rPr lang="es-ES" sz="2400" dirty="0">
                <a:latin typeface="Tahoma" pitchFamily="34" charset="0"/>
                <a:ea typeface="Tahoma" pitchFamily="34" charset="0"/>
                <a:cs typeface="Tahoma" pitchFamily="34" charset="0"/>
              </a:rPr>
            </a:br>
            <a:r>
              <a:rPr lang="es-ES" sz="2400" dirty="0">
                <a:solidFill>
                  <a:schemeClr val="bg2">
                    <a:lumMod val="9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Pero si tú </a:t>
            </a:r>
            <a:r>
              <a:rPr lang="es-ES" sz="2400" dirty="0">
                <a:latin typeface="Tahoma" pitchFamily="34" charset="0"/>
                <a:ea typeface="Tahoma" pitchFamily="34" charset="0"/>
                <a:cs typeface="Tahoma" pitchFamily="34" charset="0"/>
              </a:rPr>
              <a:t>tienes una idea y yo tengo una </a:t>
            </a:r>
            <a:r>
              <a:rPr lang="es-ES" sz="2400" dirty="0">
                <a:solidFill>
                  <a:schemeClr val="bg2">
                    <a:lumMod val="9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idea y las intercambiamos</a:t>
            </a:r>
            <a:r>
              <a:rPr lang="es-ES" sz="2400" dirty="0">
                <a:latin typeface="Tahoma" pitchFamily="34" charset="0"/>
                <a:ea typeface="Tahoma" pitchFamily="34" charset="0"/>
                <a:cs typeface="Tahoma" pitchFamily="34" charset="0"/>
              </a:rPr>
              <a:t>, entonces ambos tendremos </a:t>
            </a:r>
            <a:r>
              <a:rPr lang="es-ES" sz="2400" dirty="0">
                <a:solidFill>
                  <a:schemeClr val="bg2">
                    <a:lumMod val="9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dos</a:t>
            </a:r>
            <a:r>
              <a:rPr lang="es-ES" sz="2400" dirty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s-ES" sz="2400" dirty="0">
                <a:solidFill>
                  <a:schemeClr val="bg2">
                    <a:lumMod val="9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ideas”</a:t>
            </a:r>
            <a:endParaRPr lang="es-ES" sz="2400" dirty="0" smtClean="0">
              <a:solidFill>
                <a:schemeClr val="bg2">
                  <a:lumMod val="90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endParaRPr lang="es-ES" sz="2400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r>
              <a:rPr lang="es-ES" sz="2400" b="1" dirty="0"/>
              <a:t>George Bernard Shaw</a:t>
            </a:r>
            <a:endParaRPr lang="es-ES" sz="2400" b="1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191246" y="6333081"/>
            <a:ext cx="1669047" cy="400110"/>
          </a:xfrm>
          <a:prstGeom prst="rect">
            <a:avLst/>
          </a:prstGeom>
          <a:ln w="190500" cap="sq">
            <a:noFill/>
            <a:prstDash val="solid"/>
            <a:miter lim="800000"/>
          </a:ln>
          <a:effectLst/>
        </p:spPr>
        <p:txBody>
          <a:bodyPr wrap="none" rtlCol="0">
            <a:spAutoFit/>
          </a:bodyPr>
          <a:lstStyle/>
          <a:p>
            <a:r>
              <a:rPr lang="en-US" sz="1000" dirty="0" smtClean="0">
                <a:solidFill>
                  <a:schemeClr val="bg2"/>
                </a:solidFill>
              </a:rPr>
              <a:t>Idea of Life by </a:t>
            </a:r>
            <a:r>
              <a:rPr lang="en-US" sz="1000" dirty="0">
                <a:solidFill>
                  <a:schemeClr val="bg2"/>
                </a:solidFill>
              </a:rPr>
              <a:t>*</a:t>
            </a:r>
            <a:r>
              <a:rPr lang="en-US" sz="1000" dirty="0" err="1" smtClean="0">
                <a:solidFill>
                  <a:schemeClr val="bg2"/>
                </a:solidFill>
              </a:rPr>
              <a:t>pelleron</a:t>
            </a:r>
            <a:r>
              <a:rPr lang="en-US" sz="1000" dirty="0" smtClean="0"/>
              <a:t/>
            </a:r>
            <a:br>
              <a:rPr lang="en-US" sz="1000" dirty="0" smtClean="0"/>
            </a:br>
            <a:r>
              <a:rPr lang="es-ES" sz="1000" dirty="0" smtClean="0">
                <a:solidFill>
                  <a:schemeClr val="bg2"/>
                </a:solidFill>
                <a:hlinkClick r:id="rId4"/>
              </a:rPr>
              <a:t>http://www.deviantart.com</a:t>
            </a:r>
            <a:r>
              <a:rPr lang="es-ES" sz="1000" dirty="0" smtClean="0">
                <a:solidFill>
                  <a:schemeClr val="bg2"/>
                </a:solidFill>
              </a:rPr>
              <a:t> </a:t>
            </a:r>
            <a:endParaRPr lang="es-ES" sz="1000" dirty="0">
              <a:solidFill>
                <a:schemeClr val="bg2"/>
              </a:solidFill>
            </a:endParaRPr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_tradnl" smtClean="0"/>
              <a:t>GRIAL – Universidad de Salamanca</a:t>
            </a:r>
            <a:endParaRPr lang="es-ES_tradn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Título"/>
          <p:cNvSpPr>
            <a:spLocks noGrp="1"/>
          </p:cNvSpPr>
          <p:nvPr>
            <p:ph type="title"/>
          </p:nvPr>
        </p:nvSpPr>
        <p:spPr>
          <a:xfrm>
            <a:off x="722313" y="5243792"/>
            <a:ext cx="7772400" cy="1362075"/>
          </a:xfrm>
        </p:spPr>
        <p:txBody>
          <a:bodyPr/>
          <a:lstStyle/>
          <a:p>
            <a:r>
              <a:rPr lang="es-ES" dirty="0" smtClean="0"/>
              <a:t>preguntas</a:t>
            </a:r>
            <a:endParaRPr lang="es-ES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889935-DC85-4847-9265-CE546BEEBDB1}" type="slidenum">
              <a:rPr lang="es-ES_tradnl" smtClean="0"/>
              <a:pPr/>
              <a:t>43</a:t>
            </a:fld>
            <a:endParaRPr lang="es-ES_tradnl"/>
          </a:p>
        </p:txBody>
      </p:sp>
      <p:sp>
        <p:nvSpPr>
          <p:cNvPr id="9" name="8 CuadroTexto"/>
          <p:cNvSpPr txBox="1"/>
          <p:nvPr/>
        </p:nvSpPr>
        <p:spPr>
          <a:xfrm rot="380579">
            <a:off x="2178869" y="4578255"/>
            <a:ext cx="1675459" cy="400110"/>
          </a:xfrm>
          <a:prstGeom prst="rect">
            <a:avLst/>
          </a:prstGeom>
          <a:ln w="190500" cap="sq">
            <a:noFill/>
            <a:prstDash val="solid"/>
            <a:miter lim="800000"/>
          </a:ln>
          <a:effectLst>
            <a:outerShdw blurRad="127000" dist="38100" dir="2700000" algn="ctr">
              <a:srgbClr val="000000">
                <a:alpha val="45000"/>
              </a:srgbClr>
            </a:outerShdw>
          </a:effectLst>
          <a:scene3d>
            <a:camera prst="perspectiveFront" fov="2700000">
              <a:rot lat="20376000" lon="1938000" rev="20112001"/>
            </a:camera>
            <a:lightRig rig="soft" dir="t">
              <a:rot lat="0" lon="0" rev="0"/>
            </a:lightRig>
          </a:scene3d>
          <a:sp3d prstMaterial="dkEdge">
            <a:bevelT w="203200" h="50800" prst="softRound"/>
          </a:sp3d>
        </p:spPr>
        <p:txBody>
          <a:bodyPr wrap="none" rtlCol="0">
            <a:spAutoFit/>
          </a:bodyPr>
          <a:lstStyle/>
          <a:p>
            <a:r>
              <a:rPr lang="en-US" sz="1000" dirty="0" smtClean="0"/>
              <a:t>Question mark by ~</a:t>
            </a:r>
            <a:r>
              <a:rPr lang="es-ES" sz="1000" b="1" dirty="0" smtClean="0">
                <a:hlinkClick r:id="rId3"/>
              </a:rPr>
              <a:t> </a:t>
            </a:r>
            <a:r>
              <a:rPr lang="es-ES" sz="1000" b="1" dirty="0"/>
              <a:t>~</a:t>
            </a:r>
            <a:r>
              <a:rPr lang="es-ES" sz="1000" b="1" dirty="0" err="1" smtClean="0"/>
              <a:t>ganser</a:t>
            </a:r>
            <a:r>
              <a:rPr lang="en-US" sz="1000" dirty="0" smtClean="0"/>
              <a:t> </a:t>
            </a:r>
            <a:br>
              <a:rPr lang="en-US" sz="1000" dirty="0" smtClean="0"/>
            </a:br>
            <a:r>
              <a:rPr lang="es-ES" sz="1000" dirty="0" smtClean="0">
                <a:hlinkClick r:id="rId4"/>
              </a:rPr>
              <a:t>http://www.deviantart.com</a:t>
            </a:r>
            <a:r>
              <a:rPr lang="es-ES" sz="1000" dirty="0" smtClean="0"/>
              <a:t> </a:t>
            </a:r>
            <a:endParaRPr lang="es-ES" sz="1000" dirty="0"/>
          </a:p>
        </p:txBody>
      </p:sp>
      <p:pic>
        <p:nvPicPr>
          <p:cNvPr id="22530" name="Picture 2" descr="C:\Users\Fran\Documents\Cursos\20101202 - Gestion del conocimiento\Materiales\Question_Mark_by_ganser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15158" y="609159"/>
            <a:ext cx="3298559" cy="4398078"/>
          </a:xfrm>
          <a:prstGeom prst="rect">
            <a:avLst/>
          </a:prstGeom>
          <a:ln w="190500" cap="sq">
            <a:noFill/>
            <a:prstDash val="solid"/>
            <a:miter lim="800000"/>
          </a:ln>
          <a:effectLst>
            <a:outerShdw blurRad="127000" dist="38100" dir="2700000" algn="ctr">
              <a:srgbClr val="000000">
                <a:alpha val="45000"/>
              </a:srgbClr>
            </a:outerShdw>
          </a:effectLst>
          <a:scene3d>
            <a:camera prst="perspectiveFront" fov="2700000">
              <a:rot lat="20376000" lon="1938000" rev="20112001"/>
            </a:camera>
            <a:lightRig rig="soft" dir="t">
              <a:rot lat="0" lon="0" rev="0"/>
            </a:lightRig>
          </a:scene3d>
          <a:sp3d prstMaterial="dkEdge">
            <a:bevelT w="203200" h="50800" prst="softRound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1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_tradnl" smtClean="0"/>
              <a:t>GRIAL – Universidad de Salamanca</a:t>
            </a:r>
            <a:endParaRPr lang="es-ES_tradn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Grupo GRIAL</a:t>
            </a:r>
            <a:endParaRPr lang="es-ES" dirty="0"/>
          </a:p>
        </p:txBody>
      </p:sp>
      <p:sp>
        <p:nvSpPr>
          <p:cNvPr id="7" name="6 Marcador de contenido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171949"/>
          </a:xfrm>
        </p:spPr>
        <p:txBody>
          <a:bodyPr/>
          <a:lstStyle/>
          <a:p>
            <a:r>
              <a:rPr lang="es-ES" dirty="0" smtClean="0"/>
              <a:t>Nos puedes seguir en…</a:t>
            </a:r>
          </a:p>
          <a:p>
            <a:pPr lvl="1"/>
            <a:r>
              <a:rPr lang="es-ES" dirty="0" smtClean="0">
                <a:hlinkClick r:id="rId3"/>
              </a:rPr>
              <a:t>http://grial.usal.es</a:t>
            </a:r>
            <a:endParaRPr lang="es-ES" dirty="0" smtClean="0"/>
          </a:p>
          <a:p>
            <a:pPr lvl="1"/>
            <a:r>
              <a:rPr lang="es-ES" dirty="0" smtClean="0">
                <a:hlinkClick r:id="rId4"/>
              </a:rPr>
              <a:t>http://www.facebook.com/grialusal</a:t>
            </a:r>
            <a:endParaRPr lang="es-ES" dirty="0" smtClean="0"/>
          </a:p>
          <a:p>
            <a:pPr lvl="1"/>
            <a:r>
              <a:rPr lang="es-ES" dirty="0" smtClean="0">
                <a:hlinkClick r:id="rId5"/>
              </a:rPr>
              <a:t>http://twitter.com/grial_usal</a:t>
            </a:r>
            <a:endParaRPr lang="es-ES" dirty="0" smtClean="0"/>
          </a:p>
          <a:p>
            <a:pPr lvl="1"/>
            <a:endParaRPr lang="es-ES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889935-DC85-4847-9265-CE546BEEBDB1}" type="slidenum">
              <a:rPr lang="es-ES_tradnl" smtClean="0"/>
              <a:pPr/>
              <a:t>44</a:t>
            </a:fld>
            <a:endParaRPr lang="es-ES_tradnl"/>
          </a:p>
        </p:txBody>
      </p:sp>
      <p:pic>
        <p:nvPicPr>
          <p:cNvPr id="187394" name="Picture 2" descr="C:\Users\Fran\AppData\Local\Temp\wz9c45\Grial cuadrado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219825" y="1704975"/>
            <a:ext cx="2362200" cy="2362200"/>
          </a:xfrm>
          <a:prstGeom prst="rect">
            <a:avLst/>
          </a:prstGeom>
          <a:noFill/>
        </p:spPr>
      </p:pic>
      <p:sp>
        <p:nvSpPr>
          <p:cNvPr id="2" name="1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_tradnl" smtClean="0"/>
              <a:t>GRIAL – Universidad de Salamanca</a:t>
            </a:r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710689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1240976"/>
            <a:ext cx="7772400" cy="1470025"/>
          </a:xfrm>
        </p:spPr>
        <p:txBody>
          <a:bodyPr>
            <a:normAutofit/>
          </a:bodyPr>
          <a:lstStyle/>
          <a:p>
            <a:r>
              <a:rPr lang="es-ES" sz="4000" dirty="0" smtClean="0"/>
              <a:t>Conocimiento Abierto</a:t>
            </a:r>
            <a:endParaRPr lang="es-ES" sz="4000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047749" y="2705101"/>
            <a:ext cx="7077075" cy="2051058"/>
          </a:xfrm>
        </p:spPr>
        <p:txBody>
          <a:bodyPr>
            <a:normAutofit fontScale="77500" lnSpcReduction="20000"/>
          </a:bodyPr>
          <a:lstStyle/>
          <a:p>
            <a:r>
              <a:rPr lang="es-ES" dirty="0"/>
              <a:t>Dr. Francisco José García Peñalvo</a:t>
            </a:r>
          </a:p>
          <a:p>
            <a:endParaRPr lang="es-ES" sz="2100" dirty="0" smtClean="0"/>
          </a:p>
          <a:p>
            <a:r>
              <a:rPr lang="es-ES" sz="2100" dirty="0" smtClean="0"/>
              <a:t>Departamento </a:t>
            </a:r>
            <a:r>
              <a:rPr lang="es-ES" sz="2100" dirty="0"/>
              <a:t>de Informática y Automática</a:t>
            </a:r>
          </a:p>
          <a:p>
            <a:r>
              <a:rPr lang="es-ES" sz="2100" dirty="0"/>
              <a:t>GRupo de investigación en InterAcción y eLearning (GRIAL)</a:t>
            </a:r>
          </a:p>
          <a:p>
            <a:r>
              <a:rPr lang="es-ES" sz="2100" dirty="0"/>
              <a:t>Universidad de Salamanca</a:t>
            </a:r>
          </a:p>
          <a:p>
            <a:r>
              <a:rPr lang="es-ES" sz="2100" dirty="0">
                <a:hlinkClick r:id="rId3"/>
              </a:rPr>
              <a:t>fgarcia@usal.es</a:t>
            </a:r>
            <a:endParaRPr lang="es-ES" sz="2100" dirty="0"/>
          </a:p>
          <a:p>
            <a:r>
              <a:rPr lang="es-ES" sz="2100" dirty="0">
                <a:hlinkClick r:id="rId4"/>
              </a:rPr>
              <a:t>http://grial.usal.es</a:t>
            </a:r>
            <a:r>
              <a:rPr lang="es-ES" sz="2100" dirty="0"/>
              <a:t> </a:t>
            </a:r>
          </a:p>
          <a:p>
            <a:r>
              <a:rPr lang="es-ES" sz="2100" dirty="0">
                <a:hlinkClick r:id="rId5"/>
              </a:rPr>
              <a:t>http://</a:t>
            </a:r>
            <a:r>
              <a:rPr lang="es-ES" sz="2100" dirty="0" smtClean="0">
                <a:hlinkClick r:id="rId5"/>
              </a:rPr>
              <a:t>twitter.com/frangp</a:t>
            </a:r>
            <a:endParaRPr lang="es-ES" sz="2100" dirty="0"/>
          </a:p>
        </p:txBody>
      </p:sp>
      <p:pic>
        <p:nvPicPr>
          <p:cNvPr id="8" name="Picture 1"/>
          <p:cNvPicPr>
            <a:picLocks noChangeAspect="1" noChangeArrowheads="1"/>
          </p:cNvPicPr>
          <p:nvPr/>
        </p:nvPicPr>
        <p:blipFill>
          <a:blip r:embed="rId6" cstate="print"/>
          <a:srcRect t="4261" r="7216" b="19032"/>
          <a:stretch>
            <a:fillRect/>
          </a:stretch>
        </p:blipFill>
        <p:spPr bwMode="auto">
          <a:xfrm>
            <a:off x="8129814" y="6508314"/>
            <a:ext cx="685800" cy="2337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6 Rectángulo"/>
          <p:cNvSpPr/>
          <p:nvPr/>
        </p:nvSpPr>
        <p:spPr>
          <a:xfrm>
            <a:off x="0" y="4324"/>
            <a:ext cx="805658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1400" b="1" dirty="0"/>
              <a:t>Recursos Informáticos - Unidad I: Gestión de la Tecnología y del Conocimiento</a:t>
            </a:r>
            <a:endParaRPr lang="es-ES" sz="1400" dirty="0"/>
          </a:p>
        </p:txBody>
      </p:sp>
      <p:sp>
        <p:nvSpPr>
          <p:cNvPr id="10" name="9 CuadroTexto"/>
          <p:cNvSpPr txBox="1"/>
          <p:nvPr/>
        </p:nvSpPr>
        <p:spPr>
          <a:xfrm>
            <a:off x="1366823" y="5809105"/>
            <a:ext cx="642942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dirty="0" smtClean="0">
                <a:solidFill>
                  <a:srgbClr val="FF0000"/>
                </a:solidFill>
              </a:rPr>
              <a:t>Máster en las TIC en la Educación: Análisis y Diseño de Procesos, Recursos y Prácticas Formativas</a:t>
            </a:r>
          </a:p>
          <a:p>
            <a:pPr algn="ctr"/>
            <a:r>
              <a:rPr lang="es-ES" sz="1200" dirty="0" smtClean="0"/>
              <a:t>Facultad de Educación – 8 de febrero 2010</a:t>
            </a:r>
            <a:endParaRPr lang="es-ES" sz="1200" dirty="0"/>
          </a:p>
        </p:txBody>
      </p:sp>
    </p:spTree>
    <p:extLst>
      <p:ext uri="{BB962C8B-B14F-4D97-AF65-F5344CB8AC3E}">
        <p14:creationId xmlns:p14="http://schemas.microsoft.com/office/powerpoint/2010/main" val="644851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La era digital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idx="1"/>
          </p:nvPr>
        </p:nvSpPr>
        <p:spPr>
          <a:xfrm>
            <a:off x="224971" y="1288143"/>
            <a:ext cx="4347029" cy="4865007"/>
          </a:xfrm>
        </p:spPr>
        <p:txBody>
          <a:bodyPr>
            <a:normAutofit/>
          </a:bodyPr>
          <a:lstStyle/>
          <a:p>
            <a:r>
              <a:rPr lang="es-ES" sz="2400" dirty="0" smtClean="0"/>
              <a:t>La era digital cambia los modelos de negocio</a:t>
            </a:r>
          </a:p>
          <a:p>
            <a:pPr lvl="1"/>
            <a:r>
              <a:rPr lang="es-ES" sz="2000" dirty="0" smtClean="0"/>
              <a:t>Especialmente en la creación/consumo de contenidos</a:t>
            </a:r>
          </a:p>
          <a:p>
            <a:pPr lvl="1"/>
            <a:r>
              <a:rPr lang="es-ES" sz="2000" dirty="0" smtClean="0"/>
              <a:t>Contraejemplo «Ley </a:t>
            </a:r>
            <a:r>
              <a:rPr lang="es-ES" sz="2000" dirty="0" err="1" smtClean="0"/>
              <a:t>Sinde</a:t>
            </a:r>
            <a:r>
              <a:rPr lang="es-ES" sz="2000" dirty="0" smtClean="0"/>
              <a:t>»</a:t>
            </a:r>
          </a:p>
          <a:p>
            <a:pPr lvl="1"/>
            <a:endParaRPr lang="es-ES" sz="2000" dirty="0"/>
          </a:p>
          <a:p>
            <a:r>
              <a:rPr lang="es-ES" sz="2400" dirty="0"/>
              <a:t>La era digital </a:t>
            </a:r>
            <a:r>
              <a:rPr lang="es-ES" sz="2400" dirty="0" smtClean="0"/>
              <a:t>abre innumerables </a:t>
            </a:r>
            <a:r>
              <a:rPr lang="es-ES" sz="2400" dirty="0"/>
              <a:t>vías para la difusión del </a:t>
            </a:r>
            <a:r>
              <a:rPr lang="es-ES" sz="2400" dirty="0" smtClean="0"/>
              <a:t>conocimiento</a:t>
            </a:r>
          </a:p>
          <a:p>
            <a:pPr lvl="1"/>
            <a:r>
              <a:rPr lang="es-ES" sz="2000" dirty="0"/>
              <a:t>Compartir </a:t>
            </a:r>
            <a:r>
              <a:rPr lang="es-ES" sz="2000" dirty="0" smtClean="0"/>
              <a:t>conocimiento implica desarrollo</a:t>
            </a:r>
            <a:endParaRPr lang="es-ES" sz="2000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889935-DC85-4847-9265-CE546BEEBDB1}" type="slidenum">
              <a:rPr lang="es-ES_tradnl" smtClean="0"/>
              <a:pPr/>
              <a:t>5</a:t>
            </a:fld>
            <a:endParaRPr lang="es-ES_tradnl"/>
          </a:p>
        </p:txBody>
      </p:sp>
      <p:pic>
        <p:nvPicPr>
          <p:cNvPr id="7" name="6 Imagen" descr="1175663412_b7914e2859_b.jpg"/>
          <p:cNvPicPr>
            <a:picLocks noChangeAspect="1"/>
          </p:cNvPicPr>
          <p:nvPr/>
        </p:nvPicPr>
        <p:blipFill>
          <a:blip r:embed="rId3" cstate="print"/>
          <a:srcRect t="2985" r="40298"/>
          <a:stretch>
            <a:fillRect/>
          </a:stretch>
        </p:blipFill>
        <p:spPr>
          <a:xfrm>
            <a:off x="5222586" y="1408343"/>
            <a:ext cx="3149239" cy="3838115"/>
          </a:xfrm>
          <a:prstGeom prst="rect">
            <a:avLst/>
          </a:prstGeom>
        </p:spPr>
      </p:pic>
      <p:sp>
        <p:nvSpPr>
          <p:cNvPr id="8" name="7 CuadroTexto"/>
          <p:cNvSpPr txBox="1"/>
          <p:nvPr/>
        </p:nvSpPr>
        <p:spPr>
          <a:xfrm>
            <a:off x="5381990" y="5246458"/>
            <a:ext cx="2762295" cy="369332"/>
          </a:xfrm>
          <a:prstGeom prst="rect">
            <a:avLst/>
          </a:prstGeom>
          <a:solidFill>
            <a:srgbClr val="FEF690"/>
          </a:solidFill>
        </p:spPr>
        <p:txBody>
          <a:bodyPr wrap="none" rtlCol="0">
            <a:spAutoFit/>
          </a:bodyPr>
          <a:lstStyle>
            <a:defPPr>
              <a:defRPr lang="es-ES_tradnl"/>
            </a:defPPr>
            <a:lvl1pPr>
              <a:defRPr sz="1400"/>
            </a:lvl1pPr>
          </a:lstStyle>
          <a:p>
            <a:r>
              <a:rPr lang="es-ES" sz="900" dirty="0" smtClean="0"/>
              <a:t>«Era digital»</a:t>
            </a:r>
          </a:p>
          <a:p>
            <a:r>
              <a:rPr lang="es-ES" sz="900" dirty="0" smtClean="0"/>
              <a:t> </a:t>
            </a:r>
            <a:r>
              <a:rPr lang="es-ES" sz="900" dirty="0"/>
              <a:t>http://www.flickr.com/photos/vladjesul/1175663412</a:t>
            </a:r>
            <a:r>
              <a:rPr lang="es-ES" sz="900" dirty="0" smtClean="0"/>
              <a:t>/</a:t>
            </a:r>
            <a:endParaRPr lang="en-US" sz="900" dirty="0"/>
          </a:p>
        </p:txBody>
      </p:sp>
      <p:sp>
        <p:nvSpPr>
          <p:cNvPr id="2" name="1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_tradnl" smtClean="0"/>
              <a:t>GRIAL – Universidad de Salamanca</a:t>
            </a:r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1544996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Open Access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s-ES" dirty="0" smtClean="0"/>
              <a:t>Denominación que se están empleando internacionalmente para referirse </a:t>
            </a:r>
            <a:br>
              <a:rPr lang="es-ES" dirty="0" smtClean="0"/>
            </a:br>
            <a:r>
              <a:rPr lang="es-ES" dirty="0" smtClean="0"/>
              <a:t>a la posibilidad de consultar un </a:t>
            </a:r>
            <a:br>
              <a:rPr lang="es-ES" dirty="0" smtClean="0"/>
            </a:br>
            <a:r>
              <a:rPr lang="es-ES" dirty="0" smtClean="0"/>
              <a:t>documento científico de forma </a:t>
            </a:r>
            <a:br>
              <a:rPr lang="es-ES" dirty="0" smtClean="0"/>
            </a:br>
            <a:r>
              <a:rPr lang="es-ES" dirty="0" smtClean="0"/>
              <a:t>libre y gratuita</a:t>
            </a:r>
          </a:p>
          <a:p>
            <a:endParaRPr lang="es-ES" dirty="0"/>
          </a:p>
          <a:p>
            <a:r>
              <a:rPr lang="es-ES" dirty="0" smtClean="0"/>
              <a:t>Continuo incremento del número </a:t>
            </a:r>
            <a:br>
              <a:rPr lang="es-ES" dirty="0" smtClean="0"/>
            </a:br>
            <a:r>
              <a:rPr lang="es-ES" dirty="0" smtClean="0"/>
              <a:t>de iniciativas de acceso abierto, </a:t>
            </a:r>
            <a:br>
              <a:rPr lang="es-ES" dirty="0" smtClean="0"/>
            </a:br>
            <a:r>
              <a:rPr lang="es-ES" dirty="0" smtClean="0"/>
              <a:t>creadas con la finalidad de poner a disposición de la comunidad científica publicaciones y otro tipo de contenido digital</a:t>
            </a:r>
            <a:endParaRPr lang="es-ES" dirty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_tradnl" smtClean="0"/>
              <a:t>GRIAL – Universidad de Salamanca</a:t>
            </a:r>
            <a:endParaRPr lang="es-ES_tradnl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889935-DC85-4847-9265-CE546BEEBDB1}" type="slidenum">
              <a:rPr lang="es-ES_tradnl" smtClean="0"/>
              <a:pPr/>
              <a:t>6</a:t>
            </a:fld>
            <a:endParaRPr lang="es-ES_tradnl"/>
          </a:p>
        </p:txBody>
      </p:sp>
      <p:pic>
        <p:nvPicPr>
          <p:cNvPr id="21508" name="Picture 4" descr="http://4.bp.blogspot.com/_hvHPAD65oX4/TCJc5EOb3eI/AAAAAAAAAHM/JooXQANylUU/s400/open_access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2955" y="2120265"/>
            <a:ext cx="2560320" cy="2560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7 CuadroTexto"/>
          <p:cNvSpPr txBox="1"/>
          <p:nvPr/>
        </p:nvSpPr>
        <p:spPr>
          <a:xfrm>
            <a:off x="4242412" y="5941497"/>
            <a:ext cx="4623382" cy="261610"/>
          </a:xfrm>
          <a:prstGeom prst="rect">
            <a:avLst/>
          </a:prstGeom>
          <a:solidFill>
            <a:srgbClr val="FEF690"/>
          </a:solidFill>
        </p:spPr>
        <p:txBody>
          <a:bodyPr wrap="none" rtlCol="0">
            <a:spAutoFit/>
          </a:bodyPr>
          <a:lstStyle>
            <a:defPPr>
              <a:defRPr lang="es-ES_tradnl"/>
            </a:defPPr>
            <a:lvl1pPr>
              <a:defRPr sz="1400"/>
            </a:lvl1pPr>
          </a:lstStyle>
          <a:p>
            <a:r>
              <a:rPr lang="es-ES" sz="1100" dirty="0"/>
              <a:t>Adaptado de http://www.slideshare.net/Transito09/comunicacion-cientifica5</a:t>
            </a:r>
            <a:endParaRPr lang="en-US" sz="1100" dirty="0"/>
          </a:p>
        </p:txBody>
      </p:sp>
    </p:spTree>
    <p:extLst>
      <p:ext uri="{BB962C8B-B14F-4D97-AF65-F5344CB8AC3E}">
        <p14:creationId xmlns:p14="http://schemas.microsoft.com/office/powerpoint/2010/main" val="5899685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dirty="0" smtClean="0"/>
              <a:t>Open Access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46744" y="1393372"/>
            <a:ext cx="7325631" cy="4339772"/>
          </a:xfrm>
        </p:spPr>
        <p:txBody>
          <a:bodyPr>
            <a:normAutofit/>
          </a:bodyPr>
          <a:lstStyle/>
          <a:p>
            <a:r>
              <a:rPr lang="es-ES" dirty="0" smtClean="0"/>
              <a:t>Efectividad a la hora de compartir</a:t>
            </a:r>
            <a:br>
              <a:rPr lang="es-ES" dirty="0" smtClean="0"/>
            </a:br>
            <a:r>
              <a:rPr lang="es-ES" dirty="0" smtClean="0"/>
              <a:t>conocimiento</a:t>
            </a:r>
            <a:endParaRPr lang="es-ES_tradnl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889935-DC85-4847-9265-CE546BEEBDB1}" type="slidenum">
              <a:rPr lang="es-ES_tradnl" smtClean="0"/>
              <a:pPr/>
              <a:t>7</a:t>
            </a:fld>
            <a:endParaRPr lang="es-ES_tradnl"/>
          </a:p>
        </p:txBody>
      </p:sp>
      <p:pic>
        <p:nvPicPr>
          <p:cNvPr id="13314" name="Picture 2" descr="http://www.bu.edu/bostonia/summer09/open-access/open-access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7825" y="1973261"/>
            <a:ext cx="4445190" cy="3370263"/>
          </a:xfrm>
          <a:prstGeom prst="rect">
            <a:avLst/>
          </a:prstGeom>
          <a:ln w="190500" cap="sq">
            <a:noFill/>
            <a:prstDash val="solid"/>
            <a:miter lim="800000"/>
          </a:ln>
          <a:effectLst>
            <a:outerShdw blurRad="127000" dist="38100" dir="2700000" algn="ctr">
              <a:srgbClr val="000000">
                <a:alpha val="45000"/>
              </a:srgbClr>
            </a:outerShdw>
          </a:effectLst>
          <a:scene3d>
            <a:camera prst="perspectiveFront" fov="2700000">
              <a:rot lat="20376000" lon="1938000" rev="20112001"/>
            </a:camera>
            <a:lightRig rig="soft" dir="t">
              <a:rot lat="0" lon="0" rev="0"/>
            </a:lightRig>
          </a:scene3d>
          <a:sp3d prstMaterial="softEdge">
            <a:bevelT w="203200" h="50800" prst="softRound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6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_tradnl" smtClean="0"/>
              <a:t>GRIAL – Universidad de Salamanca</a:t>
            </a:r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636674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dirty="0" smtClean="0"/>
              <a:t>Open Access</a:t>
            </a:r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889935-DC85-4847-9265-CE546BEEBDB1}" type="slidenum">
              <a:rPr lang="es-ES_tradnl" smtClean="0"/>
              <a:pPr/>
              <a:t>8</a:t>
            </a:fld>
            <a:endParaRPr lang="es-ES_tradnl"/>
          </a:p>
        </p:txBody>
      </p:sp>
      <p:sp>
        <p:nvSpPr>
          <p:cNvPr id="37" name="36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_tradnl" smtClean="0"/>
              <a:t>GRIAL – Universidad de Salamanca</a:t>
            </a:r>
            <a:endParaRPr lang="es-ES_tradnl"/>
          </a:p>
        </p:txBody>
      </p:sp>
      <p:pic>
        <p:nvPicPr>
          <p:cNvPr id="14338" name="Picture 2" descr="http://fc04.deviantart.net/fs13/f/2007/022/b/c/The_Great_Controversy_by_joseph_art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033200">
            <a:off x="616882" y="442594"/>
            <a:ext cx="4077038" cy="5671821"/>
          </a:xfrm>
          <a:prstGeom prst="rect">
            <a:avLst/>
          </a:prstGeom>
          <a:ln w="190500" cap="sq">
            <a:noFill/>
            <a:prstDash val="solid"/>
            <a:miter lim="800000"/>
          </a:ln>
          <a:effectLst>
            <a:outerShdw blurRad="127000" dist="38100" dir="2700000" algn="ctr">
              <a:srgbClr val="000000">
                <a:alpha val="45000"/>
              </a:srgbClr>
            </a:outerShdw>
          </a:effectLst>
          <a:scene3d>
            <a:camera prst="perspectiveFront" fov="2700000">
              <a:rot lat="20376000" lon="1938000" rev="20112001"/>
            </a:camera>
            <a:lightRig rig="soft" dir="t">
              <a:rot lat="0" lon="0" rev="0"/>
            </a:lightRig>
          </a:scene3d>
          <a:sp3d prstMaterial="softEdge">
            <a:bevelT w="203200" h="50800" prst="softRound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8" name="47 CuadroTexto"/>
          <p:cNvSpPr txBox="1"/>
          <p:nvPr/>
        </p:nvSpPr>
        <p:spPr>
          <a:xfrm rot="21384007">
            <a:off x="414759" y="5946003"/>
            <a:ext cx="2201244" cy="400110"/>
          </a:xfrm>
          <a:prstGeom prst="rect">
            <a:avLst/>
          </a:prstGeom>
          <a:ln w="190500" cap="sq">
            <a:noFill/>
            <a:prstDash val="solid"/>
            <a:miter lim="800000"/>
          </a:ln>
          <a:effectLst>
            <a:outerShdw blurRad="127000" dist="38100" dir="2700000" algn="ctr">
              <a:srgbClr val="000000">
                <a:alpha val="45000"/>
              </a:srgbClr>
            </a:outerShdw>
          </a:effectLst>
          <a:scene3d>
            <a:camera prst="perspectiveFront" fov="2700000">
              <a:rot lat="20376000" lon="1938000" rev="20112001"/>
            </a:camera>
            <a:lightRig rig="soft" dir="t">
              <a:rot lat="0" lon="0" rev="0"/>
            </a:lightRig>
          </a:scene3d>
          <a:sp3d prstMaterial="dkEdge">
            <a:bevelT w="203200" h="50800" prst="softRound"/>
          </a:sp3d>
        </p:spPr>
        <p:txBody>
          <a:bodyPr wrap="none" rtlCol="0">
            <a:spAutoFit/>
          </a:bodyPr>
          <a:lstStyle/>
          <a:p>
            <a:r>
              <a:rPr lang="es-ES" sz="1000" dirty="0" smtClean="0"/>
              <a:t>The Great </a:t>
            </a:r>
            <a:r>
              <a:rPr lang="es-ES" sz="1000" dirty="0" err="1" smtClean="0"/>
              <a:t>Controversy</a:t>
            </a:r>
            <a:r>
              <a:rPr lang="es-ES" sz="1000" dirty="0" smtClean="0"/>
              <a:t>   </a:t>
            </a:r>
            <a:r>
              <a:rPr lang="es-ES" sz="1000" dirty="0" err="1"/>
              <a:t>by</a:t>
            </a:r>
            <a:r>
              <a:rPr lang="es-ES" sz="1000" dirty="0"/>
              <a:t> ~</a:t>
            </a:r>
            <a:r>
              <a:rPr lang="es-ES" sz="1000" dirty="0" err="1" smtClean="0"/>
              <a:t>joseph</a:t>
            </a:r>
            <a:r>
              <a:rPr lang="es-ES" sz="1000" dirty="0" smtClean="0"/>
              <a:t>-art</a:t>
            </a:r>
          </a:p>
          <a:p>
            <a:r>
              <a:rPr lang="es-ES" sz="1000" dirty="0" smtClean="0">
                <a:hlinkClick r:id="rId4"/>
              </a:rPr>
              <a:t>http://www.deviantart.com</a:t>
            </a:r>
            <a:r>
              <a:rPr lang="es-ES" sz="1000" dirty="0" smtClean="0"/>
              <a:t> </a:t>
            </a:r>
            <a:endParaRPr lang="es-ES" sz="1000" dirty="0"/>
          </a:p>
        </p:txBody>
      </p:sp>
      <p:sp>
        <p:nvSpPr>
          <p:cNvPr id="49" name="2 Marcador de contenido"/>
          <p:cNvSpPr>
            <a:spLocks noGrp="1"/>
          </p:cNvSpPr>
          <p:nvPr>
            <p:ph idx="1"/>
          </p:nvPr>
        </p:nvSpPr>
        <p:spPr>
          <a:xfrm>
            <a:off x="4846320" y="4887643"/>
            <a:ext cx="3733800" cy="989648"/>
          </a:xfrm>
        </p:spPr>
        <p:txBody>
          <a:bodyPr/>
          <a:lstStyle/>
          <a:p>
            <a:pPr marL="0" indent="0">
              <a:buNone/>
            </a:pPr>
            <a:r>
              <a:rPr lang="es-ES" dirty="0" smtClean="0"/>
              <a:t>No está exento de controversia y polémica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779617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0" y="127000"/>
            <a:ext cx="7437120" cy="1143000"/>
          </a:xfrm>
        </p:spPr>
        <p:txBody>
          <a:bodyPr>
            <a:normAutofit/>
          </a:bodyPr>
          <a:lstStyle/>
          <a:p>
            <a:r>
              <a:rPr lang="es-ES" dirty="0"/>
              <a:t>Conocimiento vs </a:t>
            </a:r>
            <a:r>
              <a:rPr lang="es-ES" dirty="0" smtClean="0"/>
              <a:t>globalización 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515755"/>
            <a:ext cx="8229600" cy="1935479"/>
          </a:xfrm>
        </p:spPr>
        <p:txBody>
          <a:bodyPr/>
          <a:lstStyle/>
          <a:p>
            <a:pPr marL="0" indent="0" algn="ctr">
              <a:buNone/>
            </a:pPr>
            <a:r>
              <a:rPr lang="es-ES" sz="2800" dirty="0">
                <a:solidFill>
                  <a:schemeClr val="tx2">
                    <a:lumMod val="25000"/>
                  </a:schemeClr>
                </a:solidFill>
              </a:rPr>
              <a:t>Un objetivo principal es construir sociedades </a:t>
            </a:r>
            <a:br>
              <a:rPr lang="es-ES" sz="2800" dirty="0">
                <a:solidFill>
                  <a:schemeClr val="tx2">
                    <a:lumMod val="25000"/>
                  </a:schemeClr>
                </a:solidFill>
              </a:rPr>
            </a:br>
            <a:r>
              <a:rPr lang="es-ES" sz="2800" dirty="0">
                <a:solidFill>
                  <a:schemeClr val="tx2">
                    <a:lumMod val="25000"/>
                  </a:schemeClr>
                </a:solidFill>
              </a:rPr>
              <a:t>del conocimiento modernas en </a:t>
            </a:r>
            <a:br>
              <a:rPr lang="es-ES" sz="2800" dirty="0">
                <a:solidFill>
                  <a:schemeClr val="tx2">
                    <a:lumMod val="25000"/>
                  </a:schemeClr>
                </a:solidFill>
              </a:rPr>
            </a:br>
            <a:r>
              <a:rPr lang="es-ES" sz="2800" dirty="0">
                <a:solidFill>
                  <a:schemeClr val="tx2">
                    <a:lumMod val="25000"/>
                  </a:schemeClr>
                </a:solidFill>
              </a:rPr>
              <a:t>las que las personas puedan participar </a:t>
            </a:r>
            <a:br>
              <a:rPr lang="es-ES" sz="2800" dirty="0">
                <a:solidFill>
                  <a:schemeClr val="tx2">
                    <a:lumMod val="25000"/>
                  </a:schemeClr>
                </a:solidFill>
              </a:rPr>
            </a:br>
            <a:r>
              <a:rPr lang="es-ES" sz="2800" dirty="0">
                <a:solidFill>
                  <a:schemeClr val="tx2">
                    <a:lumMod val="25000"/>
                  </a:schemeClr>
                </a:solidFill>
              </a:rPr>
              <a:t>de la información y el </a:t>
            </a:r>
            <a:r>
              <a:rPr lang="es-ES" sz="2800" dirty="0" smtClean="0">
                <a:solidFill>
                  <a:schemeClr val="tx2">
                    <a:lumMod val="25000"/>
                  </a:schemeClr>
                </a:solidFill>
              </a:rPr>
              <a:t>conocimiento (UNESCO</a:t>
            </a:r>
            <a:r>
              <a:rPr lang="es-ES" sz="2800" dirty="0">
                <a:solidFill>
                  <a:schemeClr val="tx2">
                    <a:lumMod val="25000"/>
                  </a:schemeClr>
                </a:solidFill>
              </a:rPr>
              <a:t>)</a:t>
            </a:r>
          </a:p>
          <a:p>
            <a:pPr marL="0" indent="0" algn="ctr">
              <a:buNone/>
            </a:pPr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889935-DC85-4847-9265-CE546BEEBDB1}" type="slidenum">
              <a:rPr lang="es-ES_tradnl" smtClean="0"/>
              <a:pPr/>
              <a:t>9</a:t>
            </a:fld>
            <a:endParaRPr lang="es-ES_tradn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_tradnl" smtClean="0"/>
              <a:t>GRIAL – Universidad de Salamanca</a:t>
            </a:r>
            <a:endParaRPr lang="es-ES_tradnl"/>
          </a:p>
        </p:txBody>
      </p:sp>
      <p:pic>
        <p:nvPicPr>
          <p:cNvPr id="6" name="5 Imagen" descr="289045307_ce6ff5f0db_b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313628" y="3451234"/>
            <a:ext cx="2831684" cy="2571744"/>
          </a:xfrm>
          <a:prstGeom prst="rect">
            <a:avLst/>
          </a:prstGeom>
        </p:spPr>
      </p:pic>
      <p:sp>
        <p:nvSpPr>
          <p:cNvPr id="7" name="6 CuadroTexto"/>
          <p:cNvSpPr txBox="1"/>
          <p:nvPr/>
        </p:nvSpPr>
        <p:spPr>
          <a:xfrm>
            <a:off x="4360910" y="5615790"/>
            <a:ext cx="2803973" cy="369332"/>
          </a:xfrm>
          <a:prstGeom prst="rect">
            <a:avLst/>
          </a:prstGeom>
          <a:solidFill>
            <a:srgbClr val="FEF690"/>
          </a:solidFill>
        </p:spPr>
        <p:txBody>
          <a:bodyPr wrap="none" rtlCol="0">
            <a:spAutoFit/>
          </a:bodyPr>
          <a:lstStyle>
            <a:defPPr>
              <a:defRPr lang="es-ES_tradnl"/>
            </a:defPPr>
            <a:lvl1pPr>
              <a:defRPr sz="1400"/>
            </a:lvl1pPr>
          </a:lstStyle>
          <a:p>
            <a:r>
              <a:rPr lang="es-ES" sz="900" dirty="0"/>
              <a:t>«The </a:t>
            </a:r>
            <a:r>
              <a:rPr lang="es-ES" sz="900" dirty="0" err="1"/>
              <a:t>fountain</a:t>
            </a:r>
            <a:r>
              <a:rPr lang="es-ES" sz="900" dirty="0"/>
              <a:t> of </a:t>
            </a:r>
            <a:r>
              <a:rPr lang="es-ES" sz="900" dirty="0" err="1"/>
              <a:t>knowledge</a:t>
            </a:r>
            <a:r>
              <a:rPr lang="es-ES" sz="900" dirty="0"/>
              <a:t>...»</a:t>
            </a:r>
            <a:endParaRPr lang="es-ES" sz="900" dirty="0" smtClean="0"/>
          </a:p>
          <a:p>
            <a:r>
              <a:rPr lang="es-ES" sz="900" dirty="0" smtClean="0"/>
              <a:t> </a:t>
            </a:r>
            <a:r>
              <a:rPr lang="es-ES" sz="900" b="1" dirty="0"/>
              <a:t>http://www.flickr.com/photos/beija-flor/289045307</a:t>
            </a:r>
            <a:r>
              <a:rPr lang="es-ES" sz="900" dirty="0" smtClean="0"/>
              <a:t>/</a:t>
            </a:r>
            <a:endParaRPr lang="en-US" sz="900" dirty="0"/>
          </a:p>
        </p:txBody>
      </p:sp>
    </p:spTree>
    <p:extLst>
      <p:ext uri="{BB962C8B-B14F-4D97-AF65-F5344CB8AC3E}">
        <p14:creationId xmlns:p14="http://schemas.microsoft.com/office/powerpoint/2010/main" val="41742486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theme/theme1.xml><?xml version="1.0" encoding="utf-8"?>
<a:theme xmlns:a="http://schemas.openxmlformats.org/drawingml/2006/main" name="Plantilla Grial">
  <a:themeElements>
    <a:clrScheme name="Personalizar 1">
      <a:dk1>
        <a:sysClr val="windowText" lastClr="000000"/>
      </a:dk1>
      <a:lt1>
        <a:sysClr val="window" lastClr="FFFFFF"/>
      </a:lt1>
      <a:dk2>
        <a:srgbClr val="630000"/>
      </a:dk2>
      <a:lt2>
        <a:srgbClr val="EEECE1"/>
      </a:lt2>
      <a:accent1>
        <a:srgbClr val="D9D9D9"/>
      </a:accent1>
      <a:accent2>
        <a:srgbClr val="C0C0C0"/>
      </a:accent2>
      <a:accent3>
        <a:srgbClr val="A6A6A6"/>
      </a:accent3>
      <a:accent4>
        <a:srgbClr val="808080"/>
      </a:accent4>
      <a:accent5>
        <a:srgbClr val="595959"/>
      </a:accent5>
      <a:accent6>
        <a:srgbClr val="404040"/>
      </a:accent6>
      <a:hlink>
        <a:srgbClr val="630000"/>
      </a:hlink>
      <a:folHlink>
        <a:srgbClr val="6300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Plantilla Grial</Template>
  <TotalTime>8798</TotalTime>
  <Words>2080</Words>
  <Application>Microsoft Office PowerPoint</Application>
  <PresentationFormat>Presentación en pantalla (4:3)</PresentationFormat>
  <Paragraphs>347</Paragraphs>
  <Slides>45</Slides>
  <Notes>45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45</vt:i4>
      </vt:variant>
    </vt:vector>
  </HeadingPairs>
  <TitlesOfParts>
    <vt:vector size="46" baseType="lpstr">
      <vt:lpstr>Plantilla Grial</vt:lpstr>
      <vt:lpstr>Conocimiento Abierto</vt:lpstr>
      <vt:lpstr>Sumario</vt:lpstr>
      <vt:lpstr>1. Introducción</vt:lpstr>
      <vt:lpstr>Una idea, un derecho, un deber</vt:lpstr>
      <vt:lpstr>La era digital</vt:lpstr>
      <vt:lpstr>Open Access</vt:lpstr>
      <vt:lpstr>Open Access</vt:lpstr>
      <vt:lpstr>Open Access</vt:lpstr>
      <vt:lpstr>Conocimiento vs globalización </vt:lpstr>
      <vt:lpstr>2. Origen</vt:lpstr>
      <vt:lpstr>Origen del concepto</vt:lpstr>
      <vt:lpstr>Origen del concepto</vt:lpstr>
      <vt:lpstr>Origen del concepto</vt:lpstr>
      <vt:lpstr>Extensión del concepto</vt:lpstr>
      <vt:lpstr>Extensión del concepto</vt:lpstr>
      <vt:lpstr>3. Definición</vt:lpstr>
      <vt:lpstr>Conocimiento abierto</vt:lpstr>
      <vt:lpstr>4. Recursos educativos abiertos</vt:lpstr>
      <vt:lpstr>Contenidos abiertos </vt:lpstr>
      <vt:lpstr>Atributos esenciales</vt:lpstr>
      <vt:lpstr>Áreas de actividad</vt:lpstr>
      <vt:lpstr>Repositorios</vt:lpstr>
      <vt:lpstr>Repositorios - Tipos</vt:lpstr>
      <vt:lpstr>Directorios de repositorios</vt:lpstr>
      <vt:lpstr>Directorio de revistas OA</vt:lpstr>
      <vt:lpstr>5. Casos de éxito</vt:lpstr>
      <vt:lpstr>OER</vt:lpstr>
      <vt:lpstr>Open Training Platform</vt:lpstr>
      <vt:lpstr>OCW</vt:lpstr>
      <vt:lpstr>OCW</vt:lpstr>
      <vt:lpstr>OCW – USAL</vt:lpstr>
      <vt:lpstr>GREDOS - USAL</vt:lpstr>
      <vt:lpstr>6. Conclusiones</vt:lpstr>
      <vt:lpstr>Conclusiones</vt:lpstr>
      <vt:lpstr>Conclusiones</vt:lpstr>
      <vt:lpstr>Conclusiones</vt:lpstr>
      <vt:lpstr>Conclusiones</vt:lpstr>
      <vt:lpstr>Conclusiones</vt:lpstr>
      <vt:lpstr>Conclusiones</vt:lpstr>
      <vt:lpstr>Conclusiones</vt:lpstr>
      <vt:lpstr>Conclusiones</vt:lpstr>
      <vt:lpstr>Conclusiones</vt:lpstr>
      <vt:lpstr>preguntas</vt:lpstr>
      <vt:lpstr>Grupo GRIAL</vt:lpstr>
      <vt:lpstr>Conocimiento Abierto</vt:lpstr>
    </vt:vector>
  </TitlesOfParts>
  <Company>TOSHIBA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Fran</dc:creator>
  <cp:lastModifiedBy>Fran</cp:lastModifiedBy>
  <cp:revision>329</cp:revision>
  <dcterms:created xsi:type="dcterms:W3CDTF">2010-06-07T11:07:04Z</dcterms:created>
  <dcterms:modified xsi:type="dcterms:W3CDTF">2011-02-08T00:45:40Z</dcterms:modified>
</cp:coreProperties>
</file>