
<file path=[Content_Types].xml><?xml version="1.0" encoding="utf-8"?>
<Types xmlns="http://schemas.openxmlformats.org/package/2006/content-types">
  <Override PartName="/ppt/slides/slide1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5.xml" ContentType="application/vnd.openxmlformats-officedocument.presentationml.slide+xml"/>
  <Override PartName="/ppt/viewProps.xml" ContentType="application/vnd.openxmlformats-officedocument.presentationml.viewProps+xml"/>
  <Default Extension="bin" ContentType="application/vnd.openxmlformats-officedocument.presentationml.printerSettings"/>
  <Override PartName="/docProps/core.xml" ContentType="application/vnd.openxmlformats-package.core-properties+xml"/>
  <Default Extension="rels" ContentType="application/vnd.openxmlformats-package.relationships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450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77" r:id="rId9"/>
    <p:sldId id="268" r:id="rId10"/>
    <p:sldId id="269" r:id="rId11"/>
    <p:sldId id="280" r:id="rId12"/>
    <p:sldId id="271" r:id="rId13"/>
    <p:sldId id="272" r:id="rId14"/>
    <p:sldId id="278" r:id="rId15"/>
    <p:sldId id="273" r:id="rId16"/>
    <p:sldId id="281" r:id="rId17"/>
    <p:sldId id="279" r:id="rId18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Objects="1">
      <p:cViewPr varScale="1">
        <p:scale>
          <a:sx n="138" d="100"/>
          <a:sy n="138" d="100"/>
        </p:scale>
        <p:origin x="-8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14" Type="http://schemas.openxmlformats.org/officeDocument/2006/relationships/slide" Target="slides/slide13.xml"/><Relationship Id="rId23" Type="http://schemas.openxmlformats.org/officeDocument/2006/relationships/viewProps" Target="viewProps.xml"/><Relationship Id="rId4" Type="http://schemas.openxmlformats.org/officeDocument/2006/relationships/slide" Target="slides/slide3.xml"/><Relationship Id="rId11" Type="http://schemas.openxmlformats.org/officeDocument/2006/relationships/slide" Target="slides/slide10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20" Type="http://schemas.openxmlformats.org/officeDocument/2006/relationships/handoutMaster" Target="handoutMasters/handoutMaster1.xml"/><Relationship Id="rId22" Type="http://schemas.openxmlformats.org/officeDocument/2006/relationships/presProps" Target="presProps.xml"/><Relationship Id="rId21" Type="http://schemas.openxmlformats.org/officeDocument/2006/relationships/printerSettings" Target="printerSettings/printerSettings1.bin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828D9-E1FF-1044-9DD2-2FB20045930F}" type="datetimeFigureOut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E135C-24B2-6B4E-A868-AB2FE6E9F706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60A04-6C0B-214C-83E3-7014EDF01D7E}" type="datetimeFigureOut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0F779-77EB-AF41-9712-CD89B13BFE30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72ABE-8C55-4021-8E74-F51DD77168A5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9EA9A-4D4D-3842-8897-4322779C530B}" type="datetime1">
              <a:rPr lang="es-ES_tradnl" smtClean="0"/>
              <a:pPr/>
              <a:t>20/5/10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s-ES_tradnl" smtClean="0"/>
              <a:t>502461-LLP-1-2009-1-ES-COMENIUS-CMP</a:t>
            </a:r>
            <a:endParaRPr kumimoji="0"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‹Nr.›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70000"/>
            <a:ext cx="2057400" cy="485616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70000"/>
            <a:ext cx="5867400" cy="4856163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A178-E303-A243-8842-D557F1204F0A}" type="datetime1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D5DB-55AA-9645-A988-8171355D9F5A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3538" y="2057400"/>
            <a:ext cx="8416925" cy="14700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s-ES_tradnl" dirty="0" smtClean="0"/>
              <a:t>Innsbruck Kick-off Meeting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3475628"/>
            <a:ext cx="8416925" cy="972671"/>
          </a:xfrm>
        </p:spPr>
        <p:txBody>
          <a:bodyPr>
            <a:normAutofit/>
          </a:bodyPr>
          <a:lstStyle>
            <a:lvl1pPr marL="0" indent="0" algn="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s-ES_tradnl" dirty="0" smtClean="0"/>
          </a:p>
          <a:p>
            <a:r>
              <a:rPr lang="es-ES_tradnl" dirty="0" smtClean="0"/>
              <a:t>Innsbruck, </a:t>
            </a:r>
            <a:r>
              <a:rPr lang="es-ES_tradnl" dirty="0" err="1" smtClean="0"/>
              <a:t>January</a:t>
            </a:r>
            <a:r>
              <a:rPr lang="es-ES_tradnl" dirty="0" smtClean="0"/>
              <a:t> 9th-10th, 2010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B873A-089D-E041-8BA3-0F54FEB77B7D}" type="datetime1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F02DD5DB-55AA-9645-A988-8171355D9F5A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Clr>
                <a:srgbClr val="003399"/>
              </a:buClr>
              <a:defRPr/>
            </a:lvl3pPr>
            <a:lvl5pPr>
              <a:buClr>
                <a:srgbClr val="003399"/>
              </a:buCl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E6A-D661-CF48-B0AE-448252DF1567}" type="datetime1">
              <a:rPr lang="es-ES_tradnl" smtClean="0"/>
              <a:pPr/>
              <a:t>20/5/10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D5DB-55AA-9645-A988-8171355D9F5A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noFill/>
          <a:ln>
            <a:noFill/>
          </a:ln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2C4C-BC30-C24D-AABA-BD01159290D3}" type="datetime1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043E-4FC1-474C-9CD8-E820947DD87C}" type="datetime1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D5DB-55AA-9645-A988-8171355D9F5A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00339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00339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E9D84-0DC1-2E40-A838-E1C81EE8AAC7}" type="datetime1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D5DB-55AA-9645-A988-8171355D9F5A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171AA-EA9D-FD45-9E24-2217C98C4341}" type="datetime1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D5DB-55AA-9645-A988-8171355D9F5A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A355E-DA3F-1B45-A702-18E3C4A0E978}" type="datetime1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D5DB-55AA-9645-A988-8171355D9F5A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5003800"/>
            <a:ext cx="5486400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1252538"/>
            <a:ext cx="5486400" cy="36750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Haga clic en el icono para agregar una imagen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570538"/>
            <a:ext cx="5486400" cy="6143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618C-E1DD-2A48-AC2B-E1B911DA17A9}" type="datetime1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D5DB-55AA-9645-A988-8171355D9F5A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6D599-5428-514B-BAEF-4D193B065B29}" type="datetime1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D5DB-55AA-9645-A988-8171355D9F5A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6" Type="http://schemas.openxmlformats.org/officeDocument/2006/relationships/image" Target="../media/image4.png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flip="none" rotWithShape="1">
          <a:gsLst>
            <a:gs pos="30000">
              <a:schemeClr val="bg1"/>
            </a:gs>
            <a:gs pos="100000">
              <a:srgbClr val="D5D9E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2590800" y="127000"/>
            <a:ext cx="6096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bg1"/>
          </a:solidFill>
          <a:ln cap="rnd">
            <a:solidFill>
              <a:srgbClr val="DDDDDD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3556000" y="6356350"/>
            <a:ext cx="1384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546731C2-719B-B94F-8229-8D23611D569D}" type="datetime1">
              <a:rPr lang="es-ES_tradnl" smtClean="0"/>
              <a:pPr/>
              <a:t>20/5/10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F02DD5DB-55AA-9645-A988-8171355D9F5A}" type="slidenum">
              <a:rPr lang="es-ES_tradnl" smtClean="0"/>
              <a:pPr/>
              <a:t>‹Nr.›</a:t>
            </a:fld>
            <a:endParaRPr lang="es-ES_tradnl"/>
          </a:p>
        </p:txBody>
      </p:sp>
      <p:pic>
        <p:nvPicPr>
          <p:cNvPr id="10" name="Imagen 9" descr="MIH horizontal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127000"/>
            <a:ext cx="2171700" cy="1176338"/>
          </a:xfrm>
          <a:prstGeom prst="rect">
            <a:avLst/>
          </a:prstGeom>
        </p:spPr>
      </p:pic>
      <p:pic>
        <p:nvPicPr>
          <p:cNvPr id="18" name="Imagen 17" descr="EAC_EduTraining_4c_EN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61197" y="6305550"/>
            <a:ext cx="949325" cy="501650"/>
          </a:xfrm>
          <a:prstGeom prst="rect">
            <a:avLst/>
          </a:prstGeom>
        </p:spPr>
      </p:pic>
      <p:pic>
        <p:nvPicPr>
          <p:cNvPr id="19" name="Imagen 18" descr="DEF flag-logoeac-LLP_EN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70750" y="6305550"/>
            <a:ext cx="1416050" cy="501650"/>
          </a:xfrm>
          <a:prstGeom prst="rect">
            <a:avLst/>
          </a:prstGeom>
        </p:spPr>
      </p:pic>
      <p:pic>
        <p:nvPicPr>
          <p:cNvPr id="21" name="Imagen 20" descr="eacea_logo_en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10522" y="6305550"/>
            <a:ext cx="854075" cy="5016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09" r:id="rId1"/>
    <p:sldLayoutId id="2147484510" r:id="rId2"/>
    <p:sldLayoutId id="2147484511" r:id="rId3"/>
    <p:sldLayoutId id="2147484512" r:id="rId4"/>
    <p:sldLayoutId id="2147484513" r:id="rId5"/>
    <p:sldLayoutId id="2147484514" r:id="rId6"/>
    <p:sldLayoutId id="2147484515" r:id="rId7"/>
    <p:sldLayoutId id="2147484516" r:id="rId8"/>
    <p:sldLayoutId id="2147484517" r:id="rId9"/>
    <p:sldLayoutId id="2147484518" r:id="rId10"/>
    <p:sldLayoutId id="2147484519" r:id="rId11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effectLst>
            <a:outerShdw blurRad="63500" dist="50800" dir="2700000">
              <a:srgbClr val="666666"/>
            </a:outerShdw>
          </a:effectLst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Tahoma"/>
          <a:ea typeface="+mn-ea"/>
          <a:cs typeface="Tahoma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ü"/>
        <a:defRPr sz="2400" kern="1200">
          <a:solidFill>
            <a:schemeClr val="tx1"/>
          </a:solidFill>
          <a:latin typeface="Tahoma"/>
          <a:ea typeface="+mn-ea"/>
          <a:cs typeface="Tahoma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3399"/>
        </a:buClr>
        <a:buFont typeface="Arial"/>
        <a:buChar char="•"/>
        <a:defRPr sz="2000" kern="1200">
          <a:solidFill>
            <a:schemeClr val="tx1"/>
          </a:solidFill>
          <a:latin typeface="Tahoma"/>
          <a:ea typeface="+mn-ea"/>
          <a:cs typeface="Tahom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Tahoma"/>
          <a:ea typeface="+mn-ea"/>
          <a:cs typeface="Tahoma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3399"/>
        </a:buClr>
        <a:buFont typeface="Lucida Grande"/>
        <a:buChar char="⊳"/>
        <a:defRPr sz="1600" kern="1200">
          <a:solidFill>
            <a:schemeClr val="tx1"/>
          </a:solidFill>
          <a:latin typeface="Tahoma"/>
          <a:ea typeface="+mn-ea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hyperlink" Target="http://www.facebook.com/people/Comenius-Mih/100000911645603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ihproject.eu" TargetMode="External"/><Relationship Id="rId3" Type="http://schemas.openxmlformats.org/officeDocument/2006/relationships/hyperlink" Target="http://twitter.com/mihproject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TECH-EDUCATION 2010</a:t>
            </a:r>
            <a:endParaRPr lang="es-ES_tradnl" b="1" dirty="0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_tradnl" b="1" dirty="0" err="1" smtClean="0"/>
              <a:t>Athens</a:t>
            </a:r>
            <a:r>
              <a:rPr lang="es-ES_tradnl" b="1" dirty="0" smtClean="0"/>
              <a:t>, May 20th, 2010</a:t>
            </a:r>
          </a:p>
          <a:p>
            <a:pPr algn="ctr"/>
            <a:endParaRPr lang="es-ES_tradnl" b="1" i="1" u="sng" dirty="0" smtClean="0"/>
          </a:p>
          <a:p>
            <a:pPr algn="ctr"/>
            <a:r>
              <a:rPr lang="es-ES_tradnl" sz="2400" b="1" u="sng" dirty="0" smtClean="0">
                <a:solidFill>
                  <a:srgbClr val="000090"/>
                </a:solidFill>
              </a:rPr>
              <a:t>Multicultural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Interdisciplinary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Handbook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(MIH):</a:t>
            </a:r>
          </a:p>
          <a:p>
            <a:pPr algn="ctr"/>
            <a:r>
              <a:rPr lang="es-ES_tradnl" sz="2400" b="1" u="sng" dirty="0" smtClean="0">
                <a:solidFill>
                  <a:srgbClr val="000090"/>
                </a:solidFill>
              </a:rPr>
              <a:t>Tools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for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Learning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History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and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Geography</a:t>
            </a:r>
            <a:endParaRPr lang="es-ES_tradnl" sz="2400" b="1" u="sng" dirty="0" smtClean="0">
              <a:solidFill>
                <a:srgbClr val="000090"/>
              </a:solidFill>
            </a:endParaRPr>
          </a:p>
          <a:p>
            <a:pPr algn="ctr"/>
            <a:r>
              <a:rPr lang="es-ES_tradnl" sz="2400" b="1" u="sng" dirty="0" smtClean="0">
                <a:solidFill>
                  <a:srgbClr val="000090"/>
                </a:solidFill>
              </a:rPr>
              <a:t>in a Multicultural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and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ICT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Perspective</a:t>
            </a:r>
            <a:endParaRPr lang="es-ES_tradnl" sz="2400" b="1" u="sng" dirty="0" smtClean="0">
              <a:solidFill>
                <a:srgbClr val="000090"/>
              </a:solidFill>
            </a:endParaRPr>
          </a:p>
          <a:p>
            <a:pPr algn="ctr"/>
            <a:endParaRPr lang="es-ES_tradnl" sz="1946" b="1" u="sng" dirty="0" smtClean="0">
              <a:solidFill>
                <a:srgbClr val="000090"/>
              </a:solidFill>
            </a:endParaRPr>
          </a:p>
          <a:p>
            <a:pPr algn="ctr"/>
            <a:r>
              <a:rPr lang="es-ES_tradnl" sz="2000" dirty="0" smtClean="0"/>
              <a:t>Valentina Zangrando, Francisco José García </a:t>
            </a:r>
            <a:r>
              <a:rPr lang="es-ES_tradnl" sz="2000" dirty="0" err="1" smtClean="0"/>
              <a:t>Peñalvo</a:t>
            </a:r>
            <a:r>
              <a:rPr lang="es-ES_tradnl" sz="2000" dirty="0" smtClean="0"/>
              <a:t>,</a:t>
            </a:r>
          </a:p>
          <a:p>
            <a:pPr algn="ctr"/>
            <a:r>
              <a:rPr lang="es-ES_tradnl" sz="2000" dirty="0" err="1" smtClean="0"/>
              <a:t>and</a:t>
            </a:r>
            <a:r>
              <a:rPr lang="es-ES_tradnl" sz="2000" dirty="0" smtClean="0"/>
              <a:t> Antonio Miguel Seoane Pardo</a:t>
            </a:r>
          </a:p>
          <a:p>
            <a:pPr algn="ctr"/>
            <a:r>
              <a:rPr lang="es-ES_tradnl" sz="2000" dirty="0" smtClean="0"/>
              <a:t>Universidad de Salamanca, Grupo de Investigación en </a:t>
            </a:r>
            <a:r>
              <a:rPr lang="es-ES_tradnl" sz="2000" dirty="0" err="1" smtClean="0"/>
              <a:t>InterAcción</a:t>
            </a:r>
            <a:r>
              <a:rPr lang="es-ES_tradnl" sz="2000" dirty="0" smtClean="0"/>
              <a:t> y </a:t>
            </a:r>
            <a:r>
              <a:rPr lang="es-ES_tradnl" sz="2000" dirty="0" err="1" smtClean="0"/>
              <a:t>eLearning</a:t>
            </a:r>
            <a:endParaRPr lang="es-ES_tradnl" sz="1946" b="1" u="sng" dirty="0" smtClean="0">
              <a:solidFill>
                <a:srgbClr val="000090"/>
              </a:solidFill>
            </a:endParaRPr>
          </a:p>
        </p:txBody>
      </p:sp>
      <p:pic>
        <p:nvPicPr>
          <p:cNvPr id="4" name="Imagen 3" descr="88x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6360247"/>
            <a:ext cx="939800" cy="331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Workpackages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77500" lnSpcReduction="20000"/>
          </a:bodyPr>
          <a:lstStyle/>
          <a:p>
            <a:pPr algn="ctr">
              <a:buNone/>
            </a:pPr>
            <a:r>
              <a:rPr lang="es-ES_tradnl" sz="3059" b="1" dirty="0" err="1" smtClean="0"/>
              <a:t>WorkPackages</a:t>
            </a:r>
            <a:r>
              <a:rPr lang="es-ES_tradnl" sz="3059" b="1" dirty="0" smtClean="0"/>
              <a:t> (</a:t>
            </a:r>
            <a:r>
              <a:rPr lang="es-ES_tradnl" sz="3059" b="1" dirty="0" err="1" smtClean="0"/>
              <a:t>ii</a:t>
            </a:r>
            <a:r>
              <a:rPr lang="es-ES_tradnl" sz="3059" b="1" dirty="0" smtClean="0"/>
              <a:t>)</a:t>
            </a:r>
          </a:p>
          <a:p>
            <a:pPr algn="ctr">
              <a:buNone/>
            </a:pPr>
            <a:endParaRPr lang="es-ES_tradnl" sz="3059" b="1" dirty="0" smtClean="0"/>
          </a:p>
          <a:p>
            <a:r>
              <a:rPr lang="es-ES_tradnl" b="1" dirty="0" err="1" smtClean="0"/>
              <a:t>Workpackage</a:t>
            </a:r>
            <a:r>
              <a:rPr lang="es-ES_tradnl" b="1" dirty="0" smtClean="0"/>
              <a:t> 6: </a:t>
            </a:r>
            <a:r>
              <a:rPr lang="es-ES_tradnl" b="1" dirty="0" err="1" smtClean="0"/>
              <a:t>Design</a:t>
            </a:r>
            <a:r>
              <a:rPr lang="es-ES_tradnl" b="1" dirty="0" smtClean="0"/>
              <a:t> </a:t>
            </a:r>
            <a:r>
              <a:rPr lang="es-ES_tradnl" b="1" dirty="0" err="1" smtClean="0"/>
              <a:t>of</a:t>
            </a:r>
            <a:r>
              <a:rPr lang="es-ES_tradnl" b="1" dirty="0" smtClean="0"/>
              <a:t> </a:t>
            </a:r>
            <a:r>
              <a:rPr lang="es-ES_tradnl" b="1" dirty="0" err="1" smtClean="0"/>
              <a:t>the</a:t>
            </a:r>
            <a:r>
              <a:rPr lang="es-ES_tradnl" b="1" dirty="0" smtClean="0"/>
              <a:t> </a:t>
            </a:r>
            <a:r>
              <a:rPr lang="es-ES_tradnl" b="1" dirty="0" err="1" smtClean="0"/>
              <a:t>Teacher</a:t>
            </a:r>
            <a:r>
              <a:rPr lang="es-ES_tradnl" b="1" dirty="0" smtClean="0"/>
              <a:t> Training </a:t>
            </a:r>
            <a:r>
              <a:rPr lang="es-ES_tradnl" b="1" dirty="0" err="1" smtClean="0"/>
              <a:t>Course</a:t>
            </a:r>
            <a:endParaRPr lang="es-ES_tradnl" b="1" dirty="0" smtClean="0"/>
          </a:p>
          <a:p>
            <a:pPr>
              <a:buNone/>
            </a:pPr>
            <a:r>
              <a:rPr lang="es-ES_tradnl" i="1" dirty="0" smtClean="0"/>
              <a:t>	</a:t>
            </a:r>
            <a:r>
              <a:rPr lang="es-ES_tradnl" i="1" dirty="0" err="1" smtClean="0"/>
              <a:t>Pädagogische</a:t>
            </a:r>
            <a:r>
              <a:rPr lang="es-ES_tradnl" i="1" dirty="0" smtClean="0"/>
              <a:t> </a:t>
            </a:r>
            <a:r>
              <a:rPr lang="es-ES_tradnl" i="1" dirty="0" err="1" smtClean="0"/>
              <a:t>Hoschule</a:t>
            </a:r>
            <a:r>
              <a:rPr lang="es-ES_tradnl" i="1" dirty="0" smtClean="0"/>
              <a:t> Tirol</a:t>
            </a:r>
          </a:p>
          <a:p>
            <a:r>
              <a:rPr lang="es-ES_tradnl" b="1" dirty="0" err="1" smtClean="0"/>
              <a:t>Workpackage</a:t>
            </a:r>
            <a:r>
              <a:rPr lang="es-ES_tradnl" b="1" dirty="0" smtClean="0"/>
              <a:t> 7: </a:t>
            </a:r>
            <a:r>
              <a:rPr lang="es-ES_tradnl" b="1" dirty="0" err="1" smtClean="0"/>
              <a:t>Teacher</a:t>
            </a:r>
            <a:r>
              <a:rPr lang="es-ES_tradnl" b="1" dirty="0" smtClean="0"/>
              <a:t> Training </a:t>
            </a:r>
            <a:r>
              <a:rPr lang="es-ES_tradnl" b="1" dirty="0" err="1" smtClean="0"/>
              <a:t>Pilot</a:t>
            </a:r>
            <a:r>
              <a:rPr lang="es-ES_tradnl" b="1" dirty="0" smtClean="0"/>
              <a:t> </a:t>
            </a:r>
            <a:r>
              <a:rPr lang="es-ES_tradnl" b="1" dirty="0" err="1" smtClean="0"/>
              <a:t>Course</a:t>
            </a:r>
            <a:endParaRPr lang="es-ES_tradnl" b="1" dirty="0" smtClean="0"/>
          </a:p>
          <a:p>
            <a:pPr>
              <a:buNone/>
            </a:pPr>
            <a:r>
              <a:rPr lang="es-ES_tradnl" i="1" dirty="0" smtClean="0"/>
              <a:t>	</a:t>
            </a:r>
            <a:r>
              <a:rPr lang="es-ES_tradnl" i="1" dirty="0" err="1" smtClean="0"/>
              <a:t>University</a:t>
            </a:r>
            <a:r>
              <a:rPr lang="es-ES_tradnl" i="1" dirty="0" smtClean="0"/>
              <a:t> </a:t>
            </a:r>
            <a:r>
              <a:rPr lang="es-ES_tradnl" i="1" dirty="0" err="1" smtClean="0"/>
              <a:t>of</a:t>
            </a:r>
            <a:r>
              <a:rPr lang="es-ES_tradnl" i="1" dirty="0" smtClean="0"/>
              <a:t> </a:t>
            </a:r>
            <a:r>
              <a:rPr lang="es-ES_tradnl" i="1" dirty="0" err="1" smtClean="0"/>
              <a:t>Siegen</a:t>
            </a:r>
            <a:endParaRPr lang="es-ES_tradnl" i="1" dirty="0" smtClean="0"/>
          </a:p>
          <a:p>
            <a:r>
              <a:rPr lang="es-ES_tradnl" b="1" dirty="0" err="1" smtClean="0"/>
              <a:t>Workpackage</a:t>
            </a:r>
            <a:r>
              <a:rPr lang="es-ES_tradnl" b="1" dirty="0" smtClean="0"/>
              <a:t> 8: </a:t>
            </a:r>
            <a:r>
              <a:rPr lang="es-ES_tradnl" b="1" dirty="0" err="1" smtClean="0"/>
              <a:t>Handbook</a:t>
            </a:r>
            <a:r>
              <a:rPr lang="es-ES_tradnl" b="1" dirty="0" smtClean="0"/>
              <a:t> </a:t>
            </a:r>
            <a:r>
              <a:rPr lang="es-ES_tradnl" b="1" dirty="0" err="1" smtClean="0"/>
              <a:t>and</a:t>
            </a:r>
            <a:r>
              <a:rPr lang="es-ES_tradnl" b="1" dirty="0" smtClean="0"/>
              <a:t> Digital Modules </a:t>
            </a:r>
            <a:r>
              <a:rPr lang="es-ES_tradnl" b="1" dirty="0" err="1" smtClean="0"/>
              <a:t>Pilot</a:t>
            </a:r>
            <a:endParaRPr lang="es-ES_tradnl" b="1" dirty="0" smtClean="0"/>
          </a:p>
          <a:p>
            <a:pPr>
              <a:buNone/>
            </a:pPr>
            <a:r>
              <a:rPr lang="es-ES_tradnl" i="1" dirty="0" smtClean="0"/>
              <a:t>	</a:t>
            </a:r>
            <a:r>
              <a:rPr lang="es-ES_tradnl" i="1" dirty="0" err="1" smtClean="0"/>
              <a:t>University</a:t>
            </a:r>
            <a:r>
              <a:rPr lang="es-ES_tradnl" i="1" dirty="0" smtClean="0"/>
              <a:t> </a:t>
            </a:r>
            <a:r>
              <a:rPr lang="es-ES_tradnl" i="1" dirty="0" err="1" smtClean="0"/>
              <a:t>of</a:t>
            </a:r>
            <a:r>
              <a:rPr lang="es-ES_tradnl" i="1" dirty="0" smtClean="0"/>
              <a:t> Augsburg</a:t>
            </a:r>
          </a:p>
          <a:p>
            <a:r>
              <a:rPr lang="es-ES_tradnl" b="1" dirty="0" err="1" smtClean="0"/>
              <a:t>Workpackage</a:t>
            </a:r>
            <a:r>
              <a:rPr lang="es-ES_tradnl" b="1" dirty="0" smtClean="0"/>
              <a:t> 9: </a:t>
            </a:r>
            <a:r>
              <a:rPr lang="es-ES_tradnl" b="1" dirty="0" err="1" smtClean="0"/>
              <a:t>Quality</a:t>
            </a:r>
            <a:r>
              <a:rPr lang="es-ES_tradnl" b="1" dirty="0" smtClean="0"/>
              <a:t> Management - </a:t>
            </a:r>
            <a:r>
              <a:rPr lang="es-ES_tradnl" b="1" dirty="0" err="1" smtClean="0"/>
              <a:t>Monitoring</a:t>
            </a:r>
            <a:r>
              <a:rPr lang="es-ES_tradnl" b="1" dirty="0" smtClean="0"/>
              <a:t> </a:t>
            </a:r>
            <a:r>
              <a:rPr lang="es-ES_tradnl" b="1" dirty="0" err="1" smtClean="0"/>
              <a:t>and</a:t>
            </a:r>
            <a:r>
              <a:rPr lang="es-ES_tradnl" b="1" dirty="0" smtClean="0"/>
              <a:t> </a:t>
            </a:r>
            <a:r>
              <a:rPr lang="es-ES_tradnl" b="1" dirty="0" err="1" smtClean="0"/>
              <a:t>Evaluation</a:t>
            </a:r>
            <a:r>
              <a:rPr lang="es-ES_tradnl" b="1" dirty="0" smtClean="0"/>
              <a:t> </a:t>
            </a:r>
          </a:p>
          <a:p>
            <a:pPr>
              <a:buNone/>
            </a:pPr>
            <a:r>
              <a:rPr lang="es-ES_tradnl" i="1" dirty="0" smtClean="0"/>
              <a:t>	</a:t>
            </a:r>
            <a:r>
              <a:rPr lang="es-ES_tradnl" i="1" dirty="0" err="1" smtClean="0"/>
              <a:t>Hafelekar</a:t>
            </a:r>
            <a:r>
              <a:rPr lang="es-ES_tradnl" i="1" dirty="0" smtClean="0"/>
              <a:t> </a:t>
            </a:r>
            <a:r>
              <a:rPr lang="es-ES_tradnl" i="1" dirty="0" err="1" smtClean="0"/>
              <a:t>Unternehmensberatung</a:t>
            </a:r>
            <a:r>
              <a:rPr lang="es-ES_tradnl" i="1" dirty="0" smtClean="0"/>
              <a:t> </a:t>
            </a:r>
            <a:r>
              <a:rPr lang="es-ES_tradnl" i="1" dirty="0" err="1" smtClean="0"/>
              <a:t>Schober</a:t>
            </a:r>
            <a:r>
              <a:rPr lang="es-ES_tradnl" i="1" dirty="0" smtClean="0"/>
              <a:t> </a:t>
            </a:r>
            <a:r>
              <a:rPr lang="es-ES_tradnl" i="1" dirty="0" err="1" smtClean="0"/>
              <a:t>GmbH</a:t>
            </a:r>
            <a:r>
              <a:rPr lang="es-ES_tradnl" i="1" dirty="0" smtClean="0"/>
              <a:t> - Innsbruck</a:t>
            </a:r>
          </a:p>
          <a:p>
            <a:r>
              <a:rPr lang="es-ES_tradnl" b="1" dirty="0" err="1" smtClean="0"/>
              <a:t>Workpackage</a:t>
            </a:r>
            <a:r>
              <a:rPr lang="es-ES_tradnl" b="1" dirty="0" smtClean="0"/>
              <a:t> 10: </a:t>
            </a:r>
            <a:r>
              <a:rPr lang="es-ES_tradnl" b="1" dirty="0" err="1" smtClean="0"/>
              <a:t>Dissemination</a:t>
            </a:r>
            <a:r>
              <a:rPr lang="es-ES_tradnl" b="1" dirty="0" smtClean="0"/>
              <a:t>, </a:t>
            </a:r>
            <a:r>
              <a:rPr lang="es-ES_tradnl" b="1" dirty="0" err="1" smtClean="0"/>
              <a:t>Valorisation</a:t>
            </a:r>
            <a:r>
              <a:rPr lang="es-ES_tradnl" b="1" dirty="0" smtClean="0"/>
              <a:t> </a:t>
            </a:r>
            <a:r>
              <a:rPr lang="es-ES_tradnl" b="1" dirty="0" err="1" smtClean="0"/>
              <a:t>and</a:t>
            </a:r>
            <a:r>
              <a:rPr lang="es-ES_tradnl" b="1" dirty="0" smtClean="0"/>
              <a:t> </a:t>
            </a:r>
            <a:r>
              <a:rPr lang="es-ES_tradnl" b="1" dirty="0" err="1" smtClean="0"/>
              <a:t>Sustainability</a:t>
            </a:r>
            <a:r>
              <a:rPr lang="es-ES_tradnl" b="1" dirty="0" smtClean="0"/>
              <a:t> </a:t>
            </a:r>
          </a:p>
          <a:p>
            <a:pPr>
              <a:buNone/>
            </a:pPr>
            <a:r>
              <a:rPr lang="es-ES_tradnl" i="1" dirty="0" smtClean="0"/>
              <a:t>	</a:t>
            </a:r>
            <a:r>
              <a:rPr lang="es-ES_tradnl" i="1" dirty="0" err="1" smtClean="0"/>
              <a:t>Hafelekar</a:t>
            </a:r>
            <a:r>
              <a:rPr lang="es-ES_tradnl" i="1" dirty="0" smtClean="0"/>
              <a:t> </a:t>
            </a:r>
            <a:r>
              <a:rPr lang="es-ES_tradnl" i="1" dirty="0" err="1" smtClean="0"/>
              <a:t>Unternehmensberatung</a:t>
            </a:r>
            <a:r>
              <a:rPr lang="es-ES_tradnl" i="1" dirty="0" smtClean="0"/>
              <a:t> </a:t>
            </a:r>
            <a:r>
              <a:rPr lang="es-ES_tradnl" i="1" dirty="0" err="1" smtClean="0"/>
              <a:t>Schober</a:t>
            </a:r>
            <a:r>
              <a:rPr lang="es-ES_tradnl" i="1" dirty="0" smtClean="0"/>
              <a:t> </a:t>
            </a:r>
            <a:r>
              <a:rPr lang="es-ES_tradnl" i="1" dirty="0" err="1" smtClean="0"/>
              <a:t>GmbH</a:t>
            </a:r>
            <a:r>
              <a:rPr lang="es-ES_tradnl" i="1" dirty="0" smtClean="0"/>
              <a:t> - Innsbruck</a:t>
            </a:r>
            <a:endParaRPr lang="es-ES_tradnl" i="1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357686" y="1857364"/>
            <a:ext cx="192882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LearningObject</a:t>
            </a:r>
          </a:p>
          <a:p>
            <a:pPr algn="ctr"/>
            <a:r>
              <a:rPr lang="en-US" smtClean="0"/>
              <a:t>(A unit or a topic)</a:t>
            </a:r>
            <a:endParaRPr lang="en-US"/>
          </a:p>
        </p:txBody>
      </p:sp>
      <p:sp>
        <p:nvSpPr>
          <p:cNvPr id="5" name="4 Rectángulo"/>
          <p:cNvSpPr/>
          <p:nvPr/>
        </p:nvSpPr>
        <p:spPr>
          <a:xfrm>
            <a:off x="4214810" y="1714488"/>
            <a:ext cx="192882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LearningObject</a:t>
            </a:r>
          </a:p>
          <a:p>
            <a:pPr algn="ctr"/>
            <a:r>
              <a:rPr lang="en-US" smtClean="0"/>
              <a:t>(A unit or a topic)</a:t>
            </a:r>
            <a:endParaRPr lang="en-US"/>
          </a:p>
        </p:txBody>
      </p:sp>
      <p:sp>
        <p:nvSpPr>
          <p:cNvPr id="6" name="5 Rectángulo"/>
          <p:cNvSpPr/>
          <p:nvPr/>
        </p:nvSpPr>
        <p:spPr>
          <a:xfrm>
            <a:off x="4071934" y="1571612"/>
            <a:ext cx="192882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LearningObject</a:t>
            </a:r>
          </a:p>
          <a:p>
            <a:pPr algn="ctr"/>
            <a:r>
              <a:rPr lang="en-US" smtClean="0"/>
              <a:t>(A unit or a topic)</a:t>
            </a:r>
            <a:endParaRPr lang="en-US"/>
          </a:p>
        </p:txBody>
      </p:sp>
      <p:sp>
        <p:nvSpPr>
          <p:cNvPr id="7" name="6 Rectángulo"/>
          <p:cNvSpPr/>
          <p:nvPr/>
        </p:nvSpPr>
        <p:spPr>
          <a:xfrm>
            <a:off x="357158" y="357166"/>
            <a:ext cx="2071702" cy="107157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LearningObject</a:t>
            </a:r>
            <a:endParaRPr lang="en-US" dirty="0" smtClean="0"/>
          </a:p>
          <a:p>
            <a:pPr algn="ctr"/>
            <a:r>
              <a:rPr lang="en-US" dirty="0" smtClean="0"/>
              <a:t>(A didactic goal with a cultural orientation)</a:t>
            </a:r>
            <a:endParaRPr lang="en-US" dirty="0"/>
          </a:p>
        </p:txBody>
      </p:sp>
      <p:sp>
        <p:nvSpPr>
          <p:cNvPr id="8" name="7 Rectángulo"/>
          <p:cNvSpPr/>
          <p:nvPr/>
        </p:nvSpPr>
        <p:spPr>
          <a:xfrm>
            <a:off x="357158" y="1571612"/>
            <a:ext cx="2071702" cy="107157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LearningObject</a:t>
            </a:r>
            <a:endParaRPr lang="en-US" dirty="0" smtClean="0"/>
          </a:p>
          <a:p>
            <a:pPr algn="ctr"/>
            <a:r>
              <a:rPr lang="en-US" dirty="0" smtClean="0"/>
              <a:t>(A didactic goal with a cultural orientation)</a:t>
            </a:r>
            <a:endParaRPr lang="en-US" dirty="0"/>
          </a:p>
        </p:txBody>
      </p:sp>
      <p:sp>
        <p:nvSpPr>
          <p:cNvPr id="9" name="8 Rectángulo"/>
          <p:cNvSpPr/>
          <p:nvPr/>
        </p:nvSpPr>
        <p:spPr>
          <a:xfrm>
            <a:off x="357158" y="2857496"/>
            <a:ext cx="2071702" cy="107157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LearningObject</a:t>
            </a:r>
            <a:endParaRPr lang="en-US" dirty="0" smtClean="0"/>
          </a:p>
          <a:p>
            <a:pPr algn="ctr"/>
            <a:r>
              <a:rPr lang="en-US" dirty="0" smtClean="0"/>
              <a:t>(A didactic goal with a cultural orientation)</a:t>
            </a:r>
            <a:endParaRPr lang="en-US" dirty="0"/>
          </a:p>
        </p:txBody>
      </p:sp>
      <p:sp>
        <p:nvSpPr>
          <p:cNvPr id="11" name="10 Elipse"/>
          <p:cNvSpPr/>
          <p:nvPr/>
        </p:nvSpPr>
        <p:spPr>
          <a:xfrm>
            <a:off x="3181877" y="1896000"/>
            <a:ext cx="428628" cy="42862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+</a:t>
            </a:r>
            <a:endParaRPr lang="es-ES" sz="2000" b="1" dirty="0"/>
          </a:p>
        </p:txBody>
      </p:sp>
      <p:cxnSp>
        <p:nvCxnSpPr>
          <p:cNvPr id="13" name="12 Conector angular"/>
          <p:cNvCxnSpPr>
            <a:stCxn id="11" idx="6"/>
            <a:endCxn id="6" idx="1"/>
          </p:cNvCxnSpPr>
          <p:nvPr/>
        </p:nvCxnSpPr>
        <p:spPr>
          <a:xfrm flipV="1">
            <a:off x="3610505" y="2107397"/>
            <a:ext cx="461429" cy="291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>
            <a:stCxn id="8" idx="3"/>
            <a:endCxn id="11" idx="2"/>
          </p:cNvCxnSpPr>
          <p:nvPr/>
        </p:nvCxnSpPr>
        <p:spPr>
          <a:xfrm>
            <a:off x="2428860" y="2107397"/>
            <a:ext cx="753017" cy="29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Forma"/>
          <p:cNvCxnSpPr>
            <a:endCxn id="11" idx="0"/>
          </p:cNvCxnSpPr>
          <p:nvPr/>
        </p:nvCxnSpPr>
        <p:spPr>
          <a:xfrm>
            <a:off x="2500298" y="1000108"/>
            <a:ext cx="895893" cy="895892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Forma"/>
          <p:cNvCxnSpPr>
            <a:stCxn id="9" idx="3"/>
            <a:endCxn id="11" idx="4"/>
          </p:cNvCxnSpPr>
          <p:nvPr/>
        </p:nvCxnSpPr>
        <p:spPr>
          <a:xfrm flipV="1">
            <a:off x="2428860" y="2324628"/>
            <a:ext cx="967331" cy="106865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>
            <a:off x="113079" y="5138671"/>
            <a:ext cx="2571768" cy="92869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Basic </a:t>
            </a:r>
            <a:r>
              <a:rPr lang="en-US" dirty="0" err="1" smtClean="0"/>
              <a:t>LearningObject</a:t>
            </a:r>
            <a:endParaRPr lang="en-US" dirty="0" smtClean="0"/>
          </a:p>
          <a:p>
            <a:pPr algn="ctr"/>
            <a:r>
              <a:rPr lang="en-US" sz="1600" dirty="0" smtClean="0"/>
              <a:t>(a video, an audio, a text, a table, an animation, etc.)</a:t>
            </a:r>
            <a:endParaRPr lang="en-US" sz="1600" dirty="0"/>
          </a:p>
        </p:txBody>
      </p:sp>
      <p:sp>
        <p:nvSpPr>
          <p:cNvPr id="23" name="22 Rectángulo"/>
          <p:cNvSpPr/>
          <p:nvPr/>
        </p:nvSpPr>
        <p:spPr>
          <a:xfrm>
            <a:off x="2928926" y="5143512"/>
            <a:ext cx="2571768" cy="92869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Basic </a:t>
            </a:r>
            <a:r>
              <a:rPr lang="en-US" dirty="0" err="1" smtClean="0"/>
              <a:t>LearningObject</a:t>
            </a:r>
            <a:endParaRPr lang="en-US" dirty="0" smtClean="0"/>
          </a:p>
          <a:p>
            <a:pPr algn="ctr"/>
            <a:r>
              <a:rPr lang="en-US" sz="1600" dirty="0" smtClean="0"/>
              <a:t>(a video, an audio, a text, a table, an animation, etc.)</a:t>
            </a:r>
            <a:endParaRPr lang="en-US" sz="1600" dirty="0"/>
          </a:p>
        </p:txBody>
      </p:sp>
      <p:sp>
        <p:nvSpPr>
          <p:cNvPr id="24" name="23 Elipse"/>
          <p:cNvSpPr/>
          <p:nvPr/>
        </p:nvSpPr>
        <p:spPr>
          <a:xfrm>
            <a:off x="1181613" y="4312014"/>
            <a:ext cx="428628" cy="42862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+</a:t>
            </a:r>
            <a:endParaRPr lang="es-ES" sz="2000" b="1" dirty="0"/>
          </a:p>
        </p:txBody>
      </p:sp>
      <p:cxnSp>
        <p:nvCxnSpPr>
          <p:cNvPr id="28" name="27 Conector angular"/>
          <p:cNvCxnSpPr>
            <a:stCxn id="24" idx="0"/>
            <a:endCxn id="9" idx="2"/>
          </p:cNvCxnSpPr>
          <p:nvPr/>
        </p:nvCxnSpPr>
        <p:spPr>
          <a:xfrm rot="16200000" flipV="1">
            <a:off x="1202994" y="4119081"/>
            <a:ext cx="382948" cy="291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angular"/>
          <p:cNvCxnSpPr>
            <a:stCxn id="22" idx="0"/>
            <a:endCxn id="24" idx="4"/>
          </p:cNvCxnSpPr>
          <p:nvPr/>
        </p:nvCxnSpPr>
        <p:spPr>
          <a:xfrm rot="16200000" flipV="1">
            <a:off x="1198431" y="4938139"/>
            <a:ext cx="398029" cy="303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Forma"/>
          <p:cNvCxnSpPr>
            <a:stCxn id="23" idx="0"/>
            <a:endCxn id="24" idx="6"/>
          </p:cNvCxnSpPr>
          <p:nvPr/>
        </p:nvCxnSpPr>
        <p:spPr>
          <a:xfrm rot="16200000" flipV="1">
            <a:off x="2603934" y="3532635"/>
            <a:ext cx="617184" cy="2604569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42 Rectángulo redondeado"/>
          <p:cNvSpPr/>
          <p:nvPr/>
        </p:nvSpPr>
        <p:spPr>
          <a:xfrm>
            <a:off x="4500562" y="3286124"/>
            <a:ext cx="1785950" cy="85725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Methodological guidelines</a:t>
            </a:r>
            <a:endParaRPr lang="en-US" dirty="0"/>
          </a:p>
        </p:txBody>
      </p:sp>
      <p:sp>
        <p:nvSpPr>
          <p:cNvPr id="45" name="44 Elipse"/>
          <p:cNvSpPr/>
          <p:nvPr/>
        </p:nvSpPr>
        <p:spPr>
          <a:xfrm>
            <a:off x="6786578" y="2857496"/>
            <a:ext cx="428628" cy="42862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+</a:t>
            </a:r>
            <a:endParaRPr lang="es-ES" sz="2000" b="1" dirty="0"/>
          </a:p>
        </p:txBody>
      </p:sp>
      <p:cxnSp>
        <p:nvCxnSpPr>
          <p:cNvPr id="47" name="46 Conector angular"/>
          <p:cNvCxnSpPr>
            <a:stCxn id="4" idx="3"/>
            <a:endCxn id="45" idx="2"/>
          </p:cNvCxnSpPr>
          <p:nvPr/>
        </p:nvCxnSpPr>
        <p:spPr>
          <a:xfrm>
            <a:off x="6286512" y="2393149"/>
            <a:ext cx="500066" cy="67866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angular"/>
          <p:cNvCxnSpPr>
            <a:stCxn id="43" idx="3"/>
            <a:endCxn id="45" idx="2"/>
          </p:cNvCxnSpPr>
          <p:nvPr/>
        </p:nvCxnSpPr>
        <p:spPr>
          <a:xfrm flipV="1">
            <a:off x="6286512" y="3071810"/>
            <a:ext cx="500066" cy="64294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49 Esquina doblada"/>
          <p:cNvSpPr/>
          <p:nvPr/>
        </p:nvSpPr>
        <p:spPr>
          <a:xfrm>
            <a:off x="7689514" y="2168874"/>
            <a:ext cx="1357290" cy="1785950"/>
          </a:xfrm>
          <a:prstGeom prst="foldedCorne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MIH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Handbook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2" name="51 Conector recto de flecha"/>
          <p:cNvCxnSpPr>
            <a:stCxn id="45" idx="6"/>
            <a:endCxn id="50" idx="1"/>
          </p:cNvCxnSpPr>
          <p:nvPr/>
        </p:nvCxnSpPr>
        <p:spPr>
          <a:xfrm flipV="1">
            <a:off x="7215206" y="3061849"/>
            <a:ext cx="474308" cy="99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55 Rectángulo"/>
          <p:cNvSpPr/>
          <p:nvPr/>
        </p:nvSpPr>
        <p:spPr>
          <a:xfrm>
            <a:off x="142844" y="142852"/>
            <a:ext cx="3000396" cy="4143404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/>
          <a:lstStyle/>
          <a:p>
            <a:pPr algn="ctr"/>
            <a:r>
              <a:rPr lang="es-ES" dirty="0" smtClean="0">
                <a:solidFill>
                  <a:schemeClr val="tx2">
                    <a:lumMod val="50000"/>
                  </a:schemeClr>
                </a:solidFill>
              </a:rPr>
              <a:t>MULTICULTURALITY</a:t>
            </a:r>
            <a:endParaRPr lang="es-E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7" name="56 Rectángulo"/>
          <p:cNvSpPr/>
          <p:nvPr/>
        </p:nvSpPr>
        <p:spPr>
          <a:xfrm>
            <a:off x="0" y="5000636"/>
            <a:ext cx="5643570" cy="1643074"/>
          </a:xfrm>
          <a:prstGeom prst="rect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s-ES" dirty="0" smtClean="0">
                <a:solidFill>
                  <a:schemeClr val="tx2">
                    <a:lumMod val="50000"/>
                  </a:schemeClr>
                </a:solidFill>
              </a:rPr>
              <a:t>RESOURCES</a:t>
            </a:r>
            <a:endParaRPr lang="es-E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8" name="57 Rectángulo"/>
          <p:cNvSpPr/>
          <p:nvPr/>
        </p:nvSpPr>
        <p:spPr>
          <a:xfrm>
            <a:off x="3786182" y="1214422"/>
            <a:ext cx="3000396" cy="1785950"/>
          </a:xfrm>
          <a:prstGeom prst="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dirty="0" smtClean="0">
                <a:solidFill>
                  <a:schemeClr val="tx2">
                    <a:lumMod val="50000"/>
                  </a:schemeClr>
                </a:solidFill>
              </a:rPr>
              <a:t>EUROPEAN DIMENSION</a:t>
            </a:r>
            <a:endParaRPr lang="es-E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9" name="58 Rectángulo"/>
          <p:cNvSpPr/>
          <p:nvPr/>
        </p:nvSpPr>
        <p:spPr>
          <a:xfrm>
            <a:off x="4214810" y="3143248"/>
            <a:ext cx="2500330" cy="1357322"/>
          </a:xfrm>
          <a:prstGeom prst="rect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s-ES" dirty="0" smtClean="0">
                <a:solidFill>
                  <a:schemeClr val="tx2">
                    <a:lumMod val="50000"/>
                  </a:schemeClr>
                </a:solidFill>
              </a:rPr>
              <a:t>DIDACTICS</a:t>
            </a:r>
            <a:endParaRPr lang="es-E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Título 1"/>
          <p:cNvSpPr txBox="1">
            <a:spLocks/>
          </p:cNvSpPr>
          <p:nvPr/>
        </p:nvSpPr>
        <p:spPr>
          <a:xfrm>
            <a:off x="3396190" y="127000"/>
            <a:ext cx="529060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uLnTx/>
                <a:uFillTx/>
                <a:latin typeface="Verdana"/>
                <a:ea typeface="+mj-ea"/>
                <a:cs typeface="Verdana"/>
              </a:rPr>
              <a:t>Learning</a:t>
            </a:r>
            <a:r>
              <a:rPr kumimoji="0" lang="es-ES_tradn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uLnTx/>
                <a:uFillTx/>
                <a:latin typeface="Verdana"/>
                <a:ea typeface="+mj-ea"/>
                <a:cs typeface="Verdana"/>
              </a:rPr>
              <a:t> </a:t>
            </a:r>
            <a:r>
              <a:rPr kumimoji="0" lang="es-ES_tradnl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uLnTx/>
                <a:uFillTx/>
                <a:latin typeface="Verdana"/>
                <a:ea typeface="+mj-ea"/>
                <a:cs typeface="Verdana"/>
              </a:rPr>
              <a:t>Object</a:t>
            </a:r>
            <a:r>
              <a:rPr kumimoji="0" lang="es-ES_tradnl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uLnTx/>
                <a:uFillTx/>
                <a:latin typeface="Verdana"/>
                <a:ea typeface="+mj-ea"/>
                <a:cs typeface="Verdana"/>
              </a:rPr>
              <a:t> </a:t>
            </a:r>
            <a:r>
              <a:rPr kumimoji="0" lang="es-ES_tradnl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uLnTx/>
                <a:uFillTx/>
                <a:latin typeface="Verdana"/>
                <a:ea typeface="+mj-ea"/>
                <a:cs typeface="Verdana"/>
              </a:rPr>
              <a:t>Model</a:t>
            </a:r>
            <a:endParaRPr kumimoji="0" lang="es-ES_tradnl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63500" dist="50800" dir="2700000">
                  <a:srgbClr val="666666"/>
                </a:outerShdw>
              </a:effectLst>
              <a:uLnTx/>
              <a:uFillTx/>
              <a:latin typeface="Verdana"/>
              <a:ea typeface="+mj-e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1" grpId="0" animBg="1"/>
      <p:bldP spid="22" grpId="0" animBg="1"/>
      <p:bldP spid="23" grpId="0" animBg="1"/>
      <p:bldP spid="24" grpId="0" animBg="1"/>
      <p:bldP spid="43" grpId="0" animBg="1"/>
      <p:bldP spid="45" grpId="0" animBg="1"/>
      <p:bldP spid="50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mtClean="0"/>
              <a:t>CommunicationStrategies</a:t>
            </a:r>
            <a:endParaRPr lang="es-ES_tradnl" dirty="0"/>
          </a:p>
        </p:txBody>
      </p:sp>
      <p:sp>
        <p:nvSpPr>
          <p:cNvPr id="16" name="Marcador de contenido 15"/>
          <p:cNvSpPr>
            <a:spLocks noGrp="1"/>
          </p:cNvSpPr>
          <p:nvPr>
            <p:ph idx="1"/>
          </p:nvPr>
        </p:nvSpPr>
        <p:spPr>
          <a:xfrm>
            <a:off x="457200" y="1270001"/>
            <a:ext cx="8229600" cy="482599"/>
          </a:xfrm>
          <a:noFill/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s-ES_tradnl" sz="3097" dirty="0" err="1" smtClean="0"/>
              <a:t>Internal</a:t>
            </a:r>
            <a:r>
              <a:rPr lang="es-ES_tradnl" sz="3097" dirty="0" smtClean="0"/>
              <a:t> </a:t>
            </a:r>
            <a:r>
              <a:rPr lang="es-ES_tradnl" sz="3097" dirty="0" err="1" smtClean="0"/>
              <a:t>Communication</a:t>
            </a:r>
            <a:r>
              <a:rPr lang="es-ES_tradnl" sz="3097" dirty="0" smtClean="0"/>
              <a:t> </a:t>
            </a:r>
            <a:r>
              <a:rPr lang="es-ES_tradnl" sz="3097" dirty="0" err="1" smtClean="0"/>
              <a:t>and</a:t>
            </a:r>
            <a:r>
              <a:rPr lang="es-ES_tradnl" sz="3097" dirty="0" smtClean="0"/>
              <a:t> </a:t>
            </a:r>
            <a:r>
              <a:rPr lang="es-ES_tradnl" sz="3097" dirty="0" err="1" smtClean="0"/>
              <a:t>Working</a:t>
            </a:r>
            <a:r>
              <a:rPr lang="es-ES_tradnl" sz="3097" dirty="0" smtClean="0"/>
              <a:t> </a:t>
            </a:r>
            <a:r>
              <a:rPr lang="es-ES_tradnl" sz="3097" dirty="0" err="1" smtClean="0"/>
              <a:t>Environment</a:t>
            </a:r>
            <a:endParaRPr lang="es-ES_tradnl" sz="3097" dirty="0" smtClean="0"/>
          </a:p>
          <a:p>
            <a:pPr>
              <a:buNone/>
            </a:pPr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pic>
        <p:nvPicPr>
          <p:cNvPr id="6" name="Imagen 5" descr="poli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38207"/>
            <a:ext cx="7924800" cy="4281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mtClean="0"/>
              <a:t>CommunicationStrategies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533400"/>
          </a:xfrm>
          <a:noFill/>
        </p:spPr>
        <p:txBody>
          <a:bodyPr/>
          <a:lstStyle/>
          <a:p>
            <a:pPr algn="ctr">
              <a:buNone/>
            </a:pPr>
            <a:r>
              <a:rPr lang="es-ES_tradnl" dirty="0" smtClean="0"/>
              <a:t>External </a:t>
            </a:r>
            <a:r>
              <a:rPr lang="es-ES_tradnl" dirty="0" err="1" smtClean="0"/>
              <a:t>Communication</a:t>
            </a:r>
            <a:r>
              <a:rPr lang="es-ES_tradnl" dirty="0" smtClean="0"/>
              <a:t> (</a:t>
            </a:r>
            <a:r>
              <a:rPr lang="es-ES_tradnl" dirty="0" err="1" smtClean="0"/>
              <a:t>website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collaborative</a:t>
            </a:r>
            <a:r>
              <a:rPr lang="es-ES_tradnl" dirty="0" smtClean="0"/>
              <a:t>)</a:t>
            </a:r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pic>
        <p:nvPicPr>
          <p:cNvPr id="15" name="Imagen 14" descr="Imagen 1.png"/>
          <p:cNvPicPr>
            <a:picLocks noChangeAspect="1"/>
          </p:cNvPicPr>
          <p:nvPr/>
        </p:nvPicPr>
        <p:blipFill>
          <a:blip r:embed="rId2"/>
          <a:srcRect l="7311"/>
          <a:stretch>
            <a:fillRect/>
          </a:stretch>
        </p:blipFill>
        <p:spPr>
          <a:xfrm>
            <a:off x="457200" y="1866901"/>
            <a:ext cx="4184435" cy="2117726"/>
          </a:xfrm>
          <a:prstGeom prst="rect">
            <a:avLst/>
          </a:prstGeom>
        </p:spPr>
      </p:pic>
      <p:pic>
        <p:nvPicPr>
          <p:cNvPr id="14" name="Imagen 13" descr="wp.png"/>
          <p:cNvPicPr>
            <a:picLocks noChangeAspect="1"/>
          </p:cNvPicPr>
          <p:nvPr/>
        </p:nvPicPr>
        <p:blipFill>
          <a:blip r:embed="rId3"/>
          <a:srcRect l="3725" r="4126"/>
          <a:stretch>
            <a:fillRect/>
          </a:stretch>
        </p:blipFill>
        <p:spPr>
          <a:xfrm>
            <a:off x="3581400" y="2209800"/>
            <a:ext cx="5105400" cy="3941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Conclusions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>
              <a:buNone/>
            </a:pPr>
            <a:r>
              <a:rPr lang="es-ES_tradnl" dirty="0" err="1" smtClean="0"/>
              <a:t>Although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Project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now</a:t>
            </a:r>
            <a:r>
              <a:rPr lang="es-ES_tradnl" dirty="0" smtClean="0"/>
              <a:t> </a:t>
            </a:r>
            <a:r>
              <a:rPr lang="es-ES_tradnl" dirty="0" err="1" smtClean="0"/>
              <a:t>beginning</a:t>
            </a:r>
            <a:r>
              <a:rPr lang="es-ES_tradnl" dirty="0" smtClean="0"/>
              <a:t> </a:t>
            </a:r>
            <a:r>
              <a:rPr lang="es-ES_tradnl" dirty="0" err="1" smtClean="0"/>
              <a:t>its</a:t>
            </a:r>
            <a:r>
              <a:rPr lang="es-ES_tradnl" dirty="0" smtClean="0"/>
              <a:t> </a:t>
            </a:r>
            <a:r>
              <a:rPr lang="es-ES_tradnl" dirty="0" err="1" smtClean="0"/>
              <a:t>researching</a:t>
            </a:r>
            <a:r>
              <a:rPr lang="es-ES_tradnl" dirty="0" smtClean="0"/>
              <a:t> </a:t>
            </a:r>
            <a:r>
              <a:rPr lang="es-ES_tradnl" dirty="0" err="1" smtClean="0"/>
              <a:t>activities</a:t>
            </a:r>
            <a:r>
              <a:rPr lang="es-ES_tradnl" dirty="0" smtClean="0"/>
              <a:t>, </a:t>
            </a:r>
            <a:r>
              <a:rPr lang="es-ES_tradnl" dirty="0" err="1" smtClean="0"/>
              <a:t>we</a:t>
            </a:r>
            <a:r>
              <a:rPr lang="es-ES_tradnl" dirty="0" smtClean="0"/>
              <a:t> </a:t>
            </a:r>
            <a:r>
              <a:rPr lang="es-ES_tradnl" dirty="0" err="1" smtClean="0"/>
              <a:t>were</a:t>
            </a:r>
            <a:r>
              <a:rPr lang="es-ES_tradnl" dirty="0" smtClean="0"/>
              <a:t> </a:t>
            </a:r>
            <a:r>
              <a:rPr lang="es-ES_tradnl" dirty="0" err="1" smtClean="0"/>
              <a:t>able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confirm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claim</a:t>
            </a:r>
            <a:r>
              <a:rPr lang="es-ES_tradnl" dirty="0" smtClean="0"/>
              <a:t> </a:t>
            </a:r>
            <a:r>
              <a:rPr lang="es-ES_tradnl" dirty="0" err="1" smtClean="0"/>
              <a:t>for</a:t>
            </a:r>
            <a:r>
              <a:rPr lang="es-ES_tradnl" dirty="0" smtClean="0"/>
              <a:t> </a:t>
            </a:r>
            <a:r>
              <a:rPr lang="es-ES_tradnl" dirty="0" err="1" smtClean="0"/>
              <a:t>some</a:t>
            </a:r>
            <a:r>
              <a:rPr lang="es-ES_tradnl" dirty="0" smtClean="0"/>
              <a:t> </a:t>
            </a:r>
            <a:r>
              <a:rPr lang="es-ES_tradnl" dirty="0" err="1" smtClean="0"/>
              <a:t>kind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new</a:t>
            </a:r>
            <a:r>
              <a:rPr lang="es-ES_tradnl" dirty="0" smtClean="0"/>
              <a:t> </a:t>
            </a:r>
            <a:r>
              <a:rPr lang="es-ES_tradnl" dirty="0" err="1" smtClean="0"/>
              <a:t>learning</a:t>
            </a:r>
            <a:r>
              <a:rPr lang="es-ES_tradnl" dirty="0" smtClean="0"/>
              <a:t> </a:t>
            </a:r>
            <a:r>
              <a:rPr lang="es-ES_tradnl" dirty="0" err="1" smtClean="0"/>
              <a:t>tools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methodologies</a:t>
            </a:r>
            <a:r>
              <a:rPr lang="es-ES_tradnl" dirty="0" smtClean="0"/>
              <a:t> </a:t>
            </a:r>
            <a:r>
              <a:rPr lang="es-ES_tradnl" dirty="0" err="1" smtClean="0"/>
              <a:t>for</a:t>
            </a:r>
            <a:r>
              <a:rPr lang="es-ES_tradnl" dirty="0" smtClean="0"/>
              <a:t> </a:t>
            </a:r>
            <a:r>
              <a:rPr lang="es-ES_tradnl" dirty="0" err="1" smtClean="0"/>
              <a:t>History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Geography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a multicultural, CLIL </a:t>
            </a:r>
            <a:r>
              <a:rPr lang="es-ES_tradnl" dirty="0" err="1" smtClean="0"/>
              <a:t>and</a:t>
            </a:r>
            <a:r>
              <a:rPr lang="es-ES_tradnl" dirty="0" smtClean="0"/>
              <a:t> ICT </a:t>
            </a:r>
            <a:r>
              <a:rPr lang="es-ES_tradnl" dirty="0" err="1" smtClean="0"/>
              <a:t>approach</a:t>
            </a:r>
            <a:r>
              <a:rPr lang="es-ES_tradnl" dirty="0" smtClean="0"/>
              <a:t>.</a:t>
            </a:r>
          </a:p>
          <a:p>
            <a:pPr marL="0">
              <a:buNone/>
            </a:pPr>
            <a:r>
              <a:rPr lang="es-ES_tradnl" dirty="0" err="1" smtClean="0"/>
              <a:t>We</a:t>
            </a:r>
            <a:r>
              <a:rPr lang="es-ES_tradnl" dirty="0" smtClean="0"/>
              <a:t> </a:t>
            </a:r>
            <a:r>
              <a:rPr lang="es-ES_tradnl" dirty="0" err="1" smtClean="0"/>
              <a:t>expect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explore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experience</a:t>
            </a:r>
            <a:r>
              <a:rPr lang="es-ES_tradnl" dirty="0" smtClean="0"/>
              <a:t> </a:t>
            </a:r>
            <a:r>
              <a:rPr lang="es-ES_tradnl" dirty="0" err="1" smtClean="0"/>
              <a:t>new</a:t>
            </a:r>
            <a:r>
              <a:rPr lang="es-ES_tradnl" dirty="0" smtClean="0"/>
              <a:t> </a:t>
            </a:r>
            <a:r>
              <a:rPr lang="es-ES_tradnl" dirty="0" err="1" smtClean="0"/>
              <a:t>methods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find</a:t>
            </a:r>
            <a:r>
              <a:rPr lang="es-ES_tradnl" dirty="0" smtClean="0"/>
              <a:t> a </a:t>
            </a:r>
            <a:r>
              <a:rPr lang="es-ES_tradnl" dirty="0" err="1" smtClean="0"/>
              <a:t>very</a:t>
            </a:r>
            <a:r>
              <a:rPr lang="es-ES_tradnl" dirty="0" smtClean="0"/>
              <a:t> </a:t>
            </a:r>
            <a:r>
              <a:rPr lang="es-ES_tradnl" dirty="0" err="1" smtClean="0"/>
              <a:t>interesting</a:t>
            </a:r>
            <a:r>
              <a:rPr lang="es-ES_tradnl" dirty="0" smtClean="0"/>
              <a:t> </a:t>
            </a:r>
            <a:r>
              <a:rPr lang="es-ES_tradnl" dirty="0" err="1" smtClean="0"/>
              <a:t>approach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renew</a:t>
            </a:r>
            <a:r>
              <a:rPr lang="es-ES_tradnl" dirty="0" smtClean="0"/>
              <a:t> </a:t>
            </a:r>
            <a:r>
              <a:rPr lang="es-ES_tradnl" dirty="0" err="1" smtClean="0"/>
              <a:t>some</a:t>
            </a:r>
            <a:r>
              <a:rPr lang="es-ES_tradnl" dirty="0" smtClean="0"/>
              <a:t> </a:t>
            </a:r>
            <a:r>
              <a:rPr lang="es-ES_tradnl" dirty="0" err="1" smtClean="0"/>
              <a:t>learning</a:t>
            </a:r>
            <a:r>
              <a:rPr lang="es-ES_tradnl" dirty="0" smtClean="0"/>
              <a:t> </a:t>
            </a:r>
            <a:r>
              <a:rPr lang="es-ES_tradnl" dirty="0" err="1" smtClean="0"/>
              <a:t>contents</a:t>
            </a:r>
            <a:r>
              <a:rPr lang="es-ES_tradnl" dirty="0" smtClean="0"/>
              <a:t> </a:t>
            </a:r>
            <a:r>
              <a:rPr lang="es-ES_tradnl" dirty="0" err="1" smtClean="0"/>
              <a:t>regarding</a:t>
            </a:r>
            <a:r>
              <a:rPr lang="es-ES_tradnl" dirty="0" smtClean="0"/>
              <a:t> </a:t>
            </a:r>
            <a:r>
              <a:rPr lang="es-ES_tradnl" dirty="0" err="1" smtClean="0"/>
              <a:t>History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Geography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</a:t>
            </a:r>
            <a:r>
              <a:rPr lang="es-ES_tradnl" dirty="0" err="1" smtClean="0"/>
              <a:t>these</a:t>
            </a:r>
            <a:r>
              <a:rPr lang="es-ES_tradnl" dirty="0" smtClean="0"/>
              <a:t> </a:t>
            </a:r>
            <a:r>
              <a:rPr lang="es-ES_tradnl" dirty="0" err="1" smtClean="0"/>
              <a:t>perspectives</a:t>
            </a:r>
            <a:r>
              <a:rPr lang="es-ES_tradnl" dirty="0" smtClean="0"/>
              <a:t>: </a:t>
            </a:r>
            <a:r>
              <a:rPr lang="es-ES_tradnl" dirty="0" err="1" smtClean="0"/>
              <a:t>multiculturality</a:t>
            </a:r>
            <a:r>
              <a:rPr lang="es-ES_tradnl" dirty="0" smtClean="0"/>
              <a:t>, CLIL, ICT.</a:t>
            </a:r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Contact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s-ES_tradnl" dirty="0" smtClean="0">
                <a:hlinkClick r:id="rId2"/>
              </a:rPr>
              <a:t>http://www.mihproject.eu</a:t>
            </a:r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>
                <a:hlinkClick r:id="rId3"/>
              </a:rPr>
              <a:t>http://</a:t>
            </a:r>
            <a:r>
              <a:rPr lang="es-ES_tradnl" dirty="0" err="1" smtClean="0">
                <a:hlinkClick r:id="rId3"/>
              </a:rPr>
              <a:t>twitter.com</a:t>
            </a:r>
            <a:r>
              <a:rPr lang="es-ES_tradnl" dirty="0" smtClean="0">
                <a:hlinkClick r:id="rId3"/>
              </a:rPr>
              <a:t>/</a:t>
            </a:r>
            <a:r>
              <a:rPr lang="es-ES_tradnl" dirty="0" err="1" smtClean="0">
                <a:hlinkClick r:id="rId3"/>
              </a:rPr>
              <a:t>mihproject</a:t>
            </a:r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>
                <a:hlinkClick r:id="rId4"/>
              </a:rPr>
              <a:t>http://www.facebook.com/people/Comenius-Mih/100000911645603</a:t>
            </a:r>
            <a:endParaRPr lang="es-ES_tradnl" dirty="0" smtClean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noFill/>
        </p:spPr>
        <p:txBody>
          <a:bodyPr anchor="ctr"/>
          <a:lstStyle/>
          <a:p>
            <a:pPr marL="0" algn="ctr">
              <a:buNone/>
            </a:pP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project</a:t>
            </a:r>
            <a:r>
              <a:rPr lang="es-ES_tradnl" dirty="0" smtClean="0"/>
              <a:t> MIH (502461-LLP-1-2009-1-ES-COMENIUS-CMP) has </a:t>
            </a:r>
            <a:r>
              <a:rPr lang="es-ES_tradnl" dirty="0" err="1" smtClean="0"/>
              <a:t>been</a:t>
            </a:r>
            <a:r>
              <a:rPr lang="es-ES_tradnl" dirty="0" smtClean="0"/>
              <a:t> </a:t>
            </a:r>
            <a:r>
              <a:rPr lang="es-ES_tradnl" dirty="0" err="1" smtClean="0"/>
              <a:t>funded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</a:t>
            </a:r>
            <a:r>
              <a:rPr lang="es-ES_tradnl" dirty="0" err="1" smtClean="0"/>
              <a:t>support</a:t>
            </a:r>
            <a:r>
              <a:rPr lang="es-ES_tradnl" dirty="0" smtClean="0"/>
              <a:t> </a:t>
            </a:r>
            <a:r>
              <a:rPr lang="es-ES_tradnl" dirty="0" err="1" smtClean="0"/>
              <a:t>from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European </a:t>
            </a:r>
            <a:r>
              <a:rPr lang="es-ES_tradnl" dirty="0" err="1" smtClean="0"/>
              <a:t>Commission</a:t>
            </a:r>
            <a:r>
              <a:rPr lang="es-ES_tradnl" dirty="0" smtClean="0"/>
              <a:t>. </a:t>
            </a:r>
            <a:r>
              <a:rPr lang="es-ES_tradnl" dirty="0" err="1" smtClean="0"/>
              <a:t>This</a:t>
            </a:r>
            <a:r>
              <a:rPr lang="es-ES_tradnl" dirty="0" smtClean="0"/>
              <a:t> </a:t>
            </a:r>
            <a:r>
              <a:rPr lang="es-ES_tradnl" dirty="0" err="1" smtClean="0"/>
              <a:t>publication</a:t>
            </a:r>
            <a:r>
              <a:rPr lang="es-ES_tradnl" dirty="0" smtClean="0"/>
              <a:t> </a:t>
            </a:r>
            <a:r>
              <a:rPr lang="es-ES_tradnl" dirty="0" err="1" smtClean="0"/>
              <a:t>reflects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views</a:t>
            </a:r>
            <a:r>
              <a:rPr lang="es-ES_tradnl" dirty="0" smtClean="0"/>
              <a:t> </a:t>
            </a:r>
            <a:r>
              <a:rPr lang="es-ES_tradnl" dirty="0" err="1" smtClean="0"/>
              <a:t>only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authors</a:t>
            </a:r>
            <a:r>
              <a:rPr lang="es-ES_tradnl" dirty="0" smtClean="0"/>
              <a:t>,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Commission</a:t>
            </a:r>
            <a:r>
              <a:rPr lang="es-ES_tradnl" dirty="0" smtClean="0"/>
              <a:t> </a:t>
            </a:r>
            <a:r>
              <a:rPr lang="es-ES_tradnl" dirty="0" err="1" smtClean="0"/>
              <a:t>cannot</a:t>
            </a:r>
            <a:r>
              <a:rPr lang="es-ES_tradnl" dirty="0" smtClean="0"/>
              <a:t> be </a:t>
            </a:r>
            <a:r>
              <a:rPr lang="es-ES_tradnl" dirty="0" err="1" smtClean="0"/>
              <a:t>held</a:t>
            </a:r>
            <a:r>
              <a:rPr lang="es-ES_tradnl" dirty="0" smtClean="0"/>
              <a:t> </a:t>
            </a:r>
            <a:r>
              <a:rPr lang="es-ES_tradnl" dirty="0" err="1" smtClean="0"/>
              <a:t>responsible</a:t>
            </a:r>
            <a:r>
              <a:rPr lang="es-ES_tradnl" dirty="0" smtClean="0"/>
              <a:t> </a:t>
            </a:r>
            <a:r>
              <a:rPr lang="es-ES_tradnl" dirty="0" err="1" smtClean="0"/>
              <a:t>for</a:t>
            </a:r>
            <a:r>
              <a:rPr lang="es-ES_tradnl" dirty="0" smtClean="0"/>
              <a:t> </a:t>
            </a:r>
            <a:r>
              <a:rPr lang="es-ES_tradnl" dirty="0" err="1" smtClean="0"/>
              <a:t>any</a:t>
            </a:r>
            <a:r>
              <a:rPr lang="es-ES_tradnl" dirty="0" smtClean="0"/>
              <a:t> use </a:t>
            </a:r>
            <a:r>
              <a:rPr lang="es-ES_tradnl" dirty="0" err="1" smtClean="0"/>
              <a:t>which</a:t>
            </a:r>
            <a:r>
              <a:rPr lang="es-ES_tradnl" dirty="0" smtClean="0"/>
              <a:t> may be made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information</a:t>
            </a:r>
            <a:r>
              <a:rPr lang="es-ES_tradnl" dirty="0" smtClean="0"/>
              <a:t> </a:t>
            </a:r>
            <a:r>
              <a:rPr lang="es-ES_tradnl" dirty="0" err="1" smtClean="0"/>
              <a:t>contained</a:t>
            </a:r>
            <a:r>
              <a:rPr lang="es-ES_tradnl" dirty="0" smtClean="0"/>
              <a:t> </a:t>
            </a:r>
            <a:r>
              <a:rPr lang="es-ES_tradnl" dirty="0" err="1" smtClean="0"/>
              <a:t>therein</a:t>
            </a:r>
            <a:r>
              <a:rPr lang="es-ES_tradnl" dirty="0" smtClean="0"/>
              <a:t> </a:t>
            </a:r>
          </a:p>
          <a:p>
            <a:pPr marL="0">
              <a:buNone/>
            </a:pPr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TECH-EDUCATION 2010</a:t>
            </a:r>
            <a:endParaRPr lang="es-ES_tradnl" b="1" dirty="0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_tradnl" b="1" dirty="0" err="1" smtClean="0"/>
              <a:t>Athens</a:t>
            </a:r>
            <a:r>
              <a:rPr lang="es-ES_tradnl" b="1" dirty="0" smtClean="0"/>
              <a:t>, May 20th, 2010</a:t>
            </a:r>
          </a:p>
          <a:p>
            <a:pPr algn="ctr"/>
            <a:endParaRPr lang="es-ES_tradnl" b="1" i="1" u="sng" dirty="0" smtClean="0"/>
          </a:p>
          <a:p>
            <a:pPr algn="ctr"/>
            <a:r>
              <a:rPr lang="es-ES_tradnl" sz="2400" b="1" u="sng" dirty="0" smtClean="0">
                <a:solidFill>
                  <a:srgbClr val="000090"/>
                </a:solidFill>
              </a:rPr>
              <a:t>Multicultural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Interdisciplinary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Handbook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(MIH):</a:t>
            </a:r>
          </a:p>
          <a:p>
            <a:pPr algn="ctr"/>
            <a:r>
              <a:rPr lang="es-ES_tradnl" sz="2400" b="1" u="sng" dirty="0" smtClean="0">
                <a:solidFill>
                  <a:srgbClr val="000090"/>
                </a:solidFill>
              </a:rPr>
              <a:t>Tools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for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Learning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History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and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Geography</a:t>
            </a:r>
            <a:endParaRPr lang="es-ES_tradnl" sz="2400" b="1" u="sng" dirty="0" smtClean="0">
              <a:solidFill>
                <a:srgbClr val="000090"/>
              </a:solidFill>
            </a:endParaRPr>
          </a:p>
          <a:p>
            <a:pPr algn="ctr"/>
            <a:r>
              <a:rPr lang="es-ES_tradnl" sz="2400" b="1" u="sng" dirty="0" smtClean="0">
                <a:solidFill>
                  <a:srgbClr val="000090"/>
                </a:solidFill>
              </a:rPr>
              <a:t>in a Multicultural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and</a:t>
            </a:r>
            <a:r>
              <a:rPr lang="es-ES_tradnl" sz="2400" b="1" u="sng" dirty="0" smtClean="0">
                <a:solidFill>
                  <a:srgbClr val="000090"/>
                </a:solidFill>
              </a:rPr>
              <a:t> ICT </a:t>
            </a:r>
            <a:r>
              <a:rPr lang="es-ES_tradnl" sz="2400" b="1" u="sng" dirty="0" err="1" smtClean="0">
                <a:solidFill>
                  <a:srgbClr val="000090"/>
                </a:solidFill>
              </a:rPr>
              <a:t>Perspective</a:t>
            </a:r>
            <a:endParaRPr lang="es-ES_tradnl" sz="2400" b="1" u="sng" dirty="0" smtClean="0">
              <a:solidFill>
                <a:srgbClr val="000090"/>
              </a:solidFill>
            </a:endParaRPr>
          </a:p>
          <a:p>
            <a:pPr algn="ctr"/>
            <a:endParaRPr lang="es-ES_tradnl" sz="1946" b="1" u="sng" dirty="0" smtClean="0">
              <a:solidFill>
                <a:srgbClr val="000090"/>
              </a:solidFill>
            </a:endParaRPr>
          </a:p>
          <a:p>
            <a:pPr algn="ctr"/>
            <a:r>
              <a:rPr lang="es-ES_tradnl" sz="2000" dirty="0" smtClean="0"/>
              <a:t>Valentina Zangrando, Francisco José García </a:t>
            </a:r>
            <a:r>
              <a:rPr lang="es-ES_tradnl" sz="2000" dirty="0" err="1" smtClean="0"/>
              <a:t>Peñalvo</a:t>
            </a:r>
            <a:r>
              <a:rPr lang="es-ES_tradnl" sz="2000" dirty="0" smtClean="0"/>
              <a:t>,</a:t>
            </a:r>
          </a:p>
          <a:p>
            <a:pPr algn="ctr"/>
            <a:r>
              <a:rPr lang="es-ES_tradnl" sz="2000" dirty="0" err="1" smtClean="0"/>
              <a:t>and</a:t>
            </a:r>
            <a:r>
              <a:rPr lang="es-ES_tradnl" sz="2000" dirty="0" smtClean="0"/>
              <a:t> Antonio Miguel Seoane Pardo</a:t>
            </a:r>
          </a:p>
          <a:p>
            <a:pPr algn="ctr"/>
            <a:r>
              <a:rPr lang="es-ES_tradnl" sz="2000" dirty="0" smtClean="0"/>
              <a:t>Universidad de Salamanca, Grupo de Investigación en </a:t>
            </a:r>
            <a:r>
              <a:rPr lang="es-ES_tradnl" sz="2000" dirty="0" err="1" smtClean="0"/>
              <a:t>InterAcción</a:t>
            </a:r>
            <a:r>
              <a:rPr lang="es-ES_tradnl" sz="2000" dirty="0" smtClean="0"/>
              <a:t> y </a:t>
            </a:r>
            <a:r>
              <a:rPr lang="es-ES_tradnl" sz="2000" dirty="0" err="1" smtClean="0"/>
              <a:t>eLearning</a:t>
            </a:r>
            <a:endParaRPr lang="es-ES_tradnl" sz="1946" b="1" u="sng" dirty="0" smtClean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Participants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r>
              <a:rPr lang="es-ES_tradnl" dirty="0" smtClean="0">
                <a:solidFill>
                  <a:srgbClr val="003399"/>
                </a:solidFill>
              </a:rPr>
              <a:t>Universidad de Salamanca (</a:t>
            </a:r>
            <a:r>
              <a:rPr lang="es-ES_tradnl" dirty="0" err="1" smtClean="0">
                <a:solidFill>
                  <a:srgbClr val="003399"/>
                </a:solidFill>
              </a:rPr>
              <a:t>Spain</a:t>
            </a:r>
            <a:r>
              <a:rPr lang="es-ES_tradnl" dirty="0" smtClean="0">
                <a:solidFill>
                  <a:srgbClr val="003399"/>
                </a:solidFill>
              </a:rPr>
              <a:t>)</a:t>
            </a:r>
          </a:p>
          <a:p>
            <a:r>
              <a:rPr lang="es-ES_tradnl" dirty="0" err="1" smtClean="0">
                <a:solidFill>
                  <a:srgbClr val="003399"/>
                </a:solidFill>
              </a:rPr>
              <a:t>Pädagogische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Hochschule</a:t>
            </a:r>
            <a:r>
              <a:rPr lang="es-ES_tradnl" dirty="0" smtClean="0">
                <a:solidFill>
                  <a:srgbClr val="003399"/>
                </a:solidFill>
              </a:rPr>
              <a:t> Tirol (Austria)</a:t>
            </a:r>
          </a:p>
          <a:p>
            <a:r>
              <a:rPr lang="es-ES_tradnl" dirty="0" err="1" smtClean="0">
                <a:solidFill>
                  <a:srgbClr val="003399"/>
                </a:solidFill>
              </a:rPr>
              <a:t>Hafelekar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Unternehmensberatung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Schober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GmbH</a:t>
            </a:r>
            <a:r>
              <a:rPr lang="es-ES_tradnl" dirty="0" smtClean="0">
                <a:solidFill>
                  <a:srgbClr val="003399"/>
                </a:solidFill>
              </a:rPr>
              <a:t> - Innsbruck (Austria)</a:t>
            </a:r>
          </a:p>
          <a:p>
            <a:r>
              <a:rPr lang="es-ES_tradnl" dirty="0" err="1" smtClean="0">
                <a:solidFill>
                  <a:srgbClr val="003399"/>
                </a:solidFill>
              </a:rPr>
              <a:t>Institut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Universitaire</a:t>
            </a:r>
            <a:r>
              <a:rPr lang="es-ES_tradnl" dirty="0" smtClean="0">
                <a:solidFill>
                  <a:srgbClr val="003399"/>
                </a:solidFill>
              </a:rPr>
              <a:t> de </a:t>
            </a:r>
            <a:r>
              <a:rPr lang="es-ES_tradnl" dirty="0" err="1" smtClean="0">
                <a:solidFill>
                  <a:srgbClr val="003399"/>
                </a:solidFill>
              </a:rPr>
              <a:t>Formation</a:t>
            </a:r>
            <a:r>
              <a:rPr lang="es-ES_tradnl" dirty="0" smtClean="0">
                <a:solidFill>
                  <a:srgbClr val="003399"/>
                </a:solidFill>
              </a:rPr>
              <a:t> des </a:t>
            </a:r>
            <a:r>
              <a:rPr lang="es-ES_tradnl" dirty="0" err="1" smtClean="0">
                <a:solidFill>
                  <a:srgbClr val="003399"/>
                </a:solidFill>
              </a:rPr>
              <a:t>Maîtres</a:t>
            </a:r>
            <a:r>
              <a:rPr lang="es-ES_tradnl" dirty="0" smtClean="0">
                <a:solidFill>
                  <a:srgbClr val="003399"/>
                </a:solidFill>
              </a:rPr>
              <a:t> - </a:t>
            </a:r>
            <a:r>
              <a:rPr lang="es-ES_tradnl" dirty="0" err="1" smtClean="0">
                <a:solidFill>
                  <a:srgbClr val="003399"/>
                </a:solidFill>
              </a:rPr>
              <a:t>Créteil</a:t>
            </a:r>
            <a:r>
              <a:rPr lang="es-ES_tradnl" dirty="0" smtClean="0">
                <a:solidFill>
                  <a:srgbClr val="003399"/>
                </a:solidFill>
              </a:rPr>
              <a:t> (France)</a:t>
            </a:r>
          </a:p>
          <a:p>
            <a:r>
              <a:rPr lang="es-ES_tradnl" dirty="0" err="1" smtClean="0">
                <a:solidFill>
                  <a:srgbClr val="003399"/>
                </a:solidFill>
              </a:rPr>
              <a:t>University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of</a:t>
            </a:r>
            <a:r>
              <a:rPr lang="es-ES_tradnl" dirty="0" smtClean="0">
                <a:solidFill>
                  <a:srgbClr val="003399"/>
                </a:solidFill>
              </a:rPr>
              <a:t> Augsburg (</a:t>
            </a:r>
            <a:r>
              <a:rPr lang="es-ES_tradnl" dirty="0" err="1" smtClean="0">
                <a:solidFill>
                  <a:srgbClr val="003399"/>
                </a:solidFill>
              </a:rPr>
              <a:t>Germany</a:t>
            </a:r>
            <a:r>
              <a:rPr lang="es-ES_tradnl" dirty="0" smtClean="0">
                <a:solidFill>
                  <a:srgbClr val="003399"/>
                </a:solidFill>
              </a:rPr>
              <a:t>)</a:t>
            </a:r>
          </a:p>
          <a:p>
            <a:r>
              <a:rPr lang="es-ES_tradnl" dirty="0" err="1" smtClean="0">
                <a:solidFill>
                  <a:srgbClr val="003399"/>
                </a:solidFill>
              </a:rPr>
              <a:t>University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of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Siegen</a:t>
            </a:r>
            <a:r>
              <a:rPr lang="es-ES_tradnl" dirty="0" smtClean="0">
                <a:solidFill>
                  <a:srgbClr val="003399"/>
                </a:solidFill>
              </a:rPr>
              <a:t> (</a:t>
            </a:r>
            <a:r>
              <a:rPr lang="es-ES_tradnl" dirty="0" err="1" smtClean="0">
                <a:solidFill>
                  <a:srgbClr val="003399"/>
                </a:solidFill>
              </a:rPr>
              <a:t>Germany</a:t>
            </a:r>
            <a:r>
              <a:rPr lang="es-ES_tradnl" dirty="0" smtClean="0">
                <a:solidFill>
                  <a:srgbClr val="003399"/>
                </a:solidFill>
              </a:rPr>
              <a:t>)</a:t>
            </a:r>
          </a:p>
          <a:p>
            <a:r>
              <a:rPr lang="es-ES_tradnl" dirty="0" err="1" smtClean="0">
                <a:solidFill>
                  <a:srgbClr val="003399"/>
                </a:solidFill>
              </a:rPr>
              <a:t>Università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Ca</a:t>
            </a:r>
            <a:r>
              <a:rPr lang="es-ES_tradnl" dirty="0" smtClean="0">
                <a:solidFill>
                  <a:srgbClr val="003399"/>
                </a:solidFill>
              </a:rPr>
              <a:t>' </a:t>
            </a:r>
            <a:r>
              <a:rPr lang="es-ES_tradnl" dirty="0" err="1" smtClean="0">
                <a:solidFill>
                  <a:srgbClr val="003399"/>
                </a:solidFill>
              </a:rPr>
              <a:t>Foscari</a:t>
            </a:r>
            <a:r>
              <a:rPr lang="es-ES_tradnl" dirty="0" smtClean="0">
                <a:solidFill>
                  <a:srgbClr val="003399"/>
                </a:solidFill>
              </a:rPr>
              <a:t> di </a:t>
            </a:r>
            <a:r>
              <a:rPr lang="es-ES_tradnl" dirty="0" err="1" smtClean="0">
                <a:solidFill>
                  <a:srgbClr val="003399"/>
                </a:solidFill>
              </a:rPr>
              <a:t>Venezia</a:t>
            </a:r>
            <a:r>
              <a:rPr lang="es-ES_tradnl" dirty="0" smtClean="0">
                <a:solidFill>
                  <a:srgbClr val="003399"/>
                </a:solidFill>
              </a:rPr>
              <a:t> (</a:t>
            </a:r>
            <a:r>
              <a:rPr lang="es-ES_tradnl" dirty="0" err="1" smtClean="0">
                <a:solidFill>
                  <a:srgbClr val="003399"/>
                </a:solidFill>
              </a:rPr>
              <a:t>Italy</a:t>
            </a:r>
            <a:r>
              <a:rPr lang="es-ES_tradnl" dirty="0" smtClean="0">
                <a:solidFill>
                  <a:srgbClr val="003399"/>
                </a:solidFill>
              </a:rPr>
              <a:t>)</a:t>
            </a:r>
          </a:p>
          <a:p>
            <a:r>
              <a:rPr lang="es-ES_tradnl" dirty="0" err="1" smtClean="0">
                <a:solidFill>
                  <a:srgbClr val="003399"/>
                </a:solidFill>
              </a:rPr>
              <a:t>Społeczna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Wyższa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Szkoła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Przedsiębiorczości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i</a:t>
            </a:r>
            <a:r>
              <a:rPr lang="es-ES_tradnl" dirty="0" smtClean="0">
                <a:solidFill>
                  <a:srgbClr val="003399"/>
                </a:solidFill>
              </a:rPr>
              <a:t> </a:t>
            </a:r>
            <a:r>
              <a:rPr lang="es-ES_tradnl" dirty="0" err="1" smtClean="0">
                <a:solidFill>
                  <a:srgbClr val="003399"/>
                </a:solidFill>
              </a:rPr>
              <a:t>Zarządzania</a:t>
            </a:r>
            <a:r>
              <a:rPr lang="es-ES_tradnl" dirty="0" smtClean="0">
                <a:solidFill>
                  <a:srgbClr val="003399"/>
                </a:solidFill>
              </a:rPr>
              <a:t> (</a:t>
            </a:r>
            <a:r>
              <a:rPr lang="es-ES_tradnl" dirty="0" err="1" smtClean="0">
                <a:solidFill>
                  <a:srgbClr val="003399"/>
                </a:solidFill>
              </a:rPr>
              <a:t>Poland</a:t>
            </a:r>
            <a:r>
              <a:rPr lang="es-ES_tradnl" dirty="0" smtClean="0">
                <a:solidFill>
                  <a:srgbClr val="003399"/>
                </a:solidFill>
              </a:rPr>
              <a:t>)</a:t>
            </a:r>
            <a:endParaRPr lang="es-ES_tradnl" dirty="0">
              <a:solidFill>
                <a:srgbClr val="003399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Project Overview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>
              <a:buNone/>
            </a:pP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aim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this</a:t>
            </a:r>
            <a:r>
              <a:rPr lang="es-ES_tradnl" dirty="0" smtClean="0"/>
              <a:t> Project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build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share</a:t>
            </a:r>
            <a:r>
              <a:rPr lang="es-ES_tradnl" dirty="0" smtClean="0"/>
              <a:t> a set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tools</a:t>
            </a:r>
            <a:r>
              <a:rPr lang="es-ES_tradnl" dirty="0" smtClean="0"/>
              <a:t> </a:t>
            </a:r>
            <a:r>
              <a:rPr lang="es-ES_tradnl" dirty="0" err="1" smtClean="0"/>
              <a:t>that</a:t>
            </a:r>
            <a:r>
              <a:rPr lang="es-ES_tradnl" dirty="0" smtClean="0"/>
              <a:t> </a:t>
            </a:r>
            <a:r>
              <a:rPr lang="es-ES_tradnl" dirty="0" err="1" smtClean="0"/>
              <a:t>includes</a:t>
            </a:r>
            <a:r>
              <a:rPr lang="es-ES_tradnl" dirty="0" smtClean="0"/>
              <a:t> a </a:t>
            </a:r>
            <a:r>
              <a:rPr lang="es-ES_tradnl" dirty="0" err="1" smtClean="0"/>
              <a:t>HandBook</a:t>
            </a:r>
            <a:r>
              <a:rPr lang="es-ES_tradnl" dirty="0" smtClean="0"/>
              <a:t>, Digital Modules </a:t>
            </a:r>
            <a:r>
              <a:rPr lang="es-ES_tradnl" dirty="0" err="1" smtClean="0"/>
              <a:t>and</a:t>
            </a:r>
            <a:r>
              <a:rPr lang="es-ES_tradnl" dirty="0" smtClean="0"/>
              <a:t> a </a:t>
            </a:r>
            <a:r>
              <a:rPr lang="es-ES_tradnl" dirty="0" err="1" smtClean="0"/>
              <a:t>Teacher</a:t>
            </a:r>
            <a:r>
              <a:rPr lang="es-ES_tradnl" dirty="0" smtClean="0"/>
              <a:t> Training </a:t>
            </a:r>
            <a:r>
              <a:rPr lang="es-ES_tradnl" dirty="0" err="1" smtClean="0"/>
              <a:t>Course</a:t>
            </a:r>
            <a:r>
              <a:rPr lang="es-ES_tradnl" dirty="0" smtClean="0"/>
              <a:t>.</a:t>
            </a:r>
          </a:p>
          <a:p>
            <a:pPr>
              <a:buNone/>
            </a:pPr>
            <a:r>
              <a:rPr lang="es-ES_tradnl" dirty="0" smtClean="0"/>
              <a:t> </a:t>
            </a:r>
          </a:p>
          <a:p>
            <a:pPr marL="0">
              <a:buNone/>
            </a:pPr>
            <a:r>
              <a:rPr lang="es-ES_tradnl" dirty="0" err="1" smtClean="0"/>
              <a:t>They</a:t>
            </a:r>
            <a:r>
              <a:rPr lang="es-ES_tradnl" dirty="0" smtClean="0"/>
              <a:t> </a:t>
            </a:r>
            <a:r>
              <a:rPr lang="es-ES_tradnl" dirty="0" err="1" smtClean="0"/>
              <a:t>will</a:t>
            </a:r>
            <a:r>
              <a:rPr lang="es-ES_tradnl" dirty="0" smtClean="0"/>
              <a:t> </a:t>
            </a:r>
            <a:r>
              <a:rPr lang="es-ES_tradnl" dirty="0" err="1" smtClean="0"/>
              <a:t>offer</a:t>
            </a:r>
            <a:r>
              <a:rPr lang="es-ES_tradnl" dirty="0" smtClean="0"/>
              <a:t> a </a:t>
            </a:r>
            <a:r>
              <a:rPr lang="es-ES_tradnl" dirty="0" err="1" smtClean="0"/>
              <a:t>structured</a:t>
            </a:r>
            <a:r>
              <a:rPr lang="es-ES_tradnl" dirty="0" smtClean="0"/>
              <a:t> </a:t>
            </a:r>
            <a:r>
              <a:rPr lang="es-ES_tradnl" dirty="0" err="1" smtClean="0"/>
              <a:t>path</a:t>
            </a:r>
            <a:r>
              <a:rPr lang="es-ES_tradnl" dirty="0" smtClean="0"/>
              <a:t> </a:t>
            </a:r>
            <a:r>
              <a:rPr lang="es-ES_tradnl" dirty="0" err="1" smtClean="0"/>
              <a:t>through</a:t>
            </a:r>
            <a:r>
              <a:rPr lang="es-ES_tradnl" dirty="0" smtClean="0"/>
              <a:t> European </a:t>
            </a:r>
            <a:r>
              <a:rPr lang="es-ES_tradnl" dirty="0" err="1" smtClean="0"/>
              <a:t>Contemporary</a:t>
            </a:r>
            <a:r>
              <a:rPr lang="es-ES_tradnl" dirty="0" smtClean="0"/>
              <a:t> </a:t>
            </a:r>
            <a:r>
              <a:rPr lang="es-ES_tradnl" dirty="0" err="1" smtClean="0"/>
              <a:t>History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Geography</a:t>
            </a:r>
            <a:r>
              <a:rPr lang="es-ES_tradnl" dirty="0" smtClean="0"/>
              <a:t> </a:t>
            </a:r>
            <a:r>
              <a:rPr lang="es-ES_tradnl" dirty="0" err="1" smtClean="0"/>
              <a:t>where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countries</a:t>
            </a:r>
            <a:r>
              <a:rPr lang="es-ES_tradnl" dirty="0" smtClean="0"/>
              <a:t> </a:t>
            </a:r>
            <a:r>
              <a:rPr lang="es-ES_tradnl" dirty="0" err="1" smtClean="0"/>
              <a:t>concerned</a:t>
            </a:r>
            <a:r>
              <a:rPr lang="es-ES_tradnl" dirty="0" smtClean="0"/>
              <a:t> </a:t>
            </a:r>
            <a:r>
              <a:rPr lang="es-ES_tradnl" dirty="0" err="1" smtClean="0"/>
              <a:t>will</a:t>
            </a:r>
            <a:r>
              <a:rPr lang="es-ES_tradnl" dirty="0" smtClean="0"/>
              <a:t> be </a:t>
            </a:r>
            <a:r>
              <a:rPr lang="es-ES_tradnl" dirty="0" err="1" smtClean="0"/>
              <a:t>those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Project </a:t>
            </a:r>
            <a:r>
              <a:rPr lang="es-ES_tradnl" dirty="0" err="1" smtClean="0"/>
              <a:t>partners</a:t>
            </a:r>
            <a:r>
              <a:rPr lang="es-ES_tradnl" dirty="0" smtClean="0"/>
              <a:t>.</a:t>
            </a:r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mtClean="0"/>
              <a:t>Project Objectives</a:t>
            </a:r>
            <a:br>
              <a:rPr lang="es-ES_tradnl" smtClean="0"/>
            </a:b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s-ES_tradnl" dirty="0" err="1" smtClean="0"/>
              <a:t>Further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development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a </a:t>
            </a:r>
            <a:r>
              <a:rPr lang="es-ES_tradnl" dirty="0" err="1" smtClean="0"/>
              <a:t>common</a:t>
            </a:r>
            <a:r>
              <a:rPr lang="es-ES_tradnl" dirty="0" smtClean="0"/>
              <a:t> European </a:t>
            </a:r>
            <a:r>
              <a:rPr lang="es-ES_tradnl" dirty="0" err="1" smtClean="0"/>
              <a:t>identity</a:t>
            </a:r>
            <a:r>
              <a:rPr lang="es-ES_tradnl" dirty="0" smtClean="0"/>
              <a:t> by </a:t>
            </a:r>
            <a:r>
              <a:rPr lang="es-ES_tradnl" dirty="0" err="1" smtClean="0"/>
              <a:t>having</a:t>
            </a:r>
            <a:r>
              <a:rPr lang="es-ES_tradnl" dirty="0" smtClean="0"/>
              <a:t> </a:t>
            </a:r>
            <a:r>
              <a:rPr lang="es-ES_tradnl" dirty="0" err="1" smtClean="0"/>
              <a:t>schools</a:t>
            </a:r>
            <a:r>
              <a:rPr lang="es-ES_tradnl" dirty="0" smtClean="0"/>
              <a:t> </a:t>
            </a:r>
            <a:r>
              <a:rPr lang="es-ES_tradnl" dirty="0" err="1" smtClean="0"/>
              <a:t>participate</a:t>
            </a:r>
            <a:r>
              <a:rPr lang="es-ES_tradnl" dirty="0" smtClean="0"/>
              <a:t> in </a:t>
            </a:r>
            <a:r>
              <a:rPr lang="es-ES_tradnl" dirty="0" err="1" smtClean="0"/>
              <a:t>the</a:t>
            </a:r>
            <a:r>
              <a:rPr lang="es-ES_tradnl" dirty="0" smtClean="0"/>
              <a:t> culture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other</a:t>
            </a:r>
            <a:r>
              <a:rPr lang="es-ES_tradnl" dirty="0" smtClean="0"/>
              <a:t> </a:t>
            </a:r>
            <a:r>
              <a:rPr lang="es-ES_tradnl" dirty="0" err="1" smtClean="0"/>
              <a:t>countries</a:t>
            </a:r>
            <a:r>
              <a:rPr lang="es-ES_tradnl" dirty="0" smtClean="0"/>
              <a:t> </a:t>
            </a:r>
            <a:r>
              <a:rPr lang="es-ES_tradnl" dirty="0" err="1" smtClean="0"/>
              <a:t>using</a:t>
            </a:r>
            <a:r>
              <a:rPr lang="es-ES_tradnl" dirty="0" smtClean="0"/>
              <a:t> </a:t>
            </a:r>
            <a:r>
              <a:rPr lang="es-ES_tradnl" dirty="0" err="1" smtClean="0"/>
              <a:t>their</a:t>
            </a:r>
            <a:r>
              <a:rPr lang="es-ES_tradnl" dirty="0" smtClean="0"/>
              <a:t> </a:t>
            </a:r>
            <a:r>
              <a:rPr lang="es-ES_tradnl" dirty="0" err="1" smtClean="0"/>
              <a:t>languages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their</a:t>
            </a:r>
            <a:r>
              <a:rPr lang="es-ES_tradnl" dirty="0" smtClean="0"/>
              <a:t> </a:t>
            </a:r>
            <a:r>
              <a:rPr lang="es-ES_tradnl" dirty="0" err="1" smtClean="0"/>
              <a:t>collective</a:t>
            </a:r>
            <a:r>
              <a:rPr lang="es-ES_tradnl" dirty="0" smtClean="0"/>
              <a:t> </a:t>
            </a:r>
            <a:r>
              <a:rPr lang="es-ES_tradnl" dirty="0" err="1" smtClean="0"/>
              <a:t>symbolic</a:t>
            </a:r>
            <a:r>
              <a:rPr lang="es-ES_tradnl" dirty="0" smtClean="0"/>
              <a:t> </a:t>
            </a:r>
            <a:r>
              <a:rPr lang="es-ES_tradnl" dirty="0" err="1" smtClean="0"/>
              <a:t>imagery</a:t>
            </a:r>
            <a:r>
              <a:rPr lang="es-ES_tradnl" dirty="0" smtClean="0"/>
              <a:t>;</a:t>
            </a:r>
          </a:p>
          <a:p>
            <a:r>
              <a:rPr lang="es-ES_tradnl" dirty="0" err="1" smtClean="0"/>
              <a:t>Contribute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creation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a </a:t>
            </a:r>
            <a:r>
              <a:rPr lang="es-ES_tradnl" dirty="0" err="1" smtClean="0"/>
              <a:t>new</a:t>
            </a:r>
            <a:r>
              <a:rPr lang="es-ES_tradnl" dirty="0" smtClean="0"/>
              <a:t> </a:t>
            </a:r>
            <a:r>
              <a:rPr lang="es-ES_tradnl" dirty="0" err="1" smtClean="0"/>
              <a:t>generation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school</a:t>
            </a:r>
            <a:r>
              <a:rPr lang="es-ES_tradnl" dirty="0" smtClean="0"/>
              <a:t> </a:t>
            </a:r>
            <a:r>
              <a:rPr lang="es-ES_tradnl" dirty="0" err="1" smtClean="0"/>
              <a:t>HandBook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ICT-</a:t>
            </a:r>
            <a:r>
              <a:rPr lang="es-ES_tradnl" dirty="0" err="1" smtClean="0"/>
              <a:t>based</a:t>
            </a:r>
            <a:r>
              <a:rPr lang="es-ES_tradnl" dirty="0" smtClean="0"/>
              <a:t> </a:t>
            </a:r>
            <a:r>
              <a:rPr lang="es-ES_tradnl" dirty="0" err="1" smtClean="0"/>
              <a:t>contents</a:t>
            </a:r>
            <a:r>
              <a:rPr lang="es-ES_tradnl" dirty="0" smtClean="0"/>
              <a:t> </a:t>
            </a:r>
            <a:r>
              <a:rPr lang="es-ES_tradnl" dirty="0" err="1" smtClean="0"/>
              <a:t>that</a:t>
            </a:r>
            <a:r>
              <a:rPr lang="es-ES_tradnl" dirty="0" smtClean="0"/>
              <a:t> can </a:t>
            </a:r>
            <a:r>
              <a:rPr lang="es-ES_tradnl" dirty="0" err="1" smtClean="0"/>
              <a:t>support</a:t>
            </a:r>
            <a:r>
              <a:rPr lang="es-ES_tradnl" dirty="0" smtClean="0"/>
              <a:t> </a:t>
            </a:r>
            <a:r>
              <a:rPr lang="es-ES_tradnl" dirty="0" err="1" smtClean="0"/>
              <a:t>teachers</a:t>
            </a:r>
            <a:r>
              <a:rPr lang="es-ES_tradnl" dirty="0" smtClean="0"/>
              <a:t> </a:t>
            </a:r>
            <a:r>
              <a:rPr lang="es-ES_tradnl" dirty="0" err="1" smtClean="0"/>
              <a:t>involved</a:t>
            </a:r>
            <a:r>
              <a:rPr lang="es-ES_tradnl" dirty="0" smtClean="0"/>
              <a:t> in CLIL </a:t>
            </a:r>
            <a:r>
              <a:rPr lang="es-ES_tradnl" dirty="0" err="1" smtClean="0"/>
              <a:t>experiences</a:t>
            </a:r>
            <a:r>
              <a:rPr lang="es-ES_tradnl" dirty="0" smtClean="0"/>
              <a:t>,  </a:t>
            </a:r>
            <a:r>
              <a:rPr lang="es-ES_tradnl" dirty="0" err="1" smtClean="0"/>
              <a:t>or</a:t>
            </a:r>
            <a:r>
              <a:rPr lang="es-ES_tradnl" dirty="0" smtClean="0"/>
              <a:t> </a:t>
            </a:r>
            <a:r>
              <a:rPr lang="es-ES_tradnl" dirty="0" err="1" smtClean="0"/>
              <a:t>who</a:t>
            </a:r>
            <a:r>
              <a:rPr lang="es-ES_tradnl" dirty="0" smtClean="0"/>
              <a:t> are </a:t>
            </a:r>
            <a:r>
              <a:rPr lang="es-ES_tradnl" dirty="0" err="1" smtClean="0"/>
              <a:t>simply</a:t>
            </a:r>
            <a:r>
              <a:rPr lang="es-ES_tradnl" dirty="0" smtClean="0"/>
              <a:t> </a:t>
            </a:r>
            <a:r>
              <a:rPr lang="es-ES_tradnl" dirty="0" err="1" smtClean="0"/>
              <a:t>interested</a:t>
            </a:r>
            <a:r>
              <a:rPr lang="es-ES_tradnl" dirty="0" smtClean="0"/>
              <a:t> in </a:t>
            </a:r>
            <a:r>
              <a:rPr lang="es-ES_tradnl" dirty="0" err="1" smtClean="0"/>
              <a:t>them</a:t>
            </a:r>
            <a:r>
              <a:rPr lang="es-ES_tradnl" dirty="0" smtClean="0"/>
              <a:t>;</a:t>
            </a:r>
          </a:p>
          <a:p>
            <a:r>
              <a:rPr lang="es-ES_tradnl" dirty="0" err="1" smtClean="0"/>
              <a:t>Implement</a:t>
            </a:r>
            <a:r>
              <a:rPr lang="es-ES_tradnl" dirty="0" smtClean="0"/>
              <a:t> digital </a:t>
            </a:r>
            <a:r>
              <a:rPr lang="es-ES_tradnl" dirty="0" err="1" smtClean="0"/>
              <a:t>educational</a:t>
            </a:r>
            <a:r>
              <a:rPr lang="es-ES_tradnl" dirty="0" smtClean="0"/>
              <a:t> </a:t>
            </a:r>
            <a:r>
              <a:rPr lang="es-ES_tradnl" dirty="0" err="1" smtClean="0"/>
              <a:t>contents</a:t>
            </a:r>
            <a:r>
              <a:rPr lang="es-ES_tradnl" dirty="0" smtClean="0"/>
              <a:t> in </a:t>
            </a:r>
            <a:r>
              <a:rPr lang="es-ES_tradnl" dirty="0" err="1" smtClean="0"/>
              <a:t>schools</a:t>
            </a:r>
            <a:r>
              <a:rPr lang="es-ES_tradnl" dirty="0" smtClean="0"/>
              <a:t>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Project main results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r>
              <a:rPr lang="es-ES_tradnl" dirty="0" smtClean="0"/>
              <a:t>A </a:t>
            </a:r>
            <a:r>
              <a:rPr lang="es-ES_tradnl" dirty="0" err="1" smtClean="0"/>
              <a:t>HandBook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Digital </a:t>
            </a:r>
            <a:r>
              <a:rPr lang="es-ES_tradnl" dirty="0" err="1" smtClean="0"/>
              <a:t>Materials</a:t>
            </a:r>
            <a:r>
              <a:rPr lang="es-ES_tradnl" dirty="0" smtClean="0"/>
              <a:t>, </a:t>
            </a:r>
            <a:r>
              <a:rPr lang="es-ES_tradnl" dirty="0" err="1" smtClean="0"/>
              <a:t>that</a:t>
            </a:r>
            <a:r>
              <a:rPr lang="es-ES_tradnl" dirty="0" smtClean="0"/>
              <a:t> </a:t>
            </a:r>
            <a:r>
              <a:rPr lang="es-ES_tradnl" dirty="0" err="1" smtClean="0"/>
              <a:t>deal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a </a:t>
            </a:r>
            <a:r>
              <a:rPr lang="es-ES_tradnl" dirty="0" err="1" smtClean="0"/>
              <a:t>choice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historical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geographical</a:t>
            </a:r>
            <a:r>
              <a:rPr lang="es-ES_tradnl" dirty="0" smtClean="0"/>
              <a:t> </a:t>
            </a:r>
            <a:r>
              <a:rPr lang="es-ES_tradnl" dirty="0" err="1" smtClean="0"/>
              <a:t>topics</a:t>
            </a:r>
            <a:r>
              <a:rPr lang="es-ES_tradnl" dirty="0" smtClean="0"/>
              <a:t>, </a:t>
            </a:r>
            <a:r>
              <a:rPr lang="es-ES_tradnl" dirty="0" err="1" smtClean="0"/>
              <a:t>selected</a:t>
            </a:r>
            <a:r>
              <a:rPr lang="es-ES_tradnl" dirty="0" smtClean="0"/>
              <a:t> </a:t>
            </a:r>
            <a:r>
              <a:rPr lang="es-ES_tradnl" dirty="0" err="1" smtClean="0"/>
              <a:t>among</a:t>
            </a:r>
            <a:r>
              <a:rPr lang="es-ES_tradnl" dirty="0" smtClean="0"/>
              <a:t> </a:t>
            </a:r>
            <a:r>
              <a:rPr lang="es-ES_tradnl" dirty="0" err="1" smtClean="0"/>
              <a:t>those</a:t>
            </a:r>
            <a:r>
              <a:rPr lang="es-ES_tradnl" dirty="0" smtClean="0"/>
              <a:t> </a:t>
            </a:r>
            <a:r>
              <a:rPr lang="es-ES_tradnl" dirty="0" err="1" smtClean="0"/>
              <a:t>that</a:t>
            </a:r>
            <a:r>
              <a:rPr lang="es-ES_tradnl" dirty="0" smtClean="0"/>
              <a:t> </a:t>
            </a:r>
            <a:r>
              <a:rPr lang="es-ES_tradnl" dirty="0" err="1" smtClean="0"/>
              <a:t>have</a:t>
            </a:r>
            <a:r>
              <a:rPr lang="es-ES_tradnl" dirty="0" smtClean="0"/>
              <a:t> </a:t>
            </a:r>
            <a:r>
              <a:rPr lang="es-ES_tradnl" dirty="0" err="1" smtClean="0"/>
              <a:t>had</a:t>
            </a:r>
            <a:r>
              <a:rPr lang="es-ES_tradnl" dirty="0" smtClean="0"/>
              <a:t> </a:t>
            </a:r>
            <a:r>
              <a:rPr lang="es-ES_tradnl" dirty="0" err="1" smtClean="0"/>
              <a:t>an</a:t>
            </a:r>
            <a:r>
              <a:rPr lang="es-ES_tradnl" dirty="0" smtClean="0"/>
              <a:t> </a:t>
            </a:r>
            <a:r>
              <a:rPr lang="es-ES_tradnl" dirty="0" err="1" smtClean="0"/>
              <a:t>important</a:t>
            </a:r>
            <a:r>
              <a:rPr lang="es-ES_tradnl" dirty="0" smtClean="0"/>
              <a:t> </a:t>
            </a:r>
            <a:r>
              <a:rPr lang="es-ES_tradnl" dirty="0" err="1" smtClean="0"/>
              <a:t>impact</a:t>
            </a:r>
            <a:r>
              <a:rPr lang="es-ES_tradnl" dirty="0" smtClean="0"/>
              <a:t> in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national</a:t>
            </a:r>
            <a:r>
              <a:rPr lang="es-ES_tradnl" dirty="0" smtClean="0"/>
              <a:t> </a:t>
            </a:r>
            <a:r>
              <a:rPr lang="es-ES_tradnl" dirty="0" err="1" smtClean="0"/>
              <a:t>imagery</a:t>
            </a:r>
            <a:r>
              <a:rPr lang="es-ES_tradnl" dirty="0" smtClean="0"/>
              <a:t> in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last</a:t>
            </a:r>
            <a:r>
              <a:rPr lang="es-ES_tradnl" dirty="0" smtClean="0"/>
              <a:t> </a:t>
            </a:r>
            <a:r>
              <a:rPr lang="es-ES_tradnl" dirty="0" err="1" smtClean="0"/>
              <a:t>two</a:t>
            </a:r>
            <a:r>
              <a:rPr lang="es-ES_tradnl" dirty="0" smtClean="0"/>
              <a:t> </a:t>
            </a:r>
            <a:r>
              <a:rPr lang="es-ES_tradnl" dirty="0" err="1" smtClean="0"/>
              <a:t>centuries</a:t>
            </a:r>
            <a:r>
              <a:rPr lang="es-ES_tradnl" dirty="0" smtClean="0"/>
              <a:t>. </a:t>
            </a:r>
            <a:r>
              <a:rPr lang="es-ES_tradnl" dirty="0" err="1" smtClean="0"/>
              <a:t>The</a:t>
            </a:r>
            <a:r>
              <a:rPr lang="es-ES_tradnl" dirty="0" smtClean="0"/>
              <a:t> final </a:t>
            </a:r>
            <a:r>
              <a:rPr lang="es-ES_tradnl" dirty="0" err="1" smtClean="0"/>
              <a:t>version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  HANDBOOK </a:t>
            </a:r>
            <a:r>
              <a:rPr lang="es-ES_tradnl" dirty="0" err="1" smtClean="0"/>
              <a:t>and</a:t>
            </a:r>
            <a:r>
              <a:rPr lang="es-ES_tradnl" dirty="0" smtClean="0"/>
              <a:t> Digital Modules </a:t>
            </a:r>
            <a:r>
              <a:rPr lang="es-ES_tradnl" dirty="0" err="1" smtClean="0"/>
              <a:t>will</a:t>
            </a:r>
            <a:r>
              <a:rPr lang="es-ES_tradnl" dirty="0" smtClean="0"/>
              <a:t> be </a:t>
            </a:r>
            <a:r>
              <a:rPr lang="es-ES_tradnl" dirty="0" err="1" smtClean="0"/>
              <a:t>available</a:t>
            </a:r>
            <a:r>
              <a:rPr lang="es-ES_tradnl" dirty="0" smtClean="0"/>
              <a:t> in </a:t>
            </a:r>
            <a:r>
              <a:rPr lang="es-ES_tradnl" dirty="0" err="1" smtClean="0"/>
              <a:t>all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languages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partner</a:t>
            </a:r>
            <a:r>
              <a:rPr lang="es-ES_tradnl" dirty="0" smtClean="0"/>
              <a:t> </a:t>
            </a:r>
            <a:r>
              <a:rPr lang="es-ES_tradnl" dirty="0" err="1" smtClean="0"/>
              <a:t>countries</a:t>
            </a:r>
            <a:r>
              <a:rPr lang="es-ES_tradnl" dirty="0" smtClean="0"/>
              <a:t>.</a:t>
            </a:r>
          </a:p>
          <a:p>
            <a:r>
              <a:rPr lang="es-ES_tradnl" dirty="0" smtClean="0"/>
              <a:t>A </a:t>
            </a:r>
            <a:r>
              <a:rPr lang="es-ES_tradnl" dirty="0" err="1" smtClean="0"/>
              <a:t>Teacher</a:t>
            </a:r>
            <a:r>
              <a:rPr lang="es-ES_tradnl" dirty="0" smtClean="0"/>
              <a:t> Training </a:t>
            </a:r>
            <a:r>
              <a:rPr lang="es-ES_tradnl" dirty="0" err="1" smtClean="0"/>
              <a:t>Course</a:t>
            </a:r>
            <a:r>
              <a:rPr lang="es-ES_tradnl" dirty="0" smtClean="0"/>
              <a:t> </a:t>
            </a:r>
            <a:r>
              <a:rPr lang="es-ES_tradnl" dirty="0" err="1" smtClean="0"/>
              <a:t>addressed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both</a:t>
            </a:r>
            <a:r>
              <a:rPr lang="es-ES_tradnl" dirty="0" smtClean="0"/>
              <a:t> </a:t>
            </a:r>
            <a:r>
              <a:rPr lang="es-ES_tradnl" dirty="0" err="1" smtClean="0"/>
              <a:t>future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in </a:t>
            </a:r>
            <a:r>
              <a:rPr lang="es-ES_tradnl" dirty="0" err="1" smtClean="0"/>
              <a:t>–</a:t>
            </a:r>
            <a:r>
              <a:rPr lang="es-ES_tradnl" dirty="0" smtClean="0"/>
              <a:t> </a:t>
            </a:r>
            <a:r>
              <a:rPr lang="es-ES_tradnl" dirty="0" err="1" smtClean="0"/>
              <a:t>service</a:t>
            </a:r>
            <a:r>
              <a:rPr lang="es-ES_tradnl" dirty="0" smtClean="0"/>
              <a:t> </a:t>
            </a:r>
            <a:r>
              <a:rPr lang="es-ES_tradnl" dirty="0" err="1" smtClean="0"/>
              <a:t>teachers</a:t>
            </a:r>
            <a:r>
              <a:rPr lang="es-ES_tradnl" dirty="0" smtClean="0"/>
              <a:t>. </a:t>
            </a:r>
            <a:r>
              <a:rPr lang="es-ES_tradnl" dirty="0" err="1" smtClean="0"/>
              <a:t>The</a:t>
            </a:r>
            <a:r>
              <a:rPr lang="es-ES_tradnl" dirty="0" smtClean="0"/>
              <a:t> training </a:t>
            </a:r>
            <a:r>
              <a:rPr lang="es-ES_tradnl" dirty="0" err="1" smtClean="0"/>
              <a:t>develops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topics</a:t>
            </a:r>
            <a:r>
              <a:rPr lang="es-ES_tradnl" dirty="0" smtClean="0"/>
              <a:t> </a:t>
            </a:r>
            <a:r>
              <a:rPr lang="es-ES_tradnl" dirty="0" err="1" smtClean="0"/>
              <a:t>dealt</a:t>
            </a:r>
            <a:r>
              <a:rPr lang="es-ES_tradnl" dirty="0" smtClean="0"/>
              <a:t> by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HandBook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explains</a:t>
            </a:r>
            <a:r>
              <a:rPr lang="es-ES_tradnl" dirty="0" smtClean="0"/>
              <a:t> </a:t>
            </a:r>
            <a:r>
              <a:rPr lang="es-ES_tradnl" dirty="0" err="1" smtClean="0"/>
              <a:t>its</a:t>
            </a:r>
            <a:r>
              <a:rPr lang="es-ES_tradnl" dirty="0" smtClean="0"/>
              <a:t> </a:t>
            </a:r>
            <a:r>
              <a:rPr lang="es-ES_tradnl" dirty="0" err="1" smtClean="0"/>
              <a:t>methodology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issues</a:t>
            </a:r>
            <a:r>
              <a:rPr lang="es-ES_tradnl" dirty="0" smtClean="0"/>
              <a:t>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Impact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>
              <a:buNone/>
            </a:pPr>
            <a:r>
              <a:rPr lang="es-ES_tradnl" dirty="0" err="1" smtClean="0"/>
              <a:t>Immediate</a:t>
            </a:r>
            <a:r>
              <a:rPr lang="es-ES_tradnl" dirty="0" smtClean="0"/>
              <a:t> </a:t>
            </a:r>
            <a:r>
              <a:rPr lang="es-ES_tradnl" dirty="0" err="1" smtClean="0"/>
              <a:t>beneficiaries</a:t>
            </a:r>
            <a:r>
              <a:rPr lang="es-ES_tradnl" dirty="0" smtClean="0"/>
              <a:t>, </a:t>
            </a:r>
            <a:r>
              <a:rPr lang="es-ES_tradnl" dirty="0" err="1" smtClean="0"/>
              <a:t>who</a:t>
            </a:r>
            <a:r>
              <a:rPr lang="es-ES_tradnl" dirty="0" smtClean="0"/>
              <a:t> </a:t>
            </a:r>
            <a:r>
              <a:rPr lang="es-ES_tradnl" dirty="0" err="1" smtClean="0"/>
              <a:t>will</a:t>
            </a:r>
            <a:r>
              <a:rPr lang="es-ES_tradnl" dirty="0" smtClean="0"/>
              <a:t> </a:t>
            </a:r>
            <a:r>
              <a:rPr lang="es-ES_tradnl" dirty="0" err="1" smtClean="0"/>
              <a:t>also</a:t>
            </a:r>
            <a:r>
              <a:rPr lang="es-ES_tradnl" dirty="0" smtClean="0"/>
              <a:t> be </a:t>
            </a:r>
            <a:r>
              <a:rPr lang="es-ES_tradnl" dirty="0" err="1" smtClean="0"/>
              <a:t>involved</a:t>
            </a:r>
            <a:r>
              <a:rPr lang="es-ES_tradnl" dirty="0" smtClean="0"/>
              <a:t> in </a:t>
            </a:r>
            <a:r>
              <a:rPr lang="es-ES_tradnl" dirty="0" err="1" smtClean="0"/>
              <a:t>evaluation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pilot</a:t>
            </a:r>
            <a:r>
              <a:rPr lang="es-ES_tradnl" dirty="0" smtClean="0"/>
              <a:t> </a:t>
            </a:r>
            <a:r>
              <a:rPr lang="es-ES_tradnl" dirty="0" err="1" smtClean="0"/>
              <a:t>testing</a:t>
            </a:r>
            <a:r>
              <a:rPr lang="es-ES_tradnl" dirty="0" smtClean="0"/>
              <a:t>, are:</a:t>
            </a:r>
          </a:p>
          <a:p>
            <a:r>
              <a:rPr lang="es-ES_tradnl" dirty="0" err="1" smtClean="0"/>
              <a:t>Future</a:t>
            </a:r>
            <a:r>
              <a:rPr lang="es-ES_tradnl" dirty="0" smtClean="0"/>
              <a:t> </a:t>
            </a:r>
            <a:r>
              <a:rPr lang="es-ES_tradnl" dirty="0" err="1" smtClean="0"/>
              <a:t>teachers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Languages</a:t>
            </a:r>
            <a:r>
              <a:rPr lang="es-ES_tradnl" dirty="0" smtClean="0"/>
              <a:t>, </a:t>
            </a:r>
            <a:r>
              <a:rPr lang="es-ES_tradnl" dirty="0" err="1" smtClean="0"/>
              <a:t>History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Geography</a:t>
            </a:r>
            <a:r>
              <a:rPr lang="es-ES_tradnl" dirty="0" smtClean="0"/>
              <a:t> </a:t>
            </a:r>
            <a:r>
              <a:rPr lang="es-ES_tradnl" dirty="0" err="1" smtClean="0"/>
              <a:t>enrolled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partner</a:t>
            </a:r>
            <a:r>
              <a:rPr lang="es-ES_tradnl" dirty="0" smtClean="0"/>
              <a:t> </a:t>
            </a:r>
            <a:r>
              <a:rPr lang="es-ES_tradnl" dirty="0" err="1" smtClean="0"/>
              <a:t>institutions</a:t>
            </a:r>
            <a:r>
              <a:rPr lang="es-ES_tradnl" dirty="0" smtClean="0"/>
              <a:t>.</a:t>
            </a:r>
          </a:p>
          <a:p>
            <a:r>
              <a:rPr lang="es-ES_tradnl" dirty="0" err="1" smtClean="0"/>
              <a:t>Teachers</a:t>
            </a:r>
            <a:r>
              <a:rPr lang="es-ES_tradnl" dirty="0" smtClean="0"/>
              <a:t> </a:t>
            </a:r>
            <a:r>
              <a:rPr lang="es-ES_tradnl" dirty="0" err="1" smtClean="0"/>
              <a:t>currently</a:t>
            </a:r>
            <a:r>
              <a:rPr lang="es-ES_tradnl" dirty="0" smtClean="0"/>
              <a:t> in </a:t>
            </a:r>
            <a:r>
              <a:rPr lang="es-ES_tradnl" dirty="0" err="1" smtClean="0"/>
              <a:t>service</a:t>
            </a:r>
            <a:r>
              <a:rPr lang="es-ES_tradnl" dirty="0" smtClean="0"/>
              <a:t> in </a:t>
            </a:r>
            <a:r>
              <a:rPr lang="es-ES_tradnl" dirty="0" err="1" smtClean="0"/>
              <a:t>associated</a:t>
            </a:r>
            <a:r>
              <a:rPr lang="es-ES_tradnl" dirty="0" smtClean="0"/>
              <a:t> </a:t>
            </a:r>
            <a:r>
              <a:rPr lang="es-ES_tradnl" dirty="0" err="1" smtClean="0"/>
              <a:t>schools</a:t>
            </a:r>
            <a:r>
              <a:rPr lang="es-ES_tradnl" dirty="0" smtClean="0"/>
              <a:t> as </a:t>
            </a:r>
            <a:r>
              <a:rPr lang="es-ES_tradnl" dirty="0" err="1" smtClean="0"/>
              <a:t>well</a:t>
            </a:r>
            <a:r>
              <a:rPr lang="es-ES_tradnl" dirty="0" smtClean="0"/>
              <a:t> as </a:t>
            </a:r>
            <a:r>
              <a:rPr lang="es-ES_tradnl" dirty="0" err="1" smtClean="0"/>
              <a:t>those</a:t>
            </a:r>
            <a:r>
              <a:rPr lang="es-ES_tradnl" dirty="0" smtClean="0"/>
              <a:t> </a:t>
            </a:r>
            <a:r>
              <a:rPr lang="es-ES_tradnl" dirty="0" err="1" smtClean="0"/>
              <a:t>that</a:t>
            </a:r>
            <a:r>
              <a:rPr lang="es-ES_tradnl" dirty="0" smtClean="0"/>
              <a:t> can be </a:t>
            </a:r>
            <a:r>
              <a:rPr lang="es-ES_tradnl" dirty="0" err="1" smtClean="0"/>
              <a:t>reached</a:t>
            </a:r>
            <a:r>
              <a:rPr lang="es-ES_tradnl" dirty="0" smtClean="0"/>
              <a:t> in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course</a:t>
            </a:r>
            <a:r>
              <a:rPr lang="es-ES_tradnl" dirty="0" smtClean="0"/>
              <a:t> </a:t>
            </a:r>
            <a:r>
              <a:rPr lang="es-ES_tradnl" dirty="0" err="1" smtClean="0"/>
              <a:t>programme</a:t>
            </a:r>
            <a:r>
              <a:rPr lang="es-ES_tradnl" dirty="0" smtClean="0"/>
              <a:t>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Project life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es-ES_tradnl" sz="4000" b="1" dirty="0" err="1" smtClean="0"/>
              <a:t>Timetable</a:t>
            </a:r>
            <a:endParaRPr lang="es-ES_tradnl" sz="4000" b="1" dirty="0" smtClean="0"/>
          </a:p>
          <a:p>
            <a:pPr algn="ctr">
              <a:buNone/>
            </a:pPr>
            <a:r>
              <a:rPr lang="es-ES_tradnl" sz="3429" b="1" dirty="0" err="1" smtClean="0"/>
              <a:t>October</a:t>
            </a:r>
            <a:r>
              <a:rPr lang="es-ES_tradnl" sz="3429" b="1" dirty="0" smtClean="0"/>
              <a:t> 1st 2009 </a:t>
            </a:r>
            <a:r>
              <a:rPr lang="es-ES_tradnl" sz="3429" b="1" dirty="0" err="1" smtClean="0"/>
              <a:t>–</a:t>
            </a:r>
            <a:r>
              <a:rPr lang="es-ES_tradnl" sz="3429" b="1" dirty="0" smtClean="0"/>
              <a:t> </a:t>
            </a:r>
            <a:r>
              <a:rPr lang="es-ES_tradnl" sz="3429" b="1" dirty="0" err="1" smtClean="0"/>
              <a:t>September</a:t>
            </a:r>
            <a:r>
              <a:rPr lang="es-ES_tradnl" sz="3429" b="1" dirty="0" smtClean="0"/>
              <a:t> 30th 2011</a:t>
            </a:r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sz="2286" dirty="0" smtClean="0"/>
              <a:t>WP1 Management						WP6 </a:t>
            </a:r>
            <a:r>
              <a:rPr lang="es-ES_tradnl" sz="2286" dirty="0" err="1" smtClean="0"/>
              <a:t>Design</a:t>
            </a:r>
            <a:r>
              <a:rPr lang="es-ES_tradnl" sz="2286" dirty="0" smtClean="0"/>
              <a:t> </a:t>
            </a:r>
            <a:r>
              <a:rPr lang="es-ES_tradnl" sz="2286" dirty="0" err="1" smtClean="0"/>
              <a:t>of</a:t>
            </a:r>
            <a:r>
              <a:rPr lang="es-ES_tradnl" sz="2286" dirty="0" smtClean="0"/>
              <a:t> </a:t>
            </a:r>
            <a:r>
              <a:rPr lang="es-ES_tradnl" sz="2286" dirty="0" err="1" smtClean="0"/>
              <a:t>the</a:t>
            </a:r>
            <a:r>
              <a:rPr lang="es-ES_tradnl" sz="2286" dirty="0" smtClean="0"/>
              <a:t> </a:t>
            </a:r>
            <a:r>
              <a:rPr lang="es-ES_tradnl" sz="2286" dirty="0" err="1" smtClean="0"/>
              <a:t>Teacher</a:t>
            </a:r>
            <a:r>
              <a:rPr lang="es-ES_tradnl" sz="2286" dirty="0" smtClean="0"/>
              <a:t> Training </a:t>
            </a:r>
            <a:r>
              <a:rPr lang="es-ES_tradnl" sz="2286" dirty="0" err="1" smtClean="0"/>
              <a:t>Course</a:t>
            </a:r>
            <a:endParaRPr lang="es-ES_tradnl" sz="2286" dirty="0" smtClean="0"/>
          </a:p>
          <a:p>
            <a:pPr>
              <a:buNone/>
            </a:pPr>
            <a:r>
              <a:rPr lang="es-ES_tradnl" sz="2286" dirty="0" smtClean="0"/>
              <a:t>WP2 </a:t>
            </a:r>
            <a:r>
              <a:rPr lang="es-ES_tradnl" sz="2286" dirty="0" err="1" smtClean="0"/>
              <a:t>Technic</a:t>
            </a:r>
            <a:r>
              <a:rPr lang="es-ES_tradnl" sz="2286" dirty="0" smtClean="0"/>
              <a:t> </a:t>
            </a:r>
            <a:r>
              <a:rPr lang="es-ES_tradnl" sz="2286" dirty="0" err="1" smtClean="0"/>
              <a:t>and</a:t>
            </a:r>
            <a:r>
              <a:rPr lang="es-ES_tradnl" sz="2286" dirty="0" smtClean="0"/>
              <a:t> </a:t>
            </a:r>
            <a:r>
              <a:rPr lang="es-ES_tradnl" sz="2286" dirty="0" err="1" smtClean="0"/>
              <a:t>Design</a:t>
            </a:r>
            <a:r>
              <a:rPr lang="es-ES_tradnl" sz="2286" dirty="0" smtClean="0"/>
              <a:t>					WP7 </a:t>
            </a:r>
            <a:r>
              <a:rPr lang="es-ES_tradnl" sz="2286" dirty="0" err="1" smtClean="0"/>
              <a:t>Teacher</a:t>
            </a:r>
            <a:r>
              <a:rPr lang="es-ES_tradnl" sz="2286" dirty="0" smtClean="0"/>
              <a:t> Training </a:t>
            </a:r>
            <a:r>
              <a:rPr lang="es-ES_tradnl" sz="2286" dirty="0" err="1" smtClean="0"/>
              <a:t>Pilot</a:t>
            </a:r>
            <a:r>
              <a:rPr lang="es-ES_tradnl" sz="2286" dirty="0" smtClean="0"/>
              <a:t> </a:t>
            </a:r>
            <a:r>
              <a:rPr lang="es-ES_tradnl" sz="2286" dirty="0" err="1" smtClean="0"/>
              <a:t>Course</a:t>
            </a:r>
            <a:r>
              <a:rPr lang="es-ES_tradnl" sz="2286" dirty="0" smtClean="0"/>
              <a:t> (</a:t>
            </a:r>
            <a:r>
              <a:rPr lang="es-ES_tradnl" sz="2286" dirty="0" err="1" smtClean="0"/>
              <a:t>Exp</a:t>
            </a:r>
            <a:r>
              <a:rPr lang="es-ES_tradnl" sz="2286" dirty="0" smtClean="0"/>
              <a:t>)</a:t>
            </a:r>
          </a:p>
          <a:p>
            <a:pPr>
              <a:buNone/>
            </a:pPr>
            <a:r>
              <a:rPr lang="es-ES_tradnl" sz="2286" dirty="0" smtClean="0"/>
              <a:t>WP3 </a:t>
            </a:r>
            <a:r>
              <a:rPr lang="es-ES_tradnl" sz="2286" dirty="0" err="1" smtClean="0"/>
              <a:t>Baseline</a:t>
            </a:r>
            <a:r>
              <a:rPr lang="es-ES_tradnl" sz="2286" dirty="0" smtClean="0"/>
              <a:t> </a:t>
            </a:r>
            <a:r>
              <a:rPr lang="es-ES_tradnl" sz="2286" dirty="0" err="1" smtClean="0"/>
              <a:t>Study</a:t>
            </a:r>
            <a:r>
              <a:rPr lang="es-ES_tradnl" sz="2286" dirty="0" smtClean="0"/>
              <a:t>						WP8 HB </a:t>
            </a:r>
            <a:r>
              <a:rPr lang="es-ES_tradnl" sz="2286" dirty="0" err="1" smtClean="0"/>
              <a:t>and</a:t>
            </a:r>
            <a:r>
              <a:rPr lang="es-ES_tradnl" sz="2286" dirty="0" smtClean="0"/>
              <a:t> Digital Modules </a:t>
            </a:r>
            <a:r>
              <a:rPr lang="es-ES_tradnl" sz="2286" dirty="0" err="1" smtClean="0"/>
              <a:t>Pilot</a:t>
            </a:r>
            <a:r>
              <a:rPr lang="es-ES_tradnl" sz="2286" dirty="0" smtClean="0"/>
              <a:t> (</a:t>
            </a:r>
            <a:r>
              <a:rPr lang="es-ES_tradnl" sz="2286" dirty="0" err="1" smtClean="0"/>
              <a:t>Exp</a:t>
            </a:r>
            <a:r>
              <a:rPr lang="es-ES_tradnl" sz="2286" dirty="0" smtClean="0"/>
              <a:t>)</a:t>
            </a:r>
          </a:p>
          <a:p>
            <a:pPr>
              <a:buNone/>
            </a:pPr>
            <a:r>
              <a:rPr lang="es-ES_tradnl" sz="2286" dirty="0" smtClean="0"/>
              <a:t>WP4 </a:t>
            </a:r>
            <a:r>
              <a:rPr lang="es-ES_tradnl" sz="2286" dirty="0" err="1" smtClean="0"/>
              <a:t>Handbook</a:t>
            </a:r>
            <a:r>
              <a:rPr lang="es-ES_tradnl" sz="2286" dirty="0" smtClean="0"/>
              <a:t> </a:t>
            </a:r>
            <a:r>
              <a:rPr lang="es-ES_tradnl" sz="2286" dirty="0" err="1" smtClean="0"/>
              <a:t>and</a:t>
            </a:r>
            <a:r>
              <a:rPr lang="es-ES_tradnl" sz="2286" dirty="0" smtClean="0"/>
              <a:t> Digital Modules			WP9 </a:t>
            </a:r>
            <a:r>
              <a:rPr lang="es-ES_tradnl" sz="2286" dirty="0" err="1" smtClean="0"/>
              <a:t>Quality</a:t>
            </a:r>
            <a:r>
              <a:rPr lang="es-ES_tradnl" sz="2286" dirty="0" smtClean="0"/>
              <a:t> Management</a:t>
            </a:r>
          </a:p>
          <a:p>
            <a:pPr>
              <a:buNone/>
            </a:pPr>
            <a:r>
              <a:rPr lang="es-ES_tradnl" sz="2286" dirty="0" smtClean="0"/>
              <a:t>WP5 </a:t>
            </a:r>
            <a:r>
              <a:rPr lang="es-ES_tradnl" sz="2286" dirty="0" err="1" smtClean="0"/>
              <a:t>Translation</a:t>
            </a:r>
            <a:r>
              <a:rPr lang="es-ES_tradnl" sz="2286" dirty="0" smtClean="0"/>
              <a:t> </a:t>
            </a:r>
            <a:r>
              <a:rPr lang="es-ES_tradnl" sz="2286" dirty="0" err="1" smtClean="0"/>
              <a:t>and</a:t>
            </a:r>
            <a:r>
              <a:rPr lang="es-ES_tradnl" sz="2286" dirty="0" smtClean="0"/>
              <a:t> Edition </a:t>
            </a:r>
            <a:r>
              <a:rPr lang="es-ES_tradnl" sz="2286" dirty="0" err="1" smtClean="0"/>
              <a:t>of</a:t>
            </a:r>
            <a:r>
              <a:rPr lang="es-ES_tradnl" sz="2286" dirty="0" smtClean="0"/>
              <a:t> HB </a:t>
            </a:r>
            <a:r>
              <a:rPr lang="es-ES_tradnl" sz="2286" dirty="0" err="1" smtClean="0"/>
              <a:t>and</a:t>
            </a:r>
            <a:r>
              <a:rPr lang="es-ES_tradnl" sz="2286" dirty="0" smtClean="0"/>
              <a:t> 		WP10 </a:t>
            </a:r>
            <a:r>
              <a:rPr lang="es-ES_tradnl" sz="2286" dirty="0" err="1" smtClean="0"/>
              <a:t>Dissemination</a:t>
            </a:r>
            <a:endParaRPr lang="es-ES_tradnl" sz="2286" dirty="0" smtClean="0"/>
          </a:p>
          <a:p>
            <a:pPr>
              <a:buNone/>
            </a:pPr>
            <a:r>
              <a:rPr lang="es-ES_tradnl" sz="2286" dirty="0" err="1" smtClean="0"/>
              <a:t>Storyboard</a:t>
            </a:r>
            <a:endParaRPr lang="es-ES_tradnl" sz="2286" dirty="0" smtClean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  <p:pic>
        <p:nvPicPr>
          <p:cNvPr id="4" name="Imagen 3" descr="gant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438400"/>
            <a:ext cx="6934200" cy="2080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Project </a:t>
            </a:r>
            <a:r>
              <a:rPr lang="es-ES_tradnl" dirty="0" err="1" smtClean="0"/>
              <a:t>Steps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s-ES_tradnl" dirty="0" smtClean="0"/>
              <a:t>Define </a:t>
            </a:r>
            <a:r>
              <a:rPr lang="es-ES_tradnl" dirty="0" err="1" smtClean="0"/>
              <a:t>key</a:t>
            </a:r>
            <a:r>
              <a:rPr lang="es-ES_tradnl" dirty="0" smtClean="0"/>
              <a:t> </a:t>
            </a:r>
            <a:r>
              <a:rPr lang="es-ES_tradnl" dirty="0" err="1" smtClean="0"/>
              <a:t>topics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methodology</a:t>
            </a:r>
            <a:r>
              <a:rPr lang="es-ES_tradnl" dirty="0" smtClean="0"/>
              <a:t> </a:t>
            </a:r>
            <a:r>
              <a:rPr lang="es-ES_tradnl" dirty="0" err="1" smtClean="0"/>
              <a:t>based</a:t>
            </a:r>
            <a:r>
              <a:rPr lang="es-ES_tradnl" dirty="0" smtClean="0"/>
              <a:t> </a:t>
            </a:r>
            <a:r>
              <a:rPr lang="es-ES_tradnl" dirty="0" err="1" smtClean="0"/>
              <a:t>on</a:t>
            </a:r>
            <a:r>
              <a:rPr lang="es-ES_tradnl" dirty="0" smtClean="0"/>
              <a:t> </a:t>
            </a:r>
            <a:r>
              <a:rPr lang="es-ES_tradnl" dirty="0" err="1" smtClean="0"/>
              <a:t>comparative</a:t>
            </a:r>
            <a:r>
              <a:rPr lang="es-ES_tradnl" dirty="0" smtClean="0"/>
              <a:t> </a:t>
            </a:r>
            <a:r>
              <a:rPr lang="es-ES_tradnl" dirty="0" err="1" smtClean="0"/>
              <a:t>studies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collaborative</a:t>
            </a:r>
            <a:r>
              <a:rPr lang="es-ES_tradnl" dirty="0" smtClean="0"/>
              <a:t> </a:t>
            </a:r>
            <a:r>
              <a:rPr lang="es-ES_tradnl" dirty="0" err="1" smtClean="0"/>
              <a:t>engagement</a:t>
            </a:r>
            <a:r>
              <a:rPr lang="es-ES_tradnl" dirty="0" smtClean="0"/>
              <a:t>.</a:t>
            </a:r>
          </a:p>
          <a:p>
            <a:pPr marL="514350" indent="-514350">
              <a:buAutoNum type="arabicPeriod"/>
            </a:pPr>
            <a:r>
              <a:rPr lang="es-ES_tradnl" dirty="0" err="1" smtClean="0"/>
              <a:t>Draft</a:t>
            </a:r>
            <a:r>
              <a:rPr lang="es-ES_tradnl" dirty="0" smtClean="0"/>
              <a:t> </a:t>
            </a:r>
            <a:r>
              <a:rPr lang="es-ES_tradnl" dirty="0" err="1" smtClean="0"/>
              <a:t>initial</a:t>
            </a:r>
            <a:r>
              <a:rPr lang="es-ES_tradnl" dirty="0" smtClean="0"/>
              <a:t> </a:t>
            </a:r>
            <a:r>
              <a:rPr lang="es-ES_tradnl" dirty="0" err="1" smtClean="0"/>
              <a:t>version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handbook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implement</a:t>
            </a:r>
            <a:r>
              <a:rPr lang="es-ES_tradnl" dirty="0" smtClean="0"/>
              <a:t> </a:t>
            </a:r>
            <a:r>
              <a:rPr lang="es-ES_tradnl" dirty="0" err="1" smtClean="0"/>
              <a:t>quality</a:t>
            </a:r>
            <a:r>
              <a:rPr lang="es-ES_tradnl" dirty="0" smtClean="0"/>
              <a:t> </a:t>
            </a:r>
            <a:r>
              <a:rPr lang="es-ES_tradnl" dirty="0" err="1" smtClean="0"/>
              <a:t>evaluation</a:t>
            </a:r>
            <a:r>
              <a:rPr lang="es-ES_tradnl" dirty="0" smtClean="0"/>
              <a:t>.</a:t>
            </a:r>
          </a:p>
          <a:p>
            <a:pPr marL="514350" indent="-514350">
              <a:buAutoNum type="arabicPeriod"/>
            </a:pPr>
            <a:r>
              <a:rPr lang="es-ES_tradnl" dirty="0" err="1" smtClean="0"/>
              <a:t>Write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final </a:t>
            </a:r>
            <a:r>
              <a:rPr lang="es-ES_tradnl" dirty="0" err="1" smtClean="0"/>
              <a:t>version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handbook</a:t>
            </a:r>
            <a:r>
              <a:rPr lang="es-ES_tradnl" dirty="0" smtClean="0"/>
              <a:t> in </a:t>
            </a:r>
            <a:r>
              <a:rPr lang="es-ES_tradnl" dirty="0" err="1" smtClean="0"/>
              <a:t>English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in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five</a:t>
            </a:r>
            <a:r>
              <a:rPr lang="es-ES_tradnl" dirty="0" smtClean="0"/>
              <a:t> </a:t>
            </a:r>
            <a:r>
              <a:rPr lang="es-ES_tradnl" dirty="0" err="1" smtClean="0"/>
              <a:t>languages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partnership</a:t>
            </a:r>
            <a:r>
              <a:rPr lang="es-ES_tradnl" dirty="0" smtClean="0"/>
              <a:t>.</a:t>
            </a:r>
          </a:p>
          <a:p>
            <a:pPr marL="514350" indent="-514350">
              <a:buAutoNum type="arabicPeriod"/>
            </a:pPr>
            <a:r>
              <a:rPr lang="es-ES_tradnl" dirty="0" err="1" smtClean="0"/>
              <a:t>Develop</a:t>
            </a:r>
            <a:r>
              <a:rPr lang="es-ES_tradnl" dirty="0" smtClean="0"/>
              <a:t> a </a:t>
            </a:r>
            <a:r>
              <a:rPr lang="es-ES_tradnl" dirty="0" err="1" smtClean="0"/>
              <a:t>storyboard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modules </a:t>
            </a:r>
            <a:r>
              <a:rPr lang="es-ES_tradnl" dirty="0" err="1" smtClean="0"/>
              <a:t>and</a:t>
            </a:r>
            <a:r>
              <a:rPr lang="es-ES_tradnl" dirty="0" smtClean="0"/>
              <a:t> produce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podcasts</a:t>
            </a:r>
            <a:r>
              <a:rPr lang="es-ES_tradnl" dirty="0" smtClean="0"/>
              <a:t>.</a:t>
            </a:r>
          </a:p>
          <a:p>
            <a:pPr marL="514350" indent="-514350">
              <a:buAutoNum type="arabicPeriod"/>
            </a:pPr>
            <a:r>
              <a:rPr lang="es-ES_tradnl" dirty="0" err="1" smtClean="0"/>
              <a:t>Design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teacher</a:t>
            </a:r>
            <a:r>
              <a:rPr lang="es-ES_tradnl" dirty="0" smtClean="0"/>
              <a:t>-training </a:t>
            </a:r>
            <a:r>
              <a:rPr lang="es-ES_tradnl" dirty="0" err="1" smtClean="0"/>
              <a:t>course</a:t>
            </a:r>
            <a:r>
              <a:rPr lang="es-ES_tradnl" dirty="0" smtClean="0"/>
              <a:t>.</a:t>
            </a:r>
          </a:p>
          <a:p>
            <a:pPr marL="514350" indent="-514350">
              <a:buAutoNum type="arabicPeriod"/>
            </a:pPr>
            <a:r>
              <a:rPr lang="es-ES_tradnl" dirty="0" smtClean="0"/>
              <a:t>Run a </a:t>
            </a:r>
            <a:r>
              <a:rPr lang="es-ES_tradnl" dirty="0" err="1" smtClean="0"/>
              <a:t>pilot</a:t>
            </a:r>
            <a:r>
              <a:rPr lang="es-ES_tradnl" dirty="0" smtClean="0"/>
              <a:t> </a:t>
            </a:r>
            <a:r>
              <a:rPr lang="es-ES_tradnl" dirty="0" err="1" smtClean="0"/>
              <a:t>study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toolset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related</a:t>
            </a:r>
            <a:r>
              <a:rPr lang="es-ES_tradnl" dirty="0" smtClean="0"/>
              <a:t> </a:t>
            </a:r>
            <a:r>
              <a:rPr lang="es-ES_tradnl" dirty="0" err="1" smtClean="0"/>
              <a:t>quality</a:t>
            </a:r>
            <a:r>
              <a:rPr lang="es-ES_tradnl" dirty="0" smtClean="0"/>
              <a:t> </a:t>
            </a:r>
            <a:r>
              <a:rPr lang="es-ES_tradnl" dirty="0" err="1" smtClean="0"/>
              <a:t>evaluation</a:t>
            </a:r>
            <a:r>
              <a:rPr lang="es-ES_tradnl" dirty="0" smtClean="0"/>
              <a:t>.</a:t>
            </a:r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Workpackages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85000" lnSpcReduction="20000"/>
          </a:bodyPr>
          <a:lstStyle/>
          <a:p>
            <a:pPr algn="ctr">
              <a:buNone/>
            </a:pPr>
            <a:r>
              <a:rPr lang="es-ES_tradnl" sz="3027" b="1" dirty="0" err="1" smtClean="0"/>
              <a:t>WorkPackages</a:t>
            </a:r>
            <a:r>
              <a:rPr lang="es-ES_tradnl" sz="3027" b="1" dirty="0" smtClean="0"/>
              <a:t> (</a:t>
            </a:r>
            <a:r>
              <a:rPr lang="es-ES_tradnl" sz="3027" b="1" dirty="0" err="1" smtClean="0"/>
              <a:t>i</a:t>
            </a:r>
            <a:r>
              <a:rPr lang="es-ES_tradnl" sz="3027" b="1" dirty="0" smtClean="0"/>
              <a:t>)</a:t>
            </a:r>
          </a:p>
          <a:p>
            <a:pPr algn="ctr">
              <a:buNone/>
            </a:pPr>
            <a:endParaRPr lang="es-ES_tradnl" sz="3027" b="1" dirty="0" smtClean="0"/>
          </a:p>
          <a:p>
            <a:r>
              <a:rPr lang="es-ES_tradnl" b="1" dirty="0" err="1" smtClean="0"/>
              <a:t>Workpackage</a:t>
            </a:r>
            <a:r>
              <a:rPr lang="es-ES_tradnl" b="1" dirty="0" smtClean="0"/>
              <a:t> 1: Project Management </a:t>
            </a:r>
          </a:p>
          <a:p>
            <a:pPr>
              <a:buNone/>
            </a:pPr>
            <a:r>
              <a:rPr lang="es-ES_tradnl" i="1" dirty="0" smtClean="0"/>
              <a:t>	Universidad de Salamanca</a:t>
            </a:r>
          </a:p>
          <a:p>
            <a:r>
              <a:rPr lang="es-ES_tradnl" b="1" dirty="0" err="1" smtClean="0"/>
              <a:t>Workpackage</a:t>
            </a:r>
            <a:r>
              <a:rPr lang="es-ES_tradnl" b="1" dirty="0" smtClean="0"/>
              <a:t> 2: </a:t>
            </a:r>
            <a:r>
              <a:rPr lang="es-ES_tradnl" b="1" dirty="0" err="1" smtClean="0"/>
              <a:t>Technique</a:t>
            </a:r>
            <a:r>
              <a:rPr lang="es-ES_tradnl" b="1" dirty="0" smtClean="0"/>
              <a:t> </a:t>
            </a:r>
            <a:r>
              <a:rPr lang="es-ES_tradnl" b="1" dirty="0" err="1" smtClean="0"/>
              <a:t>and</a:t>
            </a:r>
            <a:r>
              <a:rPr lang="es-ES_tradnl" b="1" dirty="0" smtClean="0"/>
              <a:t> </a:t>
            </a:r>
            <a:r>
              <a:rPr lang="es-ES_tradnl" b="1" dirty="0" err="1" smtClean="0"/>
              <a:t>Design</a:t>
            </a:r>
            <a:endParaRPr lang="es-ES_tradnl" b="1" dirty="0" smtClean="0"/>
          </a:p>
          <a:p>
            <a:pPr>
              <a:buNone/>
            </a:pPr>
            <a:r>
              <a:rPr lang="es-ES_tradnl" i="1" dirty="0" smtClean="0"/>
              <a:t>	Universidad de Salamanca</a:t>
            </a:r>
          </a:p>
          <a:p>
            <a:r>
              <a:rPr lang="es-ES_tradnl" b="1" dirty="0" err="1" smtClean="0"/>
              <a:t>Workpackage</a:t>
            </a:r>
            <a:r>
              <a:rPr lang="es-ES_tradnl" b="1" dirty="0" smtClean="0"/>
              <a:t> 3: </a:t>
            </a:r>
            <a:r>
              <a:rPr lang="es-ES_tradnl" b="1" dirty="0" err="1" smtClean="0"/>
              <a:t>Baseline</a:t>
            </a:r>
            <a:r>
              <a:rPr lang="es-ES_tradnl" b="1" dirty="0" smtClean="0"/>
              <a:t> </a:t>
            </a:r>
            <a:r>
              <a:rPr lang="es-ES_tradnl" b="1" dirty="0" err="1" smtClean="0"/>
              <a:t>Study</a:t>
            </a:r>
            <a:r>
              <a:rPr lang="es-ES_tradnl" b="1" dirty="0" smtClean="0"/>
              <a:t> </a:t>
            </a:r>
          </a:p>
          <a:p>
            <a:pPr>
              <a:buNone/>
            </a:pPr>
            <a:r>
              <a:rPr lang="es-ES_tradnl" i="1" dirty="0" smtClean="0"/>
              <a:t>	</a:t>
            </a:r>
            <a:r>
              <a:rPr lang="es-ES_tradnl" i="1" dirty="0" err="1" smtClean="0"/>
              <a:t>Università</a:t>
            </a:r>
            <a:r>
              <a:rPr lang="es-ES_tradnl" i="1" dirty="0" smtClean="0"/>
              <a:t> </a:t>
            </a:r>
            <a:r>
              <a:rPr lang="es-ES_tradnl" i="1" dirty="0" err="1" smtClean="0"/>
              <a:t>Ca</a:t>
            </a:r>
            <a:r>
              <a:rPr lang="es-ES_tradnl" i="1" dirty="0" smtClean="0"/>
              <a:t>’ </a:t>
            </a:r>
            <a:r>
              <a:rPr lang="es-ES_tradnl" i="1" dirty="0" err="1" smtClean="0"/>
              <a:t>Foscari</a:t>
            </a:r>
            <a:r>
              <a:rPr lang="es-ES_tradnl" i="1" dirty="0" smtClean="0"/>
              <a:t> di </a:t>
            </a:r>
            <a:r>
              <a:rPr lang="es-ES_tradnl" i="1" dirty="0" err="1" smtClean="0"/>
              <a:t>Venezia</a:t>
            </a:r>
            <a:endParaRPr lang="es-ES_tradnl" i="1" dirty="0" smtClean="0"/>
          </a:p>
          <a:p>
            <a:r>
              <a:rPr lang="es-ES_tradnl" b="1" dirty="0" err="1" smtClean="0"/>
              <a:t>Workpackage</a:t>
            </a:r>
            <a:r>
              <a:rPr lang="es-ES_tradnl" b="1" dirty="0" smtClean="0"/>
              <a:t> 4: </a:t>
            </a:r>
            <a:r>
              <a:rPr lang="es-ES_tradnl" b="1" dirty="0" err="1" smtClean="0"/>
              <a:t>Handbook</a:t>
            </a:r>
            <a:r>
              <a:rPr lang="es-ES_tradnl" b="1" dirty="0" smtClean="0"/>
              <a:t> </a:t>
            </a:r>
            <a:r>
              <a:rPr lang="es-ES_tradnl" b="1" dirty="0" err="1" smtClean="0"/>
              <a:t>and</a:t>
            </a:r>
            <a:r>
              <a:rPr lang="es-ES_tradnl" b="1" dirty="0" smtClean="0"/>
              <a:t> Digital Modules</a:t>
            </a:r>
          </a:p>
          <a:p>
            <a:pPr>
              <a:buNone/>
            </a:pPr>
            <a:r>
              <a:rPr lang="es-ES_tradnl" i="1" dirty="0" smtClean="0"/>
              <a:t>	</a:t>
            </a:r>
            <a:r>
              <a:rPr lang="es-ES_tradnl" i="1" dirty="0" err="1" smtClean="0"/>
              <a:t>Institut</a:t>
            </a:r>
            <a:r>
              <a:rPr lang="es-ES_tradnl" i="1" dirty="0" smtClean="0"/>
              <a:t> </a:t>
            </a:r>
            <a:r>
              <a:rPr lang="es-ES_tradnl" i="1" dirty="0" err="1" smtClean="0"/>
              <a:t>Universitaire</a:t>
            </a:r>
            <a:r>
              <a:rPr lang="es-ES_tradnl" i="1" dirty="0" smtClean="0"/>
              <a:t> de </a:t>
            </a:r>
            <a:r>
              <a:rPr lang="es-ES_tradnl" i="1" dirty="0" err="1" smtClean="0"/>
              <a:t>Formation</a:t>
            </a:r>
            <a:r>
              <a:rPr lang="es-ES_tradnl" i="1" dirty="0" smtClean="0"/>
              <a:t> des </a:t>
            </a:r>
            <a:r>
              <a:rPr lang="es-ES_tradnl" i="1" dirty="0" err="1" smtClean="0"/>
              <a:t>Maîtres</a:t>
            </a:r>
            <a:r>
              <a:rPr lang="es-ES_tradnl" i="1" dirty="0" smtClean="0"/>
              <a:t> - </a:t>
            </a:r>
            <a:r>
              <a:rPr lang="es-ES_tradnl" i="1" dirty="0" err="1" smtClean="0"/>
              <a:t>Créteil</a:t>
            </a:r>
            <a:endParaRPr lang="es-ES_tradnl" i="1" dirty="0" smtClean="0"/>
          </a:p>
          <a:p>
            <a:r>
              <a:rPr lang="es-ES_tradnl" b="1" dirty="0" err="1" smtClean="0"/>
              <a:t>Workpackage</a:t>
            </a:r>
            <a:r>
              <a:rPr lang="es-ES_tradnl" b="1" dirty="0" smtClean="0"/>
              <a:t> 5: </a:t>
            </a:r>
            <a:r>
              <a:rPr lang="es-ES_tradnl" b="1" dirty="0" err="1" smtClean="0"/>
              <a:t>Translation</a:t>
            </a:r>
            <a:r>
              <a:rPr lang="es-ES_tradnl" b="1" dirty="0" smtClean="0"/>
              <a:t> </a:t>
            </a:r>
            <a:r>
              <a:rPr lang="es-ES_tradnl" b="1" dirty="0" err="1" smtClean="0"/>
              <a:t>and</a:t>
            </a:r>
            <a:r>
              <a:rPr lang="es-ES_tradnl" b="1" dirty="0" smtClean="0"/>
              <a:t> Edition </a:t>
            </a:r>
            <a:r>
              <a:rPr lang="es-ES_tradnl" b="1" dirty="0" err="1" smtClean="0"/>
              <a:t>of</a:t>
            </a:r>
            <a:r>
              <a:rPr lang="es-ES_tradnl" b="1" dirty="0" smtClean="0"/>
              <a:t> </a:t>
            </a:r>
            <a:r>
              <a:rPr lang="es-ES_tradnl" b="1" dirty="0" err="1" smtClean="0"/>
              <a:t>Handbook</a:t>
            </a:r>
            <a:r>
              <a:rPr lang="es-ES_tradnl" b="1" dirty="0" smtClean="0"/>
              <a:t> </a:t>
            </a:r>
            <a:r>
              <a:rPr lang="es-ES_tradnl" b="1" dirty="0" err="1" smtClean="0"/>
              <a:t>and</a:t>
            </a:r>
            <a:r>
              <a:rPr lang="es-ES_tradnl" b="1" dirty="0" smtClean="0"/>
              <a:t> </a:t>
            </a:r>
            <a:r>
              <a:rPr lang="es-ES_tradnl" b="1" dirty="0" err="1" smtClean="0"/>
              <a:t>Storyboard</a:t>
            </a:r>
            <a:endParaRPr lang="es-ES_tradnl" b="1" dirty="0" smtClean="0"/>
          </a:p>
          <a:p>
            <a:pPr>
              <a:buNone/>
            </a:pPr>
            <a:r>
              <a:rPr lang="es-ES_tradnl" i="1" dirty="0" smtClean="0"/>
              <a:t>	</a:t>
            </a:r>
            <a:r>
              <a:rPr lang="es-ES_tradnl" i="1" dirty="0" err="1" smtClean="0"/>
              <a:t>Społeczna</a:t>
            </a:r>
            <a:r>
              <a:rPr lang="es-ES_tradnl" i="1" dirty="0" smtClean="0"/>
              <a:t> </a:t>
            </a:r>
            <a:r>
              <a:rPr lang="es-ES_tradnl" i="1" dirty="0" err="1" smtClean="0"/>
              <a:t>Wyższa</a:t>
            </a:r>
            <a:r>
              <a:rPr lang="es-ES_tradnl" i="1" dirty="0" smtClean="0"/>
              <a:t> </a:t>
            </a:r>
            <a:r>
              <a:rPr lang="es-ES_tradnl" i="1" dirty="0" err="1" smtClean="0"/>
              <a:t>Szkoła</a:t>
            </a:r>
            <a:r>
              <a:rPr lang="es-ES_tradnl" i="1" dirty="0" smtClean="0"/>
              <a:t> </a:t>
            </a:r>
            <a:r>
              <a:rPr lang="es-ES_tradnl" i="1" dirty="0" err="1" smtClean="0"/>
              <a:t>Przedsiębiorczości</a:t>
            </a:r>
            <a:r>
              <a:rPr lang="es-ES_tradnl" i="1" dirty="0" smtClean="0"/>
              <a:t> </a:t>
            </a:r>
            <a:r>
              <a:rPr lang="es-ES_tradnl" i="1" dirty="0" err="1" smtClean="0"/>
              <a:t>i</a:t>
            </a:r>
            <a:r>
              <a:rPr lang="es-ES_tradnl" i="1" dirty="0" smtClean="0"/>
              <a:t> </a:t>
            </a:r>
            <a:r>
              <a:rPr lang="es-ES_tradnl" i="1" dirty="0" err="1" smtClean="0"/>
              <a:t>Zarządzania</a:t>
            </a:r>
            <a:endParaRPr lang="es-ES_tradnl" i="1" dirty="0" smtClean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502461-LLP-1-2009-1-ES-COMENIUS-CMP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Comenius">
  <a:themeElements>
    <a:clrScheme name="Comenius">
      <a:dk1>
        <a:sysClr val="windowText" lastClr="000000"/>
      </a:dk1>
      <a:lt1>
        <a:sysClr val="window" lastClr="FFFFFF"/>
      </a:lt1>
      <a:dk2>
        <a:srgbClr val="003399"/>
      </a:dk2>
      <a:lt2>
        <a:srgbClr val="D5D9E2"/>
      </a:lt2>
      <a:accent1>
        <a:srgbClr val="D9D9D9"/>
      </a:accent1>
      <a:accent2>
        <a:srgbClr val="C0C0C0"/>
      </a:accent2>
      <a:accent3>
        <a:srgbClr val="A6A6A6"/>
      </a:accent3>
      <a:accent4>
        <a:srgbClr val="808080"/>
      </a:accent4>
      <a:accent5>
        <a:srgbClr val="595959"/>
      </a:accent5>
      <a:accent6>
        <a:srgbClr val="404040"/>
      </a:accent6>
      <a:hlink>
        <a:srgbClr val="003399"/>
      </a:hlink>
      <a:folHlink>
        <a:srgbClr val="0033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Comenius.potx</Template>
  <TotalTime>666</TotalTime>
  <Words>1241</Words>
  <Application>Microsoft Macintosh PowerPoint</Application>
  <PresentationFormat>Presentación en pantalla (4:3)</PresentationFormat>
  <Paragraphs>151</Paragraphs>
  <Slides>17</Slides>
  <Notes>1</Notes>
  <HiddenSlides>0</HiddenSlides>
  <MMClips>0</MMClips>
  <ScaleCrop>false</ScaleCrop>
  <HeadingPairs>
    <vt:vector size="4" baseType="variant"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Plantilla Comenius</vt:lpstr>
      <vt:lpstr>TECH-EDUCATION 2010</vt:lpstr>
      <vt:lpstr>Participants</vt:lpstr>
      <vt:lpstr>Project Overview</vt:lpstr>
      <vt:lpstr>Project Objectives </vt:lpstr>
      <vt:lpstr>Project main results</vt:lpstr>
      <vt:lpstr>Impact</vt:lpstr>
      <vt:lpstr>Project life</vt:lpstr>
      <vt:lpstr>Project Steps</vt:lpstr>
      <vt:lpstr>Workpackages</vt:lpstr>
      <vt:lpstr>Workpackages</vt:lpstr>
      <vt:lpstr>Diapositiva 11</vt:lpstr>
      <vt:lpstr>CommunicationStrategies</vt:lpstr>
      <vt:lpstr>CommunicationStrategies</vt:lpstr>
      <vt:lpstr>Conclusions</vt:lpstr>
      <vt:lpstr>Contact</vt:lpstr>
      <vt:lpstr>Acknowledgements</vt:lpstr>
      <vt:lpstr>TECH-EDUCATION 2010</vt:lpstr>
    </vt:vector>
  </TitlesOfParts>
  <Company>Universidad de Salamanca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Valentina Zangrando</dc:creator>
  <cp:lastModifiedBy>Alicia García Holgado</cp:lastModifiedBy>
  <cp:revision>33</cp:revision>
  <dcterms:created xsi:type="dcterms:W3CDTF">2010-05-20T10:45:53Z</dcterms:created>
  <dcterms:modified xsi:type="dcterms:W3CDTF">2010-05-20T10:47:09Z</dcterms:modified>
</cp:coreProperties>
</file>