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6"/>
  </p:notesMasterIdLst>
  <p:handoutMasterIdLst>
    <p:handoutMasterId r:id="rId37"/>
  </p:handoutMasterIdLst>
  <p:sldIdLst>
    <p:sldId id="256" r:id="rId2"/>
    <p:sldId id="257" r:id="rId3"/>
    <p:sldId id="258" r:id="rId4"/>
    <p:sldId id="259" r:id="rId5"/>
    <p:sldId id="260" r:id="rId6"/>
    <p:sldId id="261" r:id="rId7"/>
    <p:sldId id="262" r:id="rId8"/>
    <p:sldId id="263" r:id="rId9"/>
    <p:sldId id="265" r:id="rId10"/>
    <p:sldId id="266" r:id="rId11"/>
    <p:sldId id="268" r:id="rId12"/>
    <p:sldId id="269" r:id="rId13"/>
    <p:sldId id="264" r:id="rId14"/>
    <p:sldId id="270" r:id="rId15"/>
    <p:sldId id="272" r:id="rId16"/>
    <p:sldId id="271" r:id="rId17"/>
    <p:sldId id="273" r:id="rId18"/>
    <p:sldId id="274" r:id="rId19"/>
    <p:sldId id="275" r:id="rId20"/>
    <p:sldId id="276" r:id="rId21"/>
    <p:sldId id="277"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DDDDDD"/>
    <a:srgbClr val="FAFAFA"/>
    <a:srgbClr val="990000"/>
    <a:srgbClr val="F2F2F2"/>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87888" autoAdjust="0"/>
  </p:normalViewPr>
  <p:slideViewPr>
    <p:cSldViewPr snapToGrid="0" snapToObjects="1">
      <p:cViewPr>
        <p:scale>
          <a:sx n="100" d="100"/>
          <a:sy n="100" d="100"/>
        </p:scale>
        <p:origin x="-162" y="5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p:scale>
          <a:sx n="100" d="100"/>
          <a:sy n="100" d="100"/>
        </p:scale>
        <p:origin x="-26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dirty="0">
              <a:latin typeface="Arial"/>
            </a:endParaRPr>
          </a:p>
        </p:txBody>
      </p:sp>
      <p:sp>
        <p:nvSpPr>
          <p:cNvPr id="3" name="Marcador de fecha 2"/>
          <p:cNvSpPr>
            <a:spLocks noGrp="1"/>
          </p:cNvSpPr>
          <p:nvPr>
            <p:ph type="dt" sz="quarter" idx="1"/>
          </p:nvPr>
        </p:nvSpPr>
        <p:spPr>
          <a:xfrm>
            <a:off x="5372099" y="0"/>
            <a:ext cx="1484313" cy="457200"/>
          </a:xfrm>
          <a:prstGeom prst="rect">
            <a:avLst/>
          </a:prstGeom>
        </p:spPr>
        <p:txBody>
          <a:bodyPr vert="horz" lIns="91440" tIns="45720" rIns="91440" bIns="45720" rtlCol="0"/>
          <a:lstStyle>
            <a:lvl1pPr algn="r">
              <a:defRPr sz="1200"/>
            </a:lvl1pPr>
          </a:lstStyle>
          <a:p>
            <a:fld id="{66A37CD9-6A8A-0B41-9B7F-CDD61CAE6EAC}" type="datetime1">
              <a:rPr lang="es-ES_tradnl" smtClean="0">
                <a:solidFill>
                  <a:srgbClr val="666666"/>
                </a:solidFill>
                <a:latin typeface="Tahoma"/>
                <a:cs typeface="Tahoma"/>
              </a:rPr>
              <a:pPr/>
              <a:t>10/02/2011</a:t>
            </a:fld>
            <a:endParaRPr lang="es-ES_tradnl" dirty="0">
              <a:solidFill>
                <a:srgbClr val="666666"/>
              </a:solidFill>
              <a:latin typeface="Tahoma"/>
              <a:cs typeface="Tahoma"/>
            </a:endParaRPr>
          </a:p>
        </p:txBody>
      </p:sp>
      <p:sp>
        <p:nvSpPr>
          <p:cNvPr id="4" name="Marcador de pie de página 3"/>
          <p:cNvSpPr>
            <a:spLocks noGrp="1"/>
          </p:cNvSpPr>
          <p:nvPr>
            <p:ph type="ftr" sz="quarter" idx="2"/>
          </p:nvPr>
        </p:nvSpPr>
        <p:spPr>
          <a:xfrm>
            <a:off x="1943100" y="8686800"/>
            <a:ext cx="2971800" cy="228600"/>
          </a:xfrm>
          <a:prstGeom prst="rect">
            <a:avLst/>
          </a:prstGeom>
        </p:spPr>
        <p:txBody>
          <a:bodyPr vert="horz" lIns="91440" tIns="45720" rIns="91440" bIns="45720" rtlCol="0" anchor="ctr"/>
          <a:lstStyle>
            <a:lvl1pPr algn="l">
              <a:defRPr sz="1200"/>
            </a:lvl1pPr>
          </a:lstStyle>
          <a:p>
            <a:pPr algn="ctr"/>
            <a:r>
              <a:rPr lang="es-ES_tradnl" sz="1000" dirty="0" smtClean="0">
                <a:solidFill>
                  <a:srgbClr val="666666"/>
                </a:solidFill>
                <a:latin typeface="Tahoma"/>
                <a:cs typeface="Tahoma"/>
              </a:rPr>
              <a:t>GRIAL </a:t>
            </a:r>
            <a:r>
              <a:rPr lang="es-ES_tradnl" sz="1000" dirty="0" err="1" smtClean="0">
                <a:solidFill>
                  <a:srgbClr val="666666"/>
                </a:solidFill>
                <a:latin typeface="Tahoma"/>
                <a:cs typeface="Tahoma"/>
              </a:rPr>
              <a:t>–</a:t>
            </a:r>
            <a:r>
              <a:rPr lang="es-ES_tradnl" sz="1000" dirty="0" smtClean="0">
                <a:solidFill>
                  <a:srgbClr val="666666"/>
                </a:solidFill>
                <a:latin typeface="Tahoma"/>
                <a:cs typeface="Tahoma"/>
              </a:rPr>
              <a:t> Universidad de Salamanca</a:t>
            </a:r>
            <a:endParaRPr lang="es-ES_tradnl" sz="1000" dirty="0">
              <a:solidFill>
                <a:srgbClr val="666666"/>
              </a:solidFill>
              <a:latin typeface="Tahoma"/>
              <a:cs typeface="Tahoma"/>
            </a:endParaRPr>
          </a:p>
        </p:txBody>
      </p:sp>
      <p:sp>
        <p:nvSpPr>
          <p:cNvPr id="5" name="Marcador de número de diapositiva 4"/>
          <p:cNvSpPr>
            <a:spLocks noGrp="1"/>
          </p:cNvSpPr>
          <p:nvPr>
            <p:ph type="sldNum" sz="quarter" idx="3"/>
          </p:nvPr>
        </p:nvSpPr>
        <p:spPr>
          <a:xfrm>
            <a:off x="6095999" y="8685213"/>
            <a:ext cx="760413" cy="457200"/>
          </a:xfrm>
          <a:prstGeom prst="rect">
            <a:avLst/>
          </a:prstGeom>
        </p:spPr>
        <p:txBody>
          <a:bodyPr vert="horz" lIns="91440" tIns="45720" rIns="91440" bIns="45720" rtlCol="0" anchor="ctr"/>
          <a:lstStyle>
            <a:lvl1pPr algn="r">
              <a:defRPr sz="1200"/>
            </a:lvl1pPr>
          </a:lstStyle>
          <a:p>
            <a:fld id="{F35C60D5-8167-504C-BD55-AC545A151144}" type="slidenum">
              <a:rPr lang="es-ES_tradnl" smtClean="0">
                <a:solidFill>
                  <a:srgbClr val="666666"/>
                </a:solidFill>
                <a:latin typeface="Tahoma"/>
                <a:cs typeface="Tahoma"/>
              </a:rPr>
              <a:pPr/>
              <a:t>‹Nº›</a:t>
            </a:fld>
            <a:endParaRPr lang="es-ES_tradnl" dirty="0">
              <a:solidFill>
                <a:srgbClr val="666666"/>
              </a:solidFill>
              <a:latin typeface="Tahoma"/>
              <a:cs typeface="Tahoma"/>
            </a:endParaRPr>
          </a:p>
        </p:txBody>
      </p:sp>
    </p:spTree>
    <p:extLst>
      <p:ext uri="{BB962C8B-B14F-4D97-AF65-F5344CB8AC3E}">
        <p14:creationId xmlns:p14="http://schemas.microsoft.com/office/powerpoint/2010/main" val="37440461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s-ES_tradnl" dirty="0"/>
          </a:p>
        </p:txBody>
      </p:sp>
      <p:sp>
        <p:nvSpPr>
          <p:cNvPr id="3" name="Marcador de fecha 2"/>
          <p:cNvSpPr>
            <a:spLocks noGrp="1"/>
          </p:cNvSpPr>
          <p:nvPr>
            <p:ph type="dt" idx="1"/>
          </p:nvPr>
        </p:nvSpPr>
        <p:spPr>
          <a:xfrm>
            <a:off x="5350933" y="0"/>
            <a:ext cx="1505480" cy="457200"/>
          </a:xfrm>
          <a:prstGeom prst="rect">
            <a:avLst/>
          </a:prstGeom>
        </p:spPr>
        <p:txBody>
          <a:bodyPr vert="horz" lIns="91440" tIns="45720" rIns="91440" bIns="45720" rtlCol="0"/>
          <a:lstStyle>
            <a:lvl1pPr algn="r">
              <a:defRPr sz="1200">
                <a:solidFill>
                  <a:srgbClr val="666666"/>
                </a:solidFill>
                <a:latin typeface="Tahoma"/>
                <a:cs typeface="Tahoma"/>
              </a:defRPr>
            </a:lvl1pPr>
          </a:lstStyle>
          <a:p>
            <a:fld id="{D0989BAA-F2EE-5D4C-882C-8AAA58C886B9}" type="datetime1">
              <a:rPr lang="es-ES_tradnl" smtClean="0"/>
              <a:pPr/>
              <a:t>10/02/2011</a:t>
            </a:fld>
            <a:endParaRPr lang="es-ES_tradnl"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6" name="Marcador de pie de página 5"/>
          <p:cNvSpPr>
            <a:spLocks noGrp="1"/>
          </p:cNvSpPr>
          <p:nvPr>
            <p:ph type="ftr" sz="quarter" idx="4"/>
          </p:nvPr>
        </p:nvSpPr>
        <p:spPr>
          <a:xfrm>
            <a:off x="1913466" y="8685213"/>
            <a:ext cx="2971800" cy="238654"/>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dirty="0" smtClean="0"/>
              <a:t>GRIAL </a:t>
            </a:r>
            <a:r>
              <a:rPr lang="es-ES_tradnl" dirty="0" err="1" smtClean="0"/>
              <a:t>–</a:t>
            </a:r>
            <a:r>
              <a:rPr lang="es-ES_tradnl" dirty="0" smtClean="0"/>
              <a:t> Universidad de Salamanca</a:t>
            </a:r>
            <a:endParaRPr lang="es-ES_tradnl" dirty="0"/>
          </a:p>
        </p:txBody>
      </p:sp>
      <p:sp>
        <p:nvSpPr>
          <p:cNvPr id="7" name="Marcador de número de diapositiva 6"/>
          <p:cNvSpPr>
            <a:spLocks noGrp="1"/>
          </p:cNvSpPr>
          <p:nvPr>
            <p:ph type="sldNum" sz="quarter" idx="5"/>
          </p:nvPr>
        </p:nvSpPr>
        <p:spPr>
          <a:xfrm>
            <a:off x="6172199" y="8685213"/>
            <a:ext cx="684213" cy="457200"/>
          </a:xfrm>
          <a:prstGeom prst="rect">
            <a:avLst/>
          </a:prstGeom>
        </p:spPr>
        <p:txBody>
          <a:bodyPr vert="horz" lIns="91440" tIns="45720" rIns="91440" bIns="45720" rtlCol="0" anchor="ctr"/>
          <a:lstStyle>
            <a:lvl1pPr algn="r">
              <a:defRPr sz="1200">
                <a:solidFill>
                  <a:srgbClr val="666666"/>
                </a:solidFill>
                <a:latin typeface="Tahoma"/>
                <a:cs typeface="Tahoma"/>
              </a:defRPr>
            </a:lvl1pPr>
          </a:lstStyle>
          <a:p>
            <a:fld id="{05F47350-BA1B-7249-A27B-9F534461B0A9}" type="slidenum">
              <a:rPr lang="es-ES_tradnl" smtClean="0"/>
              <a:pPr/>
              <a:t>‹Nº›</a:t>
            </a:fld>
            <a:endParaRPr lang="es-ES_tradnl" dirty="0"/>
          </a:p>
        </p:txBody>
      </p:sp>
    </p:spTree>
    <p:extLst>
      <p:ext uri="{BB962C8B-B14F-4D97-AF65-F5344CB8AC3E}">
        <p14:creationId xmlns:p14="http://schemas.microsoft.com/office/powerpoint/2010/main" val="27124280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Hello</a:t>
            </a:r>
            <a:r>
              <a:rPr lang="es-ES_tradnl" dirty="0" smtClean="0"/>
              <a:t> my</a:t>
            </a:r>
            <a:r>
              <a:rPr lang="es-ES_tradnl" baseline="0" dirty="0" smtClean="0"/>
              <a:t> </a:t>
            </a:r>
            <a:r>
              <a:rPr lang="es-ES_tradnl" baseline="0" dirty="0" err="1" smtClean="0"/>
              <a:t>name</a:t>
            </a:r>
            <a:r>
              <a:rPr lang="es-ES_tradnl" baseline="0" dirty="0" smtClean="0"/>
              <a:t> </a:t>
            </a:r>
            <a:r>
              <a:rPr lang="es-ES_tradnl" baseline="0" dirty="0" err="1" smtClean="0"/>
              <a:t>is</a:t>
            </a:r>
            <a:r>
              <a:rPr lang="es-ES_tradnl" baseline="0" dirty="0" smtClean="0"/>
              <a:t> Miguel Ángel Conde González, </a:t>
            </a:r>
            <a:r>
              <a:rPr lang="es-ES_tradnl" baseline="0" dirty="0" err="1" smtClean="0"/>
              <a:t>I’m</a:t>
            </a:r>
            <a:r>
              <a:rPr lang="es-ES_tradnl" baseline="0" dirty="0" smtClean="0"/>
              <a:t> a </a:t>
            </a:r>
            <a:r>
              <a:rPr lang="es-ES_tradnl" baseline="0" dirty="0" err="1" smtClean="0"/>
              <a:t>reseracher</a:t>
            </a:r>
            <a:r>
              <a:rPr lang="es-ES_tradnl" baseline="0" dirty="0" smtClean="0"/>
              <a:t> </a:t>
            </a:r>
            <a:r>
              <a:rPr lang="es-ES_tradnl" baseline="0" dirty="0" err="1" smtClean="0"/>
              <a:t>of</a:t>
            </a:r>
            <a:r>
              <a:rPr lang="es-ES_tradnl" baseline="0" dirty="0" smtClean="0"/>
              <a:t> Grial </a:t>
            </a:r>
            <a:r>
              <a:rPr lang="es-ES_tradnl" baseline="0" dirty="0" err="1" smtClean="0"/>
              <a:t>Research</a:t>
            </a:r>
            <a:r>
              <a:rPr lang="es-ES_tradnl" baseline="0" dirty="0" smtClean="0"/>
              <a:t> </a:t>
            </a:r>
            <a:r>
              <a:rPr lang="es-ES_tradnl" baseline="0" dirty="0" err="1" smtClean="0"/>
              <a:t>group</a:t>
            </a:r>
            <a:r>
              <a:rPr lang="es-ES_tradnl" baseline="0" dirty="0" smtClean="0"/>
              <a:t> </a:t>
            </a:r>
            <a:r>
              <a:rPr lang="es-ES_tradnl" baseline="0" dirty="0" err="1" smtClean="0"/>
              <a:t>and</a:t>
            </a:r>
            <a:r>
              <a:rPr lang="es-ES_tradnl" baseline="0" dirty="0" smtClean="0"/>
              <a:t> </a:t>
            </a:r>
            <a:r>
              <a:rPr lang="es-ES_tradnl" baseline="0" dirty="0" err="1" smtClean="0"/>
              <a:t>I’m</a:t>
            </a:r>
            <a:r>
              <a:rPr lang="es-ES_tradnl" baseline="0" dirty="0" smtClean="0"/>
              <a:t> </a:t>
            </a:r>
            <a:r>
              <a:rPr lang="es-ES_tradnl" baseline="0" dirty="0" err="1" smtClean="0"/>
              <a:t>here</a:t>
            </a:r>
            <a:r>
              <a:rPr lang="es-ES_tradnl" baseline="0" dirty="0" smtClean="0"/>
              <a:t> </a:t>
            </a:r>
            <a:r>
              <a:rPr lang="es-ES_tradnl" baseline="0" dirty="0" err="1" smtClean="0"/>
              <a:t>to</a:t>
            </a:r>
            <a:r>
              <a:rPr lang="es-ES_tradnl" baseline="0" dirty="0" smtClean="0"/>
              <a:t> talk </a:t>
            </a:r>
            <a:r>
              <a:rPr lang="es-ES_tradnl" baseline="0" dirty="0" err="1" smtClean="0"/>
              <a:t>about</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main</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group</a:t>
            </a:r>
            <a:r>
              <a:rPr lang="es-ES_tradnl" baseline="0" dirty="0" smtClean="0"/>
              <a:t> </a:t>
            </a:r>
            <a:r>
              <a:rPr lang="es-ES_tradnl" baseline="0" dirty="0" err="1" smtClean="0"/>
              <a:t>and</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results</a:t>
            </a:r>
            <a:r>
              <a:rPr lang="es-ES_tradnl" baseline="0" dirty="0" smtClean="0"/>
              <a:t> </a:t>
            </a:r>
            <a:r>
              <a:rPr lang="es-ES_tradnl" baseline="0" dirty="0" err="1" smtClean="0"/>
              <a:t>that</a:t>
            </a:r>
            <a:r>
              <a:rPr lang="es-ES_tradnl" baseline="0" dirty="0" smtClean="0"/>
              <a:t> </a:t>
            </a:r>
            <a:r>
              <a:rPr lang="es-ES_tradnl" baseline="0" dirty="0" err="1" smtClean="0"/>
              <a:t>this</a:t>
            </a:r>
            <a:r>
              <a:rPr lang="es-ES_tradnl" baseline="0" dirty="0" smtClean="0"/>
              <a:t> </a:t>
            </a:r>
            <a:r>
              <a:rPr lang="es-ES_tradnl" baseline="0" dirty="0" err="1" smtClean="0"/>
              <a:t>research</a:t>
            </a:r>
            <a:r>
              <a:rPr lang="es-ES_tradnl" baseline="0" dirty="0" smtClean="0"/>
              <a:t> </a:t>
            </a:r>
            <a:r>
              <a:rPr lang="es-ES_tradnl" baseline="0" dirty="0" err="1" smtClean="0"/>
              <a:t>generates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a:t>
            </a:fld>
            <a:endParaRPr lang="es-ES_tradn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10</a:t>
            </a:fld>
            <a:endParaRPr lang="es-ES_tradnl" dirty="0"/>
          </a:p>
        </p:txBody>
      </p:sp>
    </p:spTree>
    <p:extLst>
      <p:ext uri="{BB962C8B-B14F-4D97-AF65-F5344CB8AC3E}">
        <p14:creationId xmlns:p14="http://schemas.microsoft.com/office/powerpoint/2010/main" val="18750920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We</a:t>
            </a:r>
            <a:r>
              <a:rPr lang="es-ES_tradnl" dirty="0" smtClean="0"/>
              <a:t> </a:t>
            </a:r>
            <a:r>
              <a:rPr lang="es-ES_tradnl" dirty="0" err="1" smtClean="0"/>
              <a:t>could</a:t>
            </a:r>
            <a:r>
              <a:rPr lang="es-ES_tradnl" dirty="0" smtClean="0"/>
              <a:t> </a:t>
            </a:r>
            <a:r>
              <a:rPr lang="es-ES_tradnl" dirty="0" err="1" smtClean="0"/>
              <a:t>have</a:t>
            </a:r>
            <a:r>
              <a:rPr lang="es-ES_tradnl" dirty="0" smtClean="0"/>
              <a:t> </a:t>
            </a:r>
            <a:r>
              <a:rPr lang="es-ES_tradnl" dirty="0" err="1" smtClean="0"/>
              <a:t>very</a:t>
            </a:r>
            <a:r>
              <a:rPr lang="es-ES_tradnl" baseline="0" dirty="0" smtClean="0"/>
              <a:t> </a:t>
            </a:r>
            <a:r>
              <a:rPr lang="es-ES_tradnl" baseline="0" dirty="0" err="1" smtClean="0"/>
              <a:t>different</a:t>
            </a:r>
            <a:r>
              <a:rPr lang="es-ES_tradnl" baseline="0" dirty="0" smtClean="0"/>
              <a:t> </a:t>
            </a:r>
            <a:r>
              <a:rPr lang="es-ES_tradnl" baseline="0" dirty="0" err="1" smtClean="0"/>
              <a:t>users</a:t>
            </a:r>
            <a:r>
              <a:rPr lang="es-ES_tradnl" baseline="0" dirty="0" smtClean="0"/>
              <a:t> </a:t>
            </a:r>
            <a:r>
              <a:rPr lang="es-ES_tradnl" baseline="0" dirty="0" err="1" smtClean="0"/>
              <a:t>but</a:t>
            </a:r>
            <a:r>
              <a:rPr lang="es-ES_tradnl" baseline="0" dirty="0" smtClean="0"/>
              <a:t> </a:t>
            </a:r>
            <a:r>
              <a:rPr lang="es-ES_tradnl" baseline="0" dirty="0" err="1" smtClean="0"/>
              <a:t>all</a:t>
            </a:r>
            <a:r>
              <a:rPr lang="es-ES_tradnl" baseline="0" dirty="0" smtClean="0"/>
              <a:t> </a:t>
            </a:r>
            <a:r>
              <a:rPr lang="es-ES_tradnl" baseline="0" dirty="0" err="1" smtClean="0"/>
              <a:t>of</a:t>
            </a:r>
            <a:r>
              <a:rPr lang="es-ES_tradnl" baseline="0" dirty="0" smtClean="0"/>
              <a:t> </a:t>
            </a:r>
            <a:r>
              <a:rPr lang="es-ES_tradnl" baseline="0" dirty="0" err="1" smtClean="0"/>
              <a:t>them</a:t>
            </a:r>
            <a:r>
              <a:rPr lang="es-ES_tradnl" baseline="0" dirty="0" smtClean="0"/>
              <a:t> use </a:t>
            </a:r>
            <a:r>
              <a:rPr lang="es-ES_tradnl" baseline="0" dirty="0" err="1" smtClean="0"/>
              <a:t>mobile</a:t>
            </a:r>
            <a:r>
              <a:rPr lang="es-ES_tradnl" baseline="0" dirty="0" smtClean="0"/>
              <a:t> </a:t>
            </a:r>
            <a:r>
              <a:rPr lang="es-ES_tradnl" baseline="0" dirty="0" err="1" smtClean="0"/>
              <a:t>devices</a:t>
            </a:r>
            <a:r>
              <a:rPr lang="es-ES_tradnl" baseline="0" dirty="0" smtClean="0"/>
              <a:t> </a:t>
            </a:r>
            <a:r>
              <a:rPr lang="es-ES_tradnl" baseline="0" dirty="0" err="1" smtClean="0"/>
              <a:t>although</a:t>
            </a:r>
            <a:r>
              <a:rPr lang="es-ES_tradnl" baseline="0" dirty="0" smtClean="0"/>
              <a:t> in </a:t>
            </a:r>
            <a:r>
              <a:rPr lang="es-ES_tradnl" baseline="0" dirty="0" err="1" smtClean="0"/>
              <a:t>differente</a:t>
            </a:r>
            <a:r>
              <a:rPr lang="es-ES_tradnl" baseline="0" dirty="0" smtClean="0"/>
              <a:t> </a:t>
            </a:r>
            <a:r>
              <a:rPr lang="es-ES_tradnl" baseline="0" dirty="0" err="1" smtClean="0"/>
              <a:t>ways</a:t>
            </a:r>
            <a:r>
              <a:rPr lang="es-ES_tradnl" baseline="0" dirty="0" smtClean="0"/>
              <a:t>. </a:t>
            </a:r>
            <a:r>
              <a:rPr lang="es-ES_tradnl" baseline="0" dirty="0" err="1" smtClean="0"/>
              <a:t>For</a:t>
            </a:r>
            <a:r>
              <a:rPr lang="es-ES_tradnl" baseline="0" dirty="0" smtClean="0"/>
              <a:t> </a:t>
            </a:r>
            <a:r>
              <a:rPr lang="es-ES_tradnl" baseline="0" dirty="0" err="1" smtClean="0"/>
              <a:t>example</a:t>
            </a:r>
            <a:r>
              <a:rPr lang="es-ES_tradnl" baseline="0" dirty="0" smtClean="0"/>
              <a:t>, a </a:t>
            </a:r>
            <a:r>
              <a:rPr lang="es-ES_tradnl" baseline="0" dirty="0" err="1" smtClean="0"/>
              <a:t>teenager</a:t>
            </a:r>
            <a:r>
              <a:rPr lang="es-ES_tradnl" baseline="0" dirty="0" smtClean="0"/>
              <a:t> </a:t>
            </a:r>
            <a:r>
              <a:rPr lang="es-ES_tradnl" baseline="0" dirty="0" err="1" smtClean="0"/>
              <a:t>could</a:t>
            </a:r>
            <a:r>
              <a:rPr lang="es-ES_tradnl" baseline="0" dirty="0" smtClean="0"/>
              <a:t> use a </a:t>
            </a:r>
            <a:r>
              <a:rPr lang="es-ES_tradnl" baseline="0" dirty="0" err="1" smtClean="0"/>
              <a:t>mobile</a:t>
            </a:r>
            <a:r>
              <a:rPr lang="es-ES_tradnl" baseline="0" dirty="0" smtClean="0"/>
              <a:t> </a:t>
            </a:r>
            <a:r>
              <a:rPr lang="es-ES_tradnl" baseline="0" dirty="0" err="1" smtClean="0"/>
              <a:t>device</a:t>
            </a:r>
            <a:r>
              <a:rPr lang="es-ES_tradnl" baseline="0" dirty="0" smtClean="0"/>
              <a:t> </a:t>
            </a:r>
            <a:r>
              <a:rPr lang="es-ES_tradnl" baseline="0" dirty="0" err="1" smtClean="0"/>
              <a:t>to</a:t>
            </a:r>
            <a:r>
              <a:rPr lang="es-ES_tradnl" baseline="0" dirty="0" smtClean="0"/>
              <a:t> </a:t>
            </a:r>
            <a:r>
              <a:rPr lang="es-ES_tradnl" baseline="0" dirty="0" err="1" smtClean="0"/>
              <a:t>access</a:t>
            </a:r>
            <a:r>
              <a:rPr lang="es-ES_tradnl" baseline="0" dirty="0" smtClean="0"/>
              <a:t> </a:t>
            </a:r>
            <a:r>
              <a:rPr lang="es-ES_tradnl" baseline="0" dirty="0" err="1" smtClean="0"/>
              <a:t>to</a:t>
            </a:r>
            <a:r>
              <a:rPr lang="es-ES_tradnl" baseline="0" dirty="0" smtClean="0"/>
              <a:t> </a:t>
            </a:r>
            <a:r>
              <a:rPr lang="es-ES_tradnl" baseline="0" dirty="0" err="1" smtClean="0"/>
              <a:t>the</a:t>
            </a:r>
            <a:r>
              <a:rPr lang="es-ES_tradnl" baseline="0" dirty="0" smtClean="0"/>
              <a:t> </a:t>
            </a:r>
            <a:r>
              <a:rPr lang="es-ES_tradnl" baseline="0" dirty="0" err="1" smtClean="0"/>
              <a:t>internet</a:t>
            </a:r>
            <a:r>
              <a:rPr lang="es-ES_tradnl" baseline="0" dirty="0" smtClean="0"/>
              <a:t>, </a:t>
            </a:r>
            <a:r>
              <a:rPr lang="es-ES_tradnl" baseline="0" dirty="0" err="1" smtClean="0"/>
              <a:t>write</a:t>
            </a:r>
            <a:r>
              <a:rPr lang="es-ES_tradnl" baseline="0" dirty="0" smtClean="0"/>
              <a:t> </a:t>
            </a:r>
            <a:r>
              <a:rPr lang="es-ES_tradnl" baseline="0" dirty="0" err="1" smtClean="0"/>
              <a:t>twets</a:t>
            </a:r>
            <a:r>
              <a:rPr lang="es-ES_tradnl" baseline="0" dirty="0" smtClean="0"/>
              <a:t>, </a:t>
            </a:r>
            <a:r>
              <a:rPr lang="es-ES_tradnl" baseline="0" dirty="0" err="1" smtClean="0"/>
              <a:t>send</a:t>
            </a:r>
            <a:r>
              <a:rPr lang="es-ES_tradnl" baseline="0" dirty="0" smtClean="0"/>
              <a:t> </a:t>
            </a:r>
            <a:r>
              <a:rPr lang="es-ES_tradnl" baseline="0" dirty="0" err="1" smtClean="0"/>
              <a:t>sms</a:t>
            </a:r>
            <a:r>
              <a:rPr lang="es-ES_tradnl" baseline="0" dirty="0" smtClean="0"/>
              <a:t> </a:t>
            </a:r>
            <a:r>
              <a:rPr lang="es-ES_tradnl" baseline="0" dirty="0" err="1" smtClean="0"/>
              <a:t>and</a:t>
            </a:r>
            <a:r>
              <a:rPr lang="es-ES_tradnl" baseline="0" dirty="0" smtClean="0"/>
              <a:t> so </a:t>
            </a:r>
            <a:r>
              <a:rPr lang="es-ES_tradnl" baseline="0" dirty="0" err="1" smtClean="0"/>
              <a:t>on</a:t>
            </a:r>
            <a:r>
              <a:rPr lang="es-ES_tradnl" baseline="0" dirty="0" smtClean="0"/>
              <a:t> </a:t>
            </a:r>
            <a:r>
              <a:rPr lang="es-ES_tradnl" baseline="0" dirty="0" err="1" smtClean="0"/>
              <a:t>and</a:t>
            </a:r>
            <a:r>
              <a:rPr lang="es-ES_tradnl" baseline="0" dirty="0" smtClean="0"/>
              <a:t> </a:t>
            </a:r>
            <a:r>
              <a:rPr lang="es-ES_tradnl" baseline="0" dirty="0" err="1" smtClean="0"/>
              <a:t>an</a:t>
            </a:r>
            <a:r>
              <a:rPr lang="es-ES_tradnl" baseline="0" dirty="0" smtClean="0"/>
              <a:t> </a:t>
            </a:r>
            <a:r>
              <a:rPr lang="es-ES_tradnl" baseline="0" dirty="0" err="1" smtClean="0"/>
              <a:t>ancient</a:t>
            </a:r>
            <a:r>
              <a:rPr lang="es-ES_tradnl" baseline="0" dirty="0" smtClean="0"/>
              <a:t> </a:t>
            </a:r>
            <a:r>
              <a:rPr lang="es-ES_tradnl" baseline="0" dirty="0" err="1" smtClean="0"/>
              <a:t>could</a:t>
            </a:r>
            <a:r>
              <a:rPr lang="es-ES_tradnl" baseline="0" dirty="0" smtClean="0"/>
              <a:t> use </a:t>
            </a:r>
            <a:r>
              <a:rPr lang="es-ES_tradnl" baseline="0" dirty="0" err="1" smtClean="0"/>
              <a:t>it</a:t>
            </a:r>
            <a:r>
              <a:rPr lang="es-ES_tradnl" baseline="0" dirty="0" smtClean="0"/>
              <a:t> </a:t>
            </a:r>
            <a:r>
              <a:rPr lang="es-ES_tradnl" baseline="0" dirty="0" err="1" smtClean="0"/>
              <a:t>to</a:t>
            </a:r>
            <a:r>
              <a:rPr lang="es-ES_tradnl" baseline="0" dirty="0" smtClean="0"/>
              <a:t> talk </a:t>
            </a:r>
            <a:r>
              <a:rPr lang="es-ES_tradnl" baseline="0" dirty="0" err="1" smtClean="0"/>
              <a:t>with</a:t>
            </a:r>
            <a:r>
              <a:rPr lang="es-ES_tradnl" baseline="0" dirty="0" smtClean="0"/>
              <a:t> </a:t>
            </a:r>
            <a:r>
              <a:rPr lang="es-ES_tradnl" baseline="0" dirty="0" err="1" smtClean="0"/>
              <a:t>their</a:t>
            </a:r>
            <a:r>
              <a:rPr lang="es-ES_tradnl" baseline="0" dirty="0" smtClean="0"/>
              <a:t> </a:t>
            </a:r>
            <a:r>
              <a:rPr lang="es-ES_tradnl" baseline="0" dirty="0" err="1" smtClean="0"/>
              <a:t>relatives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11</a:t>
            </a:fld>
            <a:endParaRPr lang="es-ES_tradnl"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Connections</a:t>
            </a:r>
            <a:r>
              <a:rPr lang="es-ES_tradnl" dirty="0" smtClean="0"/>
              <a:t> are </a:t>
            </a:r>
            <a:r>
              <a:rPr lang="es-ES_tradnl" dirty="0" err="1" smtClean="0"/>
              <a:t>cheaper</a:t>
            </a:r>
            <a:endParaRPr lang="es-ES_tradnl" dirty="0" smtClean="0"/>
          </a:p>
          <a:p>
            <a:r>
              <a:rPr lang="es-ES_tradnl" dirty="0" err="1" smtClean="0"/>
              <a:t>Technological</a:t>
            </a:r>
            <a:r>
              <a:rPr lang="es-ES_tradnl" dirty="0" smtClean="0"/>
              <a:t> </a:t>
            </a:r>
            <a:r>
              <a:rPr lang="es-ES_tradnl" dirty="0" err="1" smtClean="0"/>
              <a:t>backdraws</a:t>
            </a:r>
            <a:r>
              <a:rPr lang="es-ES_tradnl" dirty="0" smtClean="0"/>
              <a:t> </a:t>
            </a:r>
            <a:r>
              <a:rPr lang="es-ES_tradnl" dirty="0" err="1" smtClean="0"/>
              <a:t>have</a:t>
            </a:r>
            <a:r>
              <a:rPr lang="es-ES_tradnl" baseline="0" dirty="0" smtClean="0"/>
              <a:t> </a:t>
            </a:r>
            <a:r>
              <a:rPr lang="es-ES_tradnl" baseline="0" dirty="0" err="1" smtClean="0"/>
              <a:t>been</a:t>
            </a:r>
            <a:r>
              <a:rPr lang="es-ES_tradnl" baseline="0" dirty="0" smtClean="0"/>
              <a:t> </a:t>
            </a:r>
            <a:r>
              <a:rPr lang="es-ES_tradnl" baseline="0" dirty="0" err="1" smtClean="0"/>
              <a:t>solved</a:t>
            </a:r>
            <a:r>
              <a:rPr lang="es-ES_tradnl" baseline="0" dirty="0" smtClean="0"/>
              <a:t> </a:t>
            </a:r>
            <a:r>
              <a:rPr lang="es-ES_tradnl" baseline="0" dirty="0" err="1" smtClean="0"/>
              <a:t>and</a:t>
            </a:r>
            <a:r>
              <a:rPr lang="es-ES_tradnl" baseline="0" dirty="0" smtClean="0"/>
              <a:t> so </a:t>
            </a:r>
            <a:r>
              <a:rPr lang="es-ES_tradnl" baseline="0" dirty="0" err="1" smtClean="0"/>
              <a:t>on</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12</a:t>
            </a:fld>
            <a:endParaRPr lang="es-ES_tradnl"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Also</a:t>
            </a:r>
            <a:r>
              <a:rPr lang="es-ES_tradnl" dirty="0" smtClean="0"/>
              <a:t> </a:t>
            </a:r>
            <a:r>
              <a:rPr lang="es-ES_tradnl" dirty="0" err="1" smtClean="0"/>
              <a:t>we</a:t>
            </a:r>
            <a:r>
              <a:rPr lang="es-ES_tradnl" dirty="0" smtClean="0"/>
              <a:t> </a:t>
            </a:r>
            <a:r>
              <a:rPr lang="es-ES_tradnl" dirty="0" err="1" smtClean="0"/>
              <a:t>have</a:t>
            </a:r>
            <a:r>
              <a:rPr lang="es-ES_tradnl" dirty="0" smtClean="0"/>
              <a:t> </a:t>
            </a:r>
            <a:r>
              <a:rPr lang="es-ES_tradnl" dirty="0" err="1" smtClean="0"/>
              <a:t>other</a:t>
            </a:r>
            <a:r>
              <a:rPr lang="es-ES_tradnl" dirty="0" smtClean="0"/>
              <a:t> </a:t>
            </a:r>
            <a:r>
              <a:rPr lang="es-ES_tradnl" dirty="0" err="1" smtClean="0"/>
              <a:t>problems</a:t>
            </a:r>
            <a:r>
              <a:rPr lang="es-ES_tradnl" dirty="0" smtClean="0"/>
              <a:t>, </a:t>
            </a:r>
            <a:r>
              <a:rPr lang="es-ES_tradnl" dirty="0" err="1" smtClean="0"/>
              <a:t>for</a:t>
            </a:r>
            <a:r>
              <a:rPr lang="es-ES_tradnl" dirty="0" smtClean="0"/>
              <a:t> </a:t>
            </a:r>
            <a:r>
              <a:rPr lang="es-ES_tradnl" dirty="0" err="1" smtClean="0"/>
              <a:t>example</a:t>
            </a:r>
            <a:r>
              <a:rPr lang="es-ES_tradnl" dirty="0" smtClean="0"/>
              <a:t> </a:t>
            </a:r>
            <a:r>
              <a:rPr lang="es-ES_tradnl" dirty="0" err="1" smtClean="0"/>
              <a:t>the</a:t>
            </a:r>
            <a:r>
              <a:rPr lang="es-ES_tradnl" dirty="0" smtClean="0"/>
              <a:t> </a:t>
            </a:r>
            <a:r>
              <a:rPr lang="es-ES_tradnl" dirty="0" err="1" smtClean="0"/>
              <a:t>resistance</a:t>
            </a:r>
            <a:r>
              <a:rPr lang="es-ES_tradnl" baseline="0" dirty="0" smtClean="0"/>
              <a:t> </a:t>
            </a:r>
            <a:r>
              <a:rPr lang="es-ES_tradnl" baseline="0" dirty="0" err="1" smtClean="0"/>
              <a:t>to</a:t>
            </a:r>
            <a:r>
              <a:rPr lang="es-ES_tradnl" baseline="0" dirty="0" smtClean="0"/>
              <a:t> </a:t>
            </a:r>
            <a:r>
              <a:rPr lang="es-ES_tradnl" baseline="0" dirty="0" err="1" smtClean="0"/>
              <a:t>change</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13</a:t>
            </a:fld>
            <a:endParaRPr lang="es-ES_tradnl"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14</a:t>
            </a:fld>
            <a:endParaRPr lang="es-ES_tradnl" dirty="0"/>
          </a:p>
        </p:txBody>
      </p:sp>
    </p:spTree>
    <p:extLst>
      <p:ext uri="{BB962C8B-B14F-4D97-AF65-F5344CB8AC3E}">
        <p14:creationId xmlns:p14="http://schemas.microsoft.com/office/powerpoint/2010/main" val="3160263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15</a:t>
            </a:fld>
            <a:endParaRPr lang="es-ES_tradnl" dirty="0"/>
          </a:p>
        </p:txBody>
      </p:sp>
    </p:spTree>
    <p:extLst>
      <p:ext uri="{BB962C8B-B14F-4D97-AF65-F5344CB8AC3E}">
        <p14:creationId xmlns:p14="http://schemas.microsoft.com/office/powerpoint/2010/main" val="12953517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What</a:t>
            </a:r>
            <a:r>
              <a:rPr lang="es-ES_tradnl" dirty="0" smtClean="0"/>
              <a:t> </a:t>
            </a:r>
            <a:r>
              <a:rPr lang="es-ES_tradnl" dirty="0" err="1" smtClean="0"/>
              <a:t>we</a:t>
            </a:r>
            <a:r>
              <a:rPr lang="es-ES_tradnl" dirty="0" smtClean="0"/>
              <a:t> </a:t>
            </a:r>
            <a:r>
              <a:rPr lang="es-ES_tradnl" dirty="0" err="1" smtClean="0"/>
              <a:t>have</a:t>
            </a:r>
            <a:r>
              <a:rPr lang="es-ES_tradnl" dirty="0" smtClean="0"/>
              <a:t> </a:t>
            </a:r>
            <a:r>
              <a:rPr lang="es-ES_tradnl" dirty="0" err="1" smtClean="0"/>
              <a:t>developed</a:t>
            </a:r>
            <a:r>
              <a:rPr lang="es-ES_tradnl" dirty="0" smtClean="0"/>
              <a:t> </a:t>
            </a:r>
            <a:r>
              <a:rPr lang="es-ES_tradnl" dirty="0" err="1" smtClean="0"/>
              <a:t>is</a:t>
            </a:r>
            <a:r>
              <a:rPr lang="es-ES_tradnl" dirty="0" smtClean="0"/>
              <a:t> a </a:t>
            </a:r>
            <a:r>
              <a:rPr lang="es-ES_tradnl" dirty="0" err="1" smtClean="0"/>
              <a:t>system</a:t>
            </a:r>
            <a:r>
              <a:rPr lang="es-ES_tradnl" baseline="0" dirty="0" smtClean="0"/>
              <a:t> </a:t>
            </a:r>
            <a:r>
              <a:rPr lang="es-ES_tradnl" baseline="0" dirty="0" err="1" smtClean="0"/>
              <a:t>that</a:t>
            </a:r>
            <a:r>
              <a:rPr lang="es-ES_tradnl" baseline="0" dirty="0" smtClean="0"/>
              <a:t> </a:t>
            </a:r>
            <a:r>
              <a:rPr lang="es-ES_tradnl" baseline="0" dirty="0" err="1" smtClean="0"/>
              <a:t>adapts</a:t>
            </a:r>
            <a:r>
              <a:rPr lang="es-ES_tradnl" baseline="0" dirty="0" smtClean="0"/>
              <a:t> </a:t>
            </a:r>
            <a:r>
              <a:rPr lang="es-ES_tradnl" baseline="0" dirty="0" err="1" smtClean="0"/>
              <a:t>content</a:t>
            </a:r>
            <a:r>
              <a:rPr lang="es-ES_tradnl" baseline="0" dirty="0" smtClean="0"/>
              <a:t> </a:t>
            </a:r>
            <a:r>
              <a:rPr lang="es-ES_tradnl" baseline="0" dirty="0" err="1" smtClean="0"/>
              <a:t>from</a:t>
            </a:r>
            <a:r>
              <a:rPr lang="es-ES_tradnl" baseline="0" dirty="0" smtClean="0"/>
              <a:t> </a:t>
            </a:r>
            <a:r>
              <a:rPr lang="es-ES_tradnl" baseline="0" dirty="0" err="1" smtClean="0"/>
              <a:t>moodle</a:t>
            </a:r>
            <a:r>
              <a:rPr lang="es-ES_tradnl" baseline="0" dirty="0" smtClean="0"/>
              <a:t> </a:t>
            </a:r>
            <a:r>
              <a:rPr lang="es-ES_tradnl" baseline="0" dirty="0" err="1" smtClean="0"/>
              <a:t>to</a:t>
            </a:r>
            <a:r>
              <a:rPr lang="es-ES_tradnl" baseline="0" dirty="0" smtClean="0"/>
              <a:t> </a:t>
            </a:r>
            <a:r>
              <a:rPr lang="es-ES_tradnl" baseline="0" dirty="0" err="1" smtClean="0"/>
              <a:t>different</a:t>
            </a:r>
            <a:r>
              <a:rPr lang="es-ES_tradnl" baseline="0" dirty="0" smtClean="0"/>
              <a:t> </a:t>
            </a:r>
            <a:r>
              <a:rPr lang="es-ES_tradnl" baseline="0" dirty="0" err="1" smtClean="0"/>
              <a:t>kind</a:t>
            </a:r>
            <a:r>
              <a:rPr lang="es-ES_tradnl" baseline="0" dirty="0" smtClean="0"/>
              <a:t> </a:t>
            </a:r>
            <a:r>
              <a:rPr lang="es-ES_tradnl" baseline="0" dirty="0" err="1" smtClean="0"/>
              <a:t>of</a:t>
            </a:r>
            <a:r>
              <a:rPr lang="es-ES_tradnl" baseline="0" dirty="0" smtClean="0"/>
              <a:t> </a:t>
            </a:r>
            <a:r>
              <a:rPr lang="es-ES_tradnl" baseline="0" dirty="0" err="1" smtClean="0"/>
              <a:t>mobile</a:t>
            </a:r>
            <a:r>
              <a:rPr lang="es-ES_tradnl" baseline="0" dirty="0" smtClean="0"/>
              <a:t> </a:t>
            </a:r>
            <a:r>
              <a:rPr lang="es-ES_tradnl" baseline="0" dirty="0" err="1" smtClean="0"/>
              <a:t>devices</a:t>
            </a:r>
            <a:r>
              <a:rPr lang="es-ES_tradnl" baseline="0" dirty="0" smtClean="0"/>
              <a:t>. </a:t>
            </a:r>
            <a:r>
              <a:rPr lang="es-ES_tradnl" baseline="0" dirty="0" err="1" smtClean="0"/>
              <a:t>Only</a:t>
            </a:r>
            <a:r>
              <a:rPr lang="es-ES_tradnl" baseline="0" dirty="0" smtClean="0"/>
              <a:t> </a:t>
            </a:r>
            <a:r>
              <a:rPr lang="es-ES_tradnl" baseline="0" dirty="0" err="1" smtClean="0"/>
              <a:t>content</a:t>
            </a:r>
            <a:r>
              <a:rPr lang="es-ES_tradnl" baseline="0" dirty="0" smtClean="0"/>
              <a:t> </a:t>
            </a:r>
            <a:r>
              <a:rPr lang="es-ES_tradnl" baseline="0" dirty="0" err="1" smtClean="0"/>
              <a:t>and</a:t>
            </a:r>
            <a:r>
              <a:rPr lang="es-ES_tradnl" baseline="0" dirty="0" smtClean="0"/>
              <a:t> </a:t>
            </a:r>
            <a:r>
              <a:rPr lang="es-ES_tradnl" baseline="0" dirty="0" err="1" smtClean="0"/>
              <a:t>navigation</a:t>
            </a:r>
            <a:r>
              <a:rPr lang="es-ES_tradnl" baseline="0" dirty="0" smtClean="0"/>
              <a:t> </a:t>
            </a:r>
            <a:r>
              <a:rPr lang="es-ES_tradnl" baseline="0" dirty="0" err="1" smtClean="0"/>
              <a:t>will</a:t>
            </a:r>
            <a:r>
              <a:rPr lang="es-ES_tradnl" baseline="0" dirty="0" smtClean="0"/>
              <a:t> be </a:t>
            </a:r>
            <a:r>
              <a:rPr lang="es-ES_tradnl" baseline="0" dirty="0" err="1" smtClean="0"/>
              <a:t>adapted</a:t>
            </a:r>
            <a:r>
              <a:rPr lang="es-ES_tradnl" baseline="0" dirty="0" smtClean="0"/>
              <a:t>, </a:t>
            </a:r>
            <a:r>
              <a:rPr lang="es-ES_tradnl" baseline="0" dirty="0" err="1" smtClean="0"/>
              <a:t>we</a:t>
            </a:r>
            <a:r>
              <a:rPr lang="es-ES_tradnl" baseline="0" dirty="0" smtClean="0"/>
              <a:t> are </a:t>
            </a:r>
            <a:r>
              <a:rPr lang="es-ES_tradnl" baseline="0" dirty="0" err="1" smtClean="0"/>
              <a:t>not</a:t>
            </a:r>
            <a:r>
              <a:rPr lang="es-ES_tradnl" baseline="0" dirty="0" smtClean="0"/>
              <a:t> </a:t>
            </a:r>
            <a:r>
              <a:rPr lang="es-ES_tradnl" baseline="0" dirty="0" err="1" smtClean="0"/>
              <a:t>considering</a:t>
            </a:r>
            <a:r>
              <a:rPr lang="es-ES_tradnl" baseline="0" dirty="0" smtClean="0"/>
              <a:t> </a:t>
            </a:r>
            <a:r>
              <a:rPr lang="es-ES_tradnl" baseline="0" dirty="0" err="1" smtClean="0"/>
              <a:t>activities</a:t>
            </a:r>
            <a:r>
              <a:rPr lang="es-ES_tradnl" baseline="0" dirty="0" smtClean="0"/>
              <a:t> </a:t>
            </a:r>
            <a:r>
              <a:rPr lang="es-ES_tradnl" baseline="0" dirty="0" err="1" smtClean="0"/>
              <a:t>and</a:t>
            </a:r>
            <a:r>
              <a:rPr lang="es-ES_tradnl" baseline="0" dirty="0" smtClean="0"/>
              <a:t> </a:t>
            </a:r>
            <a:r>
              <a:rPr lang="es-ES_tradnl" baseline="0" dirty="0" err="1" smtClean="0"/>
              <a:t>interaction</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16</a:t>
            </a:fld>
            <a:endParaRPr lang="es-ES_tradnl"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Moodbile</a:t>
            </a:r>
            <a:r>
              <a:rPr lang="es-ES_tradnl" baseline="0" dirty="0" smtClean="0"/>
              <a:t> </a:t>
            </a:r>
            <a:r>
              <a:rPr lang="es-ES_tradnl" baseline="0" dirty="0" err="1" smtClean="0"/>
              <a:t>is</a:t>
            </a:r>
            <a:r>
              <a:rPr lang="es-ES_tradnl" baseline="0" dirty="0" smtClean="0"/>
              <a:t> a </a:t>
            </a:r>
            <a:r>
              <a:rPr lang="es-ES_tradnl" baseline="0" dirty="0" err="1" smtClean="0"/>
              <a:t>project</a:t>
            </a:r>
            <a:r>
              <a:rPr lang="es-ES_tradnl" baseline="0" dirty="0" smtClean="0"/>
              <a:t> </a:t>
            </a:r>
            <a:r>
              <a:rPr lang="es-ES_tradnl" baseline="0" dirty="0" err="1" smtClean="0"/>
              <a:t>currently</a:t>
            </a:r>
            <a:r>
              <a:rPr lang="es-ES_tradnl" baseline="0" dirty="0" smtClean="0"/>
              <a:t> </a:t>
            </a:r>
            <a:r>
              <a:rPr lang="es-ES_tradnl" baseline="0" dirty="0" err="1" smtClean="0"/>
              <a:t>being</a:t>
            </a:r>
            <a:r>
              <a:rPr lang="es-ES_tradnl" baseline="0" dirty="0" smtClean="0"/>
              <a:t> </a:t>
            </a:r>
            <a:r>
              <a:rPr lang="es-ES_tradnl" baseline="0" dirty="0" err="1" smtClean="0"/>
              <a:t>developed</a:t>
            </a:r>
            <a:r>
              <a:rPr lang="es-ES_tradnl" baseline="0" dirty="0" smtClean="0"/>
              <a:t>. </a:t>
            </a:r>
            <a:r>
              <a:rPr lang="es-ES_tradnl" baseline="0" dirty="0" err="1" smtClean="0"/>
              <a:t>This</a:t>
            </a:r>
            <a:r>
              <a:rPr lang="es-ES_tradnl" baseline="0" dirty="0" smtClean="0"/>
              <a:t> </a:t>
            </a:r>
            <a:r>
              <a:rPr lang="es-ES_tradnl" baseline="0" dirty="0" err="1" smtClean="0"/>
              <a:t>is</a:t>
            </a:r>
            <a:r>
              <a:rPr lang="es-ES_tradnl" baseline="0" dirty="0" smtClean="0"/>
              <a:t> a </a:t>
            </a:r>
            <a:r>
              <a:rPr lang="es-ES_tradnl" baseline="0" dirty="0" err="1" smtClean="0"/>
              <a:t>client</a:t>
            </a:r>
            <a:r>
              <a:rPr lang="es-ES_tradnl" baseline="0" dirty="0" smtClean="0"/>
              <a:t> </a:t>
            </a:r>
            <a:r>
              <a:rPr lang="es-ES_tradnl" baseline="0" dirty="0" err="1" smtClean="0"/>
              <a:t>able</a:t>
            </a:r>
            <a:r>
              <a:rPr lang="es-ES_tradnl" baseline="0" dirty="0" smtClean="0"/>
              <a:t> </a:t>
            </a:r>
            <a:r>
              <a:rPr lang="es-ES_tradnl" baseline="0" dirty="0" err="1" smtClean="0"/>
              <a:t>to</a:t>
            </a:r>
            <a:r>
              <a:rPr lang="es-ES_tradnl" baseline="0" dirty="0" smtClean="0"/>
              <a:t> </a:t>
            </a:r>
            <a:r>
              <a:rPr lang="es-ES_tradnl" baseline="0" dirty="0" err="1" smtClean="0"/>
              <a:t>obtain</a:t>
            </a:r>
            <a:r>
              <a:rPr lang="es-ES_tradnl" baseline="0" dirty="0" smtClean="0"/>
              <a:t> </a:t>
            </a:r>
            <a:r>
              <a:rPr lang="es-ES_tradnl" baseline="0" dirty="0" err="1" smtClean="0"/>
              <a:t>content</a:t>
            </a:r>
            <a:r>
              <a:rPr lang="es-ES_tradnl" baseline="0" dirty="0" smtClean="0"/>
              <a:t> </a:t>
            </a:r>
            <a:r>
              <a:rPr lang="es-ES_tradnl" baseline="0" dirty="0" err="1" smtClean="0"/>
              <a:t>and</a:t>
            </a:r>
            <a:r>
              <a:rPr lang="es-ES_tradnl" baseline="0" dirty="0" smtClean="0"/>
              <a:t> </a:t>
            </a:r>
            <a:r>
              <a:rPr lang="es-ES_tradnl" baseline="0" dirty="0" err="1" smtClean="0"/>
              <a:t>interaction</a:t>
            </a:r>
            <a:r>
              <a:rPr lang="es-ES_tradnl" baseline="0" dirty="0" smtClean="0"/>
              <a:t> </a:t>
            </a:r>
            <a:r>
              <a:rPr lang="es-ES_tradnl" baseline="0" dirty="0" err="1" smtClean="0"/>
              <a:t>from</a:t>
            </a:r>
            <a:r>
              <a:rPr lang="es-ES_tradnl" baseline="0" dirty="0" smtClean="0"/>
              <a:t> </a:t>
            </a:r>
            <a:r>
              <a:rPr lang="es-ES_tradnl" baseline="0" dirty="0" err="1" smtClean="0"/>
              <a:t>moodle</a:t>
            </a:r>
            <a:r>
              <a:rPr lang="es-ES_tradnl" baseline="0" dirty="0" smtClean="0"/>
              <a:t> </a:t>
            </a:r>
            <a:r>
              <a:rPr lang="es-ES_tradnl" baseline="0" dirty="0" err="1" smtClean="0"/>
              <a:t>and</a:t>
            </a:r>
            <a:r>
              <a:rPr lang="es-ES_tradnl" baseline="0" dirty="0" smtClean="0"/>
              <a:t> </a:t>
            </a:r>
            <a:r>
              <a:rPr lang="es-ES_tradnl" baseline="0" dirty="0" err="1" smtClean="0"/>
              <a:t>represent</a:t>
            </a:r>
            <a:r>
              <a:rPr lang="es-ES_tradnl" baseline="0" dirty="0" smtClean="0"/>
              <a:t> </a:t>
            </a:r>
            <a:r>
              <a:rPr lang="es-ES_tradnl" baseline="0" dirty="0" err="1" smtClean="0"/>
              <a:t>it</a:t>
            </a:r>
            <a:r>
              <a:rPr lang="es-ES_tradnl" baseline="0" dirty="0" smtClean="0"/>
              <a:t> in a </a:t>
            </a:r>
            <a:r>
              <a:rPr lang="es-ES_tradnl" baseline="0" dirty="0" err="1" smtClean="0"/>
              <a:t>mobile</a:t>
            </a:r>
            <a:r>
              <a:rPr lang="es-ES_tradnl" baseline="0" dirty="0" smtClean="0"/>
              <a:t> </a:t>
            </a:r>
            <a:r>
              <a:rPr lang="es-ES_tradnl" baseline="0" dirty="0" err="1" smtClean="0"/>
              <a:t>device</a:t>
            </a:r>
            <a:r>
              <a:rPr lang="es-ES_tradnl" baseline="0" dirty="0" smtClean="0"/>
              <a:t>. </a:t>
            </a:r>
            <a:r>
              <a:rPr lang="es-ES_tradnl" baseline="0" dirty="0" err="1" smtClean="0"/>
              <a:t>This</a:t>
            </a:r>
            <a:r>
              <a:rPr lang="es-ES_tradnl" baseline="0" dirty="0" smtClean="0"/>
              <a:t> </a:t>
            </a:r>
            <a:r>
              <a:rPr lang="es-ES_tradnl" baseline="0" dirty="0" err="1" smtClean="0"/>
              <a:t>client</a:t>
            </a:r>
            <a:r>
              <a:rPr lang="es-ES_tradnl" baseline="0" dirty="0" smtClean="0"/>
              <a:t> </a:t>
            </a:r>
            <a:r>
              <a:rPr lang="es-ES_tradnl" baseline="0" dirty="0" err="1" smtClean="0"/>
              <a:t>allow</a:t>
            </a:r>
            <a:r>
              <a:rPr lang="es-ES_tradnl" baseline="0" dirty="0" smtClean="0"/>
              <a:t> </a:t>
            </a:r>
            <a:r>
              <a:rPr lang="es-ES_tradnl" baseline="0" dirty="0" err="1" smtClean="0"/>
              <a:t>offline</a:t>
            </a:r>
            <a:r>
              <a:rPr lang="es-ES_tradnl" baseline="0" dirty="0" smtClean="0"/>
              <a:t> </a:t>
            </a:r>
            <a:r>
              <a:rPr lang="es-ES_tradnl" baseline="0" dirty="0" err="1" smtClean="0"/>
              <a:t>work</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17</a:t>
            </a:fld>
            <a:endParaRPr lang="es-ES_tradnl"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A</a:t>
            </a:r>
            <a:r>
              <a:rPr lang="es-ES_tradnl" baseline="0" dirty="0" smtClean="0"/>
              <a:t> </a:t>
            </a:r>
            <a:r>
              <a:rPr lang="es-ES_tradnl" baseline="0" dirty="0" err="1" smtClean="0"/>
              <a:t>project</a:t>
            </a:r>
            <a:r>
              <a:rPr lang="es-ES_tradnl" baseline="0" dirty="0" smtClean="0"/>
              <a:t> </a:t>
            </a:r>
            <a:r>
              <a:rPr lang="es-ES_tradnl" baseline="0" dirty="0" err="1" smtClean="0"/>
              <a:t>between</a:t>
            </a:r>
            <a:r>
              <a:rPr lang="es-ES_tradnl" baseline="0" dirty="0" smtClean="0"/>
              <a:t> </a:t>
            </a:r>
            <a:r>
              <a:rPr lang="es-ES_tradnl" baseline="0" dirty="0" err="1" smtClean="0"/>
              <a:t>different</a:t>
            </a:r>
            <a:r>
              <a:rPr lang="es-ES_tradnl" baseline="0" dirty="0" smtClean="0"/>
              <a:t> </a:t>
            </a:r>
            <a:r>
              <a:rPr lang="es-ES_tradnl" baseline="0" dirty="0" err="1" smtClean="0"/>
              <a:t>instituions</a:t>
            </a:r>
            <a:r>
              <a:rPr lang="es-ES_tradnl" baseline="0" dirty="0" smtClean="0"/>
              <a:t> </a:t>
            </a:r>
            <a:r>
              <a:rPr lang="es-ES_tradnl" baseline="0" dirty="0" err="1" smtClean="0"/>
              <a:t>to</a:t>
            </a:r>
            <a:r>
              <a:rPr lang="es-ES_tradnl" baseline="0" dirty="0" smtClean="0"/>
              <a:t> define a </a:t>
            </a:r>
            <a:r>
              <a:rPr lang="es-ES_tradnl" baseline="0" dirty="0" err="1" smtClean="0"/>
              <a:t>Moodle</a:t>
            </a:r>
            <a:r>
              <a:rPr lang="es-ES_tradnl" baseline="0" dirty="0" smtClean="0"/>
              <a:t> </a:t>
            </a:r>
            <a:r>
              <a:rPr lang="es-ES_tradnl" baseline="0" dirty="0" err="1" smtClean="0"/>
              <a:t>mobile</a:t>
            </a:r>
            <a:r>
              <a:rPr lang="es-ES_tradnl" baseline="0" dirty="0" smtClean="0"/>
              <a:t> </a:t>
            </a:r>
            <a:r>
              <a:rPr lang="es-ES_tradnl" baseline="0" dirty="0" err="1" smtClean="0"/>
              <a:t>client</a:t>
            </a:r>
            <a:r>
              <a:rPr lang="es-ES_tradnl" baseline="0" dirty="0" smtClean="0"/>
              <a:t> </a:t>
            </a:r>
            <a:r>
              <a:rPr lang="es-ES_tradnl" baseline="0" dirty="0" err="1" smtClean="0"/>
              <a:t>for</a:t>
            </a:r>
            <a:r>
              <a:rPr lang="es-ES_tradnl" baseline="0" dirty="0" smtClean="0"/>
              <a:t> </a:t>
            </a:r>
            <a:r>
              <a:rPr lang="es-ES_tradnl" baseline="0" dirty="0" err="1" smtClean="0"/>
              <a:t>iPhone</a:t>
            </a:r>
            <a:r>
              <a:rPr lang="es-ES_tradnl" baseline="0" dirty="0" smtClean="0"/>
              <a:t>.</a:t>
            </a:r>
            <a:endParaRPr lang="es-ES_tradnl" dirty="0" smtClean="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18</a:t>
            </a:fld>
            <a:endParaRPr lang="es-ES_tradnl"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pPr lvl="1"/>
            <a:r>
              <a:rPr lang="es-ES_tradnl" dirty="0" err="1" smtClean="0"/>
              <a:t>Here</a:t>
            </a:r>
            <a:r>
              <a:rPr lang="es-ES_tradnl" dirty="0" smtClean="0"/>
              <a:t> has </a:t>
            </a:r>
            <a:r>
              <a:rPr lang="es-ES_tradnl" dirty="0" err="1" smtClean="0"/>
              <a:t>been</a:t>
            </a:r>
            <a:r>
              <a:rPr lang="es-ES_tradnl" baseline="0" dirty="0" smtClean="0"/>
              <a:t> define </a:t>
            </a:r>
            <a:r>
              <a:rPr lang="es-ES_tradnl" baseline="0" dirty="0" err="1" smtClean="0"/>
              <a:t>another</a:t>
            </a:r>
            <a:r>
              <a:rPr lang="es-ES_tradnl" baseline="0" dirty="0" smtClean="0"/>
              <a:t> </a:t>
            </a:r>
            <a:r>
              <a:rPr lang="es-ES_tradnl" baseline="0" dirty="0" err="1" smtClean="0"/>
              <a:t>view</a:t>
            </a:r>
            <a:r>
              <a:rPr lang="es-ES_tradnl" baseline="0" dirty="0" smtClean="0"/>
              <a:t> </a:t>
            </a:r>
            <a:r>
              <a:rPr lang="es-ES_tradnl" baseline="0" dirty="0" err="1" smtClean="0"/>
              <a:t>layer</a:t>
            </a:r>
            <a:r>
              <a:rPr lang="es-ES_tradnl" baseline="0" dirty="0" smtClean="0"/>
              <a:t> </a:t>
            </a:r>
            <a:r>
              <a:rPr lang="es-ES_tradnl" baseline="0" dirty="0" err="1" smtClean="0"/>
              <a:t>over</a:t>
            </a:r>
            <a:r>
              <a:rPr lang="es-ES_tradnl" baseline="0" dirty="0" smtClean="0"/>
              <a:t> </a:t>
            </a:r>
            <a:r>
              <a:rPr lang="es-ES_tradnl" baseline="0" dirty="0" err="1" smtClean="0"/>
              <a:t>Moodle</a:t>
            </a:r>
            <a:r>
              <a:rPr lang="es-ES_tradnl" baseline="0" dirty="0" smtClean="0"/>
              <a:t>, in a </a:t>
            </a:r>
            <a:r>
              <a:rPr lang="es-ES_tradnl" baseline="0" dirty="0" err="1" smtClean="0"/>
              <a:t>way</a:t>
            </a:r>
            <a:r>
              <a:rPr lang="es-ES_tradnl" baseline="0" dirty="0" smtClean="0"/>
              <a:t> </a:t>
            </a:r>
            <a:r>
              <a:rPr lang="es-ES_tradnl" baseline="0" dirty="0" err="1" smtClean="0"/>
              <a:t>that</a:t>
            </a:r>
            <a:r>
              <a:rPr lang="es-ES_tradnl" baseline="0" dirty="0" smtClean="0"/>
              <a:t> </a:t>
            </a:r>
            <a:r>
              <a:rPr lang="es-ES_tradnl" baseline="0" dirty="0" err="1" smtClean="0"/>
              <a:t>those</a:t>
            </a:r>
            <a:r>
              <a:rPr lang="es-ES_tradnl" baseline="0" dirty="0" smtClean="0"/>
              <a:t> </a:t>
            </a:r>
            <a:r>
              <a:rPr lang="es-ES_tradnl" baseline="0" dirty="0" err="1" smtClean="0"/>
              <a:t>users</a:t>
            </a:r>
            <a:r>
              <a:rPr lang="es-ES_tradnl" baseline="0" dirty="0" smtClean="0"/>
              <a:t> </a:t>
            </a:r>
            <a:r>
              <a:rPr lang="es-ES_tradnl" baseline="0" dirty="0" err="1" smtClean="0"/>
              <a:t>who</a:t>
            </a:r>
            <a:r>
              <a:rPr lang="es-ES_tradnl" baseline="0" dirty="0" smtClean="0"/>
              <a:t> </a:t>
            </a:r>
            <a:r>
              <a:rPr lang="es-ES_tradnl" baseline="0" dirty="0" err="1" smtClean="0"/>
              <a:t>accesses</a:t>
            </a:r>
            <a:r>
              <a:rPr lang="es-ES_tradnl" baseline="0" dirty="0" smtClean="0"/>
              <a:t> </a:t>
            </a:r>
            <a:r>
              <a:rPr lang="es-ES_tradnl" baseline="0" dirty="0" err="1" smtClean="0"/>
              <a:t>to</a:t>
            </a:r>
            <a:r>
              <a:rPr lang="es-ES_tradnl" baseline="0" dirty="0" smtClean="0"/>
              <a:t> </a:t>
            </a:r>
            <a:r>
              <a:rPr lang="es-ES_tradnl" baseline="0" dirty="0" err="1" smtClean="0"/>
              <a:t>Moodle</a:t>
            </a:r>
            <a:r>
              <a:rPr lang="es-ES_tradnl" baseline="0" dirty="0" smtClean="0"/>
              <a:t> </a:t>
            </a:r>
            <a:r>
              <a:rPr lang="es-ES_tradnl" baseline="0" dirty="0" err="1" smtClean="0"/>
              <a:t>with</a:t>
            </a:r>
            <a:r>
              <a:rPr lang="es-ES_tradnl" baseline="0" dirty="0" smtClean="0"/>
              <a:t> a </a:t>
            </a:r>
            <a:r>
              <a:rPr lang="es-ES_tradnl" baseline="0" dirty="0" err="1" smtClean="0"/>
              <a:t>mobile</a:t>
            </a:r>
            <a:r>
              <a:rPr lang="es-ES_tradnl" baseline="0" dirty="0" smtClean="0"/>
              <a:t> </a:t>
            </a:r>
            <a:r>
              <a:rPr lang="es-ES_tradnl" baseline="0" dirty="0" err="1" smtClean="0"/>
              <a:t>could</a:t>
            </a:r>
            <a:r>
              <a:rPr lang="es-ES_tradnl" baseline="0" dirty="0" smtClean="0"/>
              <a:t> </a:t>
            </a:r>
            <a:r>
              <a:rPr lang="es-ES_tradnl" baseline="0" dirty="0" err="1" smtClean="0"/>
              <a:t>see</a:t>
            </a:r>
            <a:r>
              <a:rPr lang="es-ES_tradnl" baseline="0" dirty="0" smtClean="0"/>
              <a:t> </a:t>
            </a:r>
            <a:r>
              <a:rPr lang="es-ES_tradnl" baseline="0" dirty="0" err="1" smtClean="0"/>
              <a:t>it</a:t>
            </a:r>
            <a:r>
              <a:rPr lang="es-ES_tradnl" baseline="0" dirty="0" smtClean="0"/>
              <a:t> </a:t>
            </a:r>
            <a:r>
              <a:rPr lang="es-ES_tradnl" baseline="0" dirty="0" err="1" smtClean="0"/>
              <a:t>properly</a:t>
            </a:r>
            <a:r>
              <a:rPr lang="es-ES_tradnl" baseline="0" dirty="0" smtClean="0"/>
              <a:t> </a:t>
            </a:r>
            <a:r>
              <a:rPr lang="es-ES_tradnl" baseline="0" dirty="0" err="1" smtClean="0"/>
              <a:t>and</a:t>
            </a:r>
            <a:r>
              <a:rPr lang="es-ES_tradnl" baseline="0" dirty="0" smtClean="0"/>
              <a:t> </a:t>
            </a:r>
            <a:r>
              <a:rPr lang="es-ES_tradnl" baseline="0" dirty="0" err="1" smtClean="0"/>
              <a:t>those</a:t>
            </a:r>
            <a:r>
              <a:rPr lang="es-ES_tradnl" baseline="0" dirty="0" smtClean="0"/>
              <a:t> </a:t>
            </a:r>
            <a:r>
              <a:rPr lang="es-ES_tradnl" baseline="0" dirty="0" err="1" smtClean="0"/>
              <a:t>who</a:t>
            </a:r>
            <a:r>
              <a:rPr lang="es-ES_tradnl" baseline="0" dirty="0" smtClean="0"/>
              <a:t> </a:t>
            </a:r>
            <a:r>
              <a:rPr lang="es-ES_tradnl" baseline="0" dirty="0" err="1" smtClean="0"/>
              <a:t>enters</a:t>
            </a:r>
            <a:r>
              <a:rPr lang="es-ES_tradnl" baseline="0" dirty="0" smtClean="0"/>
              <a:t> </a:t>
            </a:r>
            <a:r>
              <a:rPr lang="es-ES_tradnl" baseline="0" dirty="0" err="1" smtClean="0"/>
              <a:t>into</a:t>
            </a:r>
            <a:r>
              <a:rPr lang="es-ES_tradnl" baseline="0" dirty="0" smtClean="0"/>
              <a:t> </a:t>
            </a:r>
            <a:r>
              <a:rPr lang="es-ES_tradnl" baseline="0" dirty="0" err="1" smtClean="0"/>
              <a:t>Moodle</a:t>
            </a:r>
            <a:r>
              <a:rPr lang="es-ES_tradnl" baseline="0" dirty="0" smtClean="0"/>
              <a:t> </a:t>
            </a:r>
            <a:r>
              <a:rPr lang="es-ES_tradnl" baseline="0" dirty="0" err="1" smtClean="0"/>
              <a:t>with</a:t>
            </a:r>
            <a:r>
              <a:rPr lang="es-ES_tradnl" baseline="0" dirty="0" smtClean="0"/>
              <a:t> a </a:t>
            </a:r>
            <a:r>
              <a:rPr lang="es-ES_tradnl" baseline="0" dirty="0" err="1" smtClean="0"/>
              <a:t>web</a:t>
            </a:r>
            <a:r>
              <a:rPr lang="es-ES_tradnl" baseline="0" dirty="0" smtClean="0"/>
              <a:t> </a:t>
            </a:r>
            <a:r>
              <a:rPr lang="es-ES_tradnl" baseline="0" dirty="0" err="1" smtClean="0"/>
              <a:t>browser</a:t>
            </a:r>
            <a:r>
              <a:rPr lang="es-ES_tradnl" baseline="0" dirty="0" smtClean="0"/>
              <a:t> </a:t>
            </a:r>
            <a:r>
              <a:rPr lang="es-ES_tradnl" baseline="0" dirty="0" err="1" smtClean="0"/>
              <a:t>could</a:t>
            </a:r>
            <a:r>
              <a:rPr lang="es-ES_tradnl" baseline="0" dirty="0" smtClean="0"/>
              <a:t> </a:t>
            </a:r>
            <a:r>
              <a:rPr lang="es-ES_tradnl" baseline="0" dirty="0" err="1" smtClean="0"/>
              <a:t>see</a:t>
            </a:r>
            <a:r>
              <a:rPr lang="es-ES_tradnl" baseline="0" dirty="0" smtClean="0"/>
              <a:t> </a:t>
            </a:r>
            <a:r>
              <a:rPr lang="es-ES_tradnl" baseline="0" dirty="0" err="1" smtClean="0"/>
              <a:t>the</a:t>
            </a:r>
            <a:r>
              <a:rPr lang="es-ES_tradnl" baseline="0" dirty="0" smtClean="0"/>
              <a:t> </a:t>
            </a:r>
            <a:r>
              <a:rPr lang="es-ES_tradnl" baseline="0" dirty="0" err="1" smtClean="0"/>
              <a:t>same</a:t>
            </a:r>
            <a:r>
              <a:rPr lang="es-ES_tradnl" baseline="0" dirty="0" smtClean="0"/>
              <a:t> </a:t>
            </a:r>
            <a:r>
              <a:rPr lang="es-ES_tradnl" baseline="0" dirty="0" err="1" smtClean="0"/>
              <a:t>content</a:t>
            </a:r>
            <a:r>
              <a:rPr lang="es-ES_tradnl" baseline="0" dirty="0" smtClean="0"/>
              <a:t>.</a:t>
            </a:r>
            <a:endParaRPr lang="es-ES_tradnl" dirty="0" smtClean="0"/>
          </a:p>
          <a:p>
            <a:pPr lvl="1"/>
            <a:r>
              <a:rPr lang="es-ES_tradnl" dirty="0" err="1" smtClean="0"/>
              <a:t>Pilot</a:t>
            </a:r>
            <a:r>
              <a:rPr lang="es-ES_tradnl" dirty="0" smtClean="0"/>
              <a:t> </a:t>
            </a:r>
            <a:r>
              <a:rPr lang="es-ES_tradnl" dirty="0" err="1" smtClean="0"/>
              <a:t>for</a:t>
            </a:r>
            <a:r>
              <a:rPr lang="es-ES_tradnl" dirty="0" smtClean="0"/>
              <a:t> </a:t>
            </a:r>
            <a:r>
              <a:rPr lang="es-ES_tradnl" dirty="0" err="1" smtClean="0"/>
              <a:t>mobile</a:t>
            </a:r>
            <a:r>
              <a:rPr lang="es-ES_tradnl" dirty="0" smtClean="0"/>
              <a:t> </a:t>
            </a:r>
            <a:r>
              <a:rPr lang="es-ES_tradnl" dirty="0" err="1" smtClean="0"/>
              <a:t>courses</a:t>
            </a:r>
            <a:endParaRPr lang="es-ES_tradnl" dirty="0" smtClean="0"/>
          </a:p>
          <a:p>
            <a:pPr lvl="1"/>
            <a:r>
              <a:rPr lang="es-ES_tradnl" dirty="0" smtClean="0"/>
              <a:t>Redefine </a:t>
            </a:r>
            <a:r>
              <a:rPr lang="es-ES_tradnl" dirty="0" err="1" smtClean="0"/>
              <a:t>Moodle</a:t>
            </a:r>
            <a:r>
              <a:rPr lang="es-ES_tradnl" dirty="0" smtClean="0"/>
              <a:t> </a:t>
            </a:r>
            <a:r>
              <a:rPr lang="es-ES_tradnl" dirty="0" err="1" smtClean="0"/>
              <a:t>visualization</a:t>
            </a:r>
            <a:r>
              <a:rPr lang="es-ES_tradnl" dirty="0" smtClean="0"/>
              <a:t> </a:t>
            </a:r>
            <a:r>
              <a:rPr lang="es-ES_tradnl" dirty="0" err="1" smtClean="0"/>
              <a:t>model</a:t>
            </a:r>
            <a:endParaRPr lang="es-ES_tradnl" dirty="0" smtClean="0"/>
          </a:p>
          <a:p>
            <a:pPr lvl="1">
              <a:buNone/>
            </a:pPr>
            <a:r>
              <a:rPr lang="es-ES_tradnl" dirty="0" smtClean="0"/>
              <a:t> </a:t>
            </a: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19</a:t>
            </a:fld>
            <a:endParaRPr lang="es-ES_tradn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Here</a:t>
            </a:r>
            <a:r>
              <a:rPr lang="es-ES_tradnl" dirty="0" smtClean="0"/>
              <a:t> </a:t>
            </a:r>
            <a:r>
              <a:rPr lang="es-ES_tradnl" dirty="0" err="1" smtClean="0"/>
              <a:t>we</a:t>
            </a:r>
            <a:r>
              <a:rPr lang="es-ES_tradnl" baseline="0" dirty="0" smtClean="0"/>
              <a:t> </a:t>
            </a:r>
            <a:r>
              <a:rPr lang="es-ES_tradnl" baseline="0" dirty="0" err="1" smtClean="0"/>
              <a:t>have</a:t>
            </a:r>
            <a:r>
              <a:rPr lang="es-ES_tradnl" baseline="0" dirty="0" smtClean="0"/>
              <a:t> a </a:t>
            </a:r>
            <a:r>
              <a:rPr lang="es-ES_tradnl" baseline="0" dirty="0" err="1" smtClean="0"/>
              <a:t>litte</a:t>
            </a:r>
            <a:r>
              <a:rPr lang="es-ES_tradnl" baseline="0" dirty="0" smtClean="0"/>
              <a:t> </a:t>
            </a:r>
            <a:r>
              <a:rPr lang="es-ES_tradnl" baseline="0" dirty="0" err="1" smtClean="0"/>
              <a:t>outline</a:t>
            </a:r>
            <a:r>
              <a:rPr lang="es-ES_tradnl" baseline="0" dirty="0" smtClean="0"/>
              <a:t>. </a:t>
            </a:r>
            <a:r>
              <a:rPr lang="es-ES_tradnl" baseline="0" dirty="0" err="1" smtClean="0"/>
              <a:t>First</a:t>
            </a:r>
            <a:r>
              <a:rPr lang="es-ES_tradnl" baseline="0" dirty="0" smtClean="0"/>
              <a:t> </a:t>
            </a:r>
            <a:r>
              <a:rPr lang="es-ES_tradnl" baseline="0" dirty="0" err="1" smtClean="0"/>
              <a:t>we</a:t>
            </a:r>
            <a:r>
              <a:rPr lang="es-ES_tradnl" baseline="0" dirty="0" smtClean="0"/>
              <a:t> </a:t>
            </a:r>
            <a:r>
              <a:rPr lang="es-ES_tradnl" baseline="0" dirty="0" err="1" smtClean="0"/>
              <a:t>have</a:t>
            </a:r>
            <a:r>
              <a:rPr lang="es-ES_tradnl" baseline="0" dirty="0" smtClean="0"/>
              <a:t> </a:t>
            </a:r>
            <a:r>
              <a:rPr lang="es-ES_tradnl" baseline="0" dirty="0" err="1" smtClean="0"/>
              <a:t>an</a:t>
            </a:r>
            <a:r>
              <a:rPr lang="es-ES_tradnl" baseline="0" dirty="0" smtClean="0"/>
              <a:t> </a:t>
            </a:r>
            <a:r>
              <a:rPr lang="es-ES_tradnl" baseline="0" dirty="0" err="1" smtClean="0"/>
              <a:t>Introduction</a:t>
            </a:r>
            <a:r>
              <a:rPr lang="es-ES_tradnl" baseline="0" dirty="0" smtClean="0"/>
              <a:t> in </a:t>
            </a:r>
            <a:r>
              <a:rPr lang="es-ES_tradnl" baseline="0" dirty="0" err="1" smtClean="0"/>
              <a:t>which</a:t>
            </a:r>
            <a:r>
              <a:rPr lang="es-ES_tradnl" baseline="0" dirty="0" smtClean="0"/>
              <a:t> </a:t>
            </a:r>
            <a:r>
              <a:rPr lang="es-ES_tradnl" baseline="0" dirty="0" err="1" smtClean="0"/>
              <a:t>we</a:t>
            </a:r>
            <a:r>
              <a:rPr lang="es-ES_tradnl" baseline="0" dirty="0" smtClean="0"/>
              <a:t> </a:t>
            </a:r>
            <a:r>
              <a:rPr lang="es-ES_tradnl" baseline="0" dirty="0" err="1" smtClean="0"/>
              <a:t>could</a:t>
            </a:r>
            <a:r>
              <a:rPr lang="es-ES_tradnl" baseline="0" dirty="0" smtClean="0"/>
              <a:t> </a:t>
            </a:r>
            <a:r>
              <a:rPr lang="es-ES_tradnl" baseline="0" dirty="0" err="1" smtClean="0"/>
              <a:t>see</a:t>
            </a:r>
            <a:r>
              <a:rPr lang="es-ES_tradnl" baseline="0" dirty="0" smtClean="0"/>
              <a:t> how </a:t>
            </a:r>
            <a:r>
              <a:rPr lang="es-ES_tradnl" baseline="0" dirty="0" err="1" smtClean="0"/>
              <a:t>learning</a:t>
            </a:r>
            <a:r>
              <a:rPr lang="es-ES_tradnl" baseline="0" dirty="0" smtClean="0"/>
              <a:t> </a:t>
            </a:r>
            <a:r>
              <a:rPr lang="es-ES_tradnl" baseline="0" dirty="0" err="1" smtClean="0"/>
              <a:t>processes</a:t>
            </a:r>
            <a:r>
              <a:rPr lang="es-ES_tradnl" baseline="0" dirty="0" smtClean="0"/>
              <a:t> are </a:t>
            </a:r>
            <a:r>
              <a:rPr lang="es-ES_tradnl" baseline="0" dirty="0" err="1" smtClean="0"/>
              <a:t>changing</a:t>
            </a:r>
            <a:r>
              <a:rPr lang="es-ES_tradnl" baseline="0" dirty="0" smtClean="0"/>
              <a:t> </a:t>
            </a:r>
            <a:r>
              <a:rPr lang="es-ES_tradnl" baseline="0" dirty="0" err="1" smtClean="0"/>
              <a:t>with</a:t>
            </a:r>
            <a:r>
              <a:rPr lang="es-ES_tradnl" baseline="0" dirty="0" smtClean="0"/>
              <a:t> </a:t>
            </a:r>
            <a:r>
              <a:rPr lang="es-ES_tradnl" baseline="0" dirty="0" err="1" smtClean="0"/>
              <a:t>the</a:t>
            </a:r>
            <a:r>
              <a:rPr lang="es-ES_tradnl" baseline="0" dirty="0" smtClean="0"/>
              <a:t> </a:t>
            </a:r>
            <a:r>
              <a:rPr lang="es-ES_tradnl" baseline="0" dirty="0" err="1" smtClean="0"/>
              <a:t>technologie</a:t>
            </a:r>
            <a:r>
              <a:rPr lang="es-ES_tradnl" baseline="0" dirty="0" smtClean="0"/>
              <a:t>, </a:t>
            </a:r>
            <a:r>
              <a:rPr lang="es-ES_tradnl" baseline="0" dirty="0" err="1" smtClean="0"/>
              <a:t>after</a:t>
            </a:r>
            <a:r>
              <a:rPr lang="es-ES_tradnl" baseline="0" dirty="0" smtClean="0"/>
              <a:t> </a:t>
            </a:r>
            <a:r>
              <a:rPr lang="es-ES_tradnl" baseline="0" dirty="0" err="1" smtClean="0"/>
              <a:t>it</a:t>
            </a:r>
            <a:r>
              <a:rPr lang="es-ES_tradnl" baseline="0" dirty="0" smtClean="0"/>
              <a:t> </a:t>
            </a:r>
            <a:r>
              <a:rPr lang="es-ES_tradnl" baseline="0" dirty="0" err="1" smtClean="0"/>
              <a:t>we</a:t>
            </a:r>
            <a:r>
              <a:rPr lang="es-ES_tradnl" baseline="0" dirty="0" smtClean="0"/>
              <a:t> </a:t>
            </a:r>
            <a:r>
              <a:rPr lang="es-ES_tradnl" baseline="0" dirty="0" err="1" smtClean="0"/>
              <a:t>will</a:t>
            </a:r>
            <a:r>
              <a:rPr lang="es-ES_tradnl" baseline="0" dirty="0" smtClean="0"/>
              <a:t> talk </a:t>
            </a:r>
            <a:r>
              <a:rPr lang="es-ES_tradnl" baseline="0" dirty="0" err="1" smtClean="0"/>
              <a:t>about</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our</a:t>
            </a:r>
            <a:r>
              <a:rPr lang="es-ES_tradnl" baseline="0" dirty="0" smtClean="0"/>
              <a:t> </a:t>
            </a:r>
            <a:r>
              <a:rPr lang="es-ES_tradnl" baseline="0" dirty="0" err="1" smtClean="0"/>
              <a:t>main</a:t>
            </a:r>
            <a:r>
              <a:rPr lang="es-ES_tradnl" baseline="0" dirty="0" smtClean="0"/>
              <a:t> </a:t>
            </a:r>
            <a:r>
              <a:rPr lang="es-ES_tradnl" baseline="0" dirty="0" err="1" smtClean="0"/>
              <a:t>projects</a:t>
            </a:r>
            <a:r>
              <a:rPr lang="es-ES_tradnl" baseline="0" dirty="0" smtClean="0"/>
              <a:t> </a:t>
            </a:r>
            <a:r>
              <a:rPr lang="es-ES_tradnl" baseline="0" dirty="0" err="1" smtClean="0"/>
              <a:t>and</a:t>
            </a:r>
            <a:r>
              <a:rPr lang="es-ES_tradnl" baseline="0" dirty="0" smtClean="0"/>
              <a:t> </a:t>
            </a:r>
            <a:r>
              <a:rPr lang="es-ES_tradnl" baseline="0" dirty="0" err="1" smtClean="0"/>
              <a:t>results</a:t>
            </a:r>
            <a:r>
              <a:rPr lang="es-ES_tradnl" baseline="0" dirty="0" smtClean="0"/>
              <a:t> </a:t>
            </a:r>
            <a:r>
              <a:rPr lang="es-ES_tradnl" baseline="0" dirty="0" err="1" smtClean="0"/>
              <a:t>and</a:t>
            </a:r>
            <a:r>
              <a:rPr lang="es-ES_tradnl" baseline="0" dirty="0" smtClean="0"/>
              <a:t> </a:t>
            </a:r>
            <a:r>
              <a:rPr lang="es-ES_tradnl" baseline="0" dirty="0" err="1" smtClean="0"/>
              <a:t>finally</a:t>
            </a:r>
            <a:r>
              <a:rPr lang="es-ES_tradnl" baseline="0" dirty="0" smtClean="0"/>
              <a:t> </a:t>
            </a:r>
            <a:r>
              <a:rPr lang="es-ES_tradnl" baseline="0" dirty="0" err="1" smtClean="0"/>
              <a:t>we</a:t>
            </a:r>
            <a:r>
              <a:rPr lang="es-ES_tradnl" baseline="0" dirty="0" smtClean="0"/>
              <a:t> </a:t>
            </a:r>
            <a:r>
              <a:rPr lang="es-ES_tradnl" baseline="0" dirty="0" err="1" smtClean="0"/>
              <a:t>have</a:t>
            </a:r>
            <a:r>
              <a:rPr lang="es-ES_tradnl" baseline="0" dirty="0" smtClean="0"/>
              <a:t> </a:t>
            </a:r>
            <a:r>
              <a:rPr lang="es-ES_tradnl" baseline="0" dirty="0" err="1" smtClean="0"/>
              <a:t>some</a:t>
            </a:r>
            <a:r>
              <a:rPr lang="es-ES_tradnl" baseline="0" dirty="0" smtClean="0"/>
              <a:t> </a:t>
            </a:r>
            <a:r>
              <a:rPr lang="es-ES_tradnl" baseline="0" dirty="0" err="1" smtClean="0"/>
              <a:t>conclussions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a:t>
            </a:fld>
            <a:endParaRPr lang="es-ES_tradnl"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When we talk about Learning processes we also have to think</a:t>
            </a:r>
            <a:r>
              <a:rPr lang="en-US" sz="1200" kern="1200" baseline="0" dirty="0" smtClean="0">
                <a:solidFill>
                  <a:schemeClr val="tx1"/>
                </a:solidFill>
                <a:latin typeface="+mn-lt"/>
                <a:ea typeface="ＭＳ Ｐゴシック" pitchFamily="-108" charset="-128"/>
                <a:cs typeface="+mn-cs"/>
              </a:rPr>
              <a:t> in changes</a:t>
            </a:r>
            <a:r>
              <a:rPr lang="en-US" sz="1200" kern="1200" dirty="0" smtClean="0">
                <a:solidFill>
                  <a:schemeClr val="tx1"/>
                </a:solidFill>
                <a:latin typeface="+mn-lt"/>
                <a:ea typeface="ＭＳ Ｐゴシック" pitchFamily="-108" charset="-128"/>
                <a:cs typeface="+mn-cs"/>
              </a:rPr>
              <a:t>. Learning processes</a:t>
            </a:r>
            <a:r>
              <a:rPr lang="en-US" sz="1200" kern="1200" baseline="0" dirty="0" smtClean="0">
                <a:solidFill>
                  <a:schemeClr val="tx1"/>
                </a:solidFill>
                <a:latin typeface="+mn-lt"/>
                <a:ea typeface="ＭＳ Ｐゴシック" pitchFamily="-108" charset="-128"/>
                <a:cs typeface="+mn-cs"/>
              </a:rPr>
              <a:t> are </a:t>
            </a:r>
            <a:r>
              <a:rPr lang="en-US" sz="1200" kern="1200" baseline="0" dirty="0" err="1" smtClean="0">
                <a:solidFill>
                  <a:schemeClr val="tx1"/>
                </a:solidFill>
                <a:latin typeface="+mn-lt"/>
                <a:ea typeface="ＭＳ Ｐゴシック" pitchFamily="-108" charset="-128"/>
                <a:cs typeface="+mn-cs"/>
              </a:rPr>
              <a:t>continously</a:t>
            </a:r>
            <a:r>
              <a:rPr lang="en-US" sz="1200" kern="1200" baseline="0" dirty="0" smtClean="0">
                <a:solidFill>
                  <a:schemeClr val="tx1"/>
                </a:solidFill>
                <a:latin typeface="+mn-lt"/>
                <a:ea typeface="ＭＳ Ｐゴシック" pitchFamily="-108" charset="-128"/>
                <a:cs typeface="+mn-cs"/>
              </a:rPr>
              <a:t> evolving.</a:t>
            </a:r>
            <a:r>
              <a:rPr lang="en-US" sz="1200" kern="1200" dirty="0" smtClean="0">
                <a:solidFill>
                  <a:schemeClr val="tx1"/>
                </a:solidFill>
                <a:latin typeface="+mn-lt"/>
                <a:ea typeface="ＭＳ Ｐゴシック" pitchFamily="-108" charset="-128"/>
                <a:cs typeface="+mn-cs"/>
              </a:rPr>
              <a:t> This </a:t>
            </a:r>
            <a:r>
              <a:rPr lang="en-US" sz="1200" kern="1200" dirty="0" err="1" smtClean="0">
                <a:solidFill>
                  <a:schemeClr val="tx1"/>
                </a:solidFill>
                <a:latin typeface="+mn-lt"/>
                <a:ea typeface="ＭＳ Ｐゴシック" pitchFamily="-108" charset="-128"/>
                <a:cs typeface="+mn-cs"/>
              </a:rPr>
              <a:t>evoulution</a:t>
            </a:r>
            <a:r>
              <a:rPr lang="en-US" sz="1200" kern="1200" baseline="0" dirty="0" smtClean="0">
                <a:solidFill>
                  <a:schemeClr val="tx1"/>
                </a:solidFill>
                <a:latin typeface="+mn-lt"/>
                <a:ea typeface="ＭＳ Ｐゴシック" pitchFamily="-108" charset="-128"/>
                <a:cs typeface="+mn-cs"/>
              </a:rPr>
              <a:t> is related to technological, sociological and pedagogical new trends.</a:t>
            </a:r>
            <a:r>
              <a:rPr lang="en-US" sz="1200" kern="1200" dirty="0" smtClean="0">
                <a:solidFill>
                  <a:schemeClr val="tx1"/>
                </a:solidFill>
                <a:latin typeface="+mn-lt"/>
                <a:ea typeface="ＭＳ Ｐゴシック" pitchFamily="-108" charset="-128"/>
                <a:cs typeface="+mn-cs"/>
              </a:rPr>
              <a:t> may be due to new sociological or technological trends.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The eLearning is one of those evolutions, and is almost completely assimilated into the educational environments. This learning model has relied on technology without obtaining, in many cases, the expected benefit, as if it has occurred in other areas. Despite this eLearning has experienced an extraordinary growth over the last years, learning paradigms; technological solutions, methods and pedagogical approaches have been developed, discarded and adopted. We have reached a point in time when most of learning institutions have adopted the use of Learning Management System (LMS). LMS have reached the balance to meet the structure and (traditional) ways of schools, universities and other educational institutions. These systems provide students and teachers a set of tools for improving learning processes and managing them. However, the LMS have not achieved the expected improvements due to: 1) The tools provided are not used properly and often are used as mere spaces to publish courses [2], 2) The LMS restrict opportunities to collaborate on student learning and promote social constructivism not limited to a period of time (i.e. academic year) [3], 3) They are focused on the course and the institution rather than the student and their needs [4].</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Besides this should be noted that online learning does not end with the LMS, but there are plenty of online tools to supplement and improve it.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Therefore, new applications must be taken into account, such as the search applications, news applications, location-enabled applications, content repositories, forums, blogs, calendars, online games, virtual worlds, etc. That is, the new initiatives arising from Web 2.0 [5].</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Given this situation will be necessary to evolve the LMS to its integration with contexts that include new technological trends, to provide social characteristics and be focused on the student, these contexts are personalized learning environments (Personal Learning Environments, PLE) [6] and also are considered as Open Learning Environments. This will be the main objective of the present project.</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Throughout this article firstly PLE and its relationship with 2.0. tools will be described. Later we talk about a possible deployment by using service-oriented architectures. Finally the proposed architecture will be exposed.</a:t>
            </a:r>
            <a:endParaRPr lang="es-ES" sz="1200" kern="1200" dirty="0">
              <a:solidFill>
                <a:schemeClr val="tx1"/>
              </a:solidFill>
              <a:latin typeface="+mn-lt"/>
              <a:ea typeface="ＭＳ Ｐゴシック" pitchFamily="-108" charset="-128"/>
              <a:cs typeface="+mn-cs"/>
            </a:endParaRPr>
          </a:p>
        </p:txBody>
      </p:sp>
      <p:sp>
        <p:nvSpPr>
          <p:cNvPr id="21508" name="3 Marcador de número de diapositiva"/>
          <p:cNvSpPr>
            <a:spLocks noGrp="1"/>
          </p:cNvSpPr>
          <p:nvPr>
            <p:ph type="sldNum" sz="quarter" idx="5"/>
          </p:nvPr>
        </p:nvSpPr>
        <p:spPr bwMode="auto">
          <a:noFill/>
          <a:ln>
            <a:miter lim="800000"/>
            <a:headEnd/>
            <a:tailEnd/>
          </a:ln>
        </p:spPr>
        <p:txBody>
          <a:bodyPr/>
          <a:lstStyle/>
          <a:p>
            <a:fld id="{1B879404-A5D9-4530-959F-D0BB627F6270}" type="slidenum">
              <a:rPr lang="es-ES_tradnl"/>
              <a:pPr/>
              <a:t>20</a:t>
            </a:fld>
            <a:endParaRPr lang="es-ES_trad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a:lstStyle/>
          <a:p>
            <a:pPr eaLnBrk="1" hangingPunct="1">
              <a:spcBef>
                <a:spcPct val="0"/>
              </a:spcBef>
            </a:pPr>
            <a:r>
              <a:rPr lang="en-US" dirty="0" smtClean="0"/>
              <a:t>As Charles</a:t>
            </a:r>
            <a:r>
              <a:rPr lang="en-US" baseline="0" dirty="0" smtClean="0"/>
              <a:t> Severance commented, Learning Management Systems are mature enough. Most learning institutions and companies have their LMS. Although almost always only some </a:t>
            </a:r>
            <a:r>
              <a:rPr lang="en-US" baseline="0" dirty="0" err="1" smtClean="0"/>
              <a:t>funcionalities</a:t>
            </a:r>
            <a:r>
              <a:rPr lang="en-US" baseline="0" dirty="0" smtClean="0"/>
              <a:t> are being used. If those LMS are not able evolve they will be extinguished. New learning trends could be considered as asteroids and interoperability is required to save learning platforms.</a:t>
            </a:r>
            <a:endParaRPr lang="en-US" dirty="0" smtClean="0"/>
          </a:p>
        </p:txBody>
      </p:sp>
      <p:sp>
        <p:nvSpPr>
          <p:cNvPr id="27652" name="3 Marcador de número de diapositiva"/>
          <p:cNvSpPr>
            <a:spLocks noGrp="1"/>
          </p:cNvSpPr>
          <p:nvPr>
            <p:ph type="sldNum" sz="quarter" idx="5"/>
          </p:nvPr>
        </p:nvSpPr>
        <p:spPr bwMode="auto">
          <a:noFill/>
          <a:ln>
            <a:miter lim="800000"/>
            <a:headEnd/>
            <a:tailEnd/>
          </a:ln>
        </p:spPr>
        <p:txBody>
          <a:bodyPr/>
          <a:lstStyle/>
          <a:p>
            <a:fld id="{256619D1-5E82-4398-9D15-8524EC03E3BB}" type="slidenum">
              <a:rPr lang="es-ES_tradnl"/>
              <a:pPr/>
              <a:t>21</a:t>
            </a:fld>
            <a:endParaRPr lang="es-ES_trad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LMS are widespread. The learning institutions provide to the teachers and learners a set of online learning tools embedded into the LMS by default. The LMS is also used as a channel to gather other services like access to portfolios and content repositories. But outside of the LMS there are also plenty of online tools that can be useful sources of information, ways of collaborating and sharing: Search, News, Maps, Documents and Spreadsheets, Public forums, Calendar, Translation, Images, Videos, </a:t>
            </a:r>
            <a:r>
              <a:rPr lang="en-US" sz="1200" kern="1200" dirty="0" err="1" smtClean="0">
                <a:solidFill>
                  <a:schemeClr val="tx1"/>
                </a:solidFill>
                <a:latin typeface="+mn-lt"/>
                <a:ea typeface="ＭＳ Ｐゴシック" pitchFamily="-108" charset="-128"/>
                <a:cs typeface="+mn-cs"/>
              </a:rPr>
              <a:t>Microblogging</a:t>
            </a:r>
            <a:r>
              <a:rPr lang="en-US" sz="1200" kern="1200" dirty="0" smtClean="0">
                <a:solidFill>
                  <a:schemeClr val="tx1"/>
                </a:solidFill>
                <a:latin typeface="+mn-lt"/>
                <a:ea typeface="ＭＳ Ｐゴシック" pitchFamily="-108" charset="-128"/>
                <a:cs typeface="+mn-cs"/>
              </a:rPr>
              <a:t>. Social networks, Bookmarking, Wave, Online Games, 3d Virtual worlds...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All these services are already being used for educational purposes, but only by advanced users. And usually the usage of these online tools is not integrated within the scope of what we could refer as "virtual classroom". Because is happening outside of the radar of the learning institutions and sometimes even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Let's consider this -not so fictional- scenario: a subgroup of students of a class are using tools like Instant Messaging, Wikis, Wave or participating in a Social Networking site, while and sometimes for doing homework. The students engaged in the usage of all these online tools might get better grades or not - some studies say they most likely will -, but they will also learn important skills and competences on taking advantage of information technologies to access, share information and collaborate with others to do so. But their teacher may not know about it, because all the information (feedback) he/she receives is what appears on the LMS's course's logs, and all the tools he/she is aware are the ones bundled in the LMS. Sometimes this kind of behavior is empowered by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Taking this into account, the integration between LMS and Web 2.0 trends will be very necessary and very important. Every day becomes more essential developing learning to the trends related to Web 2.0. Education must be supplemented by new applications, tools and paradigms that lead to what is called eLearning 2.0 [7]. This new trend in learning requires tools that facilitate: 1) changes in the ways of interacting socializing the learning; 2) access to tools considering the new performers in learning, natives and digitals immigrants; 3) support to educational trends such as learning throughout life or informal learning, students mobility and so on, related to the </a:t>
            </a:r>
            <a:r>
              <a:rPr lang="en-US" sz="1200" kern="1200" dirty="0" err="1" smtClean="0">
                <a:solidFill>
                  <a:schemeClr val="tx1"/>
                </a:solidFill>
                <a:latin typeface="+mn-lt"/>
                <a:ea typeface="ＭＳ Ｐゴシック" pitchFamily="-108" charset="-128"/>
                <a:cs typeface="+mn-cs"/>
              </a:rPr>
              <a:t>Bolonia</a:t>
            </a:r>
            <a:r>
              <a:rPr lang="en-US" sz="1200" kern="1200" dirty="0" smtClean="0">
                <a:solidFill>
                  <a:schemeClr val="tx1"/>
                </a:solidFill>
                <a:latin typeface="+mn-lt"/>
                <a:ea typeface="ＭＳ Ｐゴシック" pitchFamily="-108" charset="-128"/>
                <a:cs typeface="+mn-cs"/>
              </a:rPr>
              <a:t> process; 4) the student-centered learning.</a:t>
            </a:r>
            <a:endParaRPr lang="es-ES" sz="1200" kern="1200" dirty="0">
              <a:solidFill>
                <a:schemeClr val="tx1"/>
              </a:solidFill>
              <a:latin typeface="+mn-lt"/>
              <a:ea typeface="ＭＳ Ｐゴシック" pitchFamily="-108" charset="-128"/>
              <a:cs typeface="+mn-cs"/>
            </a:endParaRPr>
          </a:p>
        </p:txBody>
      </p:sp>
      <p:sp>
        <p:nvSpPr>
          <p:cNvPr id="27652" name="3 Marcador de número de diapositiva"/>
          <p:cNvSpPr>
            <a:spLocks noGrp="1"/>
          </p:cNvSpPr>
          <p:nvPr>
            <p:ph type="sldNum" sz="quarter" idx="5"/>
          </p:nvPr>
        </p:nvSpPr>
        <p:spPr bwMode="auto">
          <a:noFill/>
          <a:ln>
            <a:miter lim="800000"/>
            <a:headEnd/>
            <a:tailEnd/>
          </a:ln>
        </p:spPr>
        <p:txBody>
          <a:bodyPr/>
          <a:lstStyle/>
          <a:p>
            <a:fld id="{256619D1-5E82-4398-9D15-8524EC03E3BB}" type="slidenum">
              <a:rPr lang="es-ES_tradnl"/>
              <a:pPr/>
              <a:t>22</a:t>
            </a:fld>
            <a:endParaRPr lang="es-ES_trad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LMS are widespread. The learning institutions provide to the teachers and learners a set of online learning tools embedded into the LMS by default. The LMS is also used as a channel to gather other services like access to portfolios and content repositories. But outside of the LMS there are also plenty of online tools that can be useful sources of information, ways of collaborating and sharing: Search, News, Maps, Documents and Spreadsheets, Public forums, Calendar, Translation, Images, Videos, </a:t>
            </a:r>
            <a:r>
              <a:rPr lang="en-US" sz="1200" kern="1200" dirty="0" err="1" smtClean="0">
                <a:solidFill>
                  <a:schemeClr val="tx1"/>
                </a:solidFill>
                <a:latin typeface="+mn-lt"/>
                <a:ea typeface="ＭＳ Ｐゴシック" pitchFamily="-108" charset="-128"/>
                <a:cs typeface="+mn-cs"/>
              </a:rPr>
              <a:t>Microblogging</a:t>
            </a:r>
            <a:r>
              <a:rPr lang="en-US" sz="1200" kern="1200" dirty="0" smtClean="0">
                <a:solidFill>
                  <a:schemeClr val="tx1"/>
                </a:solidFill>
                <a:latin typeface="+mn-lt"/>
                <a:ea typeface="ＭＳ Ｐゴシック" pitchFamily="-108" charset="-128"/>
                <a:cs typeface="+mn-cs"/>
              </a:rPr>
              <a:t>. Social networks, Bookmarking, Wave, Online Games, 3d Virtual worlds...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All these services are already being used for educational purposes, but only by advanced users. And usually the usage of these online tools is not integrated within the scope of what we could refer as "virtual classroom". Because is happening outside of the radar of the learning institutions and sometimes even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Let's consider this -not so fictional- scenario: a subgroup of students of a class are using tools like Instant Messaging, Wikis, Wave or participating in a Social Networking site, while and sometimes for doing homework. The students engaged in the usage of all these online tools might get better grades or not - some studies say they most likely will -, but they will also learn important skills and competences on taking advantage of information technologies to access, share information and collaborate with others to do so. But their teacher may not know about it, because all the information (feedback) he/she receives is what appears on the LMS's course's logs, and all the tools he/she is aware are the ones bundled in the LMS. Sometimes this kind of behavior is empowered by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Taking this into account, the integration between LMS and Web 2.0 trends will be very necessary and very important. Every day becomes more essential developing learning to the trends related to Web 2.0. Education must be supplemented by new applications, tools and paradigms that lead to what is called eLearning 2.0 [7]. This new trend in learning requires tools that facilitate: 1) changes in the ways of interacting socializing the learning; 2) access to tools considering the new performers in learning, natives and digitals immigrants; 3) support to educational trends such as learning throughout life or informal learning, students mobility and so on, related to the </a:t>
            </a:r>
            <a:r>
              <a:rPr lang="en-US" sz="1200" kern="1200" dirty="0" err="1" smtClean="0">
                <a:solidFill>
                  <a:schemeClr val="tx1"/>
                </a:solidFill>
                <a:latin typeface="+mn-lt"/>
                <a:ea typeface="ＭＳ Ｐゴシック" pitchFamily="-108" charset="-128"/>
                <a:cs typeface="+mn-cs"/>
              </a:rPr>
              <a:t>Bolonia</a:t>
            </a:r>
            <a:r>
              <a:rPr lang="en-US" sz="1200" kern="1200" dirty="0" smtClean="0">
                <a:solidFill>
                  <a:schemeClr val="tx1"/>
                </a:solidFill>
                <a:latin typeface="+mn-lt"/>
                <a:ea typeface="ＭＳ Ｐゴシック" pitchFamily="-108" charset="-128"/>
                <a:cs typeface="+mn-cs"/>
              </a:rPr>
              <a:t> process; 4) the student-centered learning.</a:t>
            </a:r>
            <a:endParaRPr lang="es-ES" sz="1200" kern="1200" dirty="0">
              <a:solidFill>
                <a:schemeClr val="tx1"/>
              </a:solidFill>
              <a:latin typeface="+mn-lt"/>
              <a:ea typeface="ＭＳ Ｐゴシック" pitchFamily="-108" charset="-128"/>
              <a:cs typeface="+mn-cs"/>
            </a:endParaRPr>
          </a:p>
        </p:txBody>
      </p:sp>
      <p:sp>
        <p:nvSpPr>
          <p:cNvPr id="27652" name="3 Marcador de número de diapositiva"/>
          <p:cNvSpPr>
            <a:spLocks noGrp="1"/>
          </p:cNvSpPr>
          <p:nvPr>
            <p:ph type="sldNum" sz="quarter" idx="5"/>
          </p:nvPr>
        </p:nvSpPr>
        <p:spPr bwMode="auto">
          <a:noFill/>
          <a:ln>
            <a:miter lim="800000"/>
            <a:headEnd/>
            <a:tailEnd/>
          </a:ln>
        </p:spPr>
        <p:txBody>
          <a:bodyPr/>
          <a:lstStyle/>
          <a:p>
            <a:fld id="{256619D1-5E82-4398-9D15-8524EC03E3BB}" type="slidenum">
              <a:rPr lang="es-ES_tradnl"/>
              <a:pPr/>
              <a:t>23</a:t>
            </a:fld>
            <a:endParaRPr lang="es-ES_trad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LMS are widespread. The learning institutions provide to the teachers and learners a set of online learning tools embedded into the LMS by default. The LMS is also used as a channel to gather other services like access to portfolios and content repositories. But outside of the LMS there are also plenty of online tools that can be useful sources of information, ways of collaborating and sharing: Search, News, Maps, Documents and Spreadsheets, Public forums, Calendar, Translation, Images, Videos, </a:t>
            </a:r>
            <a:r>
              <a:rPr lang="en-US" sz="1200" kern="1200" dirty="0" err="1" smtClean="0">
                <a:solidFill>
                  <a:schemeClr val="tx1"/>
                </a:solidFill>
                <a:latin typeface="+mn-lt"/>
                <a:ea typeface="ＭＳ Ｐゴシック" pitchFamily="-108" charset="-128"/>
                <a:cs typeface="+mn-cs"/>
              </a:rPr>
              <a:t>Microblogging</a:t>
            </a:r>
            <a:r>
              <a:rPr lang="en-US" sz="1200" kern="1200" dirty="0" smtClean="0">
                <a:solidFill>
                  <a:schemeClr val="tx1"/>
                </a:solidFill>
                <a:latin typeface="+mn-lt"/>
                <a:ea typeface="ＭＳ Ｐゴシック" pitchFamily="-108" charset="-128"/>
                <a:cs typeface="+mn-cs"/>
              </a:rPr>
              <a:t>. Social networks, Bookmarking, Wave, Online Games, 3d Virtual worlds...   </a:t>
            </a:r>
            <a:endParaRPr lang="es-ES" sz="1200" kern="1200" dirty="0" smtClean="0">
              <a:solidFill>
                <a:schemeClr val="tx1"/>
              </a:solidFill>
              <a:latin typeface="+mn-lt"/>
              <a:ea typeface="ＭＳ Ｐゴシック" pitchFamily="-108" charset="-128"/>
              <a:cs typeface="+mn-cs"/>
            </a:endParaRPr>
          </a:p>
        </p:txBody>
      </p:sp>
      <p:sp>
        <p:nvSpPr>
          <p:cNvPr id="27652" name="3 Marcador de número de diapositiva"/>
          <p:cNvSpPr>
            <a:spLocks noGrp="1"/>
          </p:cNvSpPr>
          <p:nvPr>
            <p:ph type="sldNum" sz="quarter" idx="5"/>
          </p:nvPr>
        </p:nvSpPr>
        <p:spPr bwMode="auto">
          <a:noFill/>
          <a:ln>
            <a:miter lim="800000"/>
            <a:headEnd/>
            <a:tailEnd/>
          </a:ln>
        </p:spPr>
        <p:txBody>
          <a:bodyPr/>
          <a:lstStyle/>
          <a:p>
            <a:fld id="{256619D1-5E82-4398-9D15-8524EC03E3BB}" type="slidenum">
              <a:rPr lang="es-ES_tradnl"/>
              <a:pPr/>
              <a:t>24</a:t>
            </a:fld>
            <a:endParaRPr lang="es-ES_trad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All these services are already being used for educational purposes, but only by advanced users. And usually the usage of these online tools is not integrated within the scope of what we could refer as "virtual classroom". Because is happening outside of the radar of the learning institutions and sometimes even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Taking this into account, the integration between LMS and Web 2.0 trends will be very necessary and very important. Every day becomes more essential developing learning to the trends related to Web 2.0. Education must be supplemented by new applications, tools and paradigms that lead to what is called eLearning 2.0 [7]. This new trend in learning requires tools that facilitate: 1) changes in the ways of interacting socializing the learning; 2) access to tools considering the new performers in learning, natives and digitals immigrants; 3) support to educational trends such as learning throughout life or informal learning, students mobility and so on, related to the </a:t>
            </a:r>
            <a:r>
              <a:rPr lang="en-US" sz="1200" kern="1200" dirty="0" err="1" smtClean="0">
                <a:solidFill>
                  <a:schemeClr val="tx1"/>
                </a:solidFill>
                <a:latin typeface="+mn-lt"/>
                <a:ea typeface="ＭＳ Ｐゴシック" pitchFamily="-108" charset="-128"/>
                <a:cs typeface="+mn-cs"/>
              </a:rPr>
              <a:t>Bolonia</a:t>
            </a:r>
            <a:r>
              <a:rPr lang="en-US" sz="1200" kern="1200" dirty="0" smtClean="0">
                <a:solidFill>
                  <a:schemeClr val="tx1"/>
                </a:solidFill>
                <a:latin typeface="+mn-lt"/>
                <a:ea typeface="ＭＳ Ｐゴシック" pitchFamily="-108" charset="-128"/>
                <a:cs typeface="+mn-cs"/>
              </a:rPr>
              <a:t> process; 4) the student-centered learning.</a:t>
            </a:r>
            <a:endParaRPr lang="es-ES" sz="1200" kern="1200" dirty="0" smtClean="0">
              <a:solidFill>
                <a:schemeClr val="tx1"/>
              </a:solidFill>
              <a:latin typeface="+mn-lt"/>
              <a:ea typeface="ＭＳ Ｐゴシック" pitchFamily="-108" charset="-128"/>
              <a:cs typeface="+mn-cs"/>
            </a:endParaRPr>
          </a:p>
          <a:p>
            <a:endParaRPr lang="es-ES" sz="1200" kern="1200" dirty="0">
              <a:solidFill>
                <a:schemeClr val="tx1"/>
              </a:solidFill>
              <a:latin typeface="+mn-lt"/>
              <a:ea typeface="ＭＳ Ｐゴシック" pitchFamily="-108" charset="-128"/>
              <a:cs typeface="+mn-cs"/>
            </a:endParaRPr>
          </a:p>
        </p:txBody>
      </p:sp>
      <p:sp>
        <p:nvSpPr>
          <p:cNvPr id="21508" name="3 Marcador de número de diapositiva"/>
          <p:cNvSpPr>
            <a:spLocks noGrp="1"/>
          </p:cNvSpPr>
          <p:nvPr>
            <p:ph type="sldNum" sz="quarter" idx="5"/>
          </p:nvPr>
        </p:nvSpPr>
        <p:spPr bwMode="auto">
          <a:noFill/>
          <a:ln>
            <a:miter lim="800000"/>
            <a:headEnd/>
            <a:tailEnd/>
          </a:ln>
        </p:spPr>
        <p:txBody>
          <a:bodyPr/>
          <a:lstStyle/>
          <a:p>
            <a:fld id="{1B879404-A5D9-4530-959F-D0BB627F6270}" type="slidenum">
              <a:rPr lang="es-ES_tradnl"/>
              <a:pPr/>
              <a:t>25</a:t>
            </a:fld>
            <a:endParaRPr lang="es-ES_trad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As a proposal to solve all these needs are the PLE, which according to Wilson [6], are defined as learning student-centered contexts that integrate any tool, service, content, evidence and person involved in e-learning process. This way the responsibility of the learning is given to the student, which benefits itself and its formative process [8]. However, some limits could be necessary (generally derived from an institution concerned about the formality of their teaching/learning process) in the means used by the student to define its learning. Hence it’s necessary that PLE can be constructed by integrating tools 2.0 and LMS [9].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Incorporating Web 2.0 applications into learning processes involves bringing in new styles of communication, new roles, new ways of intervention, new scenarios, a wide range of activities, generally, involves opening a series of educational challenges [10]. Through these trends, students are no longer passive subjects of learning to become active students in classes, with no restrictions, being able to use things like Google, </a:t>
            </a:r>
            <a:r>
              <a:rPr lang="en-US" sz="1200" kern="1200" dirty="0" err="1" smtClean="0">
                <a:solidFill>
                  <a:schemeClr val="tx1"/>
                </a:solidFill>
                <a:latin typeface="+mn-lt"/>
                <a:ea typeface="ＭＳ Ｐゴシック" pitchFamily="-108" charset="-128"/>
                <a:cs typeface="+mn-cs"/>
              </a:rPr>
              <a:t>Facebook</a:t>
            </a:r>
            <a:r>
              <a:rPr lang="en-US" sz="1200" kern="1200" dirty="0" smtClean="0">
                <a:solidFill>
                  <a:schemeClr val="tx1"/>
                </a:solidFill>
                <a:latin typeface="+mn-lt"/>
                <a:ea typeface="ＭＳ Ｐゴシック" pitchFamily="-108" charset="-128"/>
                <a:cs typeface="+mn-cs"/>
              </a:rPr>
              <a:t>, Twitter, etc. to support learning processes; they can use digital devices such as computers, mobile phones, mp3, recorders and so on to improve the learning.</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The potential of these tools is enormous, as evidenced by experiences such as </a:t>
            </a:r>
            <a:r>
              <a:rPr lang="en-US" sz="1200" kern="1200" dirty="0" err="1" smtClean="0">
                <a:solidFill>
                  <a:schemeClr val="tx1"/>
                </a:solidFill>
                <a:latin typeface="+mn-lt"/>
                <a:ea typeface="ＭＳ Ｐゴシック" pitchFamily="-108" charset="-128"/>
                <a:cs typeface="+mn-cs"/>
              </a:rPr>
              <a:t>Jekins</a:t>
            </a:r>
            <a:r>
              <a:rPr lang="en-US" sz="1200" kern="1200" dirty="0" smtClean="0">
                <a:solidFill>
                  <a:schemeClr val="tx1"/>
                </a:solidFill>
                <a:latin typeface="+mn-lt"/>
                <a:ea typeface="ＭＳ Ｐゴシック" pitchFamily="-108" charset="-128"/>
                <a:cs typeface="+mn-cs"/>
              </a:rPr>
              <a:t> [11], </a:t>
            </a:r>
            <a:r>
              <a:rPr lang="en-US" sz="1200" kern="1200" dirty="0" err="1" smtClean="0">
                <a:solidFill>
                  <a:schemeClr val="tx1"/>
                </a:solidFill>
                <a:latin typeface="+mn-lt"/>
                <a:ea typeface="ＭＳ Ｐゴシック" pitchFamily="-108" charset="-128"/>
                <a:cs typeface="+mn-cs"/>
              </a:rPr>
              <a:t>Downes</a:t>
            </a:r>
            <a:r>
              <a:rPr lang="en-US" sz="1200" kern="1200" dirty="0" smtClean="0">
                <a:solidFill>
                  <a:schemeClr val="tx1"/>
                </a:solidFill>
                <a:latin typeface="+mn-lt"/>
                <a:ea typeface="ＭＳ Ｐゴシック" pitchFamily="-108" charset="-128"/>
                <a:cs typeface="+mn-cs"/>
              </a:rPr>
              <a:t> [4], and it’s increasingly expanding in the different educational environments [12]. Despite all that power is necessary to take into account a number of problems which have arisen through the application of these tools: 1) The improvisation in the use of 2.0 tools and customization of student-centered learning can lead to the wrong idea that the use of this tools into learning should not be planned, this is not correct, they should be estimated, validated and evaluated according to different criteria [13]; 2) Among the problems hampering the full educational utilization of Web 2.0 should be mentioned some technological problems – insufficient bandwidth and lack of access to computers in schools and students’ homes – and other pedagogical issues where the biggest challenge is that students don’t create products and prefer to “copy and learn”, students assessment procedures are not formatives and do not “mix” means. [14]; 3) Lack of support from LMS to the use of these kind of tools.</a:t>
            </a:r>
            <a:endParaRPr lang="es-ES" sz="1200" kern="1200" dirty="0" smtClean="0">
              <a:solidFill>
                <a:schemeClr val="tx1"/>
              </a:solidFill>
              <a:latin typeface="+mn-lt"/>
              <a:ea typeface="ＭＳ Ｐゴシック" pitchFamily="-108" charset="-128"/>
              <a:cs typeface="+mn-cs"/>
            </a:endParaRPr>
          </a:p>
        </p:txBody>
      </p:sp>
      <p:sp>
        <p:nvSpPr>
          <p:cNvPr id="21508" name="3 Marcador de número de diapositiva"/>
          <p:cNvSpPr>
            <a:spLocks noGrp="1"/>
          </p:cNvSpPr>
          <p:nvPr>
            <p:ph type="sldNum" sz="quarter" idx="5"/>
          </p:nvPr>
        </p:nvSpPr>
        <p:spPr bwMode="auto">
          <a:noFill/>
          <a:ln>
            <a:miter lim="800000"/>
            <a:headEnd/>
            <a:tailEnd/>
          </a:ln>
        </p:spPr>
        <p:txBody>
          <a:bodyPr/>
          <a:lstStyle/>
          <a:p>
            <a:fld id="{1B879404-A5D9-4530-959F-D0BB627F6270}" type="slidenum">
              <a:rPr lang="es-ES_tradnl"/>
              <a:pPr/>
              <a:t>26</a:t>
            </a:fld>
            <a:endParaRPr lang="es-ES_tradn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3555"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PLE can solve many of these problems and, after determining their use, you must think how to deal with the system definition. Maybe the first question should be whether start a solution from scratch or based it on another LMS. Considering existing initiatives is convenient in this regard, as well as the benefits that would have either decision. In this sense there are some studies and experiences such as [15]:</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Analysis concerning the adequacy of integrating 2.0 applications in continuing training context, as well as in web application hybrid (mash-ups).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Definition of PLE from an hybrid approach, describing a customizable Web portal as a base of PLE in which would be aggregated different Web tools interconnected from different contexts, and providing an interaction language among its users.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Research of the limitations of the integration of applications derived from the exchange of information between them, the use of REST is proposed to solve them.</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Design and implementation of strategies for PLEs definition.</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Implementation of a institutional PLE for the University of the Basque Country, thus, a PLE where applications 2.0 which student can use are defined by the University.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RWTH Aachen University was commissioned to develop the Learning Environment Framework (PLEF) (http://eiche.informatik.rwth-aachen.de:3333/PLEF/index.jsp), a PLE service that takes care of composing a set of subservices to support the students’ activity when composing, manage, tag, annotate and share their favorite resources.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The discussed initiatives define in some cases PLE, but do not consider all areas of information. Most of them only integrate different tools 2.0 in a container, regardless of LMS information. One of them, the Basque Country University works to integrate tools in the LMS, but this integration will be through widgets and will not exist, therefore, interaction between tools and platform.</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Hence, the system proposed here covers a broader spectrum of communication and do not forget in any case the LMS. Taking into account these experiences could be decided that it might be better to hold the system from scratch, taking the architecture referred to the mash-ups and the interaction languages, but should be necessary to consider the futility of reinventing the wheel again. To define a PLE should not assume to discard the functionalities of the LMS, these functionalities can enrich student learning, and 2.0 components integrated in the learning platform would enhance exponentially the possibilities of learning in institutions. Neither should be neglected the acceptance of certain LMS such as </a:t>
            </a:r>
            <a:r>
              <a:rPr lang="en-US" sz="1200" kern="1200" dirty="0" err="1" smtClean="0">
                <a:solidFill>
                  <a:schemeClr val="tx1"/>
                </a:solidFill>
                <a:latin typeface="+mn-lt"/>
                <a:ea typeface="ＭＳ Ｐゴシック" pitchFamily="-108" charset="-128"/>
                <a:cs typeface="+mn-cs"/>
              </a:rPr>
              <a:t>Moodle</a:t>
            </a:r>
            <a:r>
              <a:rPr lang="en-US" sz="1200" kern="1200" dirty="0" smtClean="0">
                <a:solidFill>
                  <a:schemeClr val="tx1"/>
                </a:solidFill>
                <a:latin typeface="+mn-lt"/>
                <a:ea typeface="ＭＳ Ｐゴシック" pitchFamily="-108" charset="-128"/>
                <a:cs typeface="+mn-cs"/>
              </a:rPr>
              <a:t> in Spain (and elsewhere in the world).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Once the base has been established, the conversion of LMS into a PLE begins. At this point, the two possibilities of PLE that this project offers should be considered. First, the need to export information from the LMS to a PLE, i.e., the export system of educational portable components, while on the other hand would be the integration of tools 2.0 in the LMS in order to redefine them as </a:t>
            </a:r>
            <a:r>
              <a:rPr lang="en-US" sz="1200" kern="1200" dirty="0" err="1" smtClean="0">
                <a:solidFill>
                  <a:schemeClr val="tx1"/>
                </a:solidFill>
                <a:latin typeface="+mn-lt"/>
                <a:ea typeface="ＭＳ Ｐゴシック" pitchFamily="-108" charset="-128"/>
                <a:cs typeface="+mn-cs"/>
              </a:rPr>
              <a:t>iPLE</a:t>
            </a:r>
            <a:r>
              <a:rPr lang="en-US" sz="1200" kern="1200" dirty="0" smtClean="0">
                <a:solidFill>
                  <a:schemeClr val="tx1"/>
                </a:solidFill>
                <a:latin typeface="+mn-lt"/>
                <a:ea typeface="ＭＳ Ｐゴシック" pitchFamily="-108" charset="-128"/>
                <a:cs typeface="+mn-cs"/>
              </a:rPr>
              <a:t> (integrated PLE or institutional PLE, depending on the approach).</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Insomuch as the export of information of the platform, you must determine what to import, how to import it and how to display the information.</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With regard to what to export, pedagogical criteria must be met considering what information is most critical, which activities are more representatives and enrich the personal student environment, in addition to what information is more appreciated by the students.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Regarding to how to export is considered the usage of a service-oriented architecture (SOA - Service Oriented Architecture). It allows, so, the integration of the system regardless of the technology that is implemented, the scalability is improved, more flexible systems are defined, easier to maintain and more resistant to change. It also facilitates the interconnection of heterogeneous contexts such as LMS and mobile devices.</a:t>
            </a:r>
            <a:endParaRPr lang="es-ES" sz="1200" kern="1200" dirty="0">
              <a:solidFill>
                <a:schemeClr val="tx1"/>
              </a:solidFill>
              <a:latin typeface="+mn-lt"/>
              <a:ea typeface="ＭＳ Ｐゴシック" pitchFamily="-108" charset="-128"/>
              <a:cs typeface="+mn-cs"/>
            </a:endParaRPr>
          </a:p>
        </p:txBody>
      </p:sp>
      <p:sp>
        <p:nvSpPr>
          <p:cNvPr id="23556" name="3 Marcador de número de diapositiva"/>
          <p:cNvSpPr>
            <a:spLocks noGrp="1"/>
          </p:cNvSpPr>
          <p:nvPr>
            <p:ph type="sldNum" sz="quarter" idx="5"/>
          </p:nvPr>
        </p:nvSpPr>
        <p:spPr bwMode="auto">
          <a:noFill/>
          <a:ln>
            <a:miter lim="800000"/>
            <a:headEnd/>
            <a:tailEnd/>
          </a:ln>
        </p:spPr>
        <p:txBody>
          <a:bodyPr/>
          <a:lstStyle/>
          <a:p>
            <a:fld id="{BF410F44-8273-4CA2-9E24-DC4F599AC8CE}" type="slidenum">
              <a:rPr lang="es-ES_tradnl"/>
              <a:pPr/>
              <a:t>27</a:t>
            </a:fld>
            <a:endParaRPr lang="es-ES_trad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28</a:t>
            </a:fld>
            <a:endParaRPr lang="es-ES_tradnl" dirty="0"/>
          </a:p>
        </p:txBody>
      </p:sp>
    </p:spTree>
    <p:extLst>
      <p:ext uri="{BB962C8B-B14F-4D97-AF65-F5344CB8AC3E}">
        <p14:creationId xmlns:p14="http://schemas.microsoft.com/office/powerpoint/2010/main" val="27623736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29</a:t>
            </a:fld>
            <a:endParaRPr lang="es-ES_tradnl" dirty="0"/>
          </a:p>
        </p:txBody>
      </p:sp>
    </p:spTree>
    <p:extLst>
      <p:ext uri="{BB962C8B-B14F-4D97-AF65-F5344CB8AC3E}">
        <p14:creationId xmlns:p14="http://schemas.microsoft.com/office/powerpoint/2010/main" val="3791762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a:t>
            </a:fld>
            <a:endParaRPr lang="es-ES_tradnl" dirty="0"/>
          </a:p>
        </p:txBody>
      </p:sp>
    </p:spTree>
    <p:extLst>
      <p:ext uri="{BB962C8B-B14F-4D97-AF65-F5344CB8AC3E}">
        <p14:creationId xmlns:p14="http://schemas.microsoft.com/office/powerpoint/2010/main" val="4725603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30</a:t>
            </a:fld>
            <a:endParaRPr lang="es-ES_tradnl" dirty="0"/>
          </a:p>
        </p:txBody>
      </p:sp>
    </p:spTree>
    <p:extLst>
      <p:ext uri="{BB962C8B-B14F-4D97-AF65-F5344CB8AC3E}">
        <p14:creationId xmlns:p14="http://schemas.microsoft.com/office/powerpoint/2010/main" val="6059558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31</a:t>
            </a:fld>
            <a:endParaRPr lang="es-ES_tradnl" dirty="0"/>
          </a:p>
        </p:txBody>
      </p:sp>
    </p:spTree>
    <p:extLst>
      <p:ext uri="{BB962C8B-B14F-4D97-AF65-F5344CB8AC3E}">
        <p14:creationId xmlns:p14="http://schemas.microsoft.com/office/powerpoint/2010/main" val="19594002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32</a:t>
            </a:fld>
            <a:endParaRPr lang="es-ES_tradnl" dirty="0"/>
          </a:p>
        </p:txBody>
      </p:sp>
    </p:spTree>
    <p:extLst>
      <p:ext uri="{BB962C8B-B14F-4D97-AF65-F5344CB8AC3E}">
        <p14:creationId xmlns:p14="http://schemas.microsoft.com/office/powerpoint/2010/main" val="16651889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33</a:t>
            </a:fld>
            <a:endParaRPr lang="es-ES_tradnl" dirty="0"/>
          </a:p>
        </p:txBody>
      </p:sp>
    </p:spTree>
    <p:extLst>
      <p:ext uri="{BB962C8B-B14F-4D97-AF65-F5344CB8AC3E}">
        <p14:creationId xmlns:p14="http://schemas.microsoft.com/office/powerpoint/2010/main" val="28405393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Hello</a:t>
            </a:r>
            <a:r>
              <a:rPr lang="es-ES_tradnl" dirty="0" smtClean="0"/>
              <a:t> my</a:t>
            </a:r>
            <a:r>
              <a:rPr lang="es-ES_tradnl" baseline="0" dirty="0" smtClean="0"/>
              <a:t> </a:t>
            </a:r>
            <a:r>
              <a:rPr lang="es-ES_tradnl" baseline="0" dirty="0" err="1" smtClean="0"/>
              <a:t>name</a:t>
            </a:r>
            <a:r>
              <a:rPr lang="es-ES_tradnl" baseline="0" dirty="0" smtClean="0"/>
              <a:t> </a:t>
            </a:r>
            <a:r>
              <a:rPr lang="es-ES_tradnl" baseline="0" dirty="0" err="1" smtClean="0"/>
              <a:t>is</a:t>
            </a:r>
            <a:r>
              <a:rPr lang="es-ES_tradnl" baseline="0" dirty="0" smtClean="0"/>
              <a:t> Miguel Ángel Conde González, </a:t>
            </a:r>
            <a:r>
              <a:rPr lang="es-ES_tradnl" baseline="0" dirty="0" err="1" smtClean="0"/>
              <a:t>I’m</a:t>
            </a:r>
            <a:r>
              <a:rPr lang="es-ES_tradnl" baseline="0" dirty="0" smtClean="0"/>
              <a:t> a </a:t>
            </a:r>
            <a:r>
              <a:rPr lang="es-ES_tradnl" baseline="0" dirty="0" err="1" smtClean="0"/>
              <a:t>reseracher</a:t>
            </a:r>
            <a:r>
              <a:rPr lang="es-ES_tradnl" baseline="0" dirty="0" smtClean="0"/>
              <a:t> </a:t>
            </a:r>
            <a:r>
              <a:rPr lang="es-ES_tradnl" baseline="0" dirty="0" err="1" smtClean="0"/>
              <a:t>of</a:t>
            </a:r>
            <a:r>
              <a:rPr lang="es-ES_tradnl" baseline="0" dirty="0" smtClean="0"/>
              <a:t> Grial </a:t>
            </a:r>
            <a:r>
              <a:rPr lang="es-ES_tradnl" baseline="0" dirty="0" err="1" smtClean="0"/>
              <a:t>Research</a:t>
            </a:r>
            <a:r>
              <a:rPr lang="es-ES_tradnl" baseline="0" dirty="0" smtClean="0"/>
              <a:t> </a:t>
            </a:r>
            <a:r>
              <a:rPr lang="es-ES_tradnl" baseline="0" dirty="0" err="1" smtClean="0"/>
              <a:t>group</a:t>
            </a:r>
            <a:r>
              <a:rPr lang="es-ES_tradnl" baseline="0" dirty="0" smtClean="0"/>
              <a:t> </a:t>
            </a:r>
            <a:r>
              <a:rPr lang="es-ES_tradnl" baseline="0" dirty="0" err="1" smtClean="0"/>
              <a:t>and</a:t>
            </a:r>
            <a:r>
              <a:rPr lang="es-ES_tradnl" baseline="0" dirty="0" smtClean="0"/>
              <a:t> </a:t>
            </a:r>
            <a:r>
              <a:rPr lang="es-ES_tradnl" baseline="0" dirty="0" err="1" smtClean="0"/>
              <a:t>I’m</a:t>
            </a:r>
            <a:r>
              <a:rPr lang="es-ES_tradnl" baseline="0" dirty="0" smtClean="0"/>
              <a:t> </a:t>
            </a:r>
            <a:r>
              <a:rPr lang="es-ES_tradnl" baseline="0" dirty="0" err="1" smtClean="0"/>
              <a:t>here</a:t>
            </a:r>
            <a:r>
              <a:rPr lang="es-ES_tradnl" baseline="0" dirty="0" smtClean="0"/>
              <a:t> </a:t>
            </a:r>
            <a:r>
              <a:rPr lang="es-ES_tradnl" baseline="0" dirty="0" err="1" smtClean="0"/>
              <a:t>to</a:t>
            </a:r>
            <a:r>
              <a:rPr lang="es-ES_tradnl" baseline="0" dirty="0" smtClean="0"/>
              <a:t> talk </a:t>
            </a:r>
            <a:r>
              <a:rPr lang="es-ES_tradnl" baseline="0" dirty="0" err="1" smtClean="0"/>
              <a:t>about</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main</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group</a:t>
            </a:r>
            <a:r>
              <a:rPr lang="es-ES_tradnl" baseline="0" dirty="0" smtClean="0"/>
              <a:t> </a:t>
            </a:r>
            <a:r>
              <a:rPr lang="es-ES_tradnl" baseline="0" dirty="0" err="1" smtClean="0"/>
              <a:t>and</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results</a:t>
            </a:r>
            <a:r>
              <a:rPr lang="es-ES_tradnl" baseline="0" dirty="0" smtClean="0"/>
              <a:t> </a:t>
            </a:r>
            <a:r>
              <a:rPr lang="es-ES_tradnl" baseline="0" dirty="0" err="1" smtClean="0"/>
              <a:t>that</a:t>
            </a:r>
            <a:r>
              <a:rPr lang="es-ES_tradnl" baseline="0" dirty="0" smtClean="0"/>
              <a:t> </a:t>
            </a:r>
            <a:r>
              <a:rPr lang="es-ES_tradnl" baseline="0" dirty="0" err="1" smtClean="0"/>
              <a:t>this</a:t>
            </a:r>
            <a:r>
              <a:rPr lang="es-ES_tradnl" baseline="0" dirty="0" smtClean="0"/>
              <a:t> </a:t>
            </a:r>
            <a:r>
              <a:rPr lang="es-ES_tradnl" baseline="0" dirty="0" err="1" smtClean="0"/>
              <a:t>research</a:t>
            </a:r>
            <a:r>
              <a:rPr lang="es-ES_tradnl" baseline="0" dirty="0" smtClean="0"/>
              <a:t> </a:t>
            </a:r>
            <a:r>
              <a:rPr lang="es-ES_tradnl" baseline="0" dirty="0" err="1" smtClean="0"/>
              <a:t>generates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34</a:t>
            </a:fld>
            <a:endParaRPr lang="es-ES_tradn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GRIAL has </a:t>
            </a:r>
            <a:r>
              <a:rPr lang="es-ES_tradnl" dirty="0" err="1" smtClean="0"/>
              <a:t>several</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opened</a:t>
            </a:r>
            <a:r>
              <a:rPr lang="es-ES_tradnl" baseline="0" dirty="0" smtClean="0"/>
              <a:t> as </a:t>
            </a:r>
            <a:r>
              <a:rPr lang="es-ES_tradnl" baseline="0" dirty="0" err="1" smtClean="0"/>
              <a:t>you</a:t>
            </a:r>
            <a:r>
              <a:rPr lang="es-ES_tradnl" baseline="0" dirty="0" smtClean="0"/>
              <a:t> </a:t>
            </a:r>
            <a:r>
              <a:rPr lang="es-ES_tradnl" baseline="0" dirty="0" err="1" smtClean="0"/>
              <a:t>have</a:t>
            </a:r>
            <a:r>
              <a:rPr lang="es-ES_tradnl" baseline="0" dirty="0" smtClean="0"/>
              <a:t> </a:t>
            </a:r>
            <a:r>
              <a:rPr lang="es-ES_tradnl" baseline="0" dirty="0" err="1" smtClean="0"/>
              <a:t>seen</a:t>
            </a:r>
            <a:r>
              <a:rPr lang="es-ES_tradnl" baseline="0" dirty="0" smtClean="0"/>
              <a:t> in </a:t>
            </a:r>
            <a:r>
              <a:rPr lang="es-ES_tradnl" baseline="0" dirty="0" err="1" smtClean="0"/>
              <a:t>previous</a:t>
            </a:r>
            <a:r>
              <a:rPr lang="es-ES_tradnl" baseline="0" dirty="0" smtClean="0"/>
              <a:t> </a:t>
            </a:r>
            <a:r>
              <a:rPr lang="es-ES_tradnl" baseline="0" dirty="0" err="1" smtClean="0"/>
              <a:t>presentation</a:t>
            </a:r>
            <a:r>
              <a:rPr lang="es-ES_tradnl" baseline="0" dirty="0" smtClean="0"/>
              <a:t>, </a:t>
            </a:r>
            <a:r>
              <a:rPr lang="es-ES_tradnl" baseline="0" dirty="0" err="1" smtClean="0"/>
              <a:t>here</a:t>
            </a:r>
            <a:r>
              <a:rPr lang="es-ES_tradnl" baseline="0" dirty="0" smtClean="0"/>
              <a:t> </a:t>
            </a:r>
            <a:r>
              <a:rPr lang="es-ES_tradnl" baseline="0" dirty="0" err="1" smtClean="0"/>
              <a:t>we</a:t>
            </a:r>
            <a:r>
              <a:rPr lang="es-ES_tradnl" baseline="0" dirty="0" smtClean="0"/>
              <a:t> talk </a:t>
            </a:r>
            <a:r>
              <a:rPr lang="es-ES_tradnl" baseline="0" dirty="0" err="1" smtClean="0"/>
              <a:t>about</a:t>
            </a:r>
            <a:r>
              <a:rPr lang="es-ES_tradnl" baseline="0" dirty="0" smtClean="0"/>
              <a:t> </a:t>
            </a:r>
            <a:r>
              <a:rPr lang="es-ES_tradnl" baseline="0" dirty="0" err="1" smtClean="0"/>
              <a:t>them</a:t>
            </a:r>
            <a:r>
              <a:rPr lang="es-ES_tradnl" baseline="0" dirty="0" smtClean="0"/>
              <a:t> </a:t>
            </a:r>
            <a:r>
              <a:rPr lang="es-ES_tradnl" baseline="0" dirty="0" err="1" smtClean="0"/>
              <a:t>from</a:t>
            </a:r>
            <a:r>
              <a:rPr lang="es-ES_tradnl" baseline="0" dirty="0" smtClean="0"/>
              <a:t> a </a:t>
            </a:r>
            <a:r>
              <a:rPr lang="es-ES_tradnl" baseline="0" dirty="0" err="1" smtClean="0"/>
              <a:t>point</a:t>
            </a:r>
            <a:r>
              <a:rPr lang="es-ES_tradnl" baseline="0" dirty="0" smtClean="0"/>
              <a:t> </a:t>
            </a:r>
            <a:r>
              <a:rPr lang="es-ES_tradnl" baseline="0" dirty="0" err="1" smtClean="0"/>
              <a:t>of</a:t>
            </a:r>
            <a:r>
              <a:rPr lang="es-ES_tradnl" baseline="0" dirty="0" smtClean="0"/>
              <a:t> </a:t>
            </a:r>
            <a:r>
              <a:rPr lang="es-ES_tradnl" baseline="0" dirty="0" err="1" smtClean="0"/>
              <a:t>view</a:t>
            </a:r>
            <a:r>
              <a:rPr lang="es-ES_tradnl" baseline="0" dirty="0" smtClean="0"/>
              <a:t> </a:t>
            </a:r>
            <a:r>
              <a:rPr lang="es-ES_tradnl" baseline="0" dirty="0" err="1" smtClean="0"/>
              <a:t>centered</a:t>
            </a:r>
            <a:r>
              <a:rPr lang="es-ES_tradnl" baseline="0" dirty="0" smtClean="0"/>
              <a:t> </a:t>
            </a:r>
            <a:r>
              <a:rPr lang="es-ES_tradnl" baseline="0" dirty="0" err="1" smtClean="0"/>
              <a:t>on</a:t>
            </a:r>
            <a:r>
              <a:rPr lang="es-ES_tradnl" baseline="0" dirty="0" smtClean="0"/>
              <a:t> </a:t>
            </a:r>
            <a:r>
              <a:rPr lang="es-ES_tradnl" baseline="0" dirty="0" err="1" smtClean="0"/>
              <a:t>the</a:t>
            </a:r>
            <a:r>
              <a:rPr lang="es-ES_tradnl" baseline="0" dirty="0" smtClean="0"/>
              <a:t> </a:t>
            </a:r>
            <a:r>
              <a:rPr lang="es-ES_tradnl" baseline="0" dirty="0" err="1" smtClean="0"/>
              <a:t>results</a:t>
            </a:r>
            <a:r>
              <a:rPr lang="es-ES_tradnl" baseline="0" dirty="0" smtClean="0"/>
              <a:t>. </a:t>
            </a:r>
            <a:r>
              <a:rPr lang="es-ES_tradnl" baseline="0" dirty="0" err="1" smtClean="0"/>
              <a:t>Sometimes</a:t>
            </a:r>
            <a:r>
              <a:rPr lang="es-ES_tradnl" baseline="0" dirty="0" smtClean="0"/>
              <a:t> </a:t>
            </a:r>
            <a:r>
              <a:rPr lang="es-ES_tradnl" baseline="0" dirty="0" err="1" smtClean="0"/>
              <a:t>these</a:t>
            </a:r>
            <a:r>
              <a:rPr lang="es-ES_tradnl" baseline="0" dirty="0" smtClean="0"/>
              <a:t> </a:t>
            </a:r>
            <a:r>
              <a:rPr lang="es-ES_tradnl" baseline="0" dirty="0" err="1" smtClean="0"/>
              <a:t>results</a:t>
            </a:r>
            <a:r>
              <a:rPr lang="es-ES_tradnl" baseline="0" dirty="0" smtClean="0"/>
              <a:t> </a:t>
            </a:r>
            <a:r>
              <a:rPr lang="es-ES_tradnl" baseline="0" dirty="0" err="1" smtClean="0"/>
              <a:t>could</a:t>
            </a:r>
            <a:r>
              <a:rPr lang="es-ES_tradnl" baseline="0" dirty="0" smtClean="0"/>
              <a:t> be </a:t>
            </a:r>
            <a:r>
              <a:rPr lang="es-ES_tradnl" baseline="0" dirty="0" err="1" smtClean="0"/>
              <a:t>products</a:t>
            </a:r>
            <a:r>
              <a:rPr lang="es-ES_tradnl" baseline="0" dirty="0" smtClean="0"/>
              <a:t>, </a:t>
            </a:r>
            <a:r>
              <a:rPr lang="es-ES_tradnl" baseline="0" dirty="0" err="1" smtClean="0"/>
              <a:t>but</a:t>
            </a:r>
            <a:r>
              <a:rPr lang="es-ES_tradnl" baseline="0" dirty="0" smtClean="0"/>
              <a:t> </a:t>
            </a:r>
            <a:r>
              <a:rPr lang="es-ES_tradnl" baseline="0" dirty="0" err="1" smtClean="0"/>
              <a:t>also</a:t>
            </a:r>
            <a:r>
              <a:rPr lang="es-ES_tradnl" baseline="0" dirty="0" smtClean="0"/>
              <a:t> </a:t>
            </a:r>
            <a:r>
              <a:rPr lang="es-ES_tradnl" baseline="0" dirty="0" err="1" smtClean="0"/>
              <a:t>they</a:t>
            </a:r>
            <a:r>
              <a:rPr lang="es-ES_tradnl" baseline="0" dirty="0" smtClean="0"/>
              <a:t> </a:t>
            </a:r>
            <a:r>
              <a:rPr lang="es-ES_tradnl" baseline="0" dirty="0" err="1" smtClean="0"/>
              <a:t>could</a:t>
            </a:r>
            <a:r>
              <a:rPr lang="es-ES_tradnl" baseline="0" dirty="0" smtClean="0"/>
              <a:t> be </a:t>
            </a:r>
            <a:r>
              <a:rPr lang="es-ES_tradnl" baseline="0" dirty="0" err="1" smtClean="0"/>
              <a:t>knk</a:t>
            </a:r>
            <a:r>
              <a:rPr lang="es-ES_tradnl" baseline="0" dirty="0" smtClean="0"/>
              <a:t> how, </a:t>
            </a:r>
            <a:r>
              <a:rPr lang="es-ES_tradnl" baseline="0" dirty="0" err="1" smtClean="0"/>
              <a:t>reports</a:t>
            </a:r>
            <a:r>
              <a:rPr lang="es-ES_tradnl" baseline="0" dirty="0" smtClean="0"/>
              <a:t>, </a:t>
            </a:r>
            <a:r>
              <a:rPr lang="es-ES_tradnl" baseline="0" dirty="0" err="1" smtClean="0"/>
              <a:t>articles</a:t>
            </a:r>
            <a:r>
              <a:rPr lang="es-ES_tradnl" baseline="0" dirty="0" smtClean="0"/>
              <a:t> in </a:t>
            </a:r>
            <a:r>
              <a:rPr lang="es-ES_tradnl" baseline="0" dirty="0" err="1" smtClean="0"/>
              <a:t>conferences</a:t>
            </a:r>
            <a:r>
              <a:rPr lang="es-ES_tradnl" baseline="0" dirty="0" smtClean="0"/>
              <a:t>, </a:t>
            </a:r>
            <a:r>
              <a:rPr lang="es-ES_tradnl" baseline="0" dirty="0" err="1" smtClean="0"/>
              <a:t>awards</a:t>
            </a:r>
            <a:r>
              <a:rPr lang="es-ES_tradnl" baseline="0" dirty="0" smtClean="0"/>
              <a:t> </a:t>
            </a:r>
            <a:r>
              <a:rPr lang="es-ES_tradnl" baseline="0" dirty="0" err="1" smtClean="0"/>
              <a:t>and</a:t>
            </a:r>
            <a:r>
              <a:rPr lang="es-ES_tradnl" baseline="0" dirty="0" smtClean="0"/>
              <a:t> </a:t>
            </a:r>
            <a:r>
              <a:rPr lang="es-ES_tradnl" baseline="0" dirty="0" err="1" smtClean="0"/>
              <a:t>other</a:t>
            </a:r>
            <a:r>
              <a:rPr lang="es-ES_tradnl" baseline="0" dirty="0" smtClean="0"/>
              <a:t> </a:t>
            </a:r>
            <a:r>
              <a:rPr lang="es-ES_tradnl" baseline="0" dirty="0" err="1" smtClean="0"/>
              <a:t>things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4</a:t>
            </a:fld>
            <a:endParaRPr lang="es-ES_tradn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We</a:t>
            </a:r>
            <a:r>
              <a:rPr lang="es-ES_tradnl" baseline="0" dirty="0" smtClean="0"/>
              <a:t> </a:t>
            </a:r>
            <a:r>
              <a:rPr lang="es-ES_tradnl" baseline="0" dirty="0" err="1" smtClean="0"/>
              <a:t>have</a:t>
            </a:r>
            <a:r>
              <a:rPr lang="es-ES_tradnl" baseline="0" dirty="0" smtClean="0"/>
              <a:t> </a:t>
            </a:r>
            <a:r>
              <a:rPr lang="es-ES_tradnl" baseline="0" dirty="0" err="1" smtClean="0"/>
              <a:t>different</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on</a:t>
            </a:r>
            <a:r>
              <a:rPr lang="es-ES_tradnl" baseline="0" dirty="0" smtClean="0"/>
              <a:t> </a:t>
            </a:r>
            <a:r>
              <a:rPr lang="es-ES_tradnl" baseline="0" dirty="0" err="1" smtClean="0"/>
              <a:t>mobile</a:t>
            </a:r>
            <a:r>
              <a:rPr lang="es-ES_tradnl" baseline="0" dirty="0" smtClean="0"/>
              <a:t> </a:t>
            </a:r>
            <a:r>
              <a:rPr lang="es-ES_tradnl" baseline="0" dirty="0" err="1" smtClean="0"/>
              <a:t>devices</a:t>
            </a:r>
            <a:r>
              <a:rPr lang="es-ES_tradnl" baseline="0" dirty="0" smtClean="0"/>
              <a:t>, </a:t>
            </a:r>
            <a:r>
              <a:rPr lang="es-ES_tradnl" baseline="0" dirty="0" err="1" smtClean="0"/>
              <a:t>Moodle</a:t>
            </a:r>
            <a:r>
              <a:rPr lang="es-ES_tradnl" baseline="0" dirty="0" smtClean="0"/>
              <a:t> </a:t>
            </a:r>
            <a:r>
              <a:rPr lang="es-ES_tradnl" baseline="0" dirty="0" err="1" smtClean="0"/>
              <a:t>developments</a:t>
            </a:r>
            <a:r>
              <a:rPr lang="es-ES_tradnl" baseline="0" dirty="0" smtClean="0"/>
              <a:t>, personal </a:t>
            </a:r>
            <a:r>
              <a:rPr lang="es-ES_tradnl" baseline="0" dirty="0" err="1" smtClean="0"/>
              <a:t>learning</a:t>
            </a:r>
            <a:r>
              <a:rPr lang="es-ES_tradnl" baseline="0" dirty="0" smtClean="0"/>
              <a:t> </a:t>
            </a:r>
            <a:r>
              <a:rPr lang="es-ES_tradnl" baseline="0" dirty="0" err="1" smtClean="0"/>
              <a:t>environments</a:t>
            </a:r>
            <a:r>
              <a:rPr lang="es-ES_tradnl" baseline="0" dirty="0" smtClean="0"/>
              <a:t>, </a:t>
            </a:r>
            <a:r>
              <a:rPr lang="es-ES_tradnl" baseline="0" dirty="0" err="1" smtClean="0"/>
              <a:t>elearning</a:t>
            </a:r>
            <a:r>
              <a:rPr lang="es-ES_tradnl" baseline="0" dirty="0" smtClean="0"/>
              <a:t> </a:t>
            </a:r>
            <a:r>
              <a:rPr lang="es-ES_tradnl" baseline="0" dirty="0" err="1" smtClean="0"/>
              <a:t>consulting</a:t>
            </a:r>
            <a:r>
              <a:rPr lang="es-ES_tradnl" baseline="0" dirty="0" smtClean="0"/>
              <a:t>, </a:t>
            </a:r>
            <a:r>
              <a:rPr lang="es-ES_tradnl" baseline="0" dirty="0" err="1" smtClean="0"/>
              <a:t>contents</a:t>
            </a:r>
            <a:r>
              <a:rPr lang="es-ES_tradnl" baseline="0" dirty="0" smtClean="0"/>
              <a:t> </a:t>
            </a:r>
            <a:r>
              <a:rPr lang="es-ES_tradnl" baseline="0" dirty="0" err="1" smtClean="0"/>
              <a:t>definition</a:t>
            </a:r>
            <a:r>
              <a:rPr lang="es-ES_tradnl" baseline="0" dirty="0" smtClean="0"/>
              <a:t> </a:t>
            </a:r>
            <a:r>
              <a:rPr lang="es-ES_tradnl" baseline="0" dirty="0" err="1" smtClean="0"/>
              <a:t>and</a:t>
            </a:r>
            <a:r>
              <a:rPr lang="es-ES_tradnl" baseline="0" dirty="0" smtClean="0"/>
              <a:t> so </a:t>
            </a:r>
            <a:r>
              <a:rPr lang="es-ES_tradnl" baseline="0" dirty="0" err="1" smtClean="0"/>
              <a:t>on</a:t>
            </a:r>
            <a:r>
              <a:rPr lang="es-ES_tradnl" baseline="0" dirty="0" smtClean="0"/>
              <a:t>, </a:t>
            </a:r>
            <a:r>
              <a:rPr lang="es-ES_tradnl" baseline="0" dirty="0" err="1" smtClean="0"/>
              <a:t>but</a:t>
            </a:r>
            <a:r>
              <a:rPr lang="es-ES_tradnl" baseline="0" dirty="0" smtClean="0"/>
              <a:t> </a:t>
            </a:r>
            <a:r>
              <a:rPr lang="es-ES_tradnl" baseline="0" dirty="0" err="1" smtClean="0"/>
              <a:t>what</a:t>
            </a:r>
            <a:r>
              <a:rPr lang="es-ES_tradnl" baseline="0" dirty="0" smtClean="0"/>
              <a:t> are </a:t>
            </a:r>
            <a:r>
              <a:rPr lang="es-ES_tradnl" baseline="0" dirty="0" err="1" smtClean="0"/>
              <a:t>our</a:t>
            </a:r>
            <a:r>
              <a:rPr lang="es-ES_tradnl" baseline="0" dirty="0" smtClean="0"/>
              <a:t> </a:t>
            </a:r>
            <a:r>
              <a:rPr lang="es-ES_tradnl" baseline="0" dirty="0" err="1" smtClean="0"/>
              <a:t>results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5</a:t>
            </a:fld>
            <a:endParaRPr lang="es-ES_tradnl"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In </a:t>
            </a:r>
            <a:r>
              <a:rPr lang="es-ES_tradnl" dirty="0" err="1" smtClean="0"/>
              <a:t>this</a:t>
            </a:r>
            <a:r>
              <a:rPr lang="es-ES_tradnl" baseline="0" dirty="0" smtClean="0"/>
              <a:t> </a:t>
            </a:r>
            <a:r>
              <a:rPr lang="es-ES_tradnl" baseline="0" dirty="0" err="1" smtClean="0"/>
              <a:t>presentation</a:t>
            </a:r>
            <a:r>
              <a:rPr lang="es-ES_tradnl" baseline="0" dirty="0" smtClean="0"/>
              <a:t> </a:t>
            </a:r>
            <a:r>
              <a:rPr lang="es-ES_tradnl" baseline="0" dirty="0" err="1" smtClean="0"/>
              <a:t>we</a:t>
            </a:r>
            <a:r>
              <a:rPr lang="es-ES_tradnl" baseline="0" dirty="0" smtClean="0"/>
              <a:t> </a:t>
            </a:r>
            <a:r>
              <a:rPr lang="es-ES_tradnl" baseline="0" dirty="0" err="1" smtClean="0"/>
              <a:t>will</a:t>
            </a:r>
            <a:r>
              <a:rPr lang="es-ES_tradnl" baseline="0" dirty="0" smtClean="0"/>
              <a:t> be </a:t>
            </a:r>
            <a:r>
              <a:rPr lang="es-ES_tradnl" baseline="0" dirty="0" err="1" smtClean="0"/>
              <a:t>centered</a:t>
            </a:r>
            <a:r>
              <a:rPr lang="es-ES_tradnl" baseline="0" dirty="0" smtClean="0"/>
              <a:t> </a:t>
            </a:r>
            <a:r>
              <a:rPr lang="es-ES_tradnl" baseline="0" dirty="0" err="1" smtClean="0"/>
              <a:t>on</a:t>
            </a:r>
            <a:r>
              <a:rPr lang="es-ES_tradnl" baseline="0" dirty="0" smtClean="0"/>
              <a:t> </a:t>
            </a:r>
            <a:r>
              <a:rPr lang="es-ES_tradnl" baseline="0" dirty="0" err="1" smtClean="0"/>
              <a:t>four</a:t>
            </a:r>
            <a:r>
              <a:rPr lang="es-ES_tradnl" baseline="0" dirty="0" smtClean="0"/>
              <a:t> </a:t>
            </a:r>
            <a:r>
              <a:rPr lang="es-ES_tradnl" baseline="0" dirty="0" err="1" smtClean="0"/>
              <a:t>main</a:t>
            </a:r>
            <a:r>
              <a:rPr lang="es-ES_tradnl" baseline="0" dirty="0" smtClean="0"/>
              <a:t> </a:t>
            </a:r>
            <a:r>
              <a:rPr lang="es-ES_tradnl" baseline="0" dirty="0" err="1" smtClean="0"/>
              <a:t>lines</a:t>
            </a:r>
            <a:r>
              <a:rPr lang="es-ES_tradnl" baseline="0" dirty="0" smtClean="0"/>
              <a:t> </a:t>
            </a:r>
            <a:r>
              <a:rPr lang="es-ES_tradnl" baseline="0" dirty="0" err="1" smtClean="0"/>
              <a:t>of</a:t>
            </a:r>
            <a:r>
              <a:rPr lang="es-ES_tradnl" baseline="0" dirty="0" smtClean="0"/>
              <a:t> </a:t>
            </a:r>
            <a:r>
              <a:rPr lang="es-ES_tradnl" baseline="0" dirty="0" err="1" smtClean="0"/>
              <a:t>results</a:t>
            </a:r>
            <a:r>
              <a:rPr lang="es-ES_tradnl" baseline="0" dirty="0" smtClean="0"/>
              <a:t>. </a:t>
            </a:r>
            <a:r>
              <a:rPr lang="es-ES_tradnl" baseline="0" dirty="0" err="1" smtClean="0"/>
              <a:t>Content</a:t>
            </a:r>
            <a:r>
              <a:rPr lang="es-ES_tradnl" baseline="0" dirty="0" smtClean="0"/>
              <a:t> </a:t>
            </a:r>
            <a:r>
              <a:rPr lang="es-ES_tradnl" baseline="0" dirty="0" err="1" smtClean="0"/>
              <a:t>adaptaiton</a:t>
            </a:r>
            <a:r>
              <a:rPr lang="es-ES_tradnl" baseline="0" dirty="0" smtClean="0"/>
              <a:t>, </a:t>
            </a:r>
            <a:r>
              <a:rPr lang="es-ES_tradnl" baseline="0" dirty="0" err="1" smtClean="0"/>
              <a:t>Moodle</a:t>
            </a:r>
            <a:r>
              <a:rPr lang="es-ES_tradnl" baseline="0" dirty="0" smtClean="0"/>
              <a:t> </a:t>
            </a:r>
            <a:r>
              <a:rPr lang="es-ES_tradnl" baseline="0" dirty="0" err="1" smtClean="0"/>
              <a:t>Development</a:t>
            </a:r>
            <a:r>
              <a:rPr lang="es-ES_tradnl" baseline="0" dirty="0" smtClean="0"/>
              <a:t>, Mobile </a:t>
            </a:r>
            <a:r>
              <a:rPr lang="es-ES_tradnl" baseline="0" dirty="0" err="1" smtClean="0"/>
              <a:t>and</a:t>
            </a:r>
            <a:r>
              <a:rPr lang="es-ES_tradnl" baseline="0" dirty="0" smtClean="0"/>
              <a:t> PLE</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6</a:t>
            </a:fld>
            <a:endParaRPr lang="es-ES_tradnl"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a:t>
            </a:fld>
            <a:endParaRPr lang="es-ES_tradnl" dirty="0"/>
          </a:p>
        </p:txBody>
      </p:sp>
    </p:spTree>
    <p:extLst>
      <p:ext uri="{BB962C8B-B14F-4D97-AF65-F5344CB8AC3E}">
        <p14:creationId xmlns:p14="http://schemas.microsoft.com/office/powerpoint/2010/main" val="3526512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One</a:t>
            </a:r>
            <a:r>
              <a:rPr lang="es-ES_tradnl" dirty="0" smtClean="0"/>
              <a:t> </a:t>
            </a:r>
            <a:r>
              <a:rPr lang="es-ES_tradnl" dirty="0" err="1" smtClean="0"/>
              <a:t>of</a:t>
            </a:r>
            <a:r>
              <a:rPr lang="es-ES_tradnl" dirty="0" smtClean="0"/>
              <a:t> </a:t>
            </a:r>
            <a:r>
              <a:rPr lang="es-ES_tradnl" dirty="0" err="1" smtClean="0"/>
              <a:t>our</a:t>
            </a:r>
            <a:r>
              <a:rPr lang="es-ES_tradnl" baseline="0" dirty="0" smtClean="0"/>
              <a:t> </a:t>
            </a:r>
            <a:r>
              <a:rPr lang="es-ES_tradnl" baseline="0" dirty="0" err="1" smtClean="0"/>
              <a:t>main</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was</a:t>
            </a:r>
            <a:r>
              <a:rPr lang="es-ES_tradnl" baseline="0" dirty="0" smtClean="0"/>
              <a:t> </a:t>
            </a:r>
            <a:r>
              <a:rPr lang="es-ES_tradnl" baseline="0" dirty="0" err="1" smtClean="0"/>
              <a:t>contents</a:t>
            </a:r>
            <a:r>
              <a:rPr lang="es-ES_tradnl" baseline="0" dirty="0" smtClean="0"/>
              <a:t> </a:t>
            </a:r>
            <a:r>
              <a:rPr lang="es-ES_tradnl" baseline="0" dirty="0" err="1" smtClean="0"/>
              <a:t>adaptation</a:t>
            </a:r>
            <a:r>
              <a:rPr lang="es-ES_tradnl" baseline="0" dirty="0" smtClean="0"/>
              <a:t> </a:t>
            </a:r>
            <a:r>
              <a:rPr lang="es-ES_tradnl" baseline="0" dirty="0" err="1" smtClean="0"/>
              <a:t>to</a:t>
            </a:r>
            <a:r>
              <a:rPr lang="es-ES_tradnl" baseline="0" dirty="0" smtClean="0"/>
              <a:t> </a:t>
            </a:r>
            <a:r>
              <a:rPr lang="es-ES_tradnl" baseline="0" dirty="0" err="1" smtClean="0"/>
              <a:t>mobile</a:t>
            </a:r>
            <a:r>
              <a:rPr lang="es-ES_tradnl" baseline="0" dirty="0" smtClean="0"/>
              <a:t> </a:t>
            </a:r>
            <a:r>
              <a:rPr lang="es-ES_tradnl" baseline="0" dirty="0" err="1" smtClean="0"/>
              <a:t>devices</a:t>
            </a:r>
            <a:r>
              <a:rPr lang="es-ES_tradnl" baseline="0" dirty="0" smtClean="0"/>
              <a:t>. </a:t>
            </a:r>
            <a:r>
              <a:rPr lang="es-ES_tradnl" baseline="0" dirty="0" err="1" smtClean="0"/>
              <a:t>This</a:t>
            </a:r>
            <a:r>
              <a:rPr lang="es-ES_tradnl" baseline="0" dirty="0" smtClean="0"/>
              <a:t> </a:t>
            </a:r>
            <a:r>
              <a:rPr lang="es-ES_tradnl" baseline="0" dirty="0" err="1" smtClean="0"/>
              <a:t>is</a:t>
            </a:r>
            <a:r>
              <a:rPr lang="es-ES_tradnl" baseline="0" dirty="0" smtClean="0"/>
              <a:t> </a:t>
            </a:r>
            <a:r>
              <a:rPr lang="es-ES_tradnl" baseline="0" dirty="0" err="1" smtClean="0"/>
              <a:t>very</a:t>
            </a:r>
            <a:r>
              <a:rPr lang="es-ES_tradnl" baseline="0" dirty="0" smtClean="0"/>
              <a:t> </a:t>
            </a:r>
            <a:r>
              <a:rPr lang="es-ES_tradnl" baseline="0" dirty="0" err="1" smtClean="0"/>
              <a:t>easy</a:t>
            </a:r>
            <a:r>
              <a:rPr lang="es-ES_tradnl" baseline="0" dirty="0" smtClean="0"/>
              <a:t> </a:t>
            </a:r>
            <a:r>
              <a:rPr lang="es-ES_tradnl" baseline="0" dirty="0" err="1" smtClean="0"/>
              <a:t>to</a:t>
            </a:r>
            <a:r>
              <a:rPr lang="es-ES_tradnl" baseline="0" dirty="0" smtClean="0"/>
              <a:t> </a:t>
            </a:r>
            <a:r>
              <a:rPr lang="es-ES_tradnl" baseline="0" dirty="0" err="1" smtClean="0"/>
              <a:t>explain</a:t>
            </a:r>
            <a:r>
              <a:rPr lang="es-ES_tradnl" baseline="0" dirty="0" smtClean="0"/>
              <a:t>. </a:t>
            </a:r>
            <a:r>
              <a:rPr lang="es-ES_tradnl" baseline="0" dirty="0" err="1" smtClean="0"/>
              <a:t>eLearning</a:t>
            </a:r>
            <a:r>
              <a:rPr lang="es-ES_tradnl" baseline="0" dirty="0" smtClean="0"/>
              <a:t> </a:t>
            </a:r>
            <a:r>
              <a:rPr lang="es-ES_tradnl" baseline="0" dirty="0" err="1" smtClean="0"/>
              <a:t>must</a:t>
            </a:r>
            <a:r>
              <a:rPr lang="es-ES_tradnl" baseline="0" dirty="0" smtClean="0"/>
              <a:t> </a:t>
            </a:r>
            <a:r>
              <a:rPr lang="es-ES_tradnl" baseline="0" dirty="0" err="1" smtClean="0"/>
              <a:t>evolved</a:t>
            </a:r>
            <a:r>
              <a:rPr lang="es-ES_tradnl" baseline="0" dirty="0" smtClean="0"/>
              <a:t> </a:t>
            </a:r>
            <a:r>
              <a:rPr lang="es-ES_tradnl" baseline="0" dirty="0" err="1" smtClean="0"/>
              <a:t>linked</a:t>
            </a:r>
            <a:r>
              <a:rPr lang="es-ES_tradnl" baseline="0" dirty="0" smtClean="0"/>
              <a:t> </a:t>
            </a:r>
            <a:r>
              <a:rPr lang="es-ES_tradnl" baseline="0" dirty="0" err="1" smtClean="0"/>
              <a:t>to</a:t>
            </a:r>
            <a:r>
              <a:rPr lang="es-ES_tradnl" baseline="0" dirty="0" smtClean="0"/>
              <a:t> </a:t>
            </a:r>
            <a:r>
              <a:rPr lang="es-ES_tradnl" baseline="0" dirty="0" err="1" smtClean="0"/>
              <a:t>new</a:t>
            </a:r>
            <a:r>
              <a:rPr lang="es-ES_tradnl" baseline="0" dirty="0" smtClean="0"/>
              <a:t> </a:t>
            </a:r>
            <a:r>
              <a:rPr lang="es-ES_tradnl" baseline="0" dirty="0" err="1" smtClean="0"/>
              <a:t>technologies</a:t>
            </a:r>
            <a:r>
              <a:rPr lang="es-ES_tradnl" baseline="0" dirty="0" smtClean="0"/>
              <a:t>, </a:t>
            </a:r>
            <a:r>
              <a:rPr lang="es-ES_tradnl" baseline="0" dirty="0" err="1" smtClean="0"/>
              <a:t>we</a:t>
            </a:r>
            <a:r>
              <a:rPr lang="es-ES_tradnl" baseline="0" dirty="0" smtClean="0"/>
              <a:t> </a:t>
            </a:r>
            <a:r>
              <a:rPr lang="es-ES_tradnl" baseline="0" dirty="0" err="1" smtClean="0"/>
              <a:t>have</a:t>
            </a:r>
            <a:r>
              <a:rPr lang="es-ES_tradnl" baseline="0" dirty="0" smtClean="0"/>
              <a:t> </a:t>
            </a:r>
            <a:r>
              <a:rPr lang="es-ES_tradnl" baseline="0" dirty="0" err="1" smtClean="0"/>
              <a:t>to</a:t>
            </a:r>
            <a:r>
              <a:rPr lang="es-ES_tradnl" baseline="0" dirty="0" smtClean="0"/>
              <a:t> </a:t>
            </a:r>
            <a:r>
              <a:rPr lang="es-ES_tradnl" baseline="0" dirty="0" err="1" smtClean="0"/>
              <a:t>incorporate</a:t>
            </a:r>
            <a:r>
              <a:rPr lang="es-ES_tradnl" baseline="0" dirty="0" smtClean="0"/>
              <a:t> </a:t>
            </a:r>
            <a:r>
              <a:rPr lang="es-ES_tradnl" baseline="0" dirty="0" err="1" smtClean="0"/>
              <a:t>new</a:t>
            </a:r>
            <a:r>
              <a:rPr lang="es-ES_tradnl" baseline="0" dirty="0" smtClean="0"/>
              <a:t> </a:t>
            </a:r>
            <a:r>
              <a:rPr lang="es-ES_tradnl" baseline="0" dirty="0" err="1" smtClean="0"/>
              <a:t>technologies</a:t>
            </a:r>
            <a:r>
              <a:rPr lang="es-ES_tradnl" baseline="0" dirty="0" smtClean="0"/>
              <a:t> in </a:t>
            </a:r>
            <a:r>
              <a:rPr lang="es-ES_tradnl" baseline="0" dirty="0" err="1" smtClean="0"/>
              <a:t>learning</a:t>
            </a:r>
            <a:r>
              <a:rPr lang="es-ES_tradnl" baseline="0" dirty="0" smtClean="0"/>
              <a:t> </a:t>
            </a:r>
            <a:r>
              <a:rPr lang="es-ES_tradnl" baseline="0" dirty="0" err="1" smtClean="0"/>
              <a:t>processes</a:t>
            </a:r>
            <a:r>
              <a:rPr lang="es-ES_tradnl" baseline="0" dirty="0" smtClean="0"/>
              <a:t> </a:t>
            </a:r>
            <a:r>
              <a:rPr lang="es-ES_tradnl" baseline="0" dirty="0" err="1" smtClean="0"/>
              <a:t>and</a:t>
            </a:r>
            <a:r>
              <a:rPr lang="es-ES_tradnl" baseline="0" dirty="0" smtClean="0"/>
              <a:t> </a:t>
            </a:r>
            <a:r>
              <a:rPr lang="es-ES_tradnl" baseline="0" dirty="0" err="1" smtClean="0"/>
              <a:t>these</a:t>
            </a:r>
            <a:r>
              <a:rPr lang="es-ES_tradnl" baseline="0" dirty="0" smtClean="0"/>
              <a:t> defines </a:t>
            </a:r>
            <a:r>
              <a:rPr lang="es-ES_tradnl" baseline="0" dirty="0" err="1" smtClean="0"/>
              <a:t>new</a:t>
            </a:r>
            <a:r>
              <a:rPr lang="es-ES_tradnl" baseline="0" dirty="0" smtClean="0"/>
              <a:t> </a:t>
            </a:r>
            <a:r>
              <a:rPr lang="es-ES_tradnl" baseline="0" dirty="0" err="1" smtClean="0"/>
              <a:t>application</a:t>
            </a:r>
            <a:r>
              <a:rPr lang="es-ES_tradnl" baseline="0" dirty="0" smtClean="0"/>
              <a:t> </a:t>
            </a:r>
            <a:r>
              <a:rPr lang="es-ES_tradnl" baseline="0" dirty="0" err="1" smtClean="0"/>
              <a:t>contexts</a:t>
            </a:r>
            <a:r>
              <a:rPr lang="es-ES_tradnl" baseline="0" dirty="0" smtClean="0"/>
              <a:t>, </a:t>
            </a:r>
            <a:r>
              <a:rPr lang="es-ES_tradnl" baseline="0" dirty="0" err="1" smtClean="0"/>
              <a:t>new</a:t>
            </a:r>
            <a:r>
              <a:rPr lang="es-ES_tradnl" baseline="0" dirty="0" smtClean="0"/>
              <a:t> </a:t>
            </a:r>
            <a:r>
              <a:rPr lang="es-ES_tradnl" baseline="0" dirty="0" err="1" smtClean="0"/>
              <a:t>information</a:t>
            </a:r>
            <a:r>
              <a:rPr lang="es-ES_tradnl" baseline="0" dirty="0" smtClean="0"/>
              <a:t> </a:t>
            </a:r>
            <a:r>
              <a:rPr lang="es-ES_tradnl" baseline="0" dirty="0" err="1" smtClean="0"/>
              <a:t>sources</a:t>
            </a:r>
            <a:r>
              <a:rPr lang="es-ES_tradnl" baseline="0" dirty="0" smtClean="0"/>
              <a:t>, </a:t>
            </a:r>
            <a:r>
              <a:rPr lang="es-ES_tradnl" baseline="0" dirty="0" err="1" smtClean="0"/>
              <a:t>new</a:t>
            </a:r>
            <a:r>
              <a:rPr lang="es-ES_tradnl" baseline="0" dirty="0" smtClean="0"/>
              <a:t> </a:t>
            </a:r>
            <a:r>
              <a:rPr lang="es-ES_tradnl" baseline="0" dirty="0" err="1" smtClean="0"/>
              <a:t>realities</a:t>
            </a:r>
            <a:r>
              <a:rPr lang="es-ES_tradnl" baseline="0" dirty="0" smtClean="0"/>
              <a:t> </a:t>
            </a:r>
            <a:r>
              <a:rPr lang="es-ES_tradnl" baseline="0" dirty="0" err="1" smtClean="0"/>
              <a:t>and</a:t>
            </a:r>
            <a:r>
              <a:rPr lang="es-ES_tradnl" baseline="0" dirty="0" smtClean="0"/>
              <a:t> so </a:t>
            </a:r>
            <a:r>
              <a:rPr lang="es-ES_tradnl" baseline="0" dirty="0" err="1" smtClean="0"/>
              <a:t>on</a:t>
            </a:r>
            <a:r>
              <a:rPr lang="es-ES_tradnl" baseline="0" dirty="0" smtClean="0"/>
              <a:t>. </a:t>
            </a:r>
            <a:r>
              <a:rPr lang="es-ES_tradnl" baseline="0" dirty="0" err="1" smtClean="0"/>
              <a:t>Changes</a:t>
            </a:r>
            <a:r>
              <a:rPr lang="es-ES_tradnl" baseline="0" dirty="0" smtClean="0"/>
              <a:t> </a:t>
            </a:r>
            <a:r>
              <a:rPr lang="es-ES_tradnl" baseline="0" dirty="0" err="1" smtClean="0"/>
              <a:t>give</a:t>
            </a:r>
            <a:r>
              <a:rPr lang="es-ES_tradnl" baseline="0" dirty="0" smtClean="0"/>
              <a:t> </a:t>
            </a:r>
            <a:r>
              <a:rPr lang="es-ES_tradnl" baseline="0" dirty="0" err="1" smtClean="0"/>
              <a:t>us</a:t>
            </a:r>
            <a:r>
              <a:rPr lang="es-ES_tradnl" baseline="0" dirty="0" smtClean="0"/>
              <a:t> </a:t>
            </a:r>
            <a:r>
              <a:rPr lang="es-ES_tradnl" baseline="0" dirty="0" err="1" smtClean="0"/>
              <a:t>new</a:t>
            </a:r>
            <a:r>
              <a:rPr lang="es-ES_tradnl" baseline="0" dirty="0" smtClean="0"/>
              <a:t> </a:t>
            </a:r>
            <a:r>
              <a:rPr lang="es-ES_tradnl" baseline="0" dirty="0" err="1" smtClean="0"/>
              <a:t>chances</a:t>
            </a:r>
            <a:r>
              <a:rPr lang="es-ES_tradnl" baseline="0" dirty="0" smtClean="0"/>
              <a:t> </a:t>
            </a:r>
            <a:r>
              <a:rPr lang="es-ES_tradnl" baseline="0" dirty="0" err="1" smtClean="0"/>
              <a:t>to</a:t>
            </a:r>
            <a:r>
              <a:rPr lang="es-ES_tradnl" baseline="0" dirty="0" smtClean="0"/>
              <a:t> </a:t>
            </a:r>
            <a:r>
              <a:rPr lang="es-ES_tradnl" baseline="0" dirty="0" err="1" smtClean="0"/>
              <a:t>improve</a:t>
            </a:r>
            <a:r>
              <a:rPr lang="es-ES_tradnl" baseline="0" dirty="0" smtClean="0"/>
              <a:t> </a:t>
            </a:r>
            <a:r>
              <a:rPr lang="es-ES_tradnl" baseline="0" dirty="0" err="1" smtClean="0"/>
              <a:t>eLearning</a:t>
            </a:r>
            <a:r>
              <a:rPr lang="es-ES_tradnl" baseline="0" dirty="0" smtClean="0"/>
              <a:t>.</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8</a:t>
            </a:fld>
            <a:endParaRPr lang="es-ES_tradnl"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baseline="0" dirty="0" err="1" smtClean="0"/>
              <a:t>Content</a:t>
            </a:r>
            <a:r>
              <a:rPr lang="es-ES_tradnl" baseline="0" dirty="0" smtClean="0"/>
              <a:t> </a:t>
            </a:r>
            <a:r>
              <a:rPr lang="es-ES_tradnl" baseline="0" dirty="0" err="1" smtClean="0"/>
              <a:t>Adaptation</a:t>
            </a:r>
            <a:r>
              <a:rPr lang="es-ES_tradnl" baseline="0" dirty="0" smtClean="0"/>
              <a:t> </a:t>
            </a:r>
            <a:r>
              <a:rPr lang="es-ES_tradnl" baseline="0" dirty="0" err="1" smtClean="0"/>
              <a:t>System</a:t>
            </a:r>
            <a:r>
              <a:rPr lang="es-ES_tradnl" baseline="0" dirty="0" smtClean="0"/>
              <a:t> </a:t>
            </a:r>
            <a:r>
              <a:rPr lang="es-ES_tradnl" baseline="0" dirty="0" err="1" smtClean="0"/>
              <a:t>could</a:t>
            </a:r>
            <a:r>
              <a:rPr lang="es-ES_tradnl" baseline="0" dirty="0" smtClean="0"/>
              <a:t> be </a:t>
            </a:r>
            <a:r>
              <a:rPr lang="es-ES_tradnl" baseline="0" dirty="0" err="1" smtClean="0"/>
              <a:t>consider</a:t>
            </a:r>
            <a:r>
              <a:rPr lang="es-ES_tradnl" baseline="0" dirty="0" smtClean="0"/>
              <a:t> as a Mobile </a:t>
            </a:r>
            <a:r>
              <a:rPr lang="es-ES_tradnl" baseline="0" dirty="0" err="1" smtClean="0"/>
              <a:t>learning</a:t>
            </a:r>
            <a:r>
              <a:rPr lang="es-ES_tradnl" baseline="0" dirty="0" smtClean="0"/>
              <a:t> </a:t>
            </a:r>
            <a:r>
              <a:rPr lang="es-ES_tradnl" baseline="0" dirty="0" err="1" smtClean="0"/>
              <a:t>system</a:t>
            </a:r>
            <a:r>
              <a:rPr lang="es-ES_tradnl" baseline="0" dirty="0" smtClean="0"/>
              <a:t>. </a:t>
            </a:r>
            <a:r>
              <a:rPr lang="es-ES_tradnl" baseline="0" dirty="0" err="1" smtClean="0"/>
              <a:t>TMobile</a:t>
            </a:r>
            <a:r>
              <a:rPr lang="es-ES_tradnl" baseline="0" dirty="0" smtClean="0"/>
              <a:t> </a:t>
            </a:r>
            <a:r>
              <a:rPr lang="es-ES_tradnl" baseline="0" dirty="0" err="1" smtClean="0"/>
              <a:t>learning</a:t>
            </a:r>
            <a:r>
              <a:rPr lang="es-ES_tradnl" baseline="0" dirty="0" smtClean="0"/>
              <a:t>, </a:t>
            </a:r>
            <a:r>
              <a:rPr lang="es-ES_tradnl" baseline="0" dirty="0" err="1" smtClean="0"/>
              <a:t>and</a:t>
            </a:r>
            <a:r>
              <a:rPr lang="es-ES_tradnl" baseline="0" dirty="0" smtClean="0"/>
              <a:t> </a:t>
            </a:r>
            <a:r>
              <a:rPr lang="es-ES_tradnl" baseline="0" dirty="0" err="1" smtClean="0"/>
              <a:t>must</a:t>
            </a:r>
            <a:r>
              <a:rPr lang="es-ES_tradnl" baseline="0" dirty="0" smtClean="0"/>
              <a:t> be </a:t>
            </a:r>
            <a:r>
              <a:rPr lang="es-ES_tradnl" baseline="0" dirty="0" err="1" smtClean="0"/>
              <a:t>consider</a:t>
            </a:r>
            <a:r>
              <a:rPr lang="es-ES_tradnl" baseline="0" dirty="0" smtClean="0"/>
              <a:t> as a </a:t>
            </a:r>
            <a:r>
              <a:rPr lang="es-ES_tradnl" baseline="0" dirty="0" err="1" smtClean="0"/>
              <a:t>new</a:t>
            </a:r>
            <a:r>
              <a:rPr lang="es-ES_tradnl" baseline="0" dirty="0" smtClean="0"/>
              <a:t> </a:t>
            </a:r>
            <a:r>
              <a:rPr lang="es-ES_tradnl" baseline="0" dirty="0" err="1" smtClean="0"/>
              <a:t>way</a:t>
            </a:r>
            <a:r>
              <a:rPr lang="es-ES_tradnl" baseline="0" dirty="0" smtClean="0"/>
              <a:t> </a:t>
            </a:r>
            <a:r>
              <a:rPr lang="es-ES_tradnl" baseline="0" dirty="0" err="1" smtClean="0"/>
              <a:t>to</a:t>
            </a:r>
            <a:r>
              <a:rPr lang="es-ES_tradnl" baseline="0" dirty="0" smtClean="0"/>
              <a:t> </a:t>
            </a:r>
            <a:r>
              <a:rPr lang="es-ES_tradnl" baseline="0" dirty="0" err="1" smtClean="0"/>
              <a:t>support</a:t>
            </a:r>
            <a:r>
              <a:rPr lang="es-ES_tradnl" baseline="0" dirty="0" smtClean="0"/>
              <a:t> </a:t>
            </a:r>
            <a:r>
              <a:rPr lang="es-ES_tradnl" baseline="0" dirty="0" err="1" smtClean="0"/>
              <a:t>eLearning</a:t>
            </a:r>
            <a:r>
              <a:rPr lang="es-ES_tradnl" baseline="0" dirty="0" smtClean="0"/>
              <a:t> </a:t>
            </a:r>
            <a:r>
              <a:rPr lang="es-ES_tradnl" baseline="0" dirty="0" err="1" smtClean="0"/>
              <a:t>and</a:t>
            </a:r>
            <a:r>
              <a:rPr lang="es-ES_tradnl" baseline="0" dirty="0" smtClean="0"/>
              <a:t> </a:t>
            </a:r>
            <a:r>
              <a:rPr lang="es-ES_tradnl" baseline="0" dirty="0" err="1" smtClean="0"/>
              <a:t>not</a:t>
            </a:r>
            <a:r>
              <a:rPr lang="es-ES_tradnl" baseline="0" dirty="0" smtClean="0"/>
              <a:t> as </a:t>
            </a:r>
            <a:r>
              <a:rPr lang="es-ES_tradnl" baseline="0" dirty="0" err="1" smtClean="0"/>
              <a:t>way</a:t>
            </a:r>
            <a:r>
              <a:rPr lang="es-ES_tradnl" baseline="0" dirty="0" smtClean="0"/>
              <a:t> </a:t>
            </a:r>
            <a:r>
              <a:rPr lang="es-ES_tradnl" baseline="0" dirty="0" err="1" smtClean="0"/>
              <a:t>to</a:t>
            </a:r>
            <a:r>
              <a:rPr lang="es-ES_tradnl" baseline="0" dirty="0" smtClean="0"/>
              <a:t> </a:t>
            </a:r>
            <a:r>
              <a:rPr lang="es-ES_tradnl" baseline="0" dirty="0" err="1" smtClean="0"/>
              <a:t>replace</a:t>
            </a:r>
            <a:r>
              <a:rPr lang="es-ES_tradnl" baseline="0" dirty="0" smtClean="0"/>
              <a:t> </a:t>
            </a:r>
            <a:r>
              <a:rPr lang="es-ES_tradnl" baseline="0" dirty="0" err="1" smtClean="0"/>
              <a:t>it</a:t>
            </a:r>
            <a:r>
              <a:rPr lang="es-ES_tradnl" baseline="0" dirty="0" smtClean="0"/>
              <a:t>. </a:t>
            </a:r>
            <a:r>
              <a:rPr lang="es-ES_tradnl" dirty="0" err="1" smtClean="0"/>
              <a:t>But</a:t>
            </a:r>
            <a:r>
              <a:rPr lang="es-ES_tradnl" dirty="0" smtClean="0"/>
              <a:t> </a:t>
            </a:r>
            <a:r>
              <a:rPr lang="es-ES_tradnl" dirty="0" err="1" smtClean="0"/>
              <a:t>why</a:t>
            </a:r>
            <a:r>
              <a:rPr lang="es-ES_tradnl" dirty="0" smtClean="0"/>
              <a:t> </a:t>
            </a:r>
            <a:r>
              <a:rPr lang="es-ES_tradnl" dirty="0" err="1" smtClean="0"/>
              <a:t>to</a:t>
            </a:r>
            <a:r>
              <a:rPr lang="es-ES_tradnl" dirty="0" smtClean="0"/>
              <a:t> </a:t>
            </a:r>
            <a:r>
              <a:rPr lang="es-ES_tradnl" dirty="0" err="1" smtClean="0"/>
              <a:t>consider</a:t>
            </a:r>
            <a:r>
              <a:rPr lang="es-ES_tradnl" dirty="0" smtClean="0"/>
              <a:t> </a:t>
            </a:r>
            <a:r>
              <a:rPr lang="es-ES_tradnl" dirty="0" err="1" smtClean="0"/>
              <a:t>mobile</a:t>
            </a:r>
            <a:r>
              <a:rPr lang="es-ES_tradnl" dirty="0" smtClean="0"/>
              <a:t> </a:t>
            </a:r>
            <a:r>
              <a:rPr lang="es-ES_tradnl" dirty="0" err="1" smtClean="0"/>
              <a:t>devices</a:t>
            </a:r>
            <a:r>
              <a:rPr lang="es-ES_tradnl" dirty="0" smtClean="0"/>
              <a:t> </a:t>
            </a:r>
            <a:r>
              <a:rPr lang="es-ES_tradnl" dirty="0" err="1" smtClean="0"/>
              <a:t>and</a:t>
            </a:r>
            <a:r>
              <a:rPr lang="es-ES_tradnl" dirty="0" smtClean="0"/>
              <a:t> </a:t>
            </a:r>
            <a:r>
              <a:rPr lang="es-ES_tradnl" dirty="0" err="1" smtClean="0"/>
              <a:t>conten</a:t>
            </a:r>
            <a:r>
              <a:rPr lang="es-ES_tradnl" baseline="0" dirty="0" err="1" smtClean="0"/>
              <a:t>t</a:t>
            </a:r>
            <a:r>
              <a:rPr lang="es-ES_tradnl" baseline="0" dirty="0" smtClean="0"/>
              <a:t> </a:t>
            </a:r>
            <a:r>
              <a:rPr lang="es-ES_tradnl" baseline="0" dirty="0" err="1" smtClean="0"/>
              <a:t>adaptation</a:t>
            </a:r>
            <a:r>
              <a:rPr lang="es-ES_tradnl" baseline="0" dirty="0" smtClean="0"/>
              <a:t>. </a:t>
            </a:r>
            <a:r>
              <a:rPr lang="es-ES_tradnl" baseline="0" dirty="0" err="1" smtClean="0"/>
              <a:t>The</a:t>
            </a:r>
            <a:r>
              <a:rPr lang="es-ES_tradnl" baseline="0" dirty="0" smtClean="0"/>
              <a:t> </a:t>
            </a:r>
            <a:r>
              <a:rPr lang="es-ES_tradnl" baseline="0" dirty="0" err="1" smtClean="0"/>
              <a:t>main</a:t>
            </a:r>
            <a:r>
              <a:rPr lang="es-ES_tradnl" baseline="0" dirty="0" smtClean="0"/>
              <a:t> </a:t>
            </a:r>
            <a:r>
              <a:rPr lang="es-ES_tradnl" baseline="0" dirty="0" err="1" smtClean="0"/>
              <a:t>reason</a:t>
            </a:r>
            <a:r>
              <a:rPr lang="es-ES_tradnl" baseline="0" dirty="0" smtClean="0"/>
              <a:t> </a:t>
            </a:r>
            <a:r>
              <a:rPr lang="es-ES_tradnl" baseline="0" dirty="0" err="1" smtClean="0"/>
              <a:t>is</a:t>
            </a:r>
            <a:r>
              <a:rPr lang="es-ES_tradnl" baseline="0" dirty="0" smtClean="0"/>
              <a:t> </a:t>
            </a:r>
            <a:r>
              <a:rPr lang="es-ES_tradnl" baseline="0" dirty="0" err="1" smtClean="0"/>
              <a:t>the</a:t>
            </a:r>
            <a:r>
              <a:rPr lang="es-ES_tradnl" baseline="0" dirty="0" smtClean="0"/>
              <a:t> </a:t>
            </a:r>
            <a:r>
              <a:rPr lang="es-ES_tradnl" baseline="0" dirty="0" err="1" smtClean="0"/>
              <a:t>expansion</a:t>
            </a:r>
            <a:r>
              <a:rPr lang="es-ES_tradnl" baseline="0" dirty="0" smtClean="0"/>
              <a:t> </a:t>
            </a:r>
            <a:r>
              <a:rPr lang="es-ES_tradnl" baseline="0" dirty="0" err="1" smtClean="0"/>
              <a:t>and</a:t>
            </a:r>
            <a:r>
              <a:rPr lang="es-ES_tradnl" baseline="0" dirty="0" smtClean="0"/>
              <a:t> </a:t>
            </a:r>
            <a:r>
              <a:rPr lang="es-ES_tradnl" baseline="0" dirty="0" err="1" smtClean="0"/>
              <a:t>aceptation</a:t>
            </a:r>
            <a:r>
              <a:rPr lang="es-ES_tradnl" baseline="0" dirty="0" smtClean="0"/>
              <a:t> </a:t>
            </a:r>
            <a:r>
              <a:rPr lang="es-ES_tradnl" baseline="0" dirty="0" err="1" smtClean="0"/>
              <a:t>of</a:t>
            </a:r>
            <a:r>
              <a:rPr lang="es-ES_tradnl" baseline="0" dirty="0" smtClean="0"/>
              <a:t> </a:t>
            </a:r>
            <a:r>
              <a:rPr lang="es-ES_tradnl" baseline="0" dirty="0" err="1" smtClean="0"/>
              <a:t>these</a:t>
            </a:r>
            <a:r>
              <a:rPr lang="es-ES_tradnl" baseline="0" dirty="0" smtClean="0"/>
              <a:t> </a:t>
            </a:r>
            <a:r>
              <a:rPr lang="es-ES_tradnl" baseline="0" dirty="0" err="1" smtClean="0"/>
              <a:t>technologies</a:t>
            </a:r>
            <a:r>
              <a:rPr lang="es-ES_tradnl" baseline="0" dirty="0" smtClean="0"/>
              <a:t> </a:t>
            </a:r>
            <a:r>
              <a:rPr lang="es-ES_tradnl" baseline="0" dirty="0" err="1" smtClean="0"/>
              <a:t>today</a:t>
            </a:r>
            <a:r>
              <a:rPr lang="es-ES_tradnl" baseline="0" dirty="0" smtClean="0"/>
              <a:t> </a:t>
            </a:r>
            <a:r>
              <a:rPr lang="es-ES_tradnl" baseline="0" dirty="0" err="1" smtClean="0"/>
              <a:t>and</a:t>
            </a:r>
            <a:r>
              <a:rPr lang="es-ES_tradnl" baseline="0" dirty="0" smtClean="0"/>
              <a:t> </a:t>
            </a:r>
            <a:r>
              <a:rPr lang="es-ES_tradnl" baseline="0" dirty="0" err="1" smtClean="0"/>
              <a:t>the</a:t>
            </a:r>
            <a:r>
              <a:rPr lang="es-ES_tradnl" baseline="0" dirty="0" smtClean="0"/>
              <a:t> </a:t>
            </a:r>
            <a:r>
              <a:rPr lang="es-ES_tradnl" baseline="0" dirty="0" err="1" smtClean="0"/>
              <a:t>necesity</a:t>
            </a:r>
            <a:r>
              <a:rPr lang="es-ES_tradnl" baseline="0" dirty="0" smtClean="0"/>
              <a:t> </a:t>
            </a:r>
            <a:r>
              <a:rPr lang="es-ES_tradnl" baseline="0" dirty="0" err="1" smtClean="0"/>
              <a:t>of</a:t>
            </a:r>
            <a:r>
              <a:rPr lang="es-ES_tradnl" baseline="0" dirty="0" smtClean="0"/>
              <a:t> </a:t>
            </a:r>
            <a:r>
              <a:rPr lang="es-ES_tradnl" baseline="0" dirty="0" err="1" smtClean="0"/>
              <a:t>access</a:t>
            </a:r>
            <a:r>
              <a:rPr lang="es-ES_tradnl" baseline="0" dirty="0" smtClean="0"/>
              <a:t> </a:t>
            </a:r>
            <a:r>
              <a:rPr lang="es-ES_tradnl" baseline="0" dirty="0" err="1" smtClean="0"/>
              <a:t>to</a:t>
            </a:r>
            <a:r>
              <a:rPr lang="es-ES_tradnl" baseline="0" dirty="0" smtClean="0"/>
              <a:t> </a:t>
            </a:r>
            <a:r>
              <a:rPr lang="es-ES_tradnl" baseline="0" dirty="0" err="1" smtClean="0"/>
              <a:t>learning</a:t>
            </a:r>
            <a:r>
              <a:rPr lang="es-ES_tradnl" baseline="0" dirty="0" smtClean="0"/>
              <a:t> </a:t>
            </a:r>
            <a:r>
              <a:rPr lang="es-ES_tradnl" baseline="0" dirty="0" err="1" smtClean="0"/>
              <a:t>contents</a:t>
            </a:r>
            <a:r>
              <a:rPr lang="es-ES_tradnl" baseline="0" dirty="0" smtClean="0"/>
              <a:t> </a:t>
            </a:r>
            <a:r>
              <a:rPr lang="es-ES_tradnl" baseline="0" dirty="0" err="1" smtClean="0"/>
              <a:t>anywhere</a:t>
            </a:r>
            <a:r>
              <a:rPr lang="es-ES_tradnl" baseline="0" dirty="0" smtClean="0"/>
              <a:t>. In </a:t>
            </a:r>
            <a:r>
              <a:rPr lang="es-ES_tradnl" baseline="0" dirty="0" err="1" smtClean="0"/>
              <a:t>the</a:t>
            </a:r>
            <a:r>
              <a:rPr lang="es-ES_tradnl" baseline="0" dirty="0" smtClean="0"/>
              <a:t> </a:t>
            </a:r>
            <a:r>
              <a:rPr lang="es-ES_tradnl" baseline="0" dirty="0" err="1" smtClean="0"/>
              <a:t>image</a:t>
            </a:r>
            <a:r>
              <a:rPr lang="es-ES_tradnl" baseline="0" dirty="0" smtClean="0"/>
              <a:t> </a:t>
            </a:r>
            <a:r>
              <a:rPr lang="es-ES_tradnl" baseline="0" dirty="0" err="1" smtClean="0"/>
              <a:t>we</a:t>
            </a:r>
            <a:r>
              <a:rPr lang="es-ES_tradnl" baseline="0" dirty="0" smtClean="0"/>
              <a:t> </a:t>
            </a:r>
            <a:r>
              <a:rPr lang="es-ES_tradnl" baseline="0" dirty="0" err="1" smtClean="0"/>
              <a:t>could</a:t>
            </a:r>
            <a:r>
              <a:rPr lang="es-ES_tradnl" baseline="0" dirty="0" smtClean="0"/>
              <a:t> </a:t>
            </a:r>
            <a:r>
              <a:rPr lang="es-ES_tradnl" baseline="0" dirty="0" err="1" smtClean="0"/>
              <a:t>see</a:t>
            </a:r>
            <a:r>
              <a:rPr lang="es-ES_tradnl" baseline="0" dirty="0" smtClean="0"/>
              <a:t> </a:t>
            </a:r>
            <a:r>
              <a:rPr lang="es-ES_tradnl" baseline="0" dirty="0" err="1" smtClean="0"/>
              <a:t>the</a:t>
            </a:r>
            <a:r>
              <a:rPr lang="es-ES_tradnl" baseline="0" dirty="0" smtClean="0"/>
              <a:t> </a:t>
            </a:r>
            <a:r>
              <a:rPr lang="es-ES_tradnl" baseline="0" dirty="0" err="1" smtClean="0"/>
              <a:t>number</a:t>
            </a:r>
            <a:r>
              <a:rPr lang="es-ES_tradnl" baseline="0" dirty="0" smtClean="0"/>
              <a:t> </a:t>
            </a:r>
            <a:r>
              <a:rPr lang="es-ES_tradnl" baseline="0" dirty="0" err="1" smtClean="0"/>
              <a:t>of</a:t>
            </a:r>
            <a:r>
              <a:rPr lang="es-ES_tradnl" baseline="0" dirty="0" smtClean="0"/>
              <a:t> </a:t>
            </a:r>
            <a:r>
              <a:rPr lang="es-ES_tradnl" baseline="0" dirty="0" err="1" smtClean="0"/>
              <a:t>mobile</a:t>
            </a:r>
            <a:r>
              <a:rPr lang="es-ES_tradnl" baseline="0" dirty="0" smtClean="0"/>
              <a:t> </a:t>
            </a:r>
            <a:r>
              <a:rPr lang="es-ES_tradnl" baseline="0" dirty="0" err="1" smtClean="0"/>
              <a:t>suscriptions</a:t>
            </a:r>
            <a:r>
              <a:rPr lang="es-ES_tradnl" baseline="0" dirty="0" smtClean="0"/>
              <a:t> </a:t>
            </a:r>
            <a:r>
              <a:rPr lang="es-ES_tradnl" baseline="0" dirty="0" err="1" smtClean="0"/>
              <a:t>group</a:t>
            </a:r>
            <a:r>
              <a:rPr lang="es-ES_tradnl" baseline="0" dirty="0" smtClean="0"/>
              <a:t> by </a:t>
            </a:r>
            <a:r>
              <a:rPr lang="es-ES_tradnl" baseline="0" dirty="0" err="1" smtClean="0"/>
              <a:t>countries</a:t>
            </a:r>
            <a:r>
              <a:rPr lang="es-ES_tradnl" baseline="0" dirty="0" smtClean="0"/>
              <a:t> </a:t>
            </a:r>
            <a:r>
              <a:rPr lang="es-ES_tradnl" baseline="0" dirty="0" err="1" smtClean="0"/>
              <a:t>from</a:t>
            </a:r>
            <a:r>
              <a:rPr lang="es-ES_tradnl" baseline="0" dirty="0" smtClean="0"/>
              <a:t> 1998 </a:t>
            </a:r>
            <a:r>
              <a:rPr lang="es-ES_tradnl" baseline="0" dirty="0" err="1" smtClean="0"/>
              <a:t>till</a:t>
            </a:r>
            <a:r>
              <a:rPr lang="es-ES_tradnl" baseline="0" dirty="0" smtClean="0"/>
              <a:t> 2009, in </a:t>
            </a:r>
            <a:r>
              <a:rPr lang="es-ES_tradnl" baseline="0" dirty="0" err="1" smtClean="0"/>
              <a:t>sonme</a:t>
            </a:r>
            <a:r>
              <a:rPr lang="es-ES_tradnl" baseline="0" dirty="0" smtClean="0"/>
              <a:t> </a:t>
            </a:r>
            <a:r>
              <a:rPr lang="es-ES_tradnl" baseline="0" dirty="0" err="1" smtClean="0"/>
              <a:t>countries</a:t>
            </a:r>
            <a:r>
              <a:rPr lang="es-ES_tradnl" baseline="0" dirty="0" smtClean="0"/>
              <a:t> </a:t>
            </a:r>
            <a:r>
              <a:rPr lang="es-ES_tradnl" baseline="0" dirty="0" err="1" smtClean="0"/>
              <a:t>this</a:t>
            </a:r>
            <a:r>
              <a:rPr lang="es-ES_tradnl" baseline="0" dirty="0" smtClean="0"/>
              <a:t> </a:t>
            </a:r>
            <a:r>
              <a:rPr lang="es-ES_tradnl" baseline="0" dirty="0" err="1" smtClean="0"/>
              <a:t>number</a:t>
            </a:r>
            <a:r>
              <a:rPr lang="es-ES_tradnl" baseline="0" dirty="0" smtClean="0"/>
              <a:t> has </a:t>
            </a:r>
            <a:r>
              <a:rPr lang="es-ES_tradnl" baseline="0" dirty="0" err="1" smtClean="0"/>
              <a:t>grown</a:t>
            </a:r>
            <a:r>
              <a:rPr lang="es-ES_tradnl" baseline="0" dirty="0" smtClean="0"/>
              <a:t> </a:t>
            </a:r>
            <a:r>
              <a:rPr lang="es-ES_tradnl" baseline="0" dirty="0" err="1" smtClean="0"/>
              <a:t>exponentially</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9</a:t>
            </a:fld>
            <a:endParaRPr lang="es-ES_trad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lvl1pPr algn="ctr">
              <a:defRPr/>
            </a:lvl1pPr>
          </a:lstStyle>
          <a:p>
            <a:r>
              <a:rPr lang="es-ES_tradnl" dirty="0" smtClean="0"/>
              <a:t>Clic para editar título</a:t>
            </a:r>
            <a:endParaRPr lang="es-ES_tradnl" dirty="0"/>
          </a:p>
        </p:txBody>
      </p:sp>
      <p:sp>
        <p:nvSpPr>
          <p:cNvPr id="3" name="Subtítulo 2"/>
          <p:cNvSpPr>
            <a:spLocks noGrp="1"/>
          </p:cNvSpPr>
          <p:nvPr>
            <p:ph type="subTitle" idx="1"/>
          </p:nvPr>
        </p:nvSpPr>
        <p:spPr>
          <a:xfrm>
            <a:off x="1371600" y="3886200"/>
            <a:ext cx="6400800" cy="1752600"/>
          </a:xfrm>
          <a:noFill/>
          <a:ln>
            <a:noFill/>
          </a:ln>
        </p:spPr>
        <p:txBody>
          <a:bodyPr/>
          <a:lstStyle>
            <a:lvl1pPr marL="0" indent="0" algn="ctr">
              <a:buNone/>
              <a:defRPr>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dirty="0" smtClean="0"/>
              <a:t>Haga clic para modificar el estilo de subtítulo del patrón</a:t>
            </a:r>
            <a:endParaRPr lang="es-ES_tradnl" dirty="0"/>
          </a:p>
        </p:txBody>
      </p:sp>
      <p:sp>
        <p:nvSpPr>
          <p:cNvPr id="4" name="Marcador de fecha 3"/>
          <p:cNvSpPr>
            <a:spLocks noGrp="1"/>
          </p:cNvSpPr>
          <p:nvPr>
            <p:ph type="dt" sz="half" idx="10"/>
          </p:nvPr>
        </p:nvSpPr>
        <p:spPr/>
        <p:txBody>
          <a:bodyPr/>
          <a:lstStyle/>
          <a:p>
            <a:fld id="{DFAF1F8B-1D2B-4040-81AD-48B1FDD430F7}" type="datetime1">
              <a:rPr lang="es-ES_tradnl" smtClean="0"/>
              <a:pPr/>
              <a:t>10/02/2011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10"/>
          </p:nvPr>
        </p:nvSpPr>
        <p:spPr/>
        <p:txBody>
          <a:bodyPr/>
          <a:lstStyle/>
          <a:p>
            <a:fld id="{83BED302-CAD5-1C49-978F-A1DF6694D24B}" type="datetime1">
              <a:rPr lang="es-ES_tradnl" smtClean="0"/>
              <a:pPr/>
              <a:t>10/02/2011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270000"/>
            <a:ext cx="2057400" cy="4856163"/>
          </a:xfrm>
        </p:spPr>
        <p:txBody>
          <a:bodyPr vert="eaVert"/>
          <a:lstStyle/>
          <a:p>
            <a:r>
              <a:rPr lang="es-ES_tradnl" dirty="0" smtClean="0"/>
              <a:t>Clic para editar título</a:t>
            </a:r>
            <a:endParaRPr lang="es-ES_tradnl" dirty="0"/>
          </a:p>
        </p:txBody>
      </p:sp>
      <p:sp>
        <p:nvSpPr>
          <p:cNvPr id="3" name="Marcador de texto vertical 2"/>
          <p:cNvSpPr>
            <a:spLocks noGrp="1"/>
          </p:cNvSpPr>
          <p:nvPr>
            <p:ph type="body" orient="vert" idx="1"/>
          </p:nvPr>
        </p:nvSpPr>
        <p:spPr>
          <a:xfrm>
            <a:off x="457200" y="274638"/>
            <a:ext cx="58674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9D78C66C-C672-6243-91FA-DA0A617D93F5}" type="datetime1">
              <a:rPr lang="es-ES_tradnl" smtClean="0"/>
              <a:pPr/>
              <a:t>10/02/2011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Clic para editar título</a:t>
            </a:r>
            <a:endParaRPr lang="es-ES_tradnl" dirty="0"/>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298CBDF-5F22-5947-9DAB-017539CB6FE9}" type="datetime1">
              <a:rPr lang="es-ES_tradnl" smtClean="0"/>
              <a:pPr/>
              <a:t>10/02/2011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ctr">
              <a:defRPr sz="4000" b="1" cap="all"/>
            </a:lvl1pPr>
          </a:lstStyle>
          <a:p>
            <a:r>
              <a:rPr lang="es-ES_tradnl" dirty="0" smtClean="0"/>
              <a:t>Clic para editar título</a:t>
            </a:r>
            <a:endParaRPr lang="es-ES_tradnl" dirty="0"/>
          </a:p>
        </p:txBody>
      </p:sp>
      <p:sp>
        <p:nvSpPr>
          <p:cNvPr id="3" name="Marcador de texto 2"/>
          <p:cNvSpPr>
            <a:spLocks noGrp="1"/>
          </p:cNvSpPr>
          <p:nvPr>
            <p:ph type="body" idx="1"/>
          </p:nvPr>
        </p:nvSpPr>
        <p:spPr>
          <a:xfrm>
            <a:off x="722313" y="2906713"/>
            <a:ext cx="7772400" cy="1500187"/>
          </a:xfrm>
          <a:noFill/>
          <a:ln>
            <a:noFill/>
          </a:ln>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smtClean="0"/>
              <a:t>Haga clic para modificar el estilo de texto del patrón</a:t>
            </a:r>
          </a:p>
        </p:txBody>
      </p:sp>
      <p:sp>
        <p:nvSpPr>
          <p:cNvPr id="4" name="Marcador de fecha 3"/>
          <p:cNvSpPr>
            <a:spLocks noGrp="1"/>
          </p:cNvSpPr>
          <p:nvPr>
            <p:ph type="dt" sz="half" idx="10"/>
          </p:nvPr>
        </p:nvSpPr>
        <p:spPr/>
        <p:txBody>
          <a:bodyPr/>
          <a:lstStyle/>
          <a:p>
            <a:fld id="{220A009B-760E-EC44-984A-4EB91C9A4937}" type="datetime1">
              <a:rPr lang="es-ES_tradnl" smtClean="0"/>
              <a:pPr/>
              <a:t>10/02/2011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contenido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5" name="Marcador de fecha 4"/>
          <p:cNvSpPr>
            <a:spLocks noGrp="1"/>
          </p:cNvSpPr>
          <p:nvPr>
            <p:ph type="dt" sz="half" idx="10"/>
          </p:nvPr>
        </p:nvSpPr>
        <p:spPr/>
        <p:txBody>
          <a:bodyPr/>
          <a:lstStyle/>
          <a:p>
            <a:fld id="{A6FFC554-7482-FC4D-980F-DA3410C17C67}" type="datetime1">
              <a:rPr lang="es-ES_tradnl" smtClean="0"/>
              <a:pPr/>
              <a:t>10/02/2011</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4D6A3EC7-EF4F-6844-91E2-512E188167DA}" type="datetime1">
              <a:rPr lang="es-ES_tradnl" smtClean="0"/>
              <a:pPr/>
              <a:t>10/02/2011</a:t>
            </a:fld>
            <a:endParaRPr lang="es-ES_tradnl"/>
          </a:p>
        </p:txBody>
      </p:sp>
      <p:sp>
        <p:nvSpPr>
          <p:cNvPr id="8" name="Marcador de pie de página 7"/>
          <p:cNvSpPr>
            <a:spLocks noGrp="1"/>
          </p:cNvSpPr>
          <p:nvPr>
            <p:ph type="ftr" sz="quarter" idx="11"/>
          </p:nvPr>
        </p:nvSpPr>
        <p:spPr/>
        <p:txBody>
          <a:bodyPr/>
          <a:lstStyle/>
          <a:p>
            <a:r>
              <a:rPr lang="es-ES_tradnl" smtClean="0"/>
              <a:t>GRIAL – Universidad de Salamanca</a:t>
            </a:r>
            <a:endParaRPr lang="es-ES_tradnl"/>
          </a:p>
        </p:txBody>
      </p:sp>
      <p:sp>
        <p:nvSpPr>
          <p:cNvPr id="9" name="Marcador de número de diapositiva 8"/>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C8182928-57A2-1848-8A7D-9DEA57231A18}" type="datetime1">
              <a:rPr lang="es-ES_tradnl" smtClean="0"/>
              <a:pPr/>
              <a:t>10/02/2011</a:t>
            </a:fld>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413B421-E8CB-2840-9DDB-2A412C1F4E0E}" type="datetime1">
              <a:rPr lang="es-ES_tradnl" smtClean="0"/>
              <a:pPr/>
              <a:t>10/02/2011</a:t>
            </a:fld>
            <a:endParaRPr lang="es-ES_tradnl"/>
          </a:p>
        </p:txBody>
      </p:sp>
      <p:sp>
        <p:nvSpPr>
          <p:cNvPr id="3" name="Marcador de pie de página 2"/>
          <p:cNvSpPr>
            <a:spLocks noGrp="1"/>
          </p:cNvSpPr>
          <p:nvPr>
            <p:ph type="ftr" sz="quarter" idx="11"/>
          </p:nvPr>
        </p:nvSpPr>
        <p:spPr/>
        <p:txBody>
          <a:bodyPr/>
          <a:lstStyle/>
          <a:p>
            <a:r>
              <a:rPr lang="es-ES_tradnl" smtClean="0"/>
              <a:t>GRIAL – Universidad de Salamanca</a:t>
            </a:r>
            <a:endParaRPr lang="es-ES_tradnl"/>
          </a:p>
        </p:txBody>
      </p:sp>
      <p:sp>
        <p:nvSpPr>
          <p:cNvPr id="4" name="Marcador de número de diapositiva 3"/>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ctr">
              <a:defRPr sz="2000" b="1"/>
            </a:lvl1pPr>
          </a:lstStyle>
          <a:p>
            <a:r>
              <a:rPr lang="es-ES_tradnl" dirty="0" smtClean="0"/>
              <a:t>Clic para editar título</a:t>
            </a:r>
            <a:endParaRPr lang="es-ES_tradnl" dirty="0"/>
          </a:p>
        </p:txBody>
      </p:sp>
      <p:sp>
        <p:nvSpPr>
          <p:cNvPr id="3" name="Marcador de contenido 2"/>
          <p:cNvSpPr>
            <a:spLocks noGrp="1"/>
          </p:cNvSpPr>
          <p:nvPr>
            <p:ph idx="1"/>
          </p:nvPr>
        </p:nvSpPr>
        <p:spPr>
          <a:xfrm>
            <a:off x="3575050" y="1435100"/>
            <a:ext cx="5111750" cy="4691063"/>
          </a:xfrm>
        </p:spPr>
        <p:txBody>
          <a:bodyPr/>
          <a:lstStyle>
            <a:lvl1pPr>
              <a:defRPr sz="26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texto 3"/>
          <p:cNvSpPr>
            <a:spLocks noGrp="1"/>
          </p:cNvSpPr>
          <p:nvPr>
            <p:ph type="body" sz="half" idx="2"/>
          </p:nvPr>
        </p:nvSpPr>
        <p:spPr>
          <a:xfrm>
            <a:off x="457200" y="1435100"/>
            <a:ext cx="3008313" cy="4691063"/>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smtClean="0"/>
              <a:t>Haga clic para modificar el estilo de texto del patrón</a:t>
            </a:r>
          </a:p>
        </p:txBody>
      </p:sp>
      <p:sp>
        <p:nvSpPr>
          <p:cNvPr id="5" name="Marcador de fecha 4"/>
          <p:cNvSpPr>
            <a:spLocks noGrp="1"/>
          </p:cNvSpPr>
          <p:nvPr>
            <p:ph type="dt" sz="half" idx="10"/>
          </p:nvPr>
        </p:nvSpPr>
        <p:spPr/>
        <p:txBody>
          <a:bodyPr/>
          <a:lstStyle/>
          <a:p>
            <a:fld id="{E3C50C70-6B23-E64B-9C61-D796746B8AAB}" type="datetime1">
              <a:rPr lang="es-ES_tradnl" smtClean="0"/>
              <a:pPr/>
              <a:t>10/02/2011</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5003800"/>
            <a:ext cx="5486400" cy="566738"/>
          </a:xfrm>
        </p:spPr>
        <p:txBody>
          <a:bodyPr anchor="b"/>
          <a:lstStyle>
            <a:lvl1pPr algn="ctr">
              <a:defRPr sz="2000" b="1"/>
            </a:lvl1pPr>
          </a:lstStyle>
          <a:p>
            <a:r>
              <a:rPr lang="es-ES_tradnl" dirty="0" smtClean="0"/>
              <a:t>Clic para editar título</a:t>
            </a:r>
            <a:endParaRPr lang="es-ES_tradnl" dirty="0"/>
          </a:p>
        </p:txBody>
      </p:sp>
      <p:sp>
        <p:nvSpPr>
          <p:cNvPr id="3" name="Marcador de posición de imagen 2"/>
          <p:cNvSpPr>
            <a:spLocks noGrp="1"/>
          </p:cNvSpPr>
          <p:nvPr>
            <p:ph type="pic" idx="1"/>
          </p:nvPr>
        </p:nvSpPr>
        <p:spPr>
          <a:xfrm>
            <a:off x="1792288" y="1252538"/>
            <a:ext cx="5486400" cy="36750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dirty="0"/>
          </a:p>
        </p:txBody>
      </p:sp>
      <p:sp>
        <p:nvSpPr>
          <p:cNvPr id="4" name="Marcador de texto 3"/>
          <p:cNvSpPr>
            <a:spLocks noGrp="1"/>
          </p:cNvSpPr>
          <p:nvPr>
            <p:ph type="body" sz="half" idx="2"/>
          </p:nvPr>
        </p:nvSpPr>
        <p:spPr>
          <a:xfrm>
            <a:off x="1792288" y="5570538"/>
            <a:ext cx="5486400" cy="6143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smtClean="0"/>
              <a:t>Haga clic para modificar el estilo de texto del patrón</a:t>
            </a:r>
          </a:p>
        </p:txBody>
      </p:sp>
      <p:sp>
        <p:nvSpPr>
          <p:cNvPr id="5" name="Marcador de fecha 4"/>
          <p:cNvSpPr>
            <a:spLocks noGrp="1"/>
          </p:cNvSpPr>
          <p:nvPr>
            <p:ph type="dt" sz="half" idx="10"/>
          </p:nvPr>
        </p:nvSpPr>
        <p:spPr/>
        <p:txBody>
          <a:bodyPr/>
          <a:lstStyle/>
          <a:p>
            <a:fld id="{311CE431-27AB-3244-9C93-5DA974C97A08}" type="datetime1">
              <a:rPr lang="es-ES_tradnl" smtClean="0"/>
              <a:pPr/>
              <a:t>10/02/2011</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DDDDDD"/>
            </a:gs>
          </a:gsLst>
          <a:lin ang="5400000" scaled="0"/>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127000"/>
            <a:ext cx="5880100" cy="1143000"/>
          </a:xfrm>
          <a:prstGeom prst="rect">
            <a:avLst/>
          </a:prstGeom>
        </p:spPr>
        <p:txBody>
          <a:bodyPr vert="horz" lIns="91440" tIns="45720" rIns="91440" bIns="45720" rtlCol="0" anchor="ctr">
            <a:norm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1600200"/>
            <a:ext cx="8229600" cy="4525963"/>
          </a:xfrm>
          <a:prstGeom prst="rect">
            <a:avLst/>
          </a:prstGeom>
          <a:solidFill>
            <a:schemeClr val="bg1"/>
          </a:solidFill>
          <a:ln cap="rnd">
            <a:solidFill>
              <a:srgbClr val="DDDDDD"/>
            </a:solidFill>
          </a:ln>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fld id="{A1689597-3944-A04F-B993-49B937F282FA}" type="datetime1">
              <a:rPr lang="es-ES_tradnl" smtClean="0"/>
              <a:pPr/>
              <a:t>10/02/2011</a:t>
            </a:fld>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smtClean="0"/>
              <a:t>GRIAL – Universidad de Salamanca</a:t>
            </a:r>
            <a:endParaRPr lang="es-ES_tradnl"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F9889935-DC85-4847-9265-CE546BEEBDB1}" type="slidenum">
              <a:rPr lang="es-ES_tradnl" smtClean="0"/>
              <a:pPr/>
              <a:t>‹Nº›</a:t>
            </a:fld>
            <a:endParaRPr lang="es-ES_tradnl" dirty="0"/>
          </a:p>
        </p:txBody>
      </p:sp>
      <p:pic>
        <p:nvPicPr>
          <p:cNvPr id="8" name="Imagen 7" descr="Grial 100 transparente.png"/>
          <p:cNvPicPr>
            <a:picLocks noChangeAspect="1"/>
          </p:cNvPicPr>
          <p:nvPr/>
        </p:nvPicPr>
        <p:blipFill>
          <a:blip r:embed="rId13"/>
          <a:stretch>
            <a:fillRect/>
          </a:stretch>
        </p:blipFill>
        <p:spPr>
          <a:xfrm>
            <a:off x="6337300" y="0"/>
            <a:ext cx="2806700" cy="1270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4000" kern="1200">
          <a:solidFill>
            <a:schemeClr val="tx1"/>
          </a:solidFill>
          <a:effectLst>
            <a:outerShdw blurRad="63500" dist="50800" dir="2700000">
              <a:srgbClr val="666666"/>
            </a:outerShdw>
          </a:effectLst>
          <a:latin typeface="Arial"/>
          <a:ea typeface="+mj-ea"/>
          <a:cs typeface="+mj-cs"/>
        </a:defRPr>
      </a:lvl1pPr>
    </p:titleStyle>
    <p:bodyStyle>
      <a:lvl1pPr marL="342900" indent="-342900" algn="l" defTabSz="457200" rtl="0" eaLnBrk="1" latinLnBrk="0" hangingPunct="1">
        <a:spcBef>
          <a:spcPct val="20000"/>
        </a:spcBef>
        <a:buFont typeface="Arial"/>
        <a:buChar char="•"/>
        <a:defRPr sz="2600" kern="1200">
          <a:solidFill>
            <a:schemeClr val="tx1"/>
          </a:solidFill>
          <a:latin typeface="Tahoma"/>
          <a:ea typeface="+mn-ea"/>
          <a:cs typeface="Tahoma"/>
        </a:defRPr>
      </a:lvl1pPr>
      <a:lvl2pPr marL="742950" indent="-285750" algn="l" defTabSz="457200" rtl="0" eaLnBrk="1" latinLnBrk="0" hangingPunct="1">
        <a:spcBef>
          <a:spcPct val="20000"/>
        </a:spcBef>
        <a:buFont typeface="Wingdings" charset="2"/>
        <a:buChar char="ü"/>
        <a:defRPr sz="2400" kern="1200">
          <a:solidFill>
            <a:schemeClr val="tx1"/>
          </a:solidFill>
          <a:latin typeface="Tahoma"/>
          <a:ea typeface="+mn-ea"/>
          <a:cs typeface="Tahoma"/>
        </a:defRPr>
      </a:lvl2pPr>
      <a:lvl3pPr marL="1143000" indent="-228600" algn="l" defTabSz="457200" rtl="0" eaLnBrk="1" latinLnBrk="0" hangingPunct="1">
        <a:spcBef>
          <a:spcPct val="20000"/>
        </a:spcBef>
        <a:buFont typeface="Arial"/>
        <a:buChar char="•"/>
        <a:defRPr sz="2000" kern="1200">
          <a:solidFill>
            <a:schemeClr val="tx1"/>
          </a:solidFill>
          <a:latin typeface="Tahoma"/>
          <a:ea typeface="+mn-ea"/>
          <a:cs typeface="Tahoma"/>
        </a:defRPr>
      </a:lvl3pPr>
      <a:lvl4pPr marL="1600200" indent="-228600" algn="l" defTabSz="457200" rtl="0" eaLnBrk="1" latinLnBrk="0" hangingPunct="1">
        <a:spcBef>
          <a:spcPct val="20000"/>
        </a:spcBef>
        <a:buFont typeface="Arial"/>
        <a:buChar char="–"/>
        <a:defRPr sz="1800" kern="1200">
          <a:solidFill>
            <a:schemeClr val="tx1"/>
          </a:solidFill>
          <a:latin typeface="Tahoma"/>
          <a:ea typeface="+mn-ea"/>
          <a:cs typeface="Tahoma"/>
        </a:defRPr>
      </a:lvl4pPr>
      <a:lvl5pPr marL="2057400" indent="-228600" algn="l" defTabSz="457200" rtl="0" eaLnBrk="1" latinLnBrk="0" hangingPunct="1">
        <a:spcBef>
          <a:spcPct val="20000"/>
        </a:spcBef>
        <a:buFont typeface="Lucida Grande"/>
        <a:buChar char="⊳"/>
        <a:defRPr sz="160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oleObject" Target="!OLE_LINK116" TargetMode="External"/><Relationship Id="rId4" Type="http://schemas.openxmlformats.org/officeDocument/2006/relationships/hyperlink" Target="mailto:mconde@usal.e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jpeg"/><Relationship Id="rId4" Type="http://schemas.openxmlformats.org/officeDocument/2006/relationships/image" Target="../media/image18.png"/><Relationship Id="rId9"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code.google.com/p/moodbil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hyperlink" Target="http://iphone.moodle.com.au/"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layers.com/"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layers.com/"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2.png"/><Relationship Id="rId5" Type="http://schemas.openxmlformats.org/officeDocument/2006/relationships/oleObject" Target="!OLE_LINK116" TargetMode="External"/><Relationship Id="rId4" Type="http://schemas.openxmlformats.org/officeDocument/2006/relationships/hyperlink" Target="mailto:mconde@usal.e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62100"/>
            <a:ext cx="7772400" cy="1470025"/>
          </a:xfrm>
        </p:spPr>
        <p:txBody>
          <a:bodyPr/>
          <a:lstStyle/>
          <a:p>
            <a:r>
              <a:rPr lang="es-ES_tradnl" dirty="0" err="1" smtClean="0"/>
              <a:t>Main</a:t>
            </a:r>
            <a:r>
              <a:rPr lang="es-ES_tradnl" dirty="0" smtClean="0"/>
              <a:t> </a:t>
            </a:r>
            <a:r>
              <a:rPr lang="es-ES_tradnl" dirty="0" err="1" smtClean="0"/>
              <a:t>Rearch</a:t>
            </a:r>
            <a:r>
              <a:rPr lang="es-ES_tradnl" dirty="0" smtClean="0"/>
              <a:t> </a:t>
            </a:r>
            <a:r>
              <a:rPr lang="es-ES_tradnl" dirty="0" err="1" smtClean="0"/>
              <a:t>Lines</a:t>
            </a:r>
            <a:r>
              <a:rPr lang="es-ES_tradnl" dirty="0" smtClean="0"/>
              <a:t> </a:t>
            </a:r>
            <a:r>
              <a:rPr lang="es-ES_tradnl" dirty="0" err="1" smtClean="0"/>
              <a:t>and</a:t>
            </a:r>
            <a:r>
              <a:rPr lang="es-ES_tradnl" dirty="0" smtClean="0"/>
              <a:t> </a:t>
            </a:r>
            <a:r>
              <a:rPr lang="es-ES_tradnl" dirty="0" err="1" smtClean="0"/>
              <a:t>Results</a:t>
            </a:r>
            <a:endParaRPr lang="es-ES_tradnl" dirty="0"/>
          </a:p>
        </p:txBody>
      </p:sp>
      <p:sp>
        <p:nvSpPr>
          <p:cNvPr id="3" name="Subtítulo 2"/>
          <p:cNvSpPr>
            <a:spLocks noGrp="1"/>
          </p:cNvSpPr>
          <p:nvPr>
            <p:ph type="subTitle" idx="1"/>
          </p:nvPr>
        </p:nvSpPr>
        <p:spPr>
          <a:xfrm>
            <a:off x="1371600" y="3009900"/>
            <a:ext cx="6400800" cy="1752600"/>
          </a:xfrm>
        </p:spPr>
        <p:txBody>
          <a:bodyPr/>
          <a:lstStyle/>
          <a:p>
            <a:r>
              <a:rPr lang="es-ES_tradnl" dirty="0" smtClean="0"/>
              <a:t>Miguel Ángel Conde González </a:t>
            </a:r>
            <a:r>
              <a:rPr lang="es-ES_tradnl" dirty="0" smtClean="0">
                <a:hlinkClick r:id="rId4"/>
              </a:rPr>
              <a:t>mconde@usal.es</a:t>
            </a:r>
            <a:r>
              <a:rPr lang="es-ES_tradnl" dirty="0" smtClean="0"/>
              <a:t> </a:t>
            </a:r>
            <a:endParaRPr lang="es-ES_tradnl" dirty="0"/>
          </a:p>
        </p:txBody>
      </p:sp>
      <p:graphicFrame>
        <p:nvGraphicFramePr>
          <p:cNvPr id="14341" name="Object 5"/>
          <p:cNvGraphicFramePr>
            <a:graphicFrameLocks noChangeAspect="1"/>
          </p:cNvGraphicFramePr>
          <p:nvPr>
            <p:extLst>
              <p:ext uri="{D42A27DB-BD31-4B8C-83A1-F6EECF244321}">
                <p14:modId xmlns:p14="http://schemas.microsoft.com/office/powerpoint/2010/main" val="3190991940"/>
              </p:ext>
            </p:extLst>
          </p:nvPr>
        </p:nvGraphicFramePr>
        <p:xfrm>
          <a:off x="8089900" y="6502400"/>
          <a:ext cx="1054100" cy="355600"/>
        </p:xfrm>
        <a:graphic>
          <a:graphicData uri="http://schemas.openxmlformats.org/presentationml/2006/ole">
            <mc:AlternateContent xmlns:mc="http://schemas.openxmlformats.org/markup-compatibility/2006">
              <mc:Choice xmlns:v="urn:schemas-microsoft-com:vml" Requires="v">
                <p:oleObj spid="_x0000_s14342" name="Documento" r:id="rId5" imgW="1054100" imgH="355600" progId="Word.Document.12">
                  <p:link updateAutomatic="1"/>
                </p:oleObj>
              </mc:Choice>
              <mc:Fallback>
                <p:oleObj name="Documento" r:id="rId5" imgW="1054100" imgH="355600" progId="Word.Document.12">
                  <p:link updateAutomatic="1"/>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89900" y="6502400"/>
                        <a:ext cx="1054100" cy="35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iii</a:t>
            </a:r>
            <a:r>
              <a:rPr lang="es-ES_tradnl" dirty="0" smtClean="0"/>
              <a:t>)</a:t>
            </a:r>
            <a:endParaRPr lang="es-ES_tradnl" dirty="0"/>
          </a:p>
        </p:txBody>
      </p:sp>
      <p:sp>
        <p:nvSpPr>
          <p:cNvPr id="3" name="Marcador de contenido 2"/>
          <p:cNvSpPr>
            <a:spLocks noGrp="1"/>
          </p:cNvSpPr>
          <p:nvPr>
            <p:ph idx="1"/>
          </p:nvPr>
        </p:nvSpPr>
        <p:spPr/>
        <p:txBody>
          <a:bodyPr/>
          <a:lstStyle/>
          <a:p>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3"/>
          <a:stretch>
            <a:fillRect/>
          </a:stretch>
        </p:blipFill>
        <p:spPr>
          <a:xfrm>
            <a:off x="1587500" y="1151503"/>
            <a:ext cx="5676900" cy="556997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v</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All</a:t>
            </a:r>
            <a:r>
              <a:rPr lang="es-ES_tradnl" dirty="0" smtClean="0"/>
              <a:t> </a:t>
            </a:r>
            <a:r>
              <a:rPr lang="es-ES_tradnl" dirty="0" err="1" smtClean="0"/>
              <a:t>kinds</a:t>
            </a:r>
            <a:r>
              <a:rPr lang="es-ES_tradnl" dirty="0" smtClean="0"/>
              <a:t> </a:t>
            </a:r>
            <a:r>
              <a:rPr lang="es-ES_tradnl" dirty="0" err="1" smtClean="0"/>
              <a:t>of</a:t>
            </a:r>
            <a:r>
              <a:rPr lang="es-ES_tradnl" dirty="0" smtClean="0"/>
              <a:t> </a:t>
            </a:r>
            <a:r>
              <a:rPr lang="es-ES_tradnl" dirty="0" err="1" smtClean="0"/>
              <a:t>users</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7" name="4 Imagen" descr="telefonos.jpg"/>
          <p:cNvPicPr>
            <a:picLocks noChangeAspect="1"/>
          </p:cNvPicPr>
          <p:nvPr/>
        </p:nvPicPr>
        <p:blipFill>
          <a:blip r:embed="rId3"/>
          <a:srcRect/>
          <a:stretch>
            <a:fillRect/>
          </a:stretch>
        </p:blipFill>
        <p:spPr bwMode="auto">
          <a:xfrm>
            <a:off x="1500166" y="2581275"/>
            <a:ext cx="2887663" cy="2071688"/>
          </a:xfrm>
          <a:prstGeom prst="rect">
            <a:avLst/>
          </a:prstGeom>
          <a:noFill/>
          <a:ln w="9525">
            <a:noFill/>
            <a:miter lim="800000"/>
            <a:headEnd/>
            <a:tailEnd/>
          </a:ln>
        </p:spPr>
      </p:pic>
      <p:pic>
        <p:nvPicPr>
          <p:cNvPr id="8" name="5 Imagen" descr="abuela.jpg"/>
          <p:cNvPicPr>
            <a:picLocks noChangeAspect="1"/>
          </p:cNvPicPr>
          <p:nvPr/>
        </p:nvPicPr>
        <p:blipFill>
          <a:blip r:embed="rId4"/>
          <a:srcRect/>
          <a:stretch>
            <a:fillRect/>
          </a:stretch>
        </p:blipFill>
        <p:spPr bwMode="auto">
          <a:xfrm>
            <a:off x="5500694" y="2581275"/>
            <a:ext cx="2132012" cy="2170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vi</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Other</a:t>
            </a:r>
            <a:r>
              <a:rPr lang="es-ES_tradnl" dirty="0" smtClean="0"/>
              <a:t> </a:t>
            </a:r>
            <a:r>
              <a:rPr lang="es-ES_tradnl" dirty="0" err="1" smtClean="0"/>
              <a:t>factors</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grpSp>
        <p:nvGrpSpPr>
          <p:cNvPr id="17" name="Agrupar 16"/>
          <p:cNvGrpSpPr/>
          <p:nvPr/>
        </p:nvGrpSpPr>
        <p:grpSpPr>
          <a:xfrm>
            <a:off x="990600" y="1671637"/>
            <a:ext cx="7696200" cy="1828800"/>
            <a:chOff x="990600" y="1762126"/>
            <a:chExt cx="7696200" cy="1828800"/>
          </a:xfrm>
        </p:grpSpPr>
        <p:pic>
          <p:nvPicPr>
            <p:cNvPr id="18" name="5 Imagen" descr="gprs.gif"/>
            <p:cNvPicPr>
              <a:picLocks noChangeAspect="1"/>
            </p:cNvPicPr>
            <p:nvPr/>
          </p:nvPicPr>
          <p:blipFill>
            <a:blip r:embed="rId3"/>
            <a:srcRect/>
            <a:stretch>
              <a:fillRect/>
            </a:stretch>
          </p:blipFill>
          <p:spPr bwMode="auto">
            <a:xfrm>
              <a:off x="990600" y="2671763"/>
              <a:ext cx="1362075" cy="457200"/>
            </a:xfrm>
            <a:prstGeom prst="rect">
              <a:avLst/>
            </a:prstGeom>
            <a:noFill/>
            <a:ln w="9525">
              <a:noFill/>
              <a:miter lim="800000"/>
              <a:headEnd/>
              <a:tailEnd/>
            </a:ln>
          </p:spPr>
        </p:pic>
        <p:pic>
          <p:nvPicPr>
            <p:cNvPr id="19" name="Picture 6"/>
            <p:cNvPicPr>
              <a:picLocks noChangeAspect="1" noChangeArrowheads="1"/>
            </p:cNvPicPr>
            <p:nvPr/>
          </p:nvPicPr>
          <p:blipFill>
            <a:blip r:embed="rId4"/>
            <a:srcRect/>
            <a:stretch>
              <a:fillRect/>
            </a:stretch>
          </p:blipFill>
          <p:spPr bwMode="auto">
            <a:xfrm>
              <a:off x="3810000" y="2595563"/>
              <a:ext cx="842963" cy="995363"/>
            </a:xfrm>
            <a:prstGeom prst="rect">
              <a:avLst/>
            </a:prstGeom>
            <a:noFill/>
            <a:ln w="9525">
              <a:noFill/>
              <a:miter lim="800000"/>
              <a:headEnd/>
              <a:tailEnd/>
            </a:ln>
          </p:spPr>
        </p:pic>
        <p:pic>
          <p:nvPicPr>
            <p:cNvPr id="20" name="10 Imagen" descr="hsupalogo.png"/>
            <p:cNvPicPr>
              <a:picLocks noChangeAspect="1"/>
            </p:cNvPicPr>
            <p:nvPr/>
          </p:nvPicPr>
          <p:blipFill>
            <a:blip r:embed="rId5"/>
            <a:srcRect/>
            <a:stretch>
              <a:fillRect/>
            </a:stretch>
          </p:blipFill>
          <p:spPr bwMode="auto">
            <a:xfrm>
              <a:off x="2971800" y="2443163"/>
              <a:ext cx="939800" cy="939800"/>
            </a:xfrm>
            <a:prstGeom prst="rect">
              <a:avLst/>
            </a:prstGeom>
            <a:noFill/>
            <a:ln w="9525">
              <a:noFill/>
              <a:miter lim="800000"/>
              <a:headEnd/>
              <a:tailEnd/>
            </a:ln>
          </p:spPr>
        </p:pic>
        <p:pic>
          <p:nvPicPr>
            <p:cNvPr id="21" name="4 Imagen" descr="3g.png"/>
            <p:cNvPicPr>
              <a:picLocks noChangeAspect="1"/>
            </p:cNvPicPr>
            <p:nvPr/>
          </p:nvPicPr>
          <p:blipFill>
            <a:blip r:embed="rId6"/>
            <a:srcRect/>
            <a:stretch>
              <a:fillRect/>
            </a:stretch>
          </p:blipFill>
          <p:spPr bwMode="auto">
            <a:xfrm>
              <a:off x="1600200" y="2290763"/>
              <a:ext cx="1524000" cy="847725"/>
            </a:xfrm>
            <a:prstGeom prst="rect">
              <a:avLst/>
            </a:prstGeom>
            <a:noFill/>
            <a:ln w="9525">
              <a:noFill/>
              <a:miter lim="800000"/>
              <a:headEnd/>
              <a:tailEnd/>
            </a:ln>
          </p:spPr>
        </p:pic>
        <p:pic>
          <p:nvPicPr>
            <p:cNvPr id="22" name="11 Imagen" descr="bluetooth_logo.jpg"/>
            <p:cNvPicPr>
              <a:picLocks noChangeAspect="1"/>
            </p:cNvPicPr>
            <p:nvPr/>
          </p:nvPicPr>
          <p:blipFill>
            <a:blip r:embed="rId7"/>
            <a:srcRect/>
            <a:stretch>
              <a:fillRect/>
            </a:stretch>
          </p:blipFill>
          <p:spPr bwMode="auto">
            <a:xfrm>
              <a:off x="4648200" y="2519363"/>
              <a:ext cx="990600" cy="990600"/>
            </a:xfrm>
            <a:prstGeom prst="rect">
              <a:avLst/>
            </a:prstGeom>
            <a:noFill/>
            <a:ln w="9525">
              <a:noFill/>
              <a:miter lim="800000"/>
              <a:headEnd/>
              <a:tailEnd/>
            </a:ln>
          </p:spPr>
        </p:pic>
        <p:sp>
          <p:nvSpPr>
            <p:cNvPr id="23" name="9 Flecha derecha"/>
            <p:cNvSpPr/>
            <p:nvPr/>
          </p:nvSpPr>
          <p:spPr>
            <a:xfrm>
              <a:off x="5867400" y="2747963"/>
              <a:ext cx="8382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4" name="13 Imagen" descr="dinero.jpg"/>
            <p:cNvPicPr>
              <a:picLocks noChangeAspect="1"/>
            </p:cNvPicPr>
            <p:nvPr/>
          </p:nvPicPr>
          <p:blipFill>
            <a:blip r:embed="rId8"/>
            <a:srcRect/>
            <a:stretch>
              <a:fillRect/>
            </a:stretch>
          </p:blipFill>
          <p:spPr bwMode="auto">
            <a:xfrm>
              <a:off x="6858000" y="1762126"/>
              <a:ext cx="1828800" cy="1828800"/>
            </a:xfrm>
            <a:prstGeom prst="rect">
              <a:avLst/>
            </a:prstGeom>
            <a:noFill/>
            <a:ln w="9525">
              <a:noFill/>
              <a:miter lim="800000"/>
              <a:headEnd/>
              <a:tailEnd/>
            </a:ln>
          </p:spPr>
        </p:pic>
      </p:grpSp>
      <p:pic>
        <p:nvPicPr>
          <p:cNvPr id="25" name="24 Imagen" descr="proyecciónMovil.jpg"/>
          <p:cNvPicPr>
            <a:picLocks noChangeAspect="1"/>
          </p:cNvPicPr>
          <p:nvPr/>
        </p:nvPicPr>
        <p:blipFill>
          <a:blip r:embed="rId9"/>
          <a:srcRect/>
          <a:stretch>
            <a:fillRect/>
          </a:stretch>
        </p:blipFill>
        <p:spPr bwMode="auto">
          <a:xfrm>
            <a:off x="2155031" y="4029074"/>
            <a:ext cx="1633538" cy="1485900"/>
          </a:xfrm>
          <a:prstGeom prst="rect">
            <a:avLst/>
          </a:prstGeom>
          <a:noFill/>
          <a:ln w="9525">
            <a:noFill/>
            <a:miter lim="800000"/>
            <a:headEnd/>
            <a:tailEnd/>
          </a:ln>
        </p:spPr>
      </p:pic>
      <p:pic>
        <p:nvPicPr>
          <p:cNvPr id="26" name="25 Imagen" descr="teclado.jpg"/>
          <p:cNvPicPr>
            <a:picLocks noChangeAspect="1"/>
          </p:cNvPicPr>
          <p:nvPr/>
        </p:nvPicPr>
        <p:blipFill>
          <a:blip r:embed="rId10"/>
          <a:srcRect/>
          <a:stretch>
            <a:fillRect/>
          </a:stretch>
        </p:blipFill>
        <p:spPr bwMode="auto">
          <a:xfrm>
            <a:off x="5816600" y="4029074"/>
            <a:ext cx="1778000" cy="1471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vii</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Problems</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3"/>
          <a:stretch>
            <a:fillRect/>
          </a:stretch>
        </p:blipFill>
        <p:spPr>
          <a:xfrm>
            <a:off x="3150910" y="1566890"/>
            <a:ext cx="5737780" cy="455927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viii</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Problems</a:t>
            </a:r>
            <a:endParaRPr lang="es-ES_tradnl" dirty="0" smtClean="0"/>
          </a:p>
          <a:p>
            <a:pPr lvl="1"/>
            <a:r>
              <a:rPr lang="es-ES_tradnl" dirty="0" err="1" smtClean="0"/>
              <a:t>Need</a:t>
            </a:r>
            <a:r>
              <a:rPr lang="es-ES_tradnl" dirty="0" smtClean="0"/>
              <a:t> </a:t>
            </a:r>
            <a:r>
              <a:rPr lang="es-ES_tradnl" dirty="0" err="1" smtClean="0"/>
              <a:t>of</a:t>
            </a:r>
            <a:r>
              <a:rPr lang="es-ES_tradnl" dirty="0" smtClean="0"/>
              <a:t> </a:t>
            </a:r>
            <a:r>
              <a:rPr lang="es-ES_tradnl" dirty="0" err="1" smtClean="0"/>
              <a:t>technological</a:t>
            </a:r>
            <a:r>
              <a:rPr lang="es-ES_tradnl" dirty="0" smtClean="0"/>
              <a:t> </a:t>
            </a:r>
            <a:r>
              <a:rPr lang="es-ES_tradnl" dirty="0" err="1" smtClean="0"/>
              <a:t>adaptation</a:t>
            </a:r>
            <a:endParaRPr lang="es-ES_tradnl" dirty="0" smtClean="0"/>
          </a:p>
          <a:p>
            <a:pPr lvl="1"/>
            <a:endParaRPr lang="es-ES_tradnl" dirty="0" smtClean="0"/>
          </a:p>
          <a:p>
            <a:pPr lvl="1"/>
            <a:endParaRPr lang="es-ES_tradnl" dirty="0" smtClean="0"/>
          </a:p>
          <a:p>
            <a:pPr lvl="1"/>
            <a:endParaRPr lang="es-ES_tradnl" dirty="0" smtClean="0"/>
          </a:p>
          <a:p>
            <a:pPr lvl="1"/>
            <a:endParaRPr lang="es-ES_tradnl" dirty="0" smtClean="0"/>
          </a:p>
          <a:p>
            <a:pPr lvl="1"/>
            <a:endParaRPr lang="es-ES_tradnl" dirty="0" smtClean="0"/>
          </a:p>
          <a:p>
            <a:pPr lvl="1"/>
            <a:endParaRPr lang="es-ES_tradnl" dirty="0" smtClean="0"/>
          </a:p>
          <a:p>
            <a:pPr lvl="1"/>
            <a:r>
              <a:rPr lang="es-ES_tradnl" dirty="0" err="1" smtClean="0"/>
              <a:t>Need</a:t>
            </a:r>
            <a:r>
              <a:rPr lang="es-ES_tradnl" dirty="0" smtClean="0"/>
              <a:t> </a:t>
            </a:r>
            <a:r>
              <a:rPr lang="es-ES_tradnl" dirty="0" err="1" smtClean="0"/>
              <a:t>of</a:t>
            </a:r>
            <a:r>
              <a:rPr lang="es-ES_tradnl" dirty="0" smtClean="0"/>
              <a:t> </a:t>
            </a:r>
            <a:r>
              <a:rPr lang="es-ES_tradnl" dirty="0" err="1" smtClean="0"/>
              <a:t>Pedagogical</a:t>
            </a:r>
            <a:r>
              <a:rPr lang="es-ES_tradnl" dirty="0" smtClean="0"/>
              <a:t> </a:t>
            </a:r>
            <a:r>
              <a:rPr lang="es-ES_tradnl" dirty="0" err="1" smtClean="0"/>
              <a:t>adaptation</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6" name="Imagen 5"/>
          <p:cNvPicPr>
            <a:picLocks noChangeAspect="1"/>
          </p:cNvPicPr>
          <p:nvPr/>
        </p:nvPicPr>
        <p:blipFill>
          <a:blip r:embed="rId3"/>
          <a:stretch>
            <a:fillRect/>
          </a:stretch>
        </p:blipFill>
        <p:spPr>
          <a:xfrm>
            <a:off x="2768823" y="2533650"/>
            <a:ext cx="3568477" cy="244475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ix</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Adaptation</a:t>
            </a:r>
            <a:r>
              <a:rPr lang="es-ES_tradnl" dirty="0" smtClean="0"/>
              <a:t> </a:t>
            </a:r>
            <a:r>
              <a:rPr lang="es-ES_tradnl" dirty="0" err="1" smtClean="0"/>
              <a:t>system</a:t>
            </a:r>
            <a:endParaRPr lang="es-ES_tradnl" dirty="0" smtClean="0"/>
          </a:p>
          <a:p>
            <a:pPr lvl="1"/>
            <a:r>
              <a:rPr lang="es-ES_tradnl" dirty="0" err="1" smtClean="0"/>
              <a:t>What</a:t>
            </a:r>
            <a:r>
              <a:rPr lang="es-ES_tradnl" dirty="0" smtClean="0"/>
              <a:t> </a:t>
            </a:r>
            <a:r>
              <a:rPr lang="es-ES_tradnl" dirty="0" err="1" smtClean="0"/>
              <a:t>to</a:t>
            </a:r>
            <a:r>
              <a:rPr lang="es-ES_tradnl" dirty="0" smtClean="0"/>
              <a:t> </a:t>
            </a:r>
            <a:r>
              <a:rPr lang="es-ES_tradnl" dirty="0" err="1" smtClean="0"/>
              <a:t>adapt</a:t>
            </a:r>
            <a:endParaRPr lang="es-ES_tradnl" dirty="0" smtClean="0"/>
          </a:p>
          <a:p>
            <a:pPr lvl="1"/>
            <a:r>
              <a:rPr lang="es-ES_tradnl" dirty="0" smtClean="0"/>
              <a:t>How </a:t>
            </a:r>
            <a:r>
              <a:rPr lang="es-ES_tradnl" dirty="0" err="1" smtClean="0"/>
              <a:t>to</a:t>
            </a:r>
            <a:r>
              <a:rPr lang="es-ES_tradnl" dirty="0" smtClean="0"/>
              <a:t> </a:t>
            </a:r>
            <a:r>
              <a:rPr lang="es-ES_tradnl" dirty="0" err="1" smtClean="0"/>
              <a:t>adapt</a:t>
            </a:r>
            <a:endParaRPr lang="es-ES_tradnl" dirty="0" smtClean="0"/>
          </a:p>
          <a:p>
            <a:pPr lvl="1"/>
            <a:endParaRPr lang="es-ES_tradnl" dirty="0" smtClean="0"/>
          </a:p>
          <a:p>
            <a:r>
              <a:rPr lang="es-ES_tradnl" dirty="0" err="1" smtClean="0"/>
              <a:t>Adaptation</a:t>
            </a:r>
            <a:r>
              <a:rPr lang="es-ES_tradnl" dirty="0" smtClean="0"/>
              <a:t> </a:t>
            </a:r>
            <a:r>
              <a:rPr lang="es-ES_tradnl" dirty="0" err="1" smtClean="0"/>
              <a:t>of</a:t>
            </a:r>
            <a:r>
              <a:rPr lang="es-ES_tradnl" dirty="0" smtClean="0"/>
              <a:t> </a:t>
            </a:r>
            <a:r>
              <a:rPr lang="es-ES_tradnl" dirty="0" err="1" smtClean="0"/>
              <a:t>content</a:t>
            </a:r>
            <a:r>
              <a:rPr lang="es-ES_tradnl" dirty="0" smtClean="0"/>
              <a:t> </a:t>
            </a:r>
            <a:r>
              <a:rPr lang="es-ES_tradnl" dirty="0" err="1" smtClean="0"/>
              <a:t>from</a:t>
            </a:r>
            <a:r>
              <a:rPr lang="es-ES_tradnl" dirty="0" smtClean="0"/>
              <a:t> LMS</a:t>
            </a:r>
          </a:p>
          <a:p>
            <a:pPr lvl="1"/>
            <a:r>
              <a:rPr lang="es-ES_tradnl" dirty="0" err="1" smtClean="0"/>
              <a:t>What</a:t>
            </a:r>
            <a:r>
              <a:rPr lang="es-ES_tradnl" dirty="0" smtClean="0"/>
              <a:t> </a:t>
            </a:r>
            <a:r>
              <a:rPr lang="es-ES_tradnl" dirty="0" err="1" smtClean="0"/>
              <a:t>kind</a:t>
            </a:r>
            <a:r>
              <a:rPr lang="es-ES_tradnl" dirty="0" smtClean="0"/>
              <a:t> </a:t>
            </a:r>
            <a:r>
              <a:rPr lang="es-ES_tradnl" dirty="0" err="1" smtClean="0"/>
              <a:t>of</a:t>
            </a:r>
            <a:r>
              <a:rPr lang="es-ES_tradnl" dirty="0" smtClean="0"/>
              <a:t> </a:t>
            </a:r>
            <a:r>
              <a:rPr lang="es-ES_tradnl" dirty="0" err="1" smtClean="0"/>
              <a:t>resources</a:t>
            </a:r>
            <a:endParaRPr lang="es-ES_tradnl" dirty="0" smtClean="0"/>
          </a:p>
          <a:p>
            <a:pPr lvl="1"/>
            <a:r>
              <a:rPr lang="es-ES_tradnl" dirty="0" err="1" smtClean="0"/>
              <a:t>What</a:t>
            </a:r>
            <a:r>
              <a:rPr lang="es-ES_tradnl" dirty="0" smtClean="0"/>
              <a:t> </a:t>
            </a:r>
            <a:r>
              <a:rPr lang="es-ES_tradnl" dirty="0" err="1" smtClean="0"/>
              <a:t>kind</a:t>
            </a:r>
            <a:r>
              <a:rPr lang="es-ES_tradnl" dirty="0" smtClean="0"/>
              <a:t> </a:t>
            </a:r>
            <a:r>
              <a:rPr lang="es-ES_tradnl" dirty="0" err="1" smtClean="0"/>
              <a:t>of</a:t>
            </a:r>
            <a:r>
              <a:rPr lang="es-ES_tradnl" dirty="0" smtClean="0"/>
              <a:t> </a:t>
            </a:r>
            <a:r>
              <a:rPr lang="es-ES_tradnl" dirty="0" err="1" smtClean="0"/>
              <a:t>activities</a:t>
            </a:r>
            <a:endParaRPr lang="es-ES_tradnl" dirty="0" smtClean="0"/>
          </a:p>
          <a:p>
            <a:pPr lvl="2"/>
            <a:r>
              <a:rPr lang="es-ES_tradnl" dirty="0" err="1" smtClean="0"/>
              <a:t>Consider</a:t>
            </a:r>
            <a:r>
              <a:rPr lang="es-ES_tradnl" dirty="0" smtClean="0"/>
              <a:t> </a:t>
            </a:r>
            <a:r>
              <a:rPr lang="es-ES_tradnl" dirty="0" err="1" smtClean="0"/>
              <a:t>the</a:t>
            </a:r>
            <a:r>
              <a:rPr lang="es-ES_tradnl" dirty="0" smtClean="0"/>
              <a:t> </a:t>
            </a:r>
            <a:r>
              <a:rPr lang="es-ES_tradnl" dirty="0" err="1" smtClean="0"/>
              <a:t>interaction</a:t>
            </a:r>
            <a:r>
              <a:rPr lang="es-ES_tradnl" dirty="0" smtClean="0"/>
              <a:t> </a:t>
            </a:r>
            <a:r>
              <a:rPr lang="es-ES_tradnl" dirty="0" err="1" smtClean="0"/>
              <a:t>with</a:t>
            </a:r>
            <a:r>
              <a:rPr lang="es-ES_tradnl" dirty="0" smtClean="0"/>
              <a:t> </a:t>
            </a:r>
            <a:r>
              <a:rPr lang="es-ES_tradnl" dirty="0" err="1" smtClean="0"/>
              <a:t>mobile</a:t>
            </a:r>
            <a:r>
              <a:rPr lang="es-ES_tradnl" dirty="0" smtClean="0"/>
              <a:t> </a:t>
            </a:r>
            <a:r>
              <a:rPr lang="es-ES_tradnl" dirty="0" err="1" smtClean="0"/>
              <a:t>device</a:t>
            </a:r>
            <a:endParaRPr lang="es-ES_tradnl" dirty="0" smtClean="0"/>
          </a:p>
          <a:p>
            <a:pPr lvl="2"/>
            <a:r>
              <a:rPr lang="es-ES_tradnl" dirty="0" err="1" smtClean="0"/>
              <a:t>Consider</a:t>
            </a:r>
            <a:r>
              <a:rPr lang="es-ES_tradnl" dirty="0" smtClean="0"/>
              <a:t> </a:t>
            </a:r>
            <a:r>
              <a:rPr lang="es-ES_tradnl" dirty="0" err="1" smtClean="0"/>
              <a:t>the</a:t>
            </a:r>
            <a:r>
              <a:rPr lang="es-ES_tradnl" dirty="0" smtClean="0"/>
              <a:t> </a:t>
            </a:r>
            <a:r>
              <a:rPr lang="es-ES_tradnl" dirty="0" err="1" smtClean="0"/>
              <a:t>interaction</a:t>
            </a:r>
            <a:r>
              <a:rPr lang="es-ES_tradnl" dirty="0" smtClean="0"/>
              <a:t> </a:t>
            </a:r>
            <a:r>
              <a:rPr lang="es-ES_tradnl" dirty="0" err="1" smtClean="0"/>
              <a:t>with</a:t>
            </a:r>
            <a:r>
              <a:rPr lang="es-ES_tradnl" dirty="0" smtClean="0"/>
              <a:t> LMS </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s-ES_tradnl" dirty="0" smtClean="0"/>
              <a:t>2 Final </a:t>
            </a:r>
            <a:r>
              <a:rPr lang="es-ES_tradnl" dirty="0" err="1" smtClean="0"/>
              <a:t>Year</a:t>
            </a:r>
            <a:r>
              <a:rPr lang="es-ES_tradnl" dirty="0" smtClean="0"/>
              <a:t> Project </a:t>
            </a:r>
            <a:r>
              <a:rPr lang="es-ES_tradnl" dirty="0" err="1" smtClean="0"/>
              <a:t>to</a:t>
            </a:r>
            <a:r>
              <a:rPr lang="es-ES_tradnl" dirty="0" smtClean="0"/>
              <a:t> </a:t>
            </a:r>
            <a:r>
              <a:rPr lang="es-ES_tradnl" dirty="0" err="1" smtClean="0"/>
              <a:t>develop</a:t>
            </a:r>
            <a:r>
              <a:rPr lang="es-ES_tradnl" dirty="0" smtClean="0"/>
              <a:t> CLAYMOBILE</a:t>
            </a:r>
            <a:endParaRPr lang="es-ES_tradnl" dirty="0"/>
          </a:p>
        </p:txBody>
      </p:sp>
      <p:pic>
        <p:nvPicPr>
          <p:cNvPr id="6" name="Marcador de contenido 17" descr="DescripcionDelSistemaIDSin CM.jpg"/>
          <p:cNvPicPr>
            <a:picLocks noChangeAspect="1"/>
          </p:cNvPicPr>
          <p:nvPr/>
        </p:nvPicPr>
        <p:blipFill>
          <a:blip r:embed="rId3"/>
          <a:srcRect/>
          <a:stretch>
            <a:fillRect/>
          </a:stretch>
        </p:blipFill>
        <p:spPr bwMode="auto">
          <a:xfrm>
            <a:off x="1374775" y="2238375"/>
            <a:ext cx="6562725" cy="3184251"/>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xi</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s-ES_tradnl" dirty="0" err="1" smtClean="0"/>
              <a:t>Other</a:t>
            </a:r>
            <a:r>
              <a:rPr lang="es-ES_tradnl" dirty="0" smtClean="0"/>
              <a:t> </a:t>
            </a:r>
            <a:r>
              <a:rPr lang="es-ES_tradnl" dirty="0" err="1" smtClean="0"/>
              <a:t>mLearning</a:t>
            </a:r>
            <a:r>
              <a:rPr lang="es-ES_tradnl" dirty="0" smtClean="0"/>
              <a:t> </a:t>
            </a:r>
            <a:r>
              <a:rPr lang="es-ES_tradnl" dirty="0" err="1" smtClean="0"/>
              <a:t>iniciatives</a:t>
            </a:r>
            <a:endParaRPr lang="es-ES_tradnl" dirty="0" smtClean="0"/>
          </a:p>
          <a:p>
            <a:pPr lvl="1"/>
            <a:r>
              <a:rPr lang="es-ES_tradnl" dirty="0" err="1" smtClean="0"/>
              <a:t>Moodbile</a:t>
            </a:r>
            <a:r>
              <a:rPr lang="es-ES_tradnl" dirty="0" smtClean="0"/>
              <a:t> (</a:t>
            </a:r>
            <a:r>
              <a:rPr lang="es-ES_tradnl" dirty="0" smtClean="0">
                <a:hlinkClick r:id="rId3"/>
              </a:rPr>
              <a:t>http://code.google.com/p/moodbile/</a:t>
            </a:r>
            <a:r>
              <a:rPr lang="es-ES_tradnl" dirty="0" smtClean="0"/>
              <a:t>) </a:t>
            </a:r>
          </a:p>
          <a:p>
            <a:pPr lvl="1"/>
            <a:endParaRPr lang="es-ES_tradnl" dirty="0" smtClean="0"/>
          </a:p>
          <a:p>
            <a:pPr lvl="1">
              <a:buNone/>
            </a:pPr>
            <a:endParaRPr lang="es-ES_tradnl" dirty="0"/>
          </a:p>
        </p:txBody>
      </p:sp>
      <p:pic>
        <p:nvPicPr>
          <p:cNvPr id="7" name="Imagen 6"/>
          <p:cNvPicPr>
            <a:picLocks noChangeAspect="1"/>
          </p:cNvPicPr>
          <p:nvPr/>
        </p:nvPicPr>
        <p:blipFill>
          <a:blip r:embed="rId4"/>
          <a:stretch>
            <a:fillRect/>
          </a:stretch>
        </p:blipFill>
        <p:spPr>
          <a:xfrm>
            <a:off x="2311400" y="2500755"/>
            <a:ext cx="4457700" cy="390639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a:t>
            </a:r>
            <a:r>
              <a:rPr lang="es-ES_tradnl" dirty="0" err="1" smtClean="0"/>
              <a:t>Results</a:t>
            </a:r>
            <a:r>
              <a:rPr lang="es-ES_tradnl" dirty="0" smtClean="0"/>
              <a:t> (</a:t>
            </a:r>
            <a:r>
              <a:rPr lang="es-ES_tradnl" dirty="0" err="1" smtClean="0"/>
              <a:t>xii</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s-ES_tradnl" dirty="0" err="1" smtClean="0"/>
              <a:t>Other</a:t>
            </a:r>
            <a:r>
              <a:rPr lang="es-ES_tradnl" dirty="0" smtClean="0"/>
              <a:t> </a:t>
            </a:r>
            <a:r>
              <a:rPr lang="es-ES_tradnl" dirty="0" err="1" smtClean="0"/>
              <a:t>mLearning</a:t>
            </a:r>
            <a:r>
              <a:rPr lang="es-ES_tradnl" dirty="0" smtClean="0"/>
              <a:t> </a:t>
            </a:r>
            <a:r>
              <a:rPr lang="es-ES_tradnl" dirty="0" err="1" smtClean="0"/>
              <a:t>Iniciatives</a:t>
            </a:r>
            <a:endParaRPr lang="es-ES_tradnl" dirty="0" smtClean="0"/>
          </a:p>
          <a:p>
            <a:pPr lvl="1"/>
            <a:r>
              <a:rPr lang="es-ES_tradnl" dirty="0" err="1" smtClean="0"/>
              <a:t>Moodle4iPhone</a:t>
            </a:r>
            <a:r>
              <a:rPr lang="es-ES_tradnl" dirty="0" smtClean="0"/>
              <a:t> (</a:t>
            </a:r>
            <a:r>
              <a:rPr lang="es-ES_tradnl" dirty="0" smtClean="0">
                <a:hlinkClick r:id="rId3"/>
              </a:rPr>
              <a:t>http://iphone.moodle.com.au/</a:t>
            </a:r>
            <a:r>
              <a:rPr lang="es-ES_tradnl" dirty="0" smtClean="0"/>
              <a:t>)</a:t>
            </a:r>
          </a:p>
          <a:p>
            <a:pPr lvl="1"/>
            <a:endParaRPr lang="es-ES_tradnl" dirty="0" smtClean="0"/>
          </a:p>
          <a:p>
            <a:pPr lvl="1">
              <a:buNone/>
            </a:pPr>
            <a:r>
              <a:rPr lang="es-ES_tradnl" dirty="0" smtClean="0"/>
              <a:t> </a:t>
            </a:r>
          </a:p>
          <a:p>
            <a:pPr>
              <a:buNone/>
            </a:pPr>
            <a:endParaRPr lang="es-ES_tradnl" dirty="0" smtClean="0"/>
          </a:p>
          <a:p>
            <a:pPr>
              <a:buNone/>
            </a:pPr>
            <a:endParaRPr lang="es-ES_tradnl" dirty="0" smtClean="0"/>
          </a:p>
          <a:p>
            <a:endParaRPr lang="es-ES_tradnl" dirty="0"/>
          </a:p>
        </p:txBody>
      </p:sp>
      <p:pic>
        <p:nvPicPr>
          <p:cNvPr id="8" name="Imagen 7"/>
          <p:cNvPicPr>
            <a:picLocks noChangeAspect="1"/>
          </p:cNvPicPr>
          <p:nvPr/>
        </p:nvPicPr>
        <p:blipFill>
          <a:blip r:embed="rId4"/>
          <a:stretch>
            <a:fillRect/>
          </a:stretch>
        </p:blipFill>
        <p:spPr>
          <a:xfrm>
            <a:off x="1822450" y="2672500"/>
            <a:ext cx="5330071" cy="368385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a:t>
            </a:r>
            <a:r>
              <a:rPr lang="es-ES_tradnl" dirty="0" err="1" smtClean="0"/>
              <a:t>Results</a:t>
            </a:r>
            <a:r>
              <a:rPr lang="es-ES_tradnl" dirty="0" smtClean="0"/>
              <a:t> (</a:t>
            </a:r>
            <a:r>
              <a:rPr lang="es-ES_tradnl" dirty="0" err="1" smtClean="0"/>
              <a:t>xiii</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s-ES_tradnl" dirty="0" smtClean="0"/>
              <a:t>Mobile Project </a:t>
            </a:r>
            <a:r>
              <a:rPr lang="es-ES_tradnl" dirty="0" err="1" smtClean="0"/>
              <a:t>for</a:t>
            </a:r>
            <a:r>
              <a:rPr lang="es-ES_tradnl" dirty="0" smtClean="0"/>
              <a:t> </a:t>
            </a:r>
            <a:r>
              <a:rPr lang="es-ES_tradnl" dirty="0" err="1" smtClean="0"/>
              <a:t>the</a:t>
            </a:r>
            <a:r>
              <a:rPr lang="es-ES_tradnl" dirty="0" smtClean="0"/>
              <a:t> Escuela de Administración Pública de Castilla y León (ECLAP)</a:t>
            </a:r>
          </a:p>
          <a:p>
            <a:pPr>
              <a:buNone/>
            </a:pPr>
            <a:endParaRPr lang="es-ES_tradnl" dirty="0" smtClean="0"/>
          </a:p>
          <a:p>
            <a:pPr>
              <a:buNone/>
            </a:pPr>
            <a:endParaRPr lang="es-ES_tradnl" dirty="0" smtClean="0"/>
          </a:p>
          <a:p>
            <a:endParaRPr lang="es-ES_tradnl" dirty="0"/>
          </a:p>
        </p:txBody>
      </p:sp>
      <p:pic>
        <p:nvPicPr>
          <p:cNvPr id="6" name="Imagen 5" descr="foros.PNG"/>
          <p:cNvPicPr>
            <a:picLocks noChangeAspect="1"/>
          </p:cNvPicPr>
          <p:nvPr/>
        </p:nvPicPr>
        <p:blipFill>
          <a:blip r:embed="rId3"/>
          <a:stretch>
            <a:fillRect/>
          </a:stretch>
        </p:blipFill>
        <p:spPr>
          <a:xfrm rot="960000">
            <a:off x="5558510" y="2566289"/>
            <a:ext cx="2126226" cy="4024921"/>
          </a:xfrm>
          <a:prstGeom prst="rect">
            <a:avLst/>
          </a:prstGeom>
        </p:spPr>
      </p:pic>
      <p:pic>
        <p:nvPicPr>
          <p:cNvPr id="9" name="Imagen 8" descr="quizPreg.PNG"/>
          <p:cNvPicPr>
            <a:picLocks noChangeAspect="1"/>
          </p:cNvPicPr>
          <p:nvPr/>
        </p:nvPicPr>
        <p:blipFill>
          <a:blip r:embed="rId4"/>
          <a:stretch>
            <a:fillRect/>
          </a:stretch>
        </p:blipFill>
        <p:spPr>
          <a:xfrm rot="20760000">
            <a:off x="1315680" y="2660700"/>
            <a:ext cx="2062055" cy="4007390"/>
          </a:xfrm>
          <a:prstGeom prst="rect">
            <a:avLst/>
          </a:prstGeom>
        </p:spPr>
      </p:pic>
      <p:pic>
        <p:nvPicPr>
          <p:cNvPr id="7" name="Imagen 6" descr="inicio.PNG"/>
          <p:cNvPicPr>
            <a:picLocks noChangeAspect="1"/>
          </p:cNvPicPr>
          <p:nvPr/>
        </p:nvPicPr>
        <p:blipFill>
          <a:blip r:embed="rId5"/>
          <a:stretch>
            <a:fillRect/>
          </a:stretch>
        </p:blipFill>
        <p:spPr>
          <a:xfrm>
            <a:off x="3341818" y="2479675"/>
            <a:ext cx="2255183" cy="432661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Outline</a:t>
            </a:r>
            <a:endParaRPr lang="en-GB" dirty="0"/>
          </a:p>
        </p:txBody>
      </p:sp>
      <p:sp>
        <p:nvSpPr>
          <p:cNvPr id="3" name="Marcador de contenido 2"/>
          <p:cNvSpPr>
            <a:spLocks noGrp="1"/>
          </p:cNvSpPr>
          <p:nvPr>
            <p:ph idx="1"/>
          </p:nvPr>
        </p:nvSpPr>
        <p:spPr/>
        <p:txBody>
          <a:bodyPr/>
          <a:lstStyle/>
          <a:p>
            <a:r>
              <a:rPr lang="en-GB" dirty="0" smtClean="0"/>
              <a:t>Introduction</a:t>
            </a:r>
          </a:p>
          <a:p>
            <a:pPr>
              <a:buNone/>
            </a:pPr>
            <a:endParaRPr lang="en-GB" dirty="0" smtClean="0"/>
          </a:p>
          <a:p>
            <a:r>
              <a:rPr lang="en-GB" dirty="0" smtClean="0"/>
              <a:t>Projects and Results</a:t>
            </a:r>
          </a:p>
          <a:p>
            <a:pPr>
              <a:buNone/>
            </a:pPr>
            <a:endParaRPr lang="en-GB" dirty="0" smtClean="0"/>
          </a:p>
          <a:p>
            <a:r>
              <a:rPr lang="en-GB" dirty="0" smtClean="0"/>
              <a:t>Conclusions</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Marcador de contenido 2"/>
          <p:cNvSpPr>
            <a:spLocks noGrp="1"/>
          </p:cNvSpPr>
          <p:nvPr>
            <p:ph idx="1"/>
          </p:nvPr>
        </p:nvSpPr>
        <p:spPr>
          <a:xfrm>
            <a:off x="457200" y="1587500"/>
            <a:ext cx="8382000" cy="4533900"/>
          </a:xfrm>
        </p:spPr>
        <p:txBody>
          <a:bodyPr wrap="square">
            <a:noAutofit/>
          </a:bodyPr>
          <a:lstStyle/>
          <a:p>
            <a:pPr algn="just" eaLnBrk="1" hangingPunct="1"/>
            <a:r>
              <a:rPr lang="en-US" dirty="0" smtClean="0"/>
              <a:t>PLE</a:t>
            </a:r>
          </a:p>
          <a:p>
            <a:pPr lvl="1" algn="just"/>
            <a:r>
              <a:rPr lang="en-US" dirty="0" smtClean="0"/>
              <a:t>Learning processes are </a:t>
            </a:r>
            <a:r>
              <a:rPr lang="en-US" dirty="0" err="1" smtClean="0"/>
              <a:t>continously</a:t>
            </a:r>
            <a:r>
              <a:rPr lang="en-US" dirty="0" smtClean="0"/>
              <a:t> evolving</a:t>
            </a:r>
          </a:p>
          <a:p>
            <a:pPr lvl="1" algn="just"/>
            <a:r>
              <a:rPr lang="en-US" dirty="0" smtClean="0"/>
              <a:t>Not only technological changes</a:t>
            </a:r>
          </a:p>
          <a:p>
            <a:pPr lvl="1" algn="just"/>
            <a:r>
              <a:rPr lang="en-US" dirty="0" smtClean="0"/>
              <a:t>eLearning as one of these evolutions</a:t>
            </a:r>
          </a:p>
          <a:p>
            <a:pPr lvl="2" algn="just"/>
            <a:r>
              <a:rPr lang="en-US" dirty="0" smtClean="0"/>
              <a:t>Great acceptation but less benefits than expected</a:t>
            </a:r>
          </a:p>
          <a:p>
            <a:pPr lvl="2" algn="just"/>
            <a:r>
              <a:rPr lang="en-US" dirty="0" smtClean="0"/>
              <a:t>LMS are commonly used but without expected improvements</a:t>
            </a:r>
          </a:p>
          <a:p>
            <a:pPr lvl="3" algn="just"/>
            <a:r>
              <a:rPr lang="en-US" dirty="0" smtClean="0"/>
              <a:t>LMS a space to publish courses</a:t>
            </a:r>
          </a:p>
          <a:p>
            <a:pPr lvl="3" algn="just"/>
            <a:r>
              <a:rPr lang="en-US" dirty="0" smtClean="0"/>
              <a:t>Restricted to a period of time</a:t>
            </a:r>
          </a:p>
          <a:p>
            <a:pPr lvl="3" algn="just"/>
            <a:r>
              <a:rPr lang="en-US" dirty="0" smtClean="0"/>
              <a:t>Focused on the course</a:t>
            </a:r>
          </a:p>
          <a:p>
            <a:pPr lvl="3" algn="just"/>
            <a:r>
              <a:rPr lang="en-US" dirty="0" smtClean="0"/>
              <a:t>Ignoring new initiatives and trends</a:t>
            </a:r>
          </a:p>
        </p:txBody>
      </p:sp>
      <p:sp>
        <p:nvSpPr>
          <p:cNvPr id="5" name="Título 4"/>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xiv</a:t>
            </a:r>
            <a:r>
              <a:rPr lang="es-ES_tradnl" dirty="0" smtClean="0"/>
              <a:t>)</a:t>
            </a:r>
            <a:endParaRPr lang="es-ES_tradnl" dirty="0"/>
          </a:p>
        </p:txBody>
      </p:sp>
      <p:sp>
        <p:nvSpPr>
          <p:cNvPr id="6" name="Marcador de pie de página 3"/>
          <p:cNvSpPr>
            <a:spLocks noGrp="1"/>
          </p:cNvSpPr>
          <p:nvPr>
            <p:ph type="ftr" sz="quarter" idx="11"/>
          </p:nvPr>
        </p:nvSpPr>
        <p:spPr>
          <a:xfrm>
            <a:off x="3124200" y="6356350"/>
            <a:ext cx="2895600" cy="365125"/>
          </a:xfrm>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Marcador de contenido 2"/>
          <p:cNvSpPr>
            <a:spLocks noGrp="1"/>
          </p:cNvSpPr>
          <p:nvPr>
            <p:ph idx="1"/>
          </p:nvPr>
        </p:nvSpPr>
        <p:spPr>
          <a:xfrm>
            <a:off x="457200" y="1600201"/>
            <a:ext cx="5346700" cy="4533899"/>
          </a:xfrm>
        </p:spPr>
        <p:txBody>
          <a:bodyPr/>
          <a:lstStyle/>
          <a:p>
            <a:pPr algn="just" eaLnBrk="1" hangingPunct="1"/>
            <a:r>
              <a:rPr lang="en-US" dirty="0" smtClean="0"/>
              <a:t>LMS are mature enough but must evolve to avoid extinction</a:t>
            </a:r>
          </a:p>
          <a:p>
            <a:pPr algn="just" eaLnBrk="1" hangingPunct="1"/>
            <a:r>
              <a:rPr lang="en-US" dirty="0" smtClean="0"/>
              <a:t>New learning trends as asteroids</a:t>
            </a:r>
          </a:p>
        </p:txBody>
      </p:sp>
      <p:pic>
        <p:nvPicPr>
          <p:cNvPr id="1027" name="Picture 3"/>
          <p:cNvPicPr>
            <a:picLocks noChangeAspect="1" noChangeArrowheads="1"/>
          </p:cNvPicPr>
          <p:nvPr/>
        </p:nvPicPr>
        <p:blipFill>
          <a:blip r:embed="rId3"/>
          <a:srcRect/>
          <a:stretch>
            <a:fillRect/>
          </a:stretch>
        </p:blipFill>
        <p:spPr bwMode="auto">
          <a:xfrm>
            <a:off x="6005458" y="1600201"/>
            <a:ext cx="2887774" cy="3268960"/>
          </a:xfrm>
          <a:prstGeom prst="rect">
            <a:avLst/>
          </a:prstGeom>
          <a:noFill/>
          <a:ln w="9525">
            <a:noFill/>
            <a:miter lim="800000"/>
            <a:headEnd/>
            <a:tailEnd/>
          </a:ln>
        </p:spPr>
      </p:pic>
      <p:sp>
        <p:nvSpPr>
          <p:cNvPr id="6" name="Título 5"/>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xv</a:t>
            </a:r>
            <a:r>
              <a:rPr lang="es-ES_tradnl" dirty="0" smtClean="0"/>
              <a:t>)</a:t>
            </a:r>
            <a:endParaRPr lang="es-ES_tradnl" dirty="0"/>
          </a:p>
        </p:txBody>
      </p:sp>
      <p:sp>
        <p:nvSpPr>
          <p:cNvPr id="7" name="Marcador de pie de página 3"/>
          <p:cNvSpPr>
            <a:spLocks noGrp="1"/>
          </p:cNvSpPr>
          <p:nvPr>
            <p:ph type="ftr" sz="quarter" idx="11"/>
          </p:nvPr>
        </p:nvSpPr>
        <p:spPr>
          <a:xfrm>
            <a:off x="3124200" y="6356350"/>
            <a:ext cx="2895600" cy="365125"/>
          </a:xfrm>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Marcador de contenido 2"/>
          <p:cNvSpPr>
            <a:spLocks noGrp="1"/>
          </p:cNvSpPr>
          <p:nvPr>
            <p:ph idx="1"/>
          </p:nvPr>
        </p:nvSpPr>
        <p:spPr>
          <a:xfrm>
            <a:off x="457200" y="1600201"/>
            <a:ext cx="8147248" cy="4421087"/>
          </a:xfrm>
        </p:spPr>
        <p:txBody>
          <a:bodyPr/>
          <a:lstStyle/>
          <a:p>
            <a:pPr algn="just" eaLnBrk="1" hangingPunct="1">
              <a:buNone/>
            </a:pPr>
            <a:endParaRPr lang="en-US" b="1" dirty="0" smtClean="0"/>
          </a:p>
          <a:p>
            <a:pPr algn="just" eaLnBrk="1" hangingPunct="1">
              <a:buNone/>
            </a:pPr>
            <a:endParaRPr lang="en-US" b="1" dirty="0" smtClean="0"/>
          </a:p>
          <a:p>
            <a:pPr algn="just" eaLnBrk="1" hangingPunct="1">
              <a:buNone/>
            </a:pPr>
            <a:endParaRPr lang="en-US" b="1" dirty="0" smtClean="0"/>
          </a:p>
          <a:p>
            <a:pPr algn="just" eaLnBrk="1" hangingPunct="1">
              <a:buNone/>
            </a:pPr>
            <a:endParaRPr lang="en-US" b="1" dirty="0" smtClean="0"/>
          </a:p>
          <a:p>
            <a:pPr algn="just" eaLnBrk="1" hangingPunct="1">
              <a:buNone/>
            </a:pPr>
            <a:endParaRPr lang="en-US" b="1" dirty="0" smtClean="0"/>
          </a:p>
          <a:p>
            <a:pPr algn="just" eaLnBrk="1" hangingPunct="1">
              <a:buNone/>
            </a:pPr>
            <a:endParaRPr lang="en-US" b="1" dirty="0" smtClean="0"/>
          </a:p>
          <a:p>
            <a:pPr algn="ctr" eaLnBrk="1" hangingPunct="1">
              <a:buNone/>
            </a:pPr>
            <a:r>
              <a:rPr lang="en-US" b="1" dirty="0" smtClean="0"/>
              <a:t>Open the Walled Garden</a:t>
            </a:r>
          </a:p>
        </p:txBody>
      </p:sp>
      <p:pic>
        <p:nvPicPr>
          <p:cNvPr id="55298" name="Picture 2"/>
          <p:cNvPicPr>
            <a:picLocks noChangeAspect="1" noChangeArrowheads="1"/>
          </p:cNvPicPr>
          <p:nvPr/>
        </p:nvPicPr>
        <p:blipFill>
          <a:blip r:embed="rId3"/>
          <a:srcRect/>
          <a:stretch>
            <a:fillRect/>
          </a:stretch>
        </p:blipFill>
        <p:spPr bwMode="auto">
          <a:xfrm>
            <a:off x="1979711" y="1781810"/>
            <a:ext cx="5040561" cy="3807678"/>
          </a:xfrm>
          <a:prstGeom prst="rect">
            <a:avLst/>
          </a:prstGeom>
          <a:noFill/>
          <a:ln w="9525">
            <a:noFill/>
            <a:miter lim="800000"/>
            <a:headEnd/>
            <a:tailEnd/>
          </a:ln>
        </p:spPr>
      </p:pic>
      <p:sp>
        <p:nvSpPr>
          <p:cNvPr id="6" name="Título 5"/>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xvi</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Marcador de contenido 2"/>
          <p:cNvSpPr>
            <a:spLocks noGrp="1"/>
          </p:cNvSpPr>
          <p:nvPr>
            <p:ph idx="1"/>
          </p:nvPr>
        </p:nvSpPr>
        <p:spPr>
          <a:xfrm>
            <a:off x="457200" y="1600201"/>
            <a:ext cx="8147248" cy="4421087"/>
          </a:xfrm>
        </p:spPr>
        <p:txBody>
          <a:bodyPr/>
          <a:lstStyle/>
          <a:p>
            <a:r>
              <a:rPr lang="en-US" dirty="0" smtClean="0"/>
              <a:t>Are LMS the only online learning Tool </a:t>
            </a:r>
            <a:r>
              <a:rPr lang="es-ES" dirty="0" err="1" smtClean="0"/>
              <a:t>out</a:t>
            </a:r>
            <a:r>
              <a:rPr lang="es-ES" dirty="0" smtClean="0"/>
              <a:t> </a:t>
            </a:r>
            <a:r>
              <a:rPr lang="es-ES" dirty="0" err="1" smtClean="0"/>
              <a:t>there</a:t>
            </a:r>
            <a:endParaRPr lang="es-ES" dirty="0" smtClean="0"/>
          </a:p>
          <a:p>
            <a:r>
              <a:rPr lang="en-US" dirty="0" smtClean="0"/>
              <a:t>Are LMS in the center of the learning innovation discussion on the web</a:t>
            </a:r>
          </a:p>
          <a:p>
            <a:r>
              <a:rPr lang="en-US" dirty="0" smtClean="0"/>
              <a:t>Looks like Web 2.0 has survived its own hype, and is thriving as a concept of </a:t>
            </a:r>
            <a:r>
              <a:rPr lang="es-ES" dirty="0" smtClean="0"/>
              <a:t>online </a:t>
            </a:r>
            <a:r>
              <a:rPr lang="es-ES" dirty="0" err="1" smtClean="0"/>
              <a:t>activity</a:t>
            </a:r>
            <a:endParaRPr lang="en-US" dirty="0" smtClean="0"/>
          </a:p>
        </p:txBody>
      </p:sp>
      <p:sp>
        <p:nvSpPr>
          <p:cNvPr id="5" name="Título 4"/>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xvii</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Marcador de contenido 2"/>
          <p:cNvSpPr>
            <a:spLocks noGrp="1"/>
          </p:cNvSpPr>
          <p:nvPr>
            <p:ph idx="1"/>
          </p:nvPr>
        </p:nvSpPr>
        <p:spPr>
          <a:xfrm>
            <a:off x="457200" y="1600201"/>
            <a:ext cx="8147248" cy="4421087"/>
          </a:xfrm>
        </p:spPr>
        <p:txBody>
          <a:bodyPr>
            <a:normAutofit fontScale="77500" lnSpcReduction="20000"/>
          </a:bodyPr>
          <a:lstStyle/>
          <a:p>
            <a:r>
              <a:rPr lang="en-US" dirty="0" smtClean="0"/>
              <a:t>New spaces</a:t>
            </a:r>
          </a:p>
          <a:p>
            <a:pPr lvl="1"/>
            <a:r>
              <a:rPr lang="en-US" dirty="0" smtClean="0"/>
              <a:t>Twitter, Buzz and other </a:t>
            </a:r>
            <a:r>
              <a:rPr lang="en-US" dirty="0" err="1" smtClean="0"/>
              <a:t>microblogging</a:t>
            </a:r>
            <a:endParaRPr lang="en-US" dirty="0" smtClean="0"/>
          </a:p>
          <a:p>
            <a:pPr lvl="1"/>
            <a:r>
              <a:rPr lang="es-ES" dirty="0" err="1" smtClean="0"/>
              <a:t>Platforms</a:t>
            </a:r>
            <a:endParaRPr lang="es-ES" dirty="0" smtClean="0"/>
          </a:p>
          <a:p>
            <a:pPr lvl="1"/>
            <a:r>
              <a:rPr lang="es-ES" dirty="0" err="1" smtClean="0"/>
              <a:t>Maps</a:t>
            </a:r>
            <a:endParaRPr lang="es-ES" dirty="0" smtClean="0"/>
          </a:p>
          <a:p>
            <a:pPr lvl="1"/>
            <a:r>
              <a:rPr lang="es-ES" dirty="0" smtClean="0"/>
              <a:t>Video </a:t>
            </a:r>
            <a:r>
              <a:rPr lang="es-ES" dirty="0" err="1" smtClean="0"/>
              <a:t>Streaming</a:t>
            </a:r>
            <a:r>
              <a:rPr lang="es-ES" dirty="0" smtClean="0"/>
              <a:t> (</a:t>
            </a:r>
            <a:r>
              <a:rPr lang="es-ES" dirty="0" err="1" smtClean="0"/>
              <a:t>Youtube</a:t>
            </a:r>
            <a:r>
              <a:rPr lang="es-ES" dirty="0" smtClean="0"/>
              <a:t> , </a:t>
            </a:r>
            <a:r>
              <a:rPr lang="es-ES" dirty="0" err="1" smtClean="0"/>
              <a:t>Vimeo</a:t>
            </a:r>
            <a:r>
              <a:rPr lang="es-ES" dirty="0" smtClean="0"/>
              <a:t>, </a:t>
            </a:r>
            <a:r>
              <a:rPr lang="es-ES" dirty="0" err="1" smtClean="0"/>
              <a:t>etc</a:t>
            </a:r>
            <a:r>
              <a:rPr lang="es-ES" dirty="0" smtClean="0"/>
              <a:t>)</a:t>
            </a:r>
          </a:p>
          <a:p>
            <a:pPr lvl="1"/>
            <a:r>
              <a:rPr lang="en-US" dirty="0" smtClean="0"/>
              <a:t>Social Networks (</a:t>
            </a:r>
            <a:r>
              <a:rPr lang="en-US" dirty="0" err="1" smtClean="0"/>
              <a:t>Ning</a:t>
            </a:r>
            <a:r>
              <a:rPr lang="en-US" dirty="0" smtClean="0"/>
              <a:t>, </a:t>
            </a:r>
            <a:r>
              <a:rPr lang="en-US" dirty="0" err="1" smtClean="0"/>
              <a:t>xing</a:t>
            </a:r>
            <a:r>
              <a:rPr lang="en-US" dirty="0" smtClean="0"/>
              <a:t>, </a:t>
            </a:r>
            <a:r>
              <a:rPr lang="en-US" dirty="0" err="1" smtClean="0"/>
              <a:t>Mahara</a:t>
            </a:r>
            <a:r>
              <a:rPr lang="en-US" dirty="0" smtClean="0"/>
              <a:t>)</a:t>
            </a:r>
          </a:p>
          <a:p>
            <a:pPr lvl="1"/>
            <a:r>
              <a:rPr lang="es-ES" dirty="0" err="1" smtClean="0"/>
              <a:t>Wikipedia</a:t>
            </a:r>
            <a:r>
              <a:rPr lang="es-ES" dirty="0" smtClean="0"/>
              <a:t> and </a:t>
            </a:r>
            <a:r>
              <a:rPr lang="es-ES" dirty="0" err="1" smtClean="0"/>
              <a:t>other</a:t>
            </a:r>
            <a:r>
              <a:rPr lang="es-ES" dirty="0" smtClean="0"/>
              <a:t> </a:t>
            </a:r>
            <a:r>
              <a:rPr lang="es-ES" dirty="0" err="1" smtClean="0"/>
              <a:t>sources</a:t>
            </a:r>
            <a:endParaRPr lang="es-ES" dirty="0" smtClean="0"/>
          </a:p>
          <a:p>
            <a:pPr lvl="1"/>
            <a:r>
              <a:rPr lang="es-ES" dirty="0" err="1" smtClean="0"/>
              <a:t>Wolfram</a:t>
            </a:r>
            <a:r>
              <a:rPr lang="es-ES" dirty="0" smtClean="0"/>
              <a:t> </a:t>
            </a:r>
            <a:r>
              <a:rPr lang="es-ES" dirty="0" err="1" smtClean="0"/>
              <a:t>Alpha</a:t>
            </a:r>
            <a:endParaRPr lang="es-ES" dirty="0" smtClean="0"/>
          </a:p>
          <a:p>
            <a:pPr lvl="1"/>
            <a:r>
              <a:rPr lang="es-ES" dirty="0" smtClean="0"/>
              <a:t>Google </a:t>
            </a:r>
            <a:r>
              <a:rPr lang="es-ES" dirty="0" err="1" smtClean="0"/>
              <a:t>docs</a:t>
            </a:r>
            <a:r>
              <a:rPr lang="es-ES" dirty="0" smtClean="0"/>
              <a:t> (and clones)</a:t>
            </a:r>
          </a:p>
          <a:p>
            <a:pPr lvl="1"/>
            <a:r>
              <a:rPr lang="es-ES" strike="sngStrike" dirty="0" smtClean="0"/>
              <a:t>Google wave</a:t>
            </a:r>
          </a:p>
          <a:p>
            <a:pPr lvl="1"/>
            <a:r>
              <a:rPr lang="es-ES" dirty="0" smtClean="0"/>
              <a:t>….</a:t>
            </a:r>
          </a:p>
          <a:p>
            <a:r>
              <a:rPr lang="es-ES" dirty="0" err="1" smtClean="0"/>
              <a:t>Other</a:t>
            </a:r>
            <a:r>
              <a:rPr lang="es-ES" dirty="0" smtClean="0"/>
              <a:t> </a:t>
            </a:r>
            <a:r>
              <a:rPr lang="es-ES" dirty="0" err="1" smtClean="0"/>
              <a:t>contexts</a:t>
            </a:r>
            <a:endParaRPr lang="es-ES" dirty="0" smtClean="0"/>
          </a:p>
          <a:p>
            <a:pPr lvl="1"/>
            <a:r>
              <a:rPr lang="es-ES" dirty="0" err="1" smtClean="0"/>
              <a:t>Other</a:t>
            </a:r>
            <a:r>
              <a:rPr lang="es-ES" dirty="0" smtClean="0"/>
              <a:t> </a:t>
            </a:r>
            <a:r>
              <a:rPr lang="es-ES" dirty="0" err="1" smtClean="0"/>
              <a:t>ways</a:t>
            </a:r>
            <a:r>
              <a:rPr lang="es-ES" dirty="0" smtClean="0"/>
              <a:t> </a:t>
            </a:r>
            <a:r>
              <a:rPr lang="es-ES" dirty="0" err="1" smtClean="0"/>
              <a:t>to</a:t>
            </a:r>
            <a:r>
              <a:rPr lang="es-ES" dirty="0" smtClean="0"/>
              <a:t> </a:t>
            </a:r>
            <a:r>
              <a:rPr lang="es-ES" dirty="0" err="1" smtClean="0"/>
              <a:t>access</a:t>
            </a:r>
            <a:r>
              <a:rPr lang="es-ES" dirty="0" smtClean="0"/>
              <a:t> </a:t>
            </a:r>
            <a:r>
              <a:rPr lang="es-ES" dirty="0" err="1" smtClean="0"/>
              <a:t>the</a:t>
            </a:r>
            <a:r>
              <a:rPr lang="es-ES" dirty="0" smtClean="0"/>
              <a:t> web</a:t>
            </a:r>
          </a:p>
          <a:p>
            <a:pPr lvl="1"/>
            <a:r>
              <a:rPr lang="es-ES" dirty="0" err="1" smtClean="0"/>
              <a:t>Game</a:t>
            </a:r>
            <a:r>
              <a:rPr lang="es-ES" dirty="0" smtClean="0"/>
              <a:t> </a:t>
            </a:r>
            <a:r>
              <a:rPr lang="es-ES" dirty="0" err="1" smtClean="0"/>
              <a:t>consoles</a:t>
            </a:r>
            <a:endParaRPr lang="es-ES" dirty="0" smtClean="0"/>
          </a:p>
          <a:p>
            <a:pPr lvl="1"/>
            <a:r>
              <a:rPr lang="es-ES" dirty="0" smtClean="0"/>
              <a:t>Mobile </a:t>
            </a:r>
            <a:r>
              <a:rPr lang="es-ES" dirty="0" err="1" smtClean="0"/>
              <a:t>Devices</a:t>
            </a:r>
            <a:endParaRPr lang="en-US" dirty="0" smtClean="0"/>
          </a:p>
        </p:txBody>
      </p:sp>
      <p:sp>
        <p:nvSpPr>
          <p:cNvPr id="5" name="Título 4"/>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xviii</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Marcador de contenido 2"/>
          <p:cNvSpPr>
            <a:spLocks noGrp="1"/>
          </p:cNvSpPr>
          <p:nvPr>
            <p:ph idx="1"/>
          </p:nvPr>
        </p:nvSpPr>
        <p:spPr>
          <a:xfrm>
            <a:off x="457200" y="1270000"/>
            <a:ext cx="8229600" cy="4983163"/>
          </a:xfrm>
        </p:spPr>
        <p:txBody>
          <a:bodyPr/>
          <a:lstStyle/>
          <a:p>
            <a:pPr algn="just" eaLnBrk="1" hangingPunct="1"/>
            <a:r>
              <a:rPr lang="en-US" sz="2000" dirty="0" smtClean="0"/>
              <a:t>Services used for educational purposes outside the radar of learning institutions and the context of a LMS</a:t>
            </a:r>
          </a:p>
          <a:p>
            <a:pPr algn="just" eaLnBrk="1" hangingPunct="1"/>
            <a:r>
              <a:rPr lang="en-US" sz="2000" dirty="0" smtClean="0"/>
              <a:t>Integration between LMS and new trends and technology is necessary evolving towards what is known as eLearning 2.0</a:t>
            </a:r>
          </a:p>
          <a:p>
            <a:pPr algn="just" eaLnBrk="1" hangingPunct="1"/>
            <a:r>
              <a:rPr lang="en-US" sz="2000" dirty="0" smtClean="0"/>
              <a:t>This integration must consider</a:t>
            </a:r>
          </a:p>
          <a:p>
            <a:pPr algn="just" eaLnBrk="1" hangingPunct="1"/>
            <a:endParaRPr lang="en-US" sz="2400" dirty="0" smtClean="0"/>
          </a:p>
        </p:txBody>
      </p:sp>
      <p:pic>
        <p:nvPicPr>
          <p:cNvPr id="11" name="10 Imagen" descr="ple.png"/>
          <p:cNvPicPr>
            <a:picLocks noChangeAspect="1"/>
          </p:cNvPicPr>
          <p:nvPr/>
        </p:nvPicPr>
        <p:blipFill>
          <a:blip r:embed="rId3"/>
          <a:srcRect t="18754" r="44141" b="14067"/>
          <a:stretch>
            <a:fillRect/>
          </a:stretch>
        </p:blipFill>
        <p:spPr>
          <a:xfrm>
            <a:off x="6215074" y="4300465"/>
            <a:ext cx="2428891" cy="1825698"/>
          </a:xfrm>
          <a:prstGeom prst="rect">
            <a:avLst/>
          </a:prstGeom>
        </p:spPr>
      </p:pic>
      <p:pic>
        <p:nvPicPr>
          <p:cNvPr id="20490" name="Picture 10"/>
          <p:cNvPicPr>
            <a:picLocks noChangeAspect="1" noChangeArrowheads="1"/>
          </p:cNvPicPr>
          <p:nvPr/>
        </p:nvPicPr>
        <p:blipFill>
          <a:blip r:embed="rId4"/>
          <a:srcRect/>
          <a:stretch>
            <a:fillRect/>
          </a:stretch>
        </p:blipFill>
        <p:spPr bwMode="auto">
          <a:xfrm>
            <a:off x="4586290" y="2666300"/>
            <a:ext cx="2500330" cy="1634165"/>
          </a:xfrm>
          <a:prstGeom prst="rect">
            <a:avLst/>
          </a:prstGeom>
          <a:noFill/>
          <a:ln w="9525">
            <a:noFill/>
            <a:miter lim="800000"/>
            <a:headEnd/>
            <a:tailEnd/>
          </a:ln>
        </p:spPr>
      </p:pic>
      <p:pic>
        <p:nvPicPr>
          <p:cNvPr id="20491" name="Picture 11"/>
          <p:cNvPicPr>
            <a:picLocks noChangeAspect="1" noChangeArrowheads="1"/>
          </p:cNvPicPr>
          <p:nvPr/>
        </p:nvPicPr>
        <p:blipFill>
          <a:blip r:embed="rId5"/>
          <a:srcRect/>
          <a:stretch>
            <a:fillRect/>
          </a:stretch>
        </p:blipFill>
        <p:spPr bwMode="auto">
          <a:xfrm>
            <a:off x="1259632" y="3019645"/>
            <a:ext cx="1981203" cy="1857378"/>
          </a:xfrm>
          <a:prstGeom prst="rect">
            <a:avLst/>
          </a:prstGeom>
          <a:noFill/>
          <a:ln w="9525">
            <a:noFill/>
            <a:miter lim="800000"/>
            <a:headEnd/>
            <a:tailEnd/>
          </a:ln>
        </p:spPr>
      </p:pic>
      <p:pic>
        <p:nvPicPr>
          <p:cNvPr id="20492" name="Picture 12"/>
          <p:cNvPicPr>
            <a:picLocks noChangeAspect="1" noChangeArrowheads="1"/>
          </p:cNvPicPr>
          <p:nvPr/>
        </p:nvPicPr>
        <p:blipFill>
          <a:blip r:embed="rId6"/>
          <a:srcRect/>
          <a:stretch>
            <a:fillRect/>
          </a:stretch>
        </p:blipFill>
        <p:spPr bwMode="auto">
          <a:xfrm>
            <a:off x="2967754" y="4035198"/>
            <a:ext cx="1961436" cy="2090965"/>
          </a:xfrm>
          <a:prstGeom prst="rect">
            <a:avLst/>
          </a:prstGeom>
          <a:noFill/>
          <a:ln w="9525">
            <a:noFill/>
            <a:miter lim="800000"/>
            <a:headEnd/>
            <a:tailEnd/>
          </a:ln>
        </p:spPr>
      </p:pic>
      <p:sp>
        <p:nvSpPr>
          <p:cNvPr id="9" name="Título 8"/>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xix</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Marcador de contenido 2"/>
          <p:cNvSpPr>
            <a:spLocks noGrp="1"/>
          </p:cNvSpPr>
          <p:nvPr>
            <p:ph idx="1"/>
          </p:nvPr>
        </p:nvSpPr>
        <p:spPr>
          <a:xfrm>
            <a:off x="457200" y="1422400"/>
            <a:ext cx="8229600" cy="4806280"/>
          </a:xfrm>
        </p:spPr>
        <p:txBody>
          <a:bodyPr>
            <a:normAutofit/>
          </a:bodyPr>
          <a:lstStyle/>
          <a:p>
            <a:pPr algn="just" eaLnBrk="1" hangingPunct="1"/>
            <a:r>
              <a:rPr lang="en-US" sz="2800" dirty="0" smtClean="0"/>
              <a:t>PLE</a:t>
            </a:r>
          </a:p>
          <a:p>
            <a:pPr lvl="1" algn="just" eaLnBrk="1" hangingPunct="1"/>
            <a:r>
              <a:rPr lang="en-US" sz="2400" dirty="0" smtClean="0"/>
              <a:t>Student-centered contexts that integrate any tool, service, content involved in eLearning process</a:t>
            </a:r>
          </a:p>
          <a:p>
            <a:pPr lvl="1" algn="just" eaLnBrk="1" hangingPunct="1"/>
            <a:r>
              <a:rPr lang="en-US" sz="2400" dirty="0" smtClean="0"/>
              <a:t>Some limits must be necessary in the means used by the students (</a:t>
            </a:r>
            <a:r>
              <a:rPr lang="en-US" sz="2400" dirty="0" err="1" smtClean="0"/>
              <a:t>iPLE</a:t>
            </a:r>
            <a:r>
              <a:rPr lang="en-US" sz="2400" dirty="0" smtClean="0"/>
              <a:t>)</a:t>
            </a:r>
          </a:p>
          <a:p>
            <a:pPr lvl="1" algn="just" eaLnBrk="1" hangingPunct="1"/>
            <a:r>
              <a:rPr lang="en-US" sz="2400" dirty="0" smtClean="0"/>
              <a:t>New trends and technologies provide benefits but also new problems</a:t>
            </a:r>
          </a:p>
          <a:p>
            <a:pPr lvl="2" algn="just" eaLnBrk="1" hangingPunct="1"/>
            <a:r>
              <a:rPr lang="en-US" sz="2000" dirty="0" smtClean="0"/>
              <a:t>Improvisation in the use of Web 2.0 tools</a:t>
            </a:r>
          </a:p>
          <a:p>
            <a:pPr lvl="2" algn="just" eaLnBrk="1" hangingPunct="1"/>
            <a:r>
              <a:rPr lang="en-US" sz="2000" dirty="0" smtClean="0"/>
              <a:t>Technical problems and pedagogical problems (it’s easy to copy and not to create)</a:t>
            </a:r>
          </a:p>
          <a:p>
            <a:pPr lvl="2" algn="just" eaLnBrk="1" hangingPunct="1"/>
            <a:r>
              <a:rPr lang="en-US" sz="2000" dirty="0" smtClean="0"/>
              <a:t>Lack of support from LMS</a:t>
            </a:r>
          </a:p>
          <a:p>
            <a:pPr lvl="1" algn="just" eaLnBrk="1" hangingPunct="1"/>
            <a:r>
              <a:rPr lang="en-US" sz="2400" dirty="0" smtClean="0"/>
              <a:t>PLE can solve these problems</a:t>
            </a:r>
          </a:p>
          <a:p>
            <a:pPr lvl="2" algn="just" eaLnBrk="1" hangingPunct="1"/>
            <a:endParaRPr lang="en-US" sz="1600" dirty="0" smtClean="0"/>
          </a:p>
          <a:p>
            <a:pPr lvl="2" algn="just" eaLnBrk="1" hangingPunct="1"/>
            <a:endParaRPr lang="en-US" sz="1600" dirty="0" smtClean="0"/>
          </a:p>
          <a:p>
            <a:pPr lvl="1" algn="just" eaLnBrk="1" hangingPunct="1">
              <a:buNone/>
            </a:pPr>
            <a:endParaRPr lang="en-US" sz="2000" dirty="0" smtClean="0"/>
          </a:p>
        </p:txBody>
      </p:sp>
      <p:sp>
        <p:nvSpPr>
          <p:cNvPr id="5" name="Título 4"/>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(XX)</a:t>
            </a:r>
            <a:endParaRPr lang="es-ES_tradnl"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Marcador de contenido 2"/>
          <p:cNvSpPr>
            <a:spLocks noGrp="1"/>
          </p:cNvSpPr>
          <p:nvPr>
            <p:ph idx="1"/>
          </p:nvPr>
        </p:nvSpPr>
        <p:spPr/>
        <p:txBody>
          <a:bodyPr/>
          <a:lstStyle/>
          <a:p>
            <a:r>
              <a:rPr lang="en-US" sz="2800" dirty="0" smtClean="0"/>
              <a:t>How to define a PLE</a:t>
            </a:r>
          </a:p>
          <a:p>
            <a:pPr lvl="1"/>
            <a:r>
              <a:rPr lang="en-US" dirty="0" smtClean="0"/>
              <a:t>Start a solution from scratch</a:t>
            </a:r>
          </a:p>
          <a:p>
            <a:pPr lvl="2"/>
            <a:r>
              <a:rPr lang="en-US" dirty="0" smtClean="0"/>
              <a:t>Most initiatives only integrates different 2.0 tools in a container</a:t>
            </a:r>
          </a:p>
          <a:p>
            <a:pPr lvl="1"/>
            <a:r>
              <a:rPr lang="en-US" dirty="0" smtClean="0"/>
              <a:t>Based the new system in a existing LMS </a:t>
            </a:r>
          </a:p>
          <a:p>
            <a:pPr lvl="2"/>
            <a:r>
              <a:rPr lang="en-US" dirty="0" smtClean="0"/>
              <a:t>Requires considering what to export and what to import in the LMS</a:t>
            </a:r>
          </a:p>
          <a:p>
            <a:pPr lvl="2"/>
            <a:r>
              <a:rPr lang="en-US" dirty="0" smtClean="0"/>
              <a:t>Institution necessities must be taken into account</a:t>
            </a:r>
          </a:p>
          <a:p>
            <a:pPr lvl="1"/>
            <a:r>
              <a:rPr lang="en-US" dirty="0" smtClean="0"/>
              <a:t>SOA Approach as a technological solution</a:t>
            </a:r>
          </a:p>
        </p:txBody>
      </p:sp>
      <p:sp>
        <p:nvSpPr>
          <p:cNvPr id="5" name="Título 4"/>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xxi</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xxii</a:t>
            </a:r>
            <a:r>
              <a:rPr lang="es-ES_tradnl" dirty="0" smtClean="0"/>
              <a:t>)</a:t>
            </a:r>
            <a:endParaRPr lang="es-ES_tradnl" dirty="0"/>
          </a:p>
        </p:txBody>
      </p:sp>
      <p:sp>
        <p:nvSpPr>
          <p:cNvPr id="3" name="Marcador de contenido 2"/>
          <p:cNvSpPr>
            <a:spLocks noGrp="1"/>
          </p:cNvSpPr>
          <p:nvPr>
            <p:ph idx="1"/>
          </p:nvPr>
        </p:nvSpPr>
        <p:spPr/>
        <p:txBody>
          <a:bodyPr/>
          <a:lstStyle/>
          <a:p>
            <a:pPr>
              <a:buNone/>
            </a:pPr>
            <a:r>
              <a:rPr lang="es-ES_tradnl" dirty="0" err="1" smtClean="0"/>
              <a:t>Need</a:t>
            </a:r>
            <a:r>
              <a:rPr lang="es-ES_tradnl" dirty="0" smtClean="0"/>
              <a:t> </a:t>
            </a:r>
            <a:r>
              <a:rPr lang="es-ES_tradnl" dirty="0" err="1" smtClean="0"/>
              <a:t>to</a:t>
            </a:r>
            <a:r>
              <a:rPr lang="es-ES_tradnl" dirty="0" smtClean="0"/>
              <a:t> </a:t>
            </a:r>
            <a:r>
              <a:rPr lang="es-ES_tradnl" dirty="0" err="1" smtClean="0"/>
              <a:t>apply</a:t>
            </a:r>
            <a:r>
              <a:rPr lang="es-ES_tradnl" dirty="0" smtClean="0"/>
              <a:t> SOA </a:t>
            </a:r>
            <a:r>
              <a:rPr lang="es-ES_tradnl" dirty="0" err="1" smtClean="0"/>
              <a:t>to</a:t>
            </a:r>
            <a:r>
              <a:rPr lang="es-ES_tradnl" dirty="0" smtClean="0"/>
              <a:t> </a:t>
            </a:r>
            <a:r>
              <a:rPr lang="es-ES_tradnl" dirty="0" err="1" smtClean="0"/>
              <a:t>Moodle</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descr="Diagrama Cliente-Moodle.jpg"/>
          <p:cNvPicPr>
            <a:picLocks noChangeAspect="1"/>
          </p:cNvPicPr>
          <p:nvPr/>
        </p:nvPicPr>
        <p:blipFill>
          <a:blip r:embed="rId3"/>
          <a:stretch>
            <a:fillRect/>
          </a:stretch>
        </p:blipFill>
        <p:spPr>
          <a:xfrm>
            <a:off x="3124200" y="2138006"/>
            <a:ext cx="5571087" cy="3988158"/>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xxiii</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smtClean="0"/>
              <a:t>How </a:t>
            </a:r>
            <a:r>
              <a:rPr lang="es-ES_tradnl" dirty="0" err="1" smtClean="0"/>
              <a:t>to</a:t>
            </a:r>
            <a:r>
              <a:rPr lang="es-ES_tradnl" dirty="0" smtClean="0"/>
              <a:t> use </a:t>
            </a:r>
            <a:r>
              <a:rPr lang="es-ES_tradnl" dirty="0" err="1" smtClean="0"/>
              <a:t>it</a:t>
            </a:r>
            <a:r>
              <a:rPr lang="es-ES_tradnl" dirty="0" smtClean="0"/>
              <a:t> </a:t>
            </a:r>
            <a:r>
              <a:rPr lang="es-ES_tradnl" dirty="0" err="1" smtClean="0"/>
              <a:t>to</a:t>
            </a:r>
            <a:r>
              <a:rPr lang="es-ES_tradnl" dirty="0" smtClean="0"/>
              <a:t> define a PLE</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7" name="Imagen 6" descr="grafico.jpg"/>
          <p:cNvPicPr>
            <a:picLocks noChangeAspect="1"/>
          </p:cNvPicPr>
          <p:nvPr/>
        </p:nvPicPr>
        <p:blipFill>
          <a:blip r:embed="rId3"/>
          <a:stretch>
            <a:fillRect/>
          </a:stretch>
        </p:blipFill>
        <p:spPr>
          <a:xfrm>
            <a:off x="625872" y="2190072"/>
            <a:ext cx="7883128" cy="353762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dirty="0"/>
          </a:p>
        </p:txBody>
      </p:sp>
      <p:sp>
        <p:nvSpPr>
          <p:cNvPr id="3" name="Marcador de contenido 2"/>
          <p:cNvSpPr>
            <a:spLocks noGrp="1"/>
          </p:cNvSpPr>
          <p:nvPr>
            <p:ph idx="1"/>
          </p:nvPr>
        </p:nvSpPr>
        <p:spPr/>
        <p:txBody>
          <a:bodyPr/>
          <a:lstStyle/>
          <a:p>
            <a:r>
              <a:rPr lang="es-ES_tradnl" dirty="0" err="1" smtClean="0">
                <a:solidFill>
                  <a:srgbClr val="800000"/>
                </a:solidFill>
              </a:rPr>
              <a:t>Introduction</a:t>
            </a:r>
            <a:endParaRPr lang="es-ES_tradnl" dirty="0" smtClean="0">
              <a:solidFill>
                <a:srgbClr val="800000"/>
              </a:solidFill>
            </a:endParaRPr>
          </a:p>
          <a:p>
            <a:pPr>
              <a:buNone/>
            </a:pPr>
            <a:endParaRPr lang="es-ES_tradnl" dirty="0" smtClean="0">
              <a:solidFill>
                <a:srgbClr val="800000"/>
              </a:solidFill>
            </a:endParaRPr>
          </a:p>
          <a:p>
            <a:r>
              <a:rPr lang="en-GB" dirty="0" smtClean="0"/>
              <a:t>Projects and Results</a:t>
            </a:r>
          </a:p>
          <a:p>
            <a:pPr>
              <a:buNone/>
            </a:pPr>
            <a:endParaRPr lang="es-ES_tradnl" dirty="0" smtClean="0"/>
          </a:p>
          <a:p>
            <a:r>
              <a:rPr lang="en-GB" dirty="0" smtClean="0"/>
              <a:t>Conclusions</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err="1" smtClean="0"/>
              <a:t>Projects</a:t>
            </a:r>
            <a:r>
              <a:rPr lang="es-ES_tradnl" dirty="0" smtClean="0"/>
              <a:t> &amp; </a:t>
            </a:r>
            <a:r>
              <a:rPr lang="es-ES_tradnl" dirty="0" err="1" smtClean="0"/>
              <a:t>Results</a:t>
            </a:r>
            <a:r>
              <a:rPr lang="es-ES_tradnl" dirty="0" smtClean="0"/>
              <a:t/>
            </a:r>
            <a:br>
              <a:rPr lang="es-ES_tradnl" dirty="0" smtClean="0"/>
            </a:br>
            <a:r>
              <a:rPr lang="es-ES_tradnl" dirty="0" smtClean="0"/>
              <a:t> (</a:t>
            </a:r>
            <a:r>
              <a:rPr lang="es-ES_tradnl" dirty="0" err="1" smtClean="0"/>
              <a:t>and</a:t>
            </a:r>
            <a:r>
              <a:rPr lang="es-ES_tradnl" dirty="0" smtClean="0"/>
              <a:t>  </a:t>
            </a:r>
            <a:r>
              <a:rPr lang="es-ES_tradnl" dirty="0" err="1" smtClean="0"/>
              <a:t>xxiv</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Other</a:t>
            </a:r>
            <a:r>
              <a:rPr lang="es-ES_tradnl" dirty="0" smtClean="0"/>
              <a:t> </a:t>
            </a:r>
            <a:r>
              <a:rPr lang="es-ES_tradnl" dirty="0" err="1" smtClean="0"/>
              <a:t>technological</a:t>
            </a:r>
            <a:r>
              <a:rPr lang="es-ES_tradnl" dirty="0" smtClean="0"/>
              <a:t> </a:t>
            </a:r>
            <a:r>
              <a:rPr lang="es-ES_tradnl" dirty="0" err="1" smtClean="0"/>
              <a:t>projects</a:t>
            </a:r>
            <a:endParaRPr lang="es-ES_tradnl" dirty="0" smtClean="0"/>
          </a:p>
          <a:p>
            <a:pPr lvl="1"/>
            <a:r>
              <a:rPr lang="es-ES_tradnl" dirty="0" err="1" smtClean="0"/>
              <a:t>Semantic</a:t>
            </a:r>
            <a:r>
              <a:rPr lang="es-ES_tradnl" dirty="0" smtClean="0"/>
              <a:t> Web </a:t>
            </a:r>
            <a:r>
              <a:rPr lang="es-ES_tradnl" dirty="0" err="1" smtClean="0"/>
              <a:t>applied</a:t>
            </a:r>
            <a:r>
              <a:rPr lang="es-ES_tradnl" dirty="0" smtClean="0"/>
              <a:t> </a:t>
            </a:r>
            <a:r>
              <a:rPr lang="es-ES_tradnl" dirty="0" err="1" smtClean="0"/>
              <a:t>to</a:t>
            </a:r>
            <a:r>
              <a:rPr lang="es-ES_tradnl" dirty="0" smtClean="0"/>
              <a:t> </a:t>
            </a:r>
            <a:r>
              <a:rPr lang="es-ES_tradnl" dirty="0" err="1" smtClean="0"/>
              <a:t>learning</a:t>
            </a:r>
            <a:r>
              <a:rPr lang="es-ES_tradnl" dirty="0" smtClean="0"/>
              <a:t> </a:t>
            </a:r>
            <a:r>
              <a:rPr lang="es-ES_tradnl" dirty="0" err="1" smtClean="0"/>
              <a:t>environments</a:t>
            </a:r>
            <a:r>
              <a:rPr lang="es-ES_tradnl" dirty="0" smtClean="0"/>
              <a:t> by </a:t>
            </a:r>
            <a:r>
              <a:rPr lang="es-ES_tradnl" dirty="0" err="1" smtClean="0"/>
              <a:t>using</a:t>
            </a:r>
            <a:r>
              <a:rPr lang="es-ES_tradnl" dirty="0" smtClean="0"/>
              <a:t> </a:t>
            </a:r>
            <a:r>
              <a:rPr lang="es-ES_tradnl" dirty="0" err="1" smtClean="0"/>
              <a:t>layers</a:t>
            </a:r>
            <a:r>
              <a:rPr lang="es-ES_tradnl" dirty="0" smtClean="0"/>
              <a:t> (</a:t>
            </a:r>
            <a:r>
              <a:rPr lang="es-ES_tradnl" dirty="0" smtClean="0">
                <a:hlinkClick r:id="rId3"/>
              </a:rPr>
              <a:t>http://layers.com/</a:t>
            </a:r>
            <a:r>
              <a:rPr lang="es-ES_tradnl" dirty="0" smtClean="0"/>
              <a:t>)</a:t>
            </a:r>
          </a:p>
          <a:p>
            <a:pPr lvl="1"/>
            <a:endParaRPr lang="es-ES_tradnl" dirty="0" smtClean="0"/>
          </a:p>
          <a:p>
            <a:pPr lvl="1"/>
            <a:r>
              <a:rPr lang="es-ES_tradnl" dirty="0" smtClean="0"/>
              <a:t>Define </a:t>
            </a:r>
            <a:r>
              <a:rPr lang="es-ES_tradnl" dirty="0" err="1" smtClean="0"/>
              <a:t>learning</a:t>
            </a:r>
            <a:r>
              <a:rPr lang="es-ES_tradnl" dirty="0" smtClean="0"/>
              <a:t> </a:t>
            </a:r>
            <a:r>
              <a:rPr lang="es-ES_tradnl" dirty="0" err="1" smtClean="0"/>
              <a:t>apps</a:t>
            </a:r>
            <a:r>
              <a:rPr lang="es-ES_tradnl" dirty="0" smtClean="0"/>
              <a:t> store </a:t>
            </a:r>
            <a:r>
              <a:rPr lang="es-ES_tradnl" dirty="0" err="1" smtClean="0"/>
              <a:t>for</a:t>
            </a:r>
            <a:r>
              <a:rPr lang="es-ES_tradnl" dirty="0" smtClean="0"/>
              <a:t> PLE</a:t>
            </a:r>
          </a:p>
          <a:p>
            <a:pPr lvl="1"/>
            <a:endParaRPr lang="es-ES_tradnl" dirty="0" smtClean="0"/>
          </a:p>
          <a:p>
            <a:pPr lvl="1">
              <a:buNone/>
            </a:pPr>
            <a:r>
              <a:rPr lang="es-ES_tradnl" dirty="0" smtClean="0"/>
              <a:t>….  </a:t>
            </a:r>
            <a:endParaRPr lang="es-ES_tradnl" b="1" dirty="0" smtClean="0"/>
          </a:p>
          <a:p>
            <a:pPr lvl="1">
              <a:buNone/>
            </a:pP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err="1" smtClean="0"/>
              <a:t>Projects</a:t>
            </a:r>
            <a:r>
              <a:rPr lang="es-ES_tradnl" dirty="0" smtClean="0"/>
              <a:t> &amp; </a:t>
            </a:r>
            <a:r>
              <a:rPr lang="es-ES_tradnl" dirty="0" err="1" smtClean="0"/>
              <a:t>Results</a:t>
            </a:r>
            <a:r>
              <a:rPr lang="es-ES_tradnl" dirty="0" smtClean="0"/>
              <a:t/>
            </a:r>
            <a:br>
              <a:rPr lang="es-ES_tradnl" dirty="0" smtClean="0"/>
            </a:br>
            <a:r>
              <a:rPr lang="es-ES_tradnl" dirty="0" smtClean="0"/>
              <a:t> (</a:t>
            </a:r>
            <a:r>
              <a:rPr lang="es-ES_tradnl" dirty="0" err="1" smtClean="0"/>
              <a:t>and</a:t>
            </a:r>
            <a:r>
              <a:rPr lang="es-ES_tradnl" dirty="0" smtClean="0"/>
              <a:t>  </a:t>
            </a:r>
            <a:r>
              <a:rPr lang="es-ES_tradnl" dirty="0" err="1" smtClean="0"/>
              <a:t>xxiv</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Other</a:t>
            </a:r>
            <a:r>
              <a:rPr lang="es-ES_tradnl" dirty="0" smtClean="0"/>
              <a:t> </a:t>
            </a:r>
            <a:r>
              <a:rPr lang="es-ES_tradnl" dirty="0" err="1" smtClean="0"/>
              <a:t>technological</a:t>
            </a:r>
            <a:r>
              <a:rPr lang="es-ES_tradnl" dirty="0" smtClean="0"/>
              <a:t> </a:t>
            </a:r>
            <a:r>
              <a:rPr lang="es-ES_tradnl" dirty="0" err="1" smtClean="0"/>
              <a:t>projects</a:t>
            </a:r>
            <a:endParaRPr lang="es-ES_tradnl" dirty="0" smtClean="0"/>
          </a:p>
          <a:p>
            <a:pPr lvl="1"/>
            <a:r>
              <a:rPr lang="es-ES_tradnl" dirty="0" err="1" smtClean="0"/>
              <a:t>Semantic</a:t>
            </a:r>
            <a:r>
              <a:rPr lang="es-ES_tradnl" dirty="0" smtClean="0"/>
              <a:t> Web </a:t>
            </a:r>
            <a:r>
              <a:rPr lang="es-ES_tradnl" dirty="0" err="1" smtClean="0"/>
              <a:t>applied</a:t>
            </a:r>
            <a:r>
              <a:rPr lang="es-ES_tradnl" dirty="0" smtClean="0"/>
              <a:t> </a:t>
            </a:r>
            <a:r>
              <a:rPr lang="es-ES_tradnl" dirty="0" err="1" smtClean="0"/>
              <a:t>to</a:t>
            </a:r>
            <a:r>
              <a:rPr lang="es-ES_tradnl" dirty="0" smtClean="0"/>
              <a:t> </a:t>
            </a:r>
            <a:r>
              <a:rPr lang="es-ES_tradnl" dirty="0" err="1" smtClean="0"/>
              <a:t>learning</a:t>
            </a:r>
            <a:r>
              <a:rPr lang="es-ES_tradnl" dirty="0" smtClean="0"/>
              <a:t> </a:t>
            </a:r>
            <a:r>
              <a:rPr lang="es-ES_tradnl" dirty="0" err="1" smtClean="0"/>
              <a:t>environments</a:t>
            </a:r>
            <a:r>
              <a:rPr lang="es-ES_tradnl" dirty="0" smtClean="0"/>
              <a:t> by </a:t>
            </a:r>
            <a:r>
              <a:rPr lang="es-ES_tradnl" dirty="0" err="1" smtClean="0"/>
              <a:t>using</a:t>
            </a:r>
            <a:r>
              <a:rPr lang="es-ES_tradnl" dirty="0" smtClean="0"/>
              <a:t> </a:t>
            </a:r>
            <a:r>
              <a:rPr lang="es-ES_tradnl" dirty="0" err="1" smtClean="0"/>
              <a:t>layers</a:t>
            </a:r>
            <a:r>
              <a:rPr lang="es-ES_tradnl" dirty="0" smtClean="0"/>
              <a:t> (</a:t>
            </a:r>
            <a:r>
              <a:rPr lang="es-ES_tradnl" dirty="0" smtClean="0">
                <a:hlinkClick r:id="rId3"/>
              </a:rPr>
              <a:t>http://layers.com/</a:t>
            </a:r>
            <a:r>
              <a:rPr lang="es-ES_tradnl" dirty="0" smtClean="0"/>
              <a:t>)</a:t>
            </a:r>
          </a:p>
          <a:p>
            <a:pPr lvl="1"/>
            <a:endParaRPr lang="es-ES_tradnl" dirty="0" smtClean="0"/>
          </a:p>
          <a:p>
            <a:pPr lvl="1"/>
            <a:r>
              <a:rPr lang="es-ES_tradnl" dirty="0" smtClean="0"/>
              <a:t>Define </a:t>
            </a:r>
            <a:r>
              <a:rPr lang="es-ES_tradnl" dirty="0" err="1" smtClean="0"/>
              <a:t>learning</a:t>
            </a:r>
            <a:r>
              <a:rPr lang="es-ES_tradnl" dirty="0" smtClean="0"/>
              <a:t> </a:t>
            </a:r>
            <a:r>
              <a:rPr lang="es-ES_tradnl" dirty="0" err="1" smtClean="0"/>
              <a:t>apps</a:t>
            </a:r>
            <a:r>
              <a:rPr lang="es-ES_tradnl" dirty="0" smtClean="0"/>
              <a:t> store </a:t>
            </a:r>
            <a:r>
              <a:rPr lang="es-ES_tradnl" dirty="0" err="1" smtClean="0"/>
              <a:t>for</a:t>
            </a:r>
            <a:r>
              <a:rPr lang="es-ES_tradnl" dirty="0" smtClean="0"/>
              <a:t> PLE</a:t>
            </a:r>
          </a:p>
          <a:p>
            <a:pPr lvl="1"/>
            <a:endParaRPr lang="es-ES_tradnl" dirty="0" smtClean="0"/>
          </a:p>
          <a:p>
            <a:pPr lvl="1">
              <a:buNone/>
            </a:pPr>
            <a:r>
              <a:rPr lang="es-ES_tradnl" dirty="0" smtClean="0"/>
              <a:t>….  </a:t>
            </a:r>
            <a:endParaRPr lang="es-ES_tradnl" b="1" dirty="0" smtClean="0"/>
          </a:p>
          <a:p>
            <a:pPr lvl="1">
              <a:buNone/>
            </a:pP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dirty="0"/>
          </a:p>
        </p:txBody>
      </p:sp>
      <p:sp>
        <p:nvSpPr>
          <p:cNvPr id="3" name="Marcador de contenido 2"/>
          <p:cNvSpPr>
            <a:spLocks noGrp="1"/>
          </p:cNvSpPr>
          <p:nvPr>
            <p:ph idx="1"/>
          </p:nvPr>
        </p:nvSpPr>
        <p:spPr/>
        <p:txBody>
          <a:bodyPr/>
          <a:lstStyle/>
          <a:p>
            <a:r>
              <a:rPr lang="es-ES_tradnl" dirty="0" err="1" smtClean="0"/>
              <a:t>Introduction</a:t>
            </a:r>
            <a:endParaRPr lang="es-ES_tradnl" dirty="0" smtClean="0"/>
          </a:p>
          <a:p>
            <a:pPr>
              <a:buNone/>
            </a:pPr>
            <a:endParaRPr lang="es-ES_tradnl" dirty="0" smtClean="0"/>
          </a:p>
          <a:p>
            <a:r>
              <a:rPr lang="es-ES_tradnl" dirty="0" err="1" smtClean="0"/>
              <a:t>Projects</a:t>
            </a:r>
            <a:r>
              <a:rPr lang="es-ES_tradnl" dirty="0" smtClean="0"/>
              <a:t> </a:t>
            </a:r>
            <a:r>
              <a:rPr lang="es-ES_tradnl" dirty="0" err="1" smtClean="0"/>
              <a:t>and</a:t>
            </a:r>
            <a:r>
              <a:rPr lang="es-ES_tradnl" dirty="0" smtClean="0"/>
              <a:t> </a:t>
            </a:r>
            <a:r>
              <a:rPr lang="es-ES_tradnl" dirty="0" err="1" smtClean="0"/>
              <a:t>Results</a:t>
            </a:r>
            <a:endParaRPr lang="es-ES_tradnl" dirty="0" smtClean="0"/>
          </a:p>
          <a:p>
            <a:pPr>
              <a:buNone/>
            </a:pPr>
            <a:endParaRPr lang="es-ES_tradnl" dirty="0" smtClean="0"/>
          </a:p>
          <a:p>
            <a:r>
              <a:rPr lang="es-ES_tradnl" dirty="0" err="1" smtClean="0">
                <a:solidFill>
                  <a:srgbClr val="800000"/>
                </a:solidFill>
              </a:rPr>
              <a:t>Conclusions</a:t>
            </a:r>
            <a:endParaRPr lang="es-ES_tradnl" dirty="0">
              <a:solidFill>
                <a:srgbClr val="800000"/>
              </a:solidFill>
            </a:endParaRPr>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Conclusions</a:t>
            </a:r>
            <a:endParaRPr lang="es-ES_tradnl" dirty="0"/>
          </a:p>
        </p:txBody>
      </p:sp>
      <p:sp>
        <p:nvSpPr>
          <p:cNvPr id="3" name="Marcador de contenido 2"/>
          <p:cNvSpPr>
            <a:spLocks noGrp="1"/>
          </p:cNvSpPr>
          <p:nvPr>
            <p:ph idx="1"/>
          </p:nvPr>
        </p:nvSpPr>
        <p:spPr/>
        <p:txBody>
          <a:bodyPr/>
          <a:lstStyle/>
          <a:p>
            <a:endParaRPr lang="es-ES_tradnl" dirty="0" smtClean="0"/>
          </a:p>
          <a:p>
            <a:r>
              <a:rPr lang="es-ES_tradnl" dirty="0" err="1" smtClean="0"/>
              <a:t>Several</a:t>
            </a:r>
            <a:r>
              <a:rPr lang="es-ES_tradnl" dirty="0" smtClean="0"/>
              <a:t> </a:t>
            </a:r>
            <a:r>
              <a:rPr lang="es-ES_tradnl" dirty="0" err="1" smtClean="0"/>
              <a:t>types</a:t>
            </a:r>
            <a:r>
              <a:rPr lang="es-ES_tradnl" dirty="0" smtClean="0"/>
              <a:t> </a:t>
            </a:r>
            <a:r>
              <a:rPr lang="es-ES_tradnl" dirty="0" err="1" smtClean="0"/>
              <a:t>of</a:t>
            </a:r>
            <a:r>
              <a:rPr lang="es-ES_tradnl" dirty="0" smtClean="0"/>
              <a:t> </a:t>
            </a:r>
            <a:r>
              <a:rPr lang="es-ES_tradnl" dirty="0" err="1" smtClean="0"/>
              <a:t>developments</a:t>
            </a:r>
            <a:r>
              <a:rPr lang="es-ES_tradnl" dirty="0" smtClean="0"/>
              <a:t> </a:t>
            </a:r>
            <a:r>
              <a:rPr lang="es-ES_tradnl" dirty="0" err="1" smtClean="0"/>
              <a:t>with</a:t>
            </a:r>
            <a:r>
              <a:rPr lang="es-ES_tradnl" dirty="0" smtClean="0"/>
              <a:t> </a:t>
            </a:r>
            <a:r>
              <a:rPr lang="es-ES_tradnl" dirty="0" err="1" smtClean="0"/>
              <a:t>different</a:t>
            </a:r>
            <a:r>
              <a:rPr lang="es-ES_tradnl" dirty="0" smtClean="0"/>
              <a:t> </a:t>
            </a:r>
            <a:r>
              <a:rPr lang="es-ES_tradnl" dirty="0" err="1" smtClean="0"/>
              <a:t>results</a:t>
            </a:r>
            <a:endParaRPr lang="es-ES_tradnl" dirty="0" smtClean="0"/>
          </a:p>
          <a:p>
            <a:pPr lvl="1"/>
            <a:r>
              <a:rPr lang="es-ES_tradnl" dirty="0" smtClean="0"/>
              <a:t>Mobile </a:t>
            </a:r>
            <a:r>
              <a:rPr lang="es-ES_tradnl" dirty="0" err="1" smtClean="0"/>
              <a:t>results</a:t>
            </a:r>
            <a:endParaRPr lang="es-ES_tradnl" dirty="0" smtClean="0"/>
          </a:p>
          <a:p>
            <a:pPr lvl="2"/>
            <a:r>
              <a:rPr lang="es-ES_tradnl" dirty="0" err="1" smtClean="0"/>
              <a:t>Addaptation</a:t>
            </a:r>
            <a:r>
              <a:rPr lang="es-ES_tradnl" dirty="0" smtClean="0"/>
              <a:t> </a:t>
            </a:r>
            <a:r>
              <a:rPr lang="es-ES_tradnl" dirty="0" err="1" smtClean="0"/>
              <a:t>System</a:t>
            </a:r>
            <a:r>
              <a:rPr lang="es-ES_tradnl" dirty="0" smtClean="0"/>
              <a:t>, ECLAP, </a:t>
            </a:r>
            <a:r>
              <a:rPr lang="es-ES_tradnl" dirty="0" err="1" smtClean="0"/>
              <a:t>Moodbile</a:t>
            </a:r>
            <a:r>
              <a:rPr lang="es-ES_tradnl" dirty="0" smtClean="0"/>
              <a:t>, </a:t>
            </a:r>
            <a:r>
              <a:rPr lang="es-ES_tradnl" dirty="0" err="1" smtClean="0"/>
              <a:t>iPhone</a:t>
            </a:r>
            <a:r>
              <a:rPr lang="es-ES_tradnl" dirty="0" smtClean="0"/>
              <a:t>, </a:t>
            </a:r>
            <a:r>
              <a:rPr lang="es-ES_tradnl" dirty="0" err="1" smtClean="0"/>
              <a:t>Moodle4iPhone</a:t>
            </a:r>
            <a:endParaRPr lang="es-ES_tradnl" dirty="0" smtClean="0"/>
          </a:p>
          <a:p>
            <a:pPr lvl="1"/>
            <a:r>
              <a:rPr lang="es-ES_tradnl" dirty="0" smtClean="0"/>
              <a:t>PLE </a:t>
            </a:r>
            <a:r>
              <a:rPr lang="es-ES_tradnl" dirty="0" err="1" smtClean="0"/>
              <a:t>results</a:t>
            </a:r>
            <a:endParaRPr lang="es-ES_tradnl" dirty="0" smtClean="0"/>
          </a:p>
          <a:p>
            <a:pPr lvl="2"/>
            <a:r>
              <a:rPr lang="es-ES_tradnl" dirty="0" err="1" smtClean="0"/>
              <a:t>New</a:t>
            </a:r>
            <a:r>
              <a:rPr lang="es-ES_tradnl" dirty="0" smtClean="0"/>
              <a:t> </a:t>
            </a:r>
            <a:r>
              <a:rPr lang="es-ES_tradnl" dirty="0" err="1" smtClean="0"/>
              <a:t>environments</a:t>
            </a:r>
            <a:endParaRPr lang="es-ES_tradnl" dirty="0" smtClean="0"/>
          </a:p>
          <a:p>
            <a:pPr lvl="2"/>
            <a:r>
              <a:rPr lang="es-ES_tradnl" dirty="0" smtClean="0"/>
              <a:t>Net </a:t>
            </a:r>
            <a:r>
              <a:rPr lang="es-ES_tradnl" dirty="0" err="1" smtClean="0"/>
              <a:t>tools</a:t>
            </a:r>
            <a:endParaRPr lang="es-ES_tradnl" dirty="0" smtClean="0"/>
          </a:p>
          <a:p>
            <a:pPr lvl="2"/>
            <a:r>
              <a:rPr lang="es-ES_tradnl" dirty="0" err="1" smtClean="0"/>
              <a:t>The</a:t>
            </a:r>
            <a:r>
              <a:rPr lang="es-ES_tradnl" dirty="0" smtClean="0"/>
              <a:t> </a:t>
            </a:r>
            <a:r>
              <a:rPr lang="es-ES_tradnl" dirty="0" err="1" smtClean="0"/>
              <a:t>user</a:t>
            </a:r>
            <a:r>
              <a:rPr lang="es-ES_tradnl" dirty="0" smtClean="0"/>
              <a:t> as </a:t>
            </a:r>
            <a:r>
              <a:rPr lang="es-ES_tradnl" dirty="0" err="1" smtClean="0"/>
              <a:t>the</a:t>
            </a:r>
            <a:r>
              <a:rPr lang="es-ES_tradnl" dirty="0" smtClean="0"/>
              <a:t> </a:t>
            </a:r>
            <a:r>
              <a:rPr lang="es-ES_tradnl" dirty="0" err="1" smtClean="0"/>
              <a:t>center</a:t>
            </a:r>
            <a:endParaRPr lang="es-ES_tradnl" dirty="0" smtClean="0"/>
          </a:p>
          <a:p>
            <a:pPr lvl="1"/>
            <a:r>
              <a:rPr lang="es-ES_tradnl" dirty="0" err="1" smtClean="0"/>
              <a:t>Moodle</a:t>
            </a:r>
            <a:r>
              <a:rPr lang="es-ES_tradnl" dirty="0" smtClean="0"/>
              <a:t> </a:t>
            </a:r>
            <a:r>
              <a:rPr lang="es-ES_tradnl" dirty="0" err="1" smtClean="0"/>
              <a:t>Development</a:t>
            </a:r>
            <a:endParaRPr lang="es-ES_tradnl" dirty="0" smtClean="0"/>
          </a:p>
          <a:p>
            <a:pPr lvl="1"/>
            <a:r>
              <a:rPr lang="es-ES_tradnl" dirty="0" err="1" smtClean="0"/>
              <a:t>And</a:t>
            </a:r>
            <a:r>
              <a:rPr lang="es-ES_tradnl" dirty="0" smtClean="0"/>
              <a:t> so </a:t>
            </a:r>
            <a:r>
              <a:rPr lang="es-ES_tradnl" dirty="0" err="1" smtClean="0"/>
              <a:t>on</a:t>
            </a:r>
            <a:r>
              <a:rPr lang="es-ES_tradnl" dirty="0" smtClean="0"/>
              <a:t>…</a:t>
            </a:r>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62100"/>
            <a:ext cx="7772400" cy="1470025"/>
          </a:xfrm>
        </p:spPr>
        <p:txBody>
          <a:bodyPr/>
          <a:lstStyle/>
          <a:p>
            <a:r>
              <a:rPr lang="es-ES_tradnl" dirty="0" err="1" smtClean="0"/>
              <a:t>Main</a:t>
            </a:r>
            <a:r>
              <a:rPr lang="es-ES_tradnl" dirty="0" smtClean="0"/>
              <a:t> </a:t>
            </a:r>
            <a:r>
              <a:rPr lang="es-ES_tradnl" dirty="0" err="1" smtClean="0"/>
              <a:t>Rearch</a:t>
            </a:r>
            <a:r>
              <a:rPr lang="es-ES_tradnl" dirty="0" smtClean="0"/>
              <a:t> </a:t>
            </a:r>
            <a:r>
              <a:rPr lang="es-ES_tradnl" dirty="0" err="1" smtClean="0"/>
              <a:t>Lines</a:t>
            </a:r>
            <a:r>
              <a:rPr lang="es-ES_tradnl" dirty="0" smtClean="0"/>
              <a:t> </a:t>
            </a:r>
            <a:r>
              <a:rPr lang="es-ES_tradnl" dirty="0" err="1" smtClean="0"/>
              <a:t>and</a:t>
            </a:r>
            <a:r>
              <a:rPr lang="es-ES_tradnl" dirty="0" smtClean="0"/>
              <a:t> </a:t>
            </a:r>
            <a:r>
              <a:rPr lang="es-ES_tradnl" dirty="0" err="1" smtClean="0"/>
              <a:t>Results</a:t>
            </a:r>
            <a:endParaRPr lang="es-ES_tradnl" dirty="0"/>
          </a:p>
        </p:txBody>
      </p:sp>
      <p:sp>
        <p:nvSpPr>
          <p:cNvPr id="3" name="Subtítulo 2"/>
          <p:cNvSpPr>
            <a:spLocks noGrp="1"/>
          </p:cNvSpPr>
          <p:nvPr>
            <p:ph type="subTitle" idx="1"/>
          </p:nvPr>
        </p:nvSpPr>
        <p:spPr>
          <a:xfrm>
            <a:off x="1371600" y="3009900"/>
            <a:ext cx="6400800" cy="1752600"/>
          </a:xfrm>
        </p:spPr>
        <p:txBody>
          <a:bodyPr/>
          <a:lstStyle/>
          <a:p>
            <a:r>
              <a:rPr lang="es-ES_tradnl" dirty="0" smtClean="0"/>
              <a:t>Miguel Ángel Conde González </a:t>
            </a:r>
            <a:r>
              <a:rPr lang="es-ES_tradnl" dirty="0" smtClean="0">
                <a:hlinkClick r:id="rId4"/>
              </a:rPr>
              <a:t>mconde@usal.es</a:t>
            </a:r>
            <a:r>
              <a:rPr lang="es-ES_tradnl" dirty="0" smtClean="0"/>
              <a:t> </a:t>
            </a:r>
            <a:endParaRPr lang="es-ES_tradnl" dirty="0"/>
          </a:p>
        </p:txBody>
      </p:sp>
      <p:graphicFrame>
        <p:nvGraphicFramePr>
          <p:cNvPr id="14341" name="Object 5"/>
          <p:cNvGraphicFramePr>
            <a:graphicFrameLocks noChangeAspect="1"/>
          </p:cNvGraphicFramePr>
          <p:nvPr>
            <p:extLst>
              <p:ext uri="{D42A27DB-BD31-4B8C-83A1-F6EECF244321}">
                <p14:modId xmlns:p14="http://schemas.microsoft.com/office/powerpoint/2010/main" val="1413889325"/>
              </p:ext>
            </p:extLst>
          </p:nvPr>
        </p:nvGraphicFramePr>
        <p:xfrm>
          <a:off x="8089900" y="6502400"/>
          <a:ext cx="1054100" cy="355600"/>
        </p:xfrm>
        <a:graphic>
          <a:graphicData uri="http://schemas.openxmlformats.org/presentationml/2006/ole">
            <mc:AlternateContent xmlns:mc="http://schemas.openxmlformats.org/markup-compatibility/2006">
              <mc:Choice xmlns:v="urn:schemas-microsoft-com:vml" Requires="v">
                <p:oleObj spid="_x0000_s43011" name="Documento" r:id="rId5" imgW="1054100" imgH="355600" progId="Word.Document.12">
                  <p:link updateAutomatic="1"/>
                </p:oleObj>
              </mc:Choice>
              <mc:Fallback>
                <p:oleObj name="Documento" r:id="rId5" imgW="1054100" imgH="355600" progId="Word.Document.12">
                  <p:link updateAutomatic="1"/>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89900" y="6502400"/>
                        <a:ext cx="1054100" cy="35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Introduction</a:t>
            </a:r>
            <a:r>
              <a:rPr lang="es-ES_tradnl" dirty="0" smtClean="0"/>
              <a:t> (</a:t>
            </a:r>
            <a:r>
              <a:rPr lang="es-ES_tradnl" dirty="0" err="1" smtClean="0"/>
              <a:t>i</a:t>
            </a:r>
            <a:r>
              <a:rPr lang="es-ES_tradnl" dirty="0" smtClean="0"/>
              <a:t>)</a:t>
            </a:r>
            <a:endParaRPr lang="es-ES_tradnl" dirty="0"/>
          </a:p>
        </p:txBody>
      </p:sp>
      <p:sp>
        <p:nvSpPr>
          <p:cNvPr id="3" name="Marcador de contenido 2"/>
          <p:cNvSpPr>
            <a:spLocks noGrp="1"/>
          </p:cNvSpPr>
          <p:nvPr>
            <p:ph idx="1"/>
          </p:nvPr>
        </p:nvSpPr>
        <p:spPr/>
        <p:txBody>
          <a:bodyPr>
            <a:normAutofit lnSpcReduction="10000"/>
          </a:bodyPr>
          <a:lstStyle/>
          <a:p>
            <a:r>
              <a:rPr lang="es-ES_tradnl" dirty="0" smtClean="0"/>
              <a:t>GRIAL has </a:t>
            </a:r>
            <a:r>
              <a:rPr lang="es-ES_tradnl" dirty="0" err="1" smtClean="0"/>
              <a:t>several</a:t>
            </a:r>
            <a:r>
              <a:rPr lang="es-ES_tradnl" dirty="0" smtClean="0"/>
              <a:t> </a:t>
            </a:r>
            <a:r>
              <a:rPr lang="es-ES_tradnl" dirty="0" err="1" smtClean="0"/>
              <a:t>reseach</a:t>
            </a:r>
            <a:r>
              <a:rPr lang="es-ES_tradnl" dirty="0" smtClean="0"/>
              <a:t> </a:t>
            </a:r>
            <a:r>
              <a:rPr lang="es-ES_tradnl" dirty="0" err="1" smtClean="0"/>
              <a:t>lines</a:t>
            </a:r>
            <a:r>
              <a:rPr lang="es-ES_tradnl" dirty="0" smtClean="0"/>
              <a:t> </a:t>
            </a:r>
            <a:r>
              <a:rPr lang="es-ES_tradnl" dirty="0" err="1" smtClean="0"/>
              <a:t>opened</a:t>
            </a:r>
            <a:endParaRPr lang="es-ES_tradnl" dirty="0" smtClean="0"/>
          </a:p>
          <a:p>
            <a:endParaRPr lang="es-ES_tradnl" dirty="0" smtClean="0"/>
          </a:p>
          <a:p>
            <a:r>
              <a:rPr lang="es-ES_tradnl" dirty="0" err="1" smtClean="0"/>
              <a:t>Each</a:t>
            </a:r>
            <a:r>
              <a:rPr lang="es-ES_tradnl" dirty="0" smtClean="0"/>
              <a:t> </a:t>
            </a:r>
            <a:r>
              <a:rPr lang="es-ES_tradnl" dirty="0" err="1" smtClean="0"/>
              <a:t>one</a:t>
            </a:r>
            <a:r>
              <a:rPr lang="es-ES_tradnl" dirty="0" smtClean="0"/>
              <a:t> </a:t>
            </a:r>
            <a:r>
              <a:rPr lang="es-ES_tradnl" dirty="0" err="1" smtClean="0"/>
              <a:t>of</a:t>
            </a:r>
            <a:r>
              <a:rPr lang="es-ES_tradnl" dirty="0" smtClean="0"/>
              <a:t> </a:t>
            </a:r>
            <a:r>
              <a:rPr lang="es-ES_tradnl" dirty="0" err="1" smtClean="0"/>
              <a:t>the</a:t>
            </a:r>
            <a:r>
              <a:rPr lang="es-ES_tradnl" dirty="0" smtClean="0"/>
              <a:t> </a:t>
            </a:r>
            <a:r>
              <a:rPr lang="es-ES_tradnl" dirty="0" err="1" smtClean="0"/>
              <a:t>projects</a:t>
            </a:r>
            <a:r>
              <a:rPr lang="es-ES_tradnl" dirty="0" smtClean="0"/>
              <a:t> </a:t>
            </a:r>
            <a:r>
              <a:rPr lang="es-ES_tradnl" dirty="0" err="1" smtClean="0"/>
              <a:t>developed</a:t>
            </a:r>
            <a:r>
              <a:rPr lang="es-ES_tradnl" dirty="0" smtClean="0"/>
              <a:t> </a:t>
            </a:r>
            <a:r>
              <a:rPr lang="es-ES_tradnl" dirty="0" err="1" smtClean="0"/>
              <a:t>must</a:t>
            </a:r>
            <a:r>
              <a:rPr lang="es-ES_tradnl" dirty="0" smtClean="0"/>
              <a:t> </a:t>
            </a:r>
            <a:r>
              <a:rPr lang="es-ES_tradnl" dirty="0" err="1" smtClean="0"/>
              <a:t>have</a:t>
            </a:r>
            <a:r>
              <a:rPr lang="es-ES_tradnl" dirty="0" smtClean="0"/>
              <a:t> </a:t>
            </a:r>
            <a:r>
              <a:rPr lang="es-ES_tradnl" dirty="0" err="1" smtClean="0"/>
              <a:t>results</a:t>
            </a:r>
            <a:endParaRPr lang="es-ES_tradnl" dirty="0" smtClean="0"/>
          </a:p>
          <a:p>
            <a:endParaRPr lang="es-ES_tradnl" dirty="0" smtClean="0"/>
          </a:p>
          <a:p>
            <a:r>
              <a:rPr lang="es-ES_tradnl" dirty="0" err="1" smtClean="0"/>
              <a:t>Not</a:t>
            </a:r>
            <a:r>
              <a:rPr lang="es-ES_tradnl" dirty="0" smtClean="0"/>
              <a:t> </a:t>
            </a:r>
            <a:r>
              <a:rPr lang="es-ES_tradnl" dirty="0" err="1" smtClean="0"/>
              <a:t>always</a:t>
            </a:r>
            <a:r>
              <a:rPr lang="es-ES_tradnl" dirty="0" smtClean="0"/>
              <a:t> </a:t>
            </a:r>
            <a:r>
              <a:rPr lang="es-ES_tradnl" dirty="0" err="1" smtClean="0"/>
              <a:t>results</a:t>
            </a:r>
            <a:r>
              <a:rPr lang="es-ES_tradnl" dirty="0" smtClean="0"/>
              <a:t> are </a:t>
            </a:r>
            <a:r>
              <a:rPr lang="es-ES_tradnl" dirty="0" err="1" smtClean="0"/>
              <a:t>products</a:t>
            </a:r>
            <a:endParaRPr lang="es-ES_tradnl" dirty="0" smtClean="0"/>
          </a:p>
          <a:p>
            <a:pPr lvl="1"/>
            <a:r>
              <a:rPr lang="es-ES_tradnl" dirty="0" smtClean="0"/>
              <a:t>Know how</a:t>
            </a:r>
          </a:p>
          <a:p>
            <a:pPr lvl="1"/>
            <a:r>
              <a:rPr lang="es-ES_tradnl" dirty="0" err="1" smtClean="0"/>
              <a:t>Reports</a:t>
            </a:r>
            <a:endParaRPr lang="es-ES_tradnl" dirty="0" smtClean="0"/>
          </a:p>
          <a:p>
            <a:pPr lvl="1"/>
            <a:r>
              <a:rPr lang="es-ES_tradnl" dirty="0" err="1" smtClean="0"/>
              <a:t>Articles</a:t>
            </a:r>
            <a:endParaRPr lang="es-ES_tradnl" dirty="0" smtClean="0"/>
          </a:p>
          <a:p>
            <a:pPr lvl="1"/>
            <a:r>
              <a:rPr lang="es-ES_tradnl" dirty="0" err="1" smtClean="0"/>
              <a:t>Awards</a:t>
            </a:r>
            <a:endParaRPr lang="es-ES_tradnl" dirty="0" smtClean="0"/>
          </a:p>
          <a:p>
            <a:pPr lvl="1"/>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Introduction</a:t>
            </a:r>
            <a:r>
              <a:rPr lang="es-ES_tradnl" dirty="0" smtClean="0"/>
              <a:t> (</a:t>
            </a:r>
            <a:r>
              <a:rPr lang="es-ES_tradnl" dirty="0" err="1" smtClean="0"/>
              <a:t>ii</a:t>
            </a:r>
            <a:r>
              <a:rPr lang="es-ES_tradnl" dirty="0" smtClean="0"/>
              <a:t>)</a:t>
            </a:r>
            <a:endParaRPr lang="es-ES_tradnl" dirty="0"/>
          </a:p>
        </p:txBody>
      </p:sp>
      <p:sp>
        <p:nvSpPr>
          <p:cNvPr id="3" name="Marcador de contenido 2"/>
          <p:cNvSpPr>
            <a:spLocks noGrp="1"/>
          </p:cNvSpPr>
          <p:nvPr>
            <p:ph idx="1"/>
          </p:nvPr>
        </p:nvSpPr>
        <p:spPr>
          <a:xfrm>
            <a:off x="457200" y="1270000"/>
            <a:ext cx="8229600" cy="5086350"/>
          </a:xfrm>
        </p:spPr>
        <p:txBody>
          <a:bodyPr>
            <a:normAutofit/>
          </a:bodyPr>
          <a:lstStyle/>
          <a:p>
            <a:r>
              <a:rPr lang="es-ES_tradnl" dirty="0" err="1" smtClean="0"/>
              <a:t>Different</a:t>
            </a:r>
            <a:r>
              <a:rPr lang="es-ES_tradnl" dirty="0" smtClean="0"/>
              <a:t> </a:t>
            </a:r>
            <a:r>
              <a:rPr lang="es-ES_tradnl" dirty="0" err="1" smtClean="0"/>
              <a:t>research</a:t>
            </a:r>
            <a:r>
              <a:rPr lang="es-ES_tradnl" dirty="0" smtClean="0"/>
              <a:t> </a:t>
            </a:r>
            <a:r>
              <a:rPr lang="es-ES_tradnl" dirty="0" err="1" smtClean="0"/>
              <a:t>lines</a:t>
            </a:r>
            <a:r>
              <a:rPr lang="es-ES_tradnl" dirty="0" smtClean="0"/>
              <a:t> = </a:t>
            </a:r>
            <a:r>
              <a:rPr lang="es-ES_tradnl" dirty="0" err="1" smtClean="0"/>
              <a:t>different</a:t>
            </a:r>
            <a:r>
              <a:rPr lang="es-ES_tradnl" dirty="0" smtClean="0"/>
              <a:t> </a:t>
            </a:r>
            <a:r>
              <a:rPr lang="es-ES_tradnl" dirty="0" err="1" smtClean="0"/>
              <a:t>results</a:t>
            </a:r>
            <a:r>
              <a:rPr lang="es-ES_tradnl" dirty="0" smtClean="0"/>
              <a:t> </a:t>
            </a:r>
            <a:r>
              <a:rPr lang="es-ES_tradnl" dirty="0" err="1" smtClean="0"/>
              <a:t>and</a:t>
            </a:r>
            <a:r>
              <a:rPr lang="es-ES_tradnl" dirty="0" smtClean="0"/>
              <a:t> </a:t>
            </a:r>
            <a:r>
              <a:rPr lang="es-ES_tradnl" dirty="0" err="1" smtClean="0"/>
              <a:t>products</a:t>
            </a: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9" name="Imagen 8"/>
          <p:cNvPicPr>
            <a:picLocks noChangeAspect="1"/>
          </p:cNvPicPr>
          <p:nvPr/>
        </p:nvPicPr>
        <p:blipFill>
          <a:blip r:embed="rId3"/>
          <a:stretch>
            <a:fillRect/>
          </a:stretch>
        </p:blipFill>
        <p:spPr>
          <a:xfrm>
            <a:off x="1993900" y="2637314"/>
            <a:ext cx="1175417" cy="880428"/>
          </a:xfrm>
          <a:prstGeom prst="rect">
            <a:avLst/>
          </a:prstGeom>
        </p:spPr>
      </p:pic>
      <p:pic>
        <p:nvPicPr>
          <p:cNvPr id="8" name="Imagen 7"/>
          <p:cNvPicPr>
            <a:picLocks noChangeAspect="1"/>
          </p:cNvPicPr>
          <p:nvPr/>
        </p:nvPicPr>
        <p:blipFill>
          <a:blip r:embed="rId4"/>
          <a:stretch>
            <a:fillRect/>
          </a:stretch>
        </p:blipFill>
        <p:spPr>
          <a:xfrm>
            <a:off x="990600" y="2400300"/>
            <a:ext cx="1003300" cy="677228"/>
          </a:xfrm>
          <a:prstGeom prst="rect">
            <a:avLst/>
          </a:prstGeom>
        </p:spPr>
      </p:pic>
      <p:pic>
        <p:nvPicPr>
          <p:cNvPr id="10" name="Imagen 9"/>
          <p:cNvPicPr>
            <a:picLocks noChangeAspect="1"/>
          </p:cNvPicPr>
          <p:nvPr/>
        </p:nvPicPr>
        <p:blipFill>
          <a:blip r:embed="rId5"/>
          <a:stretch>
            <a:fillRect/>
          </a:stretch>
        </p:blipFill>
        <p:spPr>
          <a:xfrm>
            <a:off x="2937845" y="1946275"/>
            <a:ext cx="762456" cy="1131253"/>
          </a:xfrm>
          <a:prstGeom prst="rect">
            <a:avLst/>
          </a:prstGeom>
        </p:spPr>
      </p:pic>
      <p:pic>
        <p:nvPicPr>
          <p:cNvPr id="11" name="Imagen 10"/>
          <p:cNvPicPr>
            <a:picLocks noChangeAspect="1"/>
          </p:cNvPicPr>
          <p:nvPr/>
        </p:nvPicPr>
        <p:blipFill>
          <a:blip r:embed="rId6"/>
          <a:stretch>
            <a:fillRect/>
          </a:stretch>
        </p:blipFill>
        <p:spPr>
          <a:xfrm>
            <a:off x="4124621" y="1946275"/>
            <a:ext cx="1171280" cy="873955"/>
          </a:xfrm>
          <a:prstGeom prst="rect">
            <a:avLst/>
          </a:prstGeom>
        </p:spPr>
      </p:pic>
      <p:pic>
        <p:nvPicPr>
          <p:cNvPr id="14" name="Imagen 13"/>
          <p:cNvPicPr>
            <a:picLocks noChangeAspect="1"/>
          </p:cNvPicPr>
          <p:nvPr/>
        </p:nvPicPr>
        <p:blipFill>
          <a:blip r:embed="rId7"/>
          <a:stretch>
            <a:fillRect/>
          </a:stretch>
        </p:blipFill>
        <p:spPr>
          <a:xfrm>
            <a:off x="5543550" y="4025742"/>
            <a:ext cx="2235200" cy="2082800"/>
          </a:xfrm>
          <a:prstGeom prst="rect">
            <a:avLst/>
          </a:prstGeom>
        </p:spPr>
      </p:pic>
      <p:pic>
        <p:nvPicPr>
          <p:cNvPr id="13" name="Imagen 12"/>
          <p:cNvPicPr>
            <a:picLocks noChangeAspect="1"/>
          </p:cNvPicPr>
          <p:nvPr/>
        </p:nvPicPr>
        <p:blipFill>
          <a:blip r:embed="rId8"/>
          <a:stretch>
            <a:fillRect/>
          </a:stretch>
        </p:blipFill>
        <p:spPr>
          <a:xfrm>
            <a:off x="6661150" y="1943458"/>
            <a:ext cx="1733550" cy="1733550"/>
          </a:xfrm>
          <a:prstGeom prst="rect">
            <a:avLst/>
          </a:prstGeom>
        </p:spPr>
      </p:pic>
      <p:pic>
        <p:nvPicPr>
          <p:cNvPr id="12" name="Imagen 11"/>
          <p:cNvPicPr>
            <a:picLocks noChangeAspect="1"/>
          </p:cNvPicPr>
          <p:nvPr/>
        </p:nvPicPr>
        <p:blipFill>
          <a:blip r:embed="rId9"/>
          <a:stretch>
            <a:fillRect/>
          </a:stretch>
        </p:blipFill>
        <p:spPr>
          <a:xfrm>
            <a:off x="5295901" y="2478048"/>
            <a:ext cx="1198960" cy="1198960"/>
          </a:xfrm>
          <a:prstGeom prst="rect">
            <a:avLst/>
          </a:prstGeom>
        </p:spPr>
      </p:pic>
      <p:pic>
        <p:nvPicPr>
          <p:cNvPr id="15" name="10 Imagen" descr="ple.png"/>
          <p:cNvPicPr>
            <a:picLocks noChangeAspect="1"/>
          </p:cNvPicPr>
          <p:nvPr/>
        </p:nvPicPr>
        <p:blipFill>
          <a:blip r:embed="rId10"/>
          <a:srcRect t="18754" r="44141" b="14067"/>
          <a:stretch>
            <a:fillRect/>
          </a:stretch>
        </p:blipFill>
        <p:spPr>
          <a:xfrm>
            <a:off x="3114659" y="3517742"/>
            <a:ext cx="2428891" cy="182569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Introduction</a:t>
            </a:r>
            <a:r>
              <a:rPr lang="es-ES_tradnl" dirty="0" smtClean="0"/>
              <a:t> (</a:t>
            </a:r>
            <a:r>
              <a:rPr lang="es-ES_tradnl" dirty="0" err="1" smtClean="0"/>
              <a:t>and</a:t>
            </a:r>
            <a:r>
              <a:rPr lang="es-ES_tradnl" dirty="0" smtClean="0"/>
              <a:t> </a:t>
            </a:r>
            <a:r>
              <a:rPr lang="es-ES_tradnl" dirty="0" err="1" smtClean="0"/>
              <a:t>iii</a:t>
            </a:r>
            <a:r>
              <a:rPr lang="es-ES_tradnl" dirty="0" smtClean="0"/>
              <a:t>)</a:t>
            </a:r>
            <a:endParaRPr lang="es-ES_tradnl" dirty="0"/>
          </a:p>
        </p:txBody>
      </p:sp>
      <p:sp>
        <p:nvSpPr>
          <p:cNvPr id="3" name="Marcador de contenido 2"/>
          <p:cNvSpPr>
            <a:spLocks noGrp="1"/>
          </p:cNvSpPr>
          <p:nvPr>
            <p:ph idx="1"/>
          </p:nvPr>
        </p:nvSpPr>
        <p:spPr/>
        <p:txBody>
          <a:bodyPr>
            <a:normAutofit/>
          </a:bodyPr>
          <a:lstStyle/>
          <a:p>
            <a:r>
              <a:rPr lang="es-ES_tradnl" dirty="0" err="1" smtClean="0"/>
              <a:t>Some</a:t>
            </a:r>
            <a:r>
              <a:rPr lang="es-ES_tradnl" dirty="0" smtClean="0"/>
              <a:t> </a:t>
            </a:r>
            <a:r>
              <a:rPr lang="es-ES_tradnl" dirty="0" err="1" smtClean="0"/>
              <a:t>main</a:t>
            </a:r>
            <a:r>
              <a:rPr lang="es-ES_tradnl" dirty="0" smtClean="0"/>
              <a:t> </a:t>
            </a:r>
            <a:r>
              <a:rPr lang="es-ES_tradnl" dirty="0" err="1" smtClean="0"/>
              <a:t>lines</a:t>
            </a:r>
            <a:r>
              <a:rPr lang="es-ES_tradnl" dirty="0" smtClean="0"/>
              <a:t> </a:t>
            </a:r>
            <a:r>
              <a:rPr lang="es-ES_tradnl" dirty="0" err="1" smtClean="0"/>
              <a:t>of</a:t>
            </a:r>
            <a:r>
              <a:rPr lang="es-ES_tradnl" dirty="0" smtClean="0"/>
              <a:t> </a:t>
            </a:r>
            <a:r>
              <a:rPr lang="es-ES_tradnl" dirty="0" err="1" smtClean="0"/>
              <a:t>results</a:t>
            </a:r>
            <a:endParaRPr lang="es-ES_tradnl" dirty="0" smtClean="0"/>
          </a:p>
          <a:p>
            <a:pPr lvl="1"/>
            <a:r>
              <a:rPr lang="es-ES_tradnl" dirty="0" err="1" smtClean="0"/>
              <a:t>Contents</a:t>
            </a:r>
            <a:r>
              <a:rPr lang="es-ES_tradnl" dirty="0" smtClean="0"/>
              <a:t> </a:t>
            </a:r>
            <a:r>
              <a:rPr lang="es-ES_tradnl" dirty="0" err="1" smtClean="0"/>
              <a:t>adaptation</a:t>
            </a:r>
            <a:endParaRPr lang="es-ES_tradnl" dirty="0" smtClean="0"/>
          </a:p>
          <a:p>
            <a:pPr lvl="1"/>
            <a:r>
              <a:rPr lang="es-ES_tradnl" dirty="0" smtClean="0"/>
              <a:t>Mobile</a:t>
            </a:r>
          </a:p>
          <a:p>
            <a:pPr lvl="1"/>
            <a:r>
              <a:rPr lang="es-ES_tradnl" dirty="0" err="1" smtClean="0"/>
              <a:t>Moodle</a:t>
            </a:r>
            <a:r>
              <a:rPr lang="es-ES_tradnl" dirty="0" smtClean="0"/>
              <a:t> </a:t>
            </a:r>
            <a:r>
              <a:rPr lang="es-ES_tradnl" dirty="0" err="1" smtClean="0"/>
              <a:t>development</a:t>
            </a:r>
            <a:endParaRPr lang="es-ES_tradnl" dirty="0" smtClean="0"/>
          </a:p>
          <a:p>
            <a:pPr lvl="1"/>
            <a:r>
              <a:rPr lang="es-ES_tradnl" dirty="0" smtClean="0"/>
              <a:t>PLE</a:t>
            </a:r>
          </a:p>
          <a:p>
            <a:pPr lvl="1">
              <a:buNone/>
            </a:pP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dirty="0"/>
          </a:p>
        </p:txBody>
      </p:sp>
      <p:sp>
        <p:nvSpPr>
          <p:cNvPr id="3" name="Marcador de contenido 2"/>
          <p:cNvSpPr>
            <a:spLocks noGrp="1"/>
          </p:cNvSpPr>
          <p:nvPr>
            <p:ph idx="1"/>
          </p:nvPr>
        </p:nvSpPr>
        <p:spPr/>
        <p:txBody>
          <a:bodyPr/>
          <a:lstStyle/>
          <a:p>
            <a:r>
              <a:rPr lang="es-ES_tradnl" dirty="0" err="1" smtClean="0"/>
              <a:t>Introduction</a:t>
            </a:r>
            <a:endParaRPr lang="es-ES_tradnl" dirty="0" smtClean="0"/>
          </a:p>
          <a:p>
            <a:pPr>
              <a:buNone/>
            </a:pPr>
            <a:endParaRPr lang="es-ES_tradnl" dirty="0" smtClean="0"/>
          </a:p>
          <a:p>
            <a:r>
              <a:rPr lang="es-ES_tradnl" dirty="0" err="1" smtClean="0">
                <a:solidFill>
                  <a:srgbClr val="800000"/>
                </a:solidFill>
              </a:rPr>
              <a:t>Projects</a:t>
            </a:r>
            <a:r>
              <a:rPr lang="es-ES_tradnl" dirty="0" smtClean="0">
                <a:solidFill>
                  <a:srgbClr val="800000"/>
                </a:solidFill>
              </a:rPr>
              <a:t> </a:t>
            </a:r>
            <a:r>
              <a:rPr lang="es-ES_tradnl" dirty="0" err="1" smtClean="0">
                <a:solidFill>
                  <a:srgbClr val="800000"/>
                </a:solidFill>
              </a:rPr>
              <a:t>and</a:t>
            </a:r>
            <a:r>
              <a:rPr lang="es-ES_tradnl" dirty="0" smtClean="0">
                <a:solidFill>
                  <a:srgbClr val="800000"/>
                </a:solidFill>
              </a:rPr>
              <a:t> </a:t>
            </a:r>
            <a:r>
              <a:rPr lang="es-ES_tradnl" dirty="0" err="1" smtClean="0">
                <a:solidFill>
                  <a:srgbClr val="800000"/>
                </a:solidFill>
              </a:rPr>
              <a:t>Results</a:t>
            </a:r>
            <a:endParaRPr lang="es-ES_tradnl" dirty="0" smtClean="0">
              <a:solidFill>
                <a:srgbClr val="800000"/>
              </a:solidFill>
            </a:endParaRPr>
          </a:p>
          <a:p>
            <a:pPr>
              <a:buNone/>
            </a:pPr>
            <a:endParaRPr lang="es-ES_tradnl" dirty="0" smtClean="0">
              <a:solidFill>
                <a:srgbClr val="800000"/>
              </a:solidFill>
            </a:endParaRPr>
          </a:p>
          <a:p>
            <a:r>
              <a:rPr lang="es-ES_tradnl" dirty="0" err="1" smtClean="0"/>
              <a:t>Conclusions</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i</a:t>
            </a:r>
            <a:r>
              <a:rPr lang="es-ES_tradnl" dirty="0" smtClean="0"/>
              <a:t>)</a:t>
            </a:r>
            <a:endParaRPr lang="es-ES_tradnl" dirty="0"/>
          </a:p>
        </p:txBody>
      </p:sp>
      <p:sp>
        <p:nvSpPr>
          <p:cNvPr id="3" name="Marcador de contenido 2"/>
          <p:cNvSpPr>
            <a:spLocks noGrp="1"/>
          </p:cNvSpPr>
          <p:nvPr>
            <p:ph idx="1"/>
          </p:nvPr>
        </p:nvSpPr>
        <p:spPr/>
        <p:txBody>
          <a:bodyPr>
            <a:normAutofit/>
          </a:bodyPr>
          <a:lstStyle/>
          <a:p>
            <a:r>
              <a:rPr lang="es-ES_tradnl" dirty="0" err="1" smtClean="0"/>
              <a:t>Contents</a:t>
            </a:r>
            <a:r>
              <a:rPr lang="es-ES_tradnl" dirty="0" smtClean="0"/>
              <a:t> </a:t>
            </a:r>
            <a:r>
              <a:rPr lang="es-ES_tradnl" dirty="0" err="1" smtClean="0"/>
              <a:t>Adaptation</a:t>
            </a:r>
            <a:r>
              <a:rPr lang="es-ES_tradnl" dirty="0" smtClean="0"/>
              <a:t> </a:t>
            </a:r>
            <a:r>
              <a:rPr lang="es-ES_tradnl" dirty="0" err="1" smtClean="0"/>
              <a:t>to</a:t>
            </a:r>
            <a:r>
              <a:rPr lang="es-ES_tradnl" dirty="0" smtClean="0"/>
              <a:t> Mobile </a:t>
            </a:r>
            <a:r>
              <a:rPr lang="es-ES_tradnl" dirty="0" err="1" smtClean="0"/>
              <a:t>Devices</a:t>
            </a:r>
            <a:endParaRPr lang="es-ES_tradnl" dirty="0" smtClean="0"/>
          </a:p>
          <a:p>
            <a:pPr lvl="1"/>
            <a:r>
              <a:rPr lang="es-ES_tradnl" dirty="0" err="1" smtClean="0"/>
              <a:t>eLearning</a:t>
            </a:r>
            <a:r>
              <a:rPr lang="es-ES_tradnl" dirty="0" smtClean="0"/>
              <a:t> </a:t>
            </a:r>
            <a:r>
              <a:rPr lang="es-ES_tradnl" dirty="0" err="1" smtClean="0"/>
              <a:t>evolves</a:t>
            </a:r>
            <a:r>
              <a:rPr lang="es-ES_tradnl" dirty="0" smtClean="0"/>
              <a:t> </a:t>
            </a:r>
            <a:r>
              <a:rPr lang="es-ES_tradnl" dirty="0" err="1" smtClean="0"/>
              <a:t>with</a:t>
            </a:r>
            <a:r>
              <a:rPr lang="es-ES_tradnl" dirty="0" smtClean="0"/>
              <a:t> </a:t>
            </a:r>
            <a:r>
              <a:rPr lang="es-ES_tradnl" dirty="0" err="1" smtClean="0"/>
              <a:t>the</a:t>
            </a:r>
            <a:r>
              <a:rPr lang="es-ES_tradnl" dirty="0" smtClean="0"/>
              <a:t> </a:t>
            </a:r>
            <a:r>
              <a:rPr lang="es-ES_tradnl" dirty="0" err="1" smtClean="0"/>
              <a:t>evolution</a:t>
            </a:r>
            <a:r>
              <a:rPr lang="es-ES_tradnl" dirty="0" smtClean="0"/>
              <a:t> </a:t>
            </a:r>
            <a:r>
              <a:rPr lang="es-ES_tradnl" dirty="0" err="1" smtClean="0"/>
              <a:t>of</a:t>
            </a:r>
            <a:r>
              <a:rPr lang="es-ES_tradnl" dirty="0" smtClean="0"/>
              <a:t> </a:t>
            </a:r>
            <a:r>
              <a:rPr lang="es-ES_tradnl" dirty="0" err="1" smtClean="0"/>
              <a:t>new</a:t>
            </a:r>
            <a:r>
              <a:rPr lang="es-ES_tradnl" dirty="0" smtClean="0"/>
              <a:t> </a:t>
            </a:r>
            <a:r>
              <a:rPr lang="es-ES_tradnl" dirty="0" err="1" smtClean="0"/>
              <a:t>technologies</a:t>
            </a:r>
            <a:endParaRPr lang="es-ES_tradnl" dirty="0" smtClean="0"/>
          </a:p>
          <a:p>
            <a:pPr lvl="1"/>
            <a:r>
              <a:rPr lang="es-ES_tradnl" dirty="0" err="1" smtClean="0"/>
              <a:t>New</a:t>
            </a:r>
            <a:r>
              <a:rPr lang="es-ES_tradnl" dirty="0" smtClean="0"/>
              <a:t> </a:t>
            </a:r>
            <a:r>
              <a:rPr lang="es-ES_tradnl" dirty="0" err="1" smtClean="0"/>
              <a:t>contexts</a:t>
            </a:r>
            <a:r>
              <a:rPr lang="es-ES_tradnl" dirty="0" smtClean="0"/>
              <a:t>, </a:t>
            </a:r>
            <a:r>
              <a:rPr lang="es-ES_tradnl" dirty="0" err="1" smtClean="0"/>
              <a:t>new</a:t>
            </a:r>
            <a:r>
              <a:rPr lang="es-ES_tradnl" dirty="0" smtClean="0"/>
              <a:t> </a:t>
            </a:r>
            <a:r>
              <a:rPr lang="es-ES_tradnl" dirty="0" err="1" smtClean="0"/>
              <a:t>information</a:t>
            </a:r>
            <a:r>
              <a:rPr lang="es-ES_tradnl" dirty="0" smtClean="0"/>
              <a:t> </a:t>
            </a:r>
            <a:r>
              <a:rPr lang="es-ES_tradnl" dirty="0" err="1" smtClean="0"/>
              <a:t>sources</a:t>
            </a:r>
            <a:r>
              <a:rPr lang="es-ES_tradnl" dirty="0" smtClean="0"/>
              <a:t>, </a:t>
            </a:r>
            <a:r>
              <a:rPr lang="es-ES_tradnl" dirty="0" err="1" smtClean="0"/>
              <a:t>new</a:t>
            </a:r>
            <a:r>
              <a:rPr lang="es-ES_tradnl" dirty="0" smtClean="0"/>
              <a:t> </a:t>
            </a:r>
            <a:r>
              <a:rPr lang="es-ES_tradnl" dirty="0" err="1" smtClean="0"/>
              <a:t>devices</a:t>
            </a:r>
            <a:endParaRPr lang="es-ES_tradnl" dirty="0" smtClean="0"/>
          </a:p>
          <a:p>
            <a:pPr lvl="1"/>
            <a:endParaRPr lang="es-ES_tradnl" dirty="0" smtClean="0"/>
          </a:p>
          <a:p>
            <a:pPr lvl="1">
              <a:buNone/>
            </a:pP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3"/>
          <a:stretch>
            <a:fillRect/>
          </a:stretch>
        </p:blipFill>
        <p:spPr>
          <a:xfrm>
            <a:off x="6019800" y="3368964"/>
            <a:ext cx="2336800" cy="2987386"/>
          </a:xfrm>
          <a:prstGeom prst="rect">
            <a:avLst/>
          </a:prstGeom>
        </p:spPr>
      </p:pic>
      <p:pic>
        <p:nvPicPr>
          <p:cNvPr id="6" name="Imagen 5"/>
          <p:cNvPicPr>
            <a:picLocks noChangeAspect="1"/>
          </p:cNvPicPr>
          <p:nvPr/>
        </p:nvPicPr>
        <p:blipFill>
          <a:blip r:embed="rId4"/>
          <a:stretch>
            <a:fillRect/>
          </a:stretch>
        </p:blipFill>
        <p:spPr>
          <a:xfrm>
            <a:off x="2273300" y="3429000"/>
            <a:ext cx="3213100" cy="25273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ii</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2"/>
          <p:cNvSpPr txBox="1">
            <a:spLocks/>
          </p:cNvSpPr>
          <p:nvPr/>
        </p:nvSpPr>
        <p:spPr>
          <a:xfrm>
            <a:off x="609600" y="1752600"/>
            <a:ext cx="8229600" cy="4525963"/>
          </a:xfrm>
          <a:prstGeom prst="rect">
            <a:avLst/>
          </a:prstGeom>
          <a:solidFill>
            <a:schemeClr val="bg1"/>
          </a:solidFill>
          <a:ln cap="rnd">
            <a:solidFill>
              <a:srgbClr val="DDDDDD"/>
            </a:solidFill>
          </a:ln>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Content</a:t>
            </a:r>
            <a:r>
              <a:rPr kumimoji="0" lang="es-ES_tradnl" sz="2600" b="0" i="0" u="none" strike="noStrike" kern="1200" cap="none" spc="0" normalizeH="0" baseline="0" noProof="0" dirty="0" smtClean="0">
                <a:ln>
                  <a:noFill/>
                </a:ln>
                <a:solidFill>
                  <a:schemeClr val="tx1"/>
                </a:solidFill>
                <a:effectLst/>
                <a:uLnTx/>
                <a:uFillTx/>
                <a:latin typeface="Tahoma"/>
                <a:ea typeface="+mn-ea"/>
                <a:cs typeface="Tahoma"/>
              </a:rPr>
              <a:t> </a:t>
            </a: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Adaptation</a:t>
            </a:r>
            <a:r>
              <a:rPr kumimoji="0" lang="es-ES_tradnl" sz="2600" b="0" i="0" u="none" strike="noStrike" kern="1200" cap="none" spc="0" normalizeH="0" baseline="0" noProof="0" dirty="0" smtClean="0">
                <a:ln>
                  <a:noFill/>
                </a:ln>
                <a:solidFill>
                  <a:schemeClr val="tx1"/>
                </a:solidFill>
                <a:effectLst/>
                <a:uLnTx/>
                <a:uFillTx/>
                <a:latin typeface="Tahoma"/>
                <a:ea typeface="+mn-ea"/>
                <a:cs typeface="Tahoma"/>
              </a:rPr>
              <a:t> </a:t>
            </a: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System</a:t>
            </a:r>
            <a:endParaRPr kumimoji="0" lang="es-ES_tradnl" sz="2600" b="0" i="0" u="none" strike="noStrike" kern="1200" cap="none" spc="0" normalizeH="0" baseline="0" noProof="0" dirty="0" smtClean="0">
              <a:ln>
                <a:noFill/>
              </a:ln>
              <a:solidFill>
                <a:schemeClr val="tx1"/>
              </a:solidFill>
              <a:effectLst/>
              <a:uLnTx/>
              <a:uFillTx/>
              <a:latin typeface="Tahoma"/>
              <a:ea typeface="+mn-ea"/>
              <a:cs typeface="Tahoma"/>
            </a:endParaRPr>
          </a:p>
          <a:p>
            <a:pPr marL="800100" lvl="1" indent="-342900">
              <a:spcBef>
                <a:spcPct val="20000"/>
              </a:spcBef>
              <a:buFont typeface="Arial"/>
              <a:buChar char="•"/>
            </a:pPr>
            <a:r>
              <a:rPr lang="es-ES_tradnl" sz="2600" dirty="0" smtClean="0">
                <a:latin typeface="Tahoma"/>
                <a:cs typeface="Tahoma"/>
              </a:rPr>
              <a:t>Mobile </a:t>
            </a:r>
            <a:r>
              <a:rPr lang="es-ES_tradnl" sz="2600" dirty="0" err="1" smtClean="0">
                <a:latin typeface="Tahoma"/>
                <a:cs typeface="Tahoma"/>
              </a:rPr>
              <a:t>learning</a:t>
            </a:r>
            <a:r>
              <a:rPr lang="es-ES_tradnl" sz="2600" dirty="0" smtClean="0">
                <a:latin typeface="Tahoma"/>
                <a:cs typeface="Tahoma"/>
              </a:rPr>
              <a:t> </a:t>
            </a:r>
            <a:r>
              <a:rPr lang="es-ES_tradnl" sz="2600" dirty="0" err="1" smtClean="0">
                <a:latin typeface="Tahoma"/>
                <a:cs typeface="Tahoma"/>
              </a:rPr>
              <a:t>supporting</a:t>
            </a:r>
            <a:r>
              <a:rPr lang="es-ES_tradnl" sz="2600" dirty="0" smtClean="0">
                <a:latin typeface="Tahoma"/>
                <a:cs typeface="Tahoma"/>
              </a:rPr>
              <a:t> </a:t>
            </a:r>
            <a:r>
              <a:rPr lang="es-ES_tradnl" sz="2600" dirty="0" err="1" smtClean="0">
                <a:latin typeface="Tahoma"/>
                <a:cs typeface="Tahoma"/>
              </a:rPr>
              <a:t>but</a:t>
            </a:r>
            <a:r>
              <a:rPr lang="es-ES_tradnl" sz="2600" dirty="0" smtClean="0">
                <a:latin typeface="Tahoma"/>
                <a:cs typeface="Tahoma"/>
              </a:rPr>
              <a:t> no </a:t>
            </a:r>
            <a:r>
              <a:rPr lang="es-ES_tradnl" sz="2600" dirty="0" err="1" smtClean="0">
                <a:latin typeface="Tahoma"/>
                <a:cs typeface="Tahoma"/>
              </a:rPr>
              <a:t>replacing</a:t>
            </a:r>
            <a:r>
              <a:rPr lang="es-ES_tradnl" sz="2600" dirty="0" smtClean="0">
                <a:latin typeface="Tahoma"/>
                <a:cs typeface="Tahoma"/>
              </a:rPr>
              <a:t> </a:t>
            </a:r>
            <a:r>
              <a:rPr lang="es-ES_tradnl" sz="2600" dirty="0" err="1" smtClean="0">
                <a:latin typeface="Tahoma"/>
                <a:cs typeface="Tahoma"/>
              </a:rPr>
              <a:t>eLearning</a:t>
            </a:r>
            <a:endParaRPr kumimoji="0" lang="es-ES_tradnl" sz="2600" b="0" i="0" u="none" strike="noStrike" kern="1200" cap="none" spc="0" normalizeH="0" baseline="0" noProof="0" dirty="0" smtClean="0">
              <a:ln>
                <a:noFill/>
              </a:ln>
              <a:solidFill>
                <a:schemeClr val="tx1"/>
              </a:solidFill>
              <a:effectLst/>
              <a:uLnTx/>
              <a:uFillTx/>
              <a:latin typeface="Tahoma"/>
              <a:ea typeface="+mn-ea"/>
              <a:cs typeface="Tahoma"/>
            </a:endParaRPr>
          </a:p>
          <a:p>
            <a:pPr marL="800100" lvl="1" indent="-342900">
              <a:spcBef>
                <a:spcPct val="20000"/>
              </a:spcBef>
              <a:buFont typeface="Arial"/>
              <a:buChar char="•"/>
            </a:pP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Widely</a:t>
            </a:r>
            <a:r>
              <a:rPr kumimoji="0" lang="es-ES_tradnl" sz="2600" b="0" i="0" u="none" strike="noStrike" kern="1200" cap="none" spc="0" normalizeH="0" baseline="0" noProof="0" dirty="0" smtClean="0">
                <a:ln>
                  <a:noFill/>
                </a:ln>
                <a:solidFill>
                  <a:schemeClr val="tx1"/>
                </a:solidFill>
                <a:effectLst/>
                <a:uLnTx/>
                <a:uFillTx/>
                <a:latin typeface="Tahoma"/>
                <a:ea typeface="+mn-ea"/>
                <a:cs typeface="Tahoma"/>
              </a:rPr>
              <a:t> </a:t>
            </a: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Acepted</a:t>
            </a:r>
            <a:r>
              <a:rPr lang="es-ES_tradnl" sz="2600" dirty="0" smtClean="0">
                <a:latin typeface="Tahoma"/>
                <a:cs typeface="Tahoma"/>
              </a:rPr>
              <a:t> Access </a:t>
            </a:r>
            <a:r>
              <a:rPr lang="es-ES_tradnl" sz="2600" dirty="0" err="1" smtClean="0">
                <a:latin typeface="Tahoma"/>
                <a:cs typeface="Tahoma"/>
              </a:rPr>
              <a:t>anywhere</a:t>
            </a:r>
            <a:endParaRPr lang="es-ES_tradnl" sz="2600" dirty="0" smtClean="0">
              <a:latin typeface="Tahoma"/>
              <a:cs typeface="Tahoma"/>
            </a:endParaRPr>
          </a:p>
          <a:p>
            <a:pPr marL="800100" lvl="1" indent="-342900">
              <a:spcBef>
                <a:spcPct val="20000"/>
              </a:spcBef>
            </a:pPr>
            <a:endParaRPr kumimoji="0" lang="es-ES_tradnl" sz="2600" b="0" i="0" u="none" strike="noStrike" kern="1200" cap="none" spc="0" normalizeH="0" baseline="0" noProof="0" dirty="0">
              <a:ln>
                <a:noFill/>
              </a:ln>
              <a:solidFill>
                <a:schemeClr val="tx1"/>
              </a:solidFill>
              <a:effectLst/>
              <a:uLnTx/>
              <a:uFillTx/>
              <a:latin typeface="Tahoma"/>
              <a:ea typeface="+mn-ea"/>
              <a:cs typeface="Tahoma"/>
            </a:endParaRPr>
          </a:p>
        </p:txBody>
      </p:sp>
      <p:pic>
        <p:nvPicPr>
          <p:cNvPr id="6" name="Imagen 5"/>
          <p:cNvPicPr>
            <a:picLocks noChangeAspect="1"/>
          </p:cNvPicPr>
          <p:nvPr/>
        </p:nvPicPr>
        <p:blipFill>
          <a:blip r:embed="rId3"/>
          <a:stretch>
            <a:fillRect/>
          </a:stretch>
        </p:blipFill>
        <p:spPr>
          <a:xfrm>
            <a:off x="1" y="3992416"/>
            <a:ext cx="9144000" cy="286558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lantilla Grial">
  <a:themeElements>
    <a:clrScheme name="Personalizar 1">
      <a:dk1>
        <a:sysClr val="windowText" lastClr="000000"/>
      </a:dk1>
      <a:lt1>
        <a:sysClr val="window" lastClr="FFFFFF"/>
      </a:lt1>
      <a:dk2>
        <a:srgbClr val="630000"/>
      </a:dk2>
      <a:lt2>
        <a:srgbClr val="EEECE1"/>
      </a:lt2>
      <a:accent1>
        <a:srgbClr val="D9D9D9"/>
      </a:accent1>
      <a:accent2>
        <a:srgbClr val="C0C0C0"/>
      </a:accent2>
      <a:accent3>
        <a:srgbClr val="A6A6A6"/>
      </a:accent3>
      <a:accent4>
        <a:srgbClr val="808080"/>
      </a:accent4>
      <a:accent5>
        <a:srgbClr val="595959"/>
      </a:accent5>
      <a:accent6>
        <a:srgbClr val="404040"/>
      </a:accent6>
      <a:hlink>
        <a:srgbClr val="630000"/>
      </a:hlink>
      <a:folHlink>
        <a:srgbClr val="63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Grial.potx</Template>
  <TotalTime>689</TotalTime>
  <Words>4375</Words>
  <Application>Microsoft Office PowerPoint</Application>
  <PresentationFormat>Presentación en pantalla (4:3)</PresentationFormat>
  <Paragraphs>298</Paragraphs>
  <Slides>34</Slides>
  <Notes>34</Notes>
  <HiddenSlides>0</HiddenSlides>
  <MMClips>0</MMClips>
  <ScaleCrop>false</ScaleCrop>
  <HeadingPairs>
    <vt:vector size="6" baseType="variant">
      <vt:variant>
        <vt:lpstr>Tema</vt:lpstr>
      </vt:variant>
      <vt:variant>
        <vt:i4>1</vt:i4>
      </vt:variant>
      <vt:variant>
        <vt:lpstr>Vínculos</vt:lpstr>
      </vt:variant>
      <vt:variant>
        <vt:i4>2</vt:i4>
      </vt:variant>
      <vt:variant>
        <vt:lpstr>Títulos de diapositiva</vt:lpstr>
      </vt:variant>
      <vt:variant>
        <vt:i4>34</vt:i4>
      </vt:variant>
    </vt:vector>
  </HeadingPairs>
  <TitlesOfParts>
    <vt:vector size="37" baseType="lpstr">
      <vt:lpstr>Plantilla Grial</vt:lpstr>
      <vt:lpstr>!OLE_LINK116</vt:lpstr>
      <vt:lpstr>!OLE_LINK116</vt:lpstr>
      <vt:lpstr>Main Rearch Lines and Results</vt:lpstr>
      <vt:lpstr>Outline</vt:lpstr>
      <vt:lpstr>Presentación de PowerPoint</vt:lpstr>
      <vt:lpstr>Introduction (i)</vt:lpstr>
      <vt:lpstr>Introduction (ii)</vt:lpstr>
      <vt:lpstr>Introduction (and iii)</vt:lpstr>
      <vt:lpstr>Presentación de PowerPoint</vt:lpstr>
      <vt:lpstr>Projects &amp; Results (i)</vt:lpstr>
      <vt:lpstr>Projects &amp; Results (ii)</vt:lpstr>
      <vt:lpstr>Projects &amp; Results (iii)</vt:lpstr>
      <vt:lpstr>Projects &amp; Results (v)</vt:lpstr>
      <vt:lpstr>Projects &amp; Results (vi)</vt:lpstr>
      <vt:lpstr>Projects &amp; Results (vii)</vt:lpstr>
      <vt:lpstr>Projects &amp; Results (viii)</vt:lpstr>
      <vt:lpstr>Projects &amp; Results (ix)</vt:lpstr>
      <vt:lpstr>Projects &amp; Results (x)</vt:lpstr>
      <vt:lpstr>Projects &amp; Results (xi)</vt:lpstr>
      <vt:lpstr>Projects &amp;Results (xii)</vt:lpstr>
      <vt:lpstr>Projects &amp;Results (xiii)</vt:lpstr>
      <vt:lpstr>Projects &amp; Results (xiv)</vt:lpstr>
      <vt:lpstr>Projects &amp; Results (xv)</vt:lpstr>
      <vt:lpstr>Projects &amp; Results (xvi)</vt:lpstr>
      <vt:lpstr>Projects &amp; Results (xvii)</vt:lpstr>
      <vt:lpstr>Projects &amp; Results (xviii)</vt:lpstr>
      <vt:lpstr>Projects &amp; Results (xix)</vt:lpstr>
      <vt:lpstr>Projects &amp; Results (XX)</vt:lpstr>
      <vt:lpstr>Projects &amp; Results (xxi)</vt:lpstr>
      <vt:lpstr>Projects &amp; Results (xxii)</vt:lpstr>
      <vt:lpstr>Projects &amp; Results (xxiii)</vt:lpstr>
      <vt:lpstr>Projects &amp; Results  (and  xxiv)</vt:lpstr>
      <vt:lpstr>Projects &amp; Results  (and  xxiv)</vt:lpstr>
      <vt:lpstr>Presentación de PowerPoint</vt:lpstr>
      <vt:lpstr>Conclusions</vt:lpstr>
      <vt:lpstr>Main Rearch Lines and Results</vt:lpstr>
    </vt:vector>
  </TitlesOfParts>
  <Company>Universidad de Salamanca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Rearch Lines and Results</dc:title>
  <dc:creator>Miguel Angel</dc:creator>
  <cp:lastModifiedBy>Fran</cp:lastModifiedBy>
  <cp:revision>22</cp:revision>
  <dcterms:created xsi:type="dcterms:W3CDTF">2011-02-10T09:07:12Z</dcterms:created>
  <dcterms:modified xsi:type="dcterms:W3CDTF">2011-02-10T19:29:37Z</dcterms:modified>
</cp:coreProperties>
</file>