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5"/>
  </p:notesMasterIdLst>
  <p:handoutMasterIdLst>
    <p:handoutMasterId r:id="rId56"/>
  </p:handoutMasterIdLst>
  <p:sldIdLst>
    <p:sldId id="477" r:id="rId2"/>
    <p:sldId id="257" r:id="rId3"/>
    <p:sldId id="258" r:id="rId4"/>
    <p:sldId id="401" r:id="rId5"/>
    <p:sldId id="479" r:id="rId6"/>
    <p:sldId id="481" r:id="rId7"/>
    <p:sldId id="511" r:id="rId8"/>
    <p:sldId id="512" r:id="rId9"/>
    <p:sldId id="513" r:id="rId10"/>
    <p:sldId id="416" r:id="rId11"/>
    <p:sldId id="487" r:id="rId12"/>
    <p:sldId id="521" r:id="rId13"/>
    <p:sldId id="522" r:id="rId14"/>
    <p:sldId id="489" r:id="rId15"/>
    <p:sldId id="514" r:id="rId16"/>
    <p:sldId id="515" r:id="rId17"/>
    <p:sldId id="516" r:id="rId18"/>
    <p:sldId id="517" r:id="rId19"/>
    <p:sldId id="518" r:id="rId20"/>
    <p:sldId id="519" r:id="rId21"/>
    <p:sldId id="520" r:id="rId22"/>
    <p:sldId id="428" r:id="rId23"/>
    <p:sldId id="490" r:id="rId24"/>
    <p:sldId id="523" r:id="rId25"/>
    <p:sldId id="491" r:id="rId26"/>
    <p:sldId id="524" r:id="rId27"/>
    <p:sldId id="493" r:id="rId28"/>
    <p:sldId id="525" r:id="rId29"/>
    <p:sldId id="496" r:id="rId30"/>
    <p:sldId id="526" r:id="rId31"/>
    <p:sldId id="527" r:id="rId32"/>
    <p:sldId id="528" r:id="rId33"/>
    <p:sldId id="530" r:id="rId34"/>
    <p:sldId id="529" r:id="rId35"/>
    <p:sldId id="531" r:id="rId36"/>
    <p:sldId id="532" r:id="rId37"/>
    <p:sldId id="533" r:id="rId38"/>
    <p:sldId id="534" r:id="rId39"/>
    <p:sldId id="535" r:id="rId40"/>
    <p:sldId id="536" r:id="rId41"/>
    <p:sldId id="537" r:id="rId42"/>
    <p:sldId id="538" r:id="rId43"/>
    <p:sldId id="324" r:id="rId44"/>
    <p:sldId id="542" r:id="rId45"/>
    <p:sldId id="543" r:id="rId46"/>
    <p:sldId id="544" r:id="rId47"/>
    <p:sldId id="541" r:id="rId48"/>
    <p:sldId id="510" r:id="rId49"/>
    <p:sldId id="450" r:id="rId50"/>
    <p:sldId id="539" r:id="rId51"/>
    <p:sldId id="333" r:id="rId52"/>
    <p:sldId id="399" r:id="rId53"/>
    <p:sldId id="540" r:id="rId54"/>
  </p:sldIdLst>
  <p:sldSz cx="9144000" cy="6858000" type="screen4x3"/>
  <p:notesSz cx="9144000" cy="6858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6666FF"/>
    <a:srgbClr val="003300"/>
    <a:srgbClr val="666666"/>
    <a:srgbClr val="DDDDDD"/>
    <a:srgbClr val="FAFAFA"/>
    <a:srgbClr val="990000"/>
    <a:srgbClr val="F2F2F2"/>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2" autoAdjust="0"/>
    <p:restoredTop sz="79832" autoAdjust="0"/>
  </p:normalViewPr>
  <p:slideViewPr>
    <p:cSldViewPr snapToGrid="0" snapToObjects="1">
      <p:cViewPr varScale="1">
        <p:scale>
          <a:sx n="58" d="100"/>
          <a:sy n="58" d="100"/>
        </p:scale>
        <p:origin x="-1404" y="-78"/>
      </p:cViewPr>
      <p:guideLst>
        <p:guide orient="horz" pos="214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9060"/>
    </p:cViewPr>
  </p:sorterViewPr>
  <p:notesViewPr>
    <p:cSldViewPr snapToGrid="0" snapToObjects="1">
      <p:cViewPr>
        <p:scale>
          <a:sx n="100" d="100"/>
          <a:sy n="100" d="100"/>
        </p:scale>
        <p:origin x="-2064" y="-30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Marcador de pie de página 3"/>
          <p:cNvSpPr>
            <a:spLocks noGrp="1"/>
          </p:cNvSpPr>
          <p:nvPr>
            <p:ph type="ftr" sz="quarter" idx="2"/>
          </p:nvPr>
        </p:nvSpPr>
        <p:spPr>
          <a:xfrm>
            <a:off x="2590800" y="6515100"/>
            <a:ext cx="3962400" cy="171450"/>
          </a:xfrm>
          <a:prstGeom prst="rect">
            <a:avLst/>
          </a:prstGeom>
        </p:spPr>
        <p:txBody>
          <a:bodyPr vert="horz" lIns="91440" tIns="45720" rIns="91440" bIns="45720" rtlCol="0" anchor="ctr"/>
          <a:lstStyle>
            <a:lvl1pPr algn="l">
              <a:defRPr sz="1200"/>
            </a:lvl1pPr>
          </a:lstStyle>
          <a:p>
            <a:pPr algn="ctr"/>
            <a:r>
              <a:rPr lang="es-ES_tradnl" sz="1000" dirty="0" smtClean="0">
                <a:solidFill>
                  <a:srgbClr val="666666"/>
                </a:solidFill>
                <a:latin typeface="Tahoma"/>
                <a:cs typeface="Tahoma"/>
              </a:rPr>
              <a:t>GRIAL </a:t>
            </a:r>
            <a:r>
              <a:rPr lang="es-ES_tradnl" sz="1000" dirty="0" err="1" smtClean="0">
                <a:solidFill>
                  <a:srgbClr val="666666"/>
                </a:solidFill>
                <a:latin typeface="Tahoma"/>
                <a:cs typeface="Tahoma"/>
              </a:rPr>
              <a:t>–</a:t>
            </a:r>
            <a:r>
              <a:rPr lang="es-ES_tradnl" sz="1000" dirty="0" smtClean="0">
                <a:solidFill>
                  <a:srgbClr val="666666"/>
                </a:solidFill>
                <a:latin typeface="Tahoma"/>
                <a:cs typeface="Tahoma"/>
              </a:rPr>
              <a:t> Universidad de Salamanca</a:t>
            </a:r>
            <a:endParaRPr lang="es-ES_tradnl" sz="1000" dirty="0">
              <a:solidFill>
                <a:srgbClr val="666666"/>
              </a:solidFill>
              <a:latin typeface="Tahoma"/>
              <a:cs typeface="Tahoma"/>
            </a:endParaRPr>
          </a:p>
        </p:txBody>
      </p:sp>
      <p:sp>
        <p:nvSpPr>
          <p:cNvPr id="5" name="Marcador de número de diapositiva 4"/>
          <p:cNvSpPr>
            <a:spLocks noGrp="1"/>
          </p:cNvSpPr>
          <p:nvPr>
            <p:ph type="sldNum" sz="quarter" idx="3"/>
          </p:nvPr>
        </p:nvSpPr>
        <p:spPr>
          <a:xfrm>
            <a:off x="8127999" y="6513910"/>
            <a:ext cx="1013884" cy="342900"/>
          </a:xfrm>
          <a:prstGeom prst="rect">
            <a:avLst/>
          </a:prstGeom>
        </p:spPr>
        <p:txBody>
          <a:bodyPr vert="horz" lIns="91440" tIns="45720" rIns="91440" bIns="45720" rtlCol="0" anchor="ctr"/>
          <a:lstStyle>
            <a:lvl1pPr algn="r">
              <a:defRPr sz="1200"/>
            </a:lvl1pPr>
          </a:lstStyle>
          <a:p>
            <a:fld id="{F35C60D5-8167-504C-BD55-AC545A151144}" type="slidenum">
              <a:rPr lang="es-ES_tradnl" smtClean="0">
                <a:solidFill>
                  <a:srgbClr val="666666"/>
                </a:solidFill>
                <a:latin typeface="Tahoma"/>
                <a:cs typeface="Tahoma"/>
              </a:rPr>
              <a:pPr/>
              <a:t>‹Nº›</a:t>
            </a:fld>
            <a:endParaRPr lang="es-ES_tradnl" dirty="0">
              <a:solidFill>
                <a:srgbClr val="666666"/>
              </a:solidFill>
              <a:latin typeface="Tahoma"/>
              <a:cs typeface="Tahoma"/>
            </a:endParaRPr>
          </a:p>
        </p:txBody>
      </p:sp>
    </p:spTree>
    <p:extLst>
      <p:ext uri="{BB962C8B-B14F-4D97-AF65-F5344CB8AC3E}">
        <p14:creationId xmlns:p14="http://schemas.microsoft.com/office/powerpoint/2010/main" val="3195259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atin typeface="Arial"/>
              </a:defRPr>
            </a:lvl1pPr>
          </a:lstStyle>
          <a:p>
            <a:endParaRPr lang="es-ES_tradnl" dirty="0"/>
          </a:p>
        </p:txBody>
      </p:sp>
      <p:sp>
        <p:nvSpPr>
          <p:cNvPr id="3" name="Marcador de fecha 2"/>
          <p:cNvSpPr>
            <a:spLocks noGrp="1"/>
          </p:cNvSpPr>
          <p:nvPr>
            <p:ph type="dt" idx="1"/>
          </p:nvPr>
        </p:nvSpPr>
        <p:spPr>
          <a:xfrm>
            <a:off x="7134577" y="0"/>
            <a:ext cx="2007307" cy="342900"/>
          </a:xfrm>
          <a:prstGeom prst="rect">
            <a:avLst/>
          </a:prstGeom>
        </p:spPr>
        <p:txBody>
          <a:bodyPr vert="horz" lIns="91440" tIns="45720" rIns="91440" bIns="45720" rtlCol="0"/>
          <a:lstStyle>
            <a:lvl1pPr algn="r">
              <a:defRPr sz="1200">
                <a:solidFill>
                  <a:srgbClr val="666666"/>
                </a:solidFill>
                <a:latin typeface="Tahoma"/>
                <a:cs typeface="Tahoma"/>
              </a:defRPr>
            </a:lvl1pPr>
          </a:lstStyle>
          <a:p>
            <a:fld id="{D0989BAA-F2EE-5D4C-882C-8AAA58C886B9}" type="datetime1">
              <a:rPr lang="es-ES_tradnl" smtClean="0"/>
              <a:pPr/>
              <a:t>14/02/2011</a:t>
            </a:fld>
            <a:endParaRPr lang="es-ES_tradnl" dirty="0"/>
          </a:p>
        </p:txBody>
      </p:sp>
      <p:sp>
        <p:nvSpPr>
          <p:cNvPr id="4" name="Marcador de imagen de diapositiva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s-ES_tradnl" dirty="0"/>
          </a:p>
        </p:txBody>
      </p:sp>
      <p:sp>
        <p:nvSpPr>
          <p:cNvPr id="5" name="Marcador de notas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6" name="Marcador de pie de página 5"/>
          <p:cNvSpPr>
            <a:spLocks noGrp="1"/>
          </p:cNvSpPr>
          <p:nvPr>
            <p:ph type="ftr" sz="quarter" idx="4"/>
          </p:nvPr>
        </p:nvSpPr>
        <p:spPr>
          <a:xfrm>
            <a:off x="2551288" y="6513910"/>
            <a:ext cx="3962400" cy="178991"/>
          </a:xfrm>
          <a:prstGeom prst="rect">
            <a:avLst/>
          </a:prstGeom>
        </p:spPr>
        <p:txBody>
          <a:bodyPr vert="horz" lIns="91440" tIns="45720" rIns="91440" bIns="45720" rtlCol="0" anchor="ctr"/>
          <a:lstStyle>
            <a:lvl1pPr algn="ctr">
              <a:defRPr sz="1000">
                <a:solidFill>
                  <a:srgbClr val="666666"/>
                </a:solidFill>
                <a:latin typeface="Tahoma"/>
                <a:cs typeface="Tahoma"/>
              </a:defRPr>
            </a:lvl1pPr>
          </a:lstStyle>
          <a:p>
            <a:r>
              <a:rPr lang="es-ES_tradnl" dirty="0" smtClean="0"/>
              <a:t>GRIAL </a:t>
            </a:r>
            <a:r>
              <a:rPr lang="es-ES_tradnl" dirty="0" err="1" smtClean="0"/>
              <a:t>–</a:t>
            </a:r>
            <a:r>
              <a:rPr lang="es-ES_tradnl" dirty="0" smtClean="0"/>
              <a:t> Universidad de Salamanca</a:t>
            </a:r>
            <a:endParaRPr lang="es-ES_tradnl" dirty="0"/>
          </a:p>
        </p:txBody>
      </p:sp>
      <p:sp>
        <p:nvSpPr>
          <p:cNvPr id="7" name="Marcador de número de diapositiva 6"/>
          <p:cNvSpPr>
            <a:spLocks noGrp="1"/>
          </p:cNvSpPr>
          <p:nvPr>
            <p:ph type="sldNum" sz="quarter" idx="5"/>
          </p:nvPr>
        </p:nvSpPr>
        <p:spPr>
          <a:xfrm>
            <a:off x="8229599" y="6513910"/>
            <a:ext cx="912284" cy="342900"/>
          </a:xfrm>
          <a:prstGeom prst="rect">
            <a:avLst/>
          </a:prstGeom>
        </p:spPr>
        <p:txBody>
          <a:bodyPr vert="horz" lIns="91440" tIns="45720" rIns="91440" bIns="45720" rtlCol="0" anchor="ctr"/>
          <a:lstStyle>
            <a:lvl1pPr algn="r">
              <a:defRPr sz="1200">
                <a:solidFill>
                  <a:srgbClr val="666666"/>
                </a:solidFill>
                <a:latin typeface="Tahoma"/>
                <a:cs typeface="Tahoma"/>
              </a:defRPr>
            </a:lvl1pPr>
          </a:lstStyle>
          <a:p>
            <a:fld id="{05F47350-BA1B-7249-A27B-9F534461B0A9}" type="slidenum">
              <a:rPr lang="es-ES_tradnl" smtClean="0"/>
              <a:pPr/>
              <a:t>‹Nº›</a:t>
            </a:fld>
            <a:endParaRPr lang="es-ES_tradnl" dirty="0"/>
          </a:p>
        </p:txBody>
      </p:sp>
    </p:spTree>
    <p:extLst>
      <p:ext uri="{BB962C8B-B14F-4D97-AF65-F5344CB8AC3E}">
        <p14:creationId xmlns:p14="http://schemas.microsoft.com/office/powerpoint/2010/main" val="277717308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www.trecebits.com/2011/01/07/si-tienes-2-millones-de-dolares-puedes-invertir-en-facebook-%C2%A1ya/" TargetMode="External"/><Relationship Id="rId2" Type="http://schemas.openxmlformats.org/officeDocument/2006/relationships/slide" Target="../slides/slide32.xml"/><Relationship Id="rId1" Type="http://schemas.openxmlformats.org/officeDocument/2006/relationships/notesMaster" Target="../notesMasters/notesMaster1.xml"/><Relationship Id="rId6" Type="http://schemas.openxmlformats.org/officeDocument/2006/relationships/hyperlink" Target="http://www.trecebits.com/2010/07/20/facebook-superara-los-500-millones-de-usuarios-el-proximo-fin-de-semana/" TargetMode="External"/><Relationship Id="rId5" Type="http://schemas.openxmlformats.org/officeDocument/2006/relationships/hyperlink" Target="http://www.businessinsider.com/facebook-has-more-than-600-million-users-goldman-tells-clients-2011-1" TargetMode="External"/><Relationship Id="rId4" Type="http://schemas.openxmlformats.org/officeDocument/2006/relationships/hyperlink" Target="http://www.trecebits.com/2011/01/03/facebook-ya-vale-50-000-millones-de-dolares/"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3" Type="http://schemas.openxmlformats.org/officeDocument/2006/relationships/hyperlink" Target="http://www.dogster.com/" TargetMode="External"/><Relationship Id="rId18" Type="http://schemas.openxmlformats.org/officeDocument/2006/relationships/hyperlink" Target="http://pidecita.com/Abanlex.php" TargetMode="External"/><Relationship Id="rId26" Type="http://schemas.openxmlformats.org/officeDocument/2006/relationships/hyperlink" Target="http://www.bebo.com/PabloF532" TargetMode="External"/><Relationship Id="rId39" Type="http://schemas.openxmlformats.org/officeDocument/2006/relationships/hyperlink" Target="http://brightkite.com/people/pablofb" TargetMode="External"/><Relationship Id="rId3" Type="http://schemas.openxmlformats.org/officeDocument/2006/relationships/hyperlink" Target="http://es.wikipedia.org/wiki/Georg_Simmel" TargetMode="External"/><Relationship Id="rId21" Type="http://schemas.openxmlformats.org/officeDocument/2006/relationships/hyperlink" Target="http://www.dopplr.com/traveller/pablofb" TargetMode="External"/><Relationship Id="rId34" Type="http://schemas.openxmlformats.org/officeDocument/2006/relationships/hyperlink" Target="http://www.kwippy.com/pablofb/" TargetMode="External"/><Relationship Id="rId42" Type="http://schemas.openxmlformats.org/officeDocument/2006/relationships/hyperlink" Target="http://www.worldofwarcraft.com/" TargetMode="External"/><Relationship Id="rId47" Type="http://schemas.openxmlformats.org/officeDocument/2006/relationships/hyperlink" Target="http://www.habbo.es/" TargetMode="External"/><Relationship Id="rId50" Type="http://schemas.openxmlformats.org/officeDocument/2006/relationships/hyperlink" Target="http://www.hi5.com/friend/p269736324--Pablo_F+Burgue%C3%B1o--html" TargetMode="External"/><Relationship Id="rId7" Type="http://schemas.openxmlformats.org/officeDocument/2006/relationships/hyperlink" Target="http://twitter.com/Pablofb" TargetMode="External"/><Relationship Id="rId12" Type="http://schemas.openxmlformats.org/officeDocument/2006/relationships/hyperlink" Target="http://www.minube.com/" TargetMode="External"/><Relationship Id="rId17" Type="http://schemas.openxmlformats.org/officeDocument/2006/relationships/hyperlink" Target="https://www.unience.com/" TargetMode="External"/><Relationship Id="rId25" Type="http://schemas.openxmlformats.org/officeDocument/2006/relationships/hyperlink" Target="http://www.flickr.com/photos/pablofb/" TargetMode="External"/><Relationship Id="rId33" Type="http://schemas.openxmlformats.org/officeDocument/2006/relationships/hyperlink" Target="http://www.blogger.com/profile/03018666029519613898" TargetMode="External"/><Relationship Id="rId38" Type="http://schemas.openxmlformats.org/officeDocument/2006/relationships/hyperlink" Target="http://www.google.com/latitude/intro.html" TargetMode="External"/><Relationship Id="rId46" Type="http://schemas.openxmlformats.org/officeDocument/2006/relationships/hyperlink" Target="http://www.travian.com/" TargetMode="External"/><Relationship Id="rId2" Type="http://schemas.openxmlformats.org/officeDocument/2006/relationships/slide" Target="../slides/slide36.xml"/><Relationship Id="rId16" Type="http://schemas.openxmlformats.org/officeDocument/2006/relationships/hyperlink" Target="http://www.yuglo.com/user/35087" TargetMode="External"/><Relationship Id="rId20" Type="http://schemas.openxmlformats.org/officeDocument/2006/relationships/hyperlink" Target="http://www.koornk.com/user/pablofb/" TargetMode="External"/><Relationship Id="rId29" Type="http://schemas.openxmlformats.org/officeDocument/2006/relationships/hyperlink" Target="http://pablofb.stumbleupon.com/" TargetMode="External"/><Relationship Id="rId41" Type="http://schemas.openxmlformats.org/officeDocument/2006/relationships/hyperlink" Target="http://www.eu.skout.com/#/pablofb" TargetMode="External"/><Relationship Id="rId1" Type="http://schemas.openxmlformats.org/officeDocument/2006/relationships/notesMaster" Target="../notesMasters/notesMaster1.xml"/><Relationship Id="rId6" Type="http://schemas.openxmlformats.org/officeDocument/2006/relationships/hyperlink" Target="http://identi.ca/pablofb" TargetMode="External"/><Relationship Id="rId11" Type="http://schemas.openxmlformats.org/officeDocument/2006/relationships/hyperlink" Target="http://www.wipley.com/" TargetMode="External"/><Relationship Id="rId24" Type="http://schemas.openxmlformats.org/officeDocument/2006/relationships/hyperlink" Target="http://www.scribd.com/people/view/1612097-pablofb" TargetMode="External"/><Relationship Id="rId32" Type="http://schemas.openxmlformats.org/officeDocument/2006/relationships/hyperlink" Target="http://rejaw.com/pablofb" TargetMode="External"/><Relationship Id="rId37" Type="http://schemas.openxmlformats.org/officeDocument/2006/relationships/hyperlink" Target="http://www.plurk.com/pablofb" TargetMode="External"/><Relationship Id="rId40" Type="http://schemas.openxmlformats.org/officeDocument/2006/relationships/hyperlink" Target="http://fireeagle.yahoo.net/" TargetMode="External"/><Relationship Id="rId45" Type="http://schemas.openxmlformats.org/officeDocument/2006/relationships/hyperlink" Target="http://gladiatus.es/" TargetMode="External"/><Relationship Id="rId5" Type="http://schemas.openxmlformats.org/officeDocument/2006/relationships/hyperlink" Target="http://www.orkut.com/Main#Profile.aspx?rl=t&amp;uid=1958427672509003727" TargetMode="External"/><Relationship Id="rId15" Type="http://schemas.openxmlformats.org/officeDocument/2006/relationships/hyperlink" Target="http://www.moterus.es/" TargetMode="External"/><Relationship Id="rId23" Type="http://schemas.openxmlformats.org/officeDocument/2006/relationships/hyperlink" Target="http://www.tuenti.com/" TargetMode="External"/><Relationship Id="rId28" Type="http://schemas.openxmlformats.org/officeDocument/2006/relationships/hyperlink" Target="http://www.dipity.com/pablofb" TargetMode="External"/><Relationship Id="rId36" Type="http://schemas.openxmlformats.org/officeDocument/2006/relationships/hyperlink" Target="http://bitacoras.com/usuario/pablofb" TargetMode="External"/><Relationship Id="rId49" Type="http://schemas.openxmlformats.org/officeDocument/2006/relationships/hyperlink" Target="https://friendfeed.com/pablofb" TargetMode="External"/><Relationship Id="rId10" Type="http://schemas.openxmlformats.org/officeDocument/2006/relationships/hyperlink" Target="http://www.linkedin.com/in/pablofb" TargetMode="External"/><Relationship Id="rId19" Type="http://schemas.openxmlformats.org/officeDocument/2006/relationships/hyperlink" Target="http://11870.com/pro/abanlex-abogados" TargetMode="External"/><Relationship Id="rId31" Type="http://schemas.openxmlformats.org/officeDocument/2006/relationships/hyperlink" Target="http://www.respectance.com/" TargetMode="External"/><Relationship Id="rId44" Type="http://schemas.openxmlformats.org/officeDocument/2006/relationships/hyperlink" Target="http://www.lineage2.com/" TargetMode="External"/><Relationship Id="rId4" Type="http://schemas.openxmlformats.org/officeDocument/2006/relationships/hyperlink" Target="http://es-la.facebook.com/people/Pablo_Fernandez/740462042" TargetMode="External"/><Relationship Id="rId9" Type="http://schemas.openxmlformats.org/officeDocument/2006/relationships/hyperlink" Target="https://www.xing.com/profile/Pablo_Fernandez10" TargetMode="External"/><Relationship Id="rId14" Type="http://schemas.openxmlformats.org/officeDocument/2006/relationships/hyperlink" Target="http://www.lastfm.es/user/Pablofb" TargetMode="External"/><Relationship Id="rId22" Type="http://schemas.openxmlformats.org/officeDocument/2006/relationships/hyperlink" Target="http://youare.com/pablofb" TargetMode="External"/><Relationship Id="rId27" Type="http://schemas.openxmlformats.org/officeDocument/2006/relationships/hyperlink" Target="http://profiles.friendster.com/pablofb" TargetMode="External"/><Relationship Id="rId30" Type="http://schemas.openxmlformats.org/officeDocument/2006/relationships/hyperlink" Target="http://www.fileride.com/" TargetMode="External"/><Relationship Id="rId35" Type="http://schemas.openxmlformats.org/officeDocument/2006/relationships/hyperlink" Target="http://pablofb.myplaxo.com/" TargetMode="External"/><Relationship Id="rId43" Type="http://schemas.openxmlformats.org/officeDocument/2006/relationships/hyperlink" Target="http://secondlife.com/" TargetMode="External"/><Relationship Id="rId48" Type="http://schemas.openxmlformats.org/officeDocument/2006/relationships/hyperlink" Target="http://www.myspace.com/pablofb" TargetMode="External"/><Relationship Id="rId8" Type="http://schemas.openxmlformats.org/officeDocument/2006/relationships/hyperlink" Target="http://www.viadeo.com/" TargetMode="Externa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a:t>
            </a:fld>
            <a:endParaRPr lang="es-ES_tradnl"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10</a:t>
            </a:fld>
            <a:endParaRPr lang="es-ES_tradnl"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11</a:t>
            </a:fld>
            <a:endParaRPr lang="es-ES_tradnl" dirty="0"/>
          </a:p>
        </p:txBody>
      </p:sp>
    </p:spTree>
    <p:extLst>
      <p:ext uri="{BB962C8B-B14F-4D97-AF65-F5344CB8AC3E}">
        <p14:creationId xmlns:p14="http://schemas.microsoft.com/office/powerpoint/2010/main" val="27866924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sz="1200" b="0" i="0" u="none" strike="noStrike" kern="1200" baseline="0" dirty="0" err="1" smtClean="0">
                <a:solidFill>
                  <a:schemeClr val="tx1"/>
                </a:solidFill>
                <a:latin typeface="Arial"/>
                <a:ea typeface="+mn-ea"/>
                <a:cs typeface="+mn-cs"/>
              </a:rPr>
              <a:t>Figallo</a:t>
            </a:r>
            <a:r>
              <a:rPr lang="en-US" sz="1200" b="0" i="0" u="none" strike="noStrike" kern="1200" baseline="0" dirty="0" smtClean="0">
                <a:solidFill>
                  <a:schemeClr val="tx1"/>
                </a:solidFill>
                <a:latin typeface="Arial"/>
                <a:ea typeface="+mn-ea"/>
                <a:cs typeface="+mn-cs"/>
              </a:rPr>
              <a:t> C (1998) </a:t>
            </a:r>
            <a:r>
              <a:rPr lang="en-US" sz="1200" b="0" i="1" u="none" strike="noStrike" kern="1200" baseline="0" dirty="0" smtClean="0">
                <a:solidFill>
                  <a:schemeClr val="tx1"/>
                </a:solidFill>
                <a:latin typeface="Arial"/>
                <a:ea typeface="+mn-ea"/>
                <a:cs typeface="+mn-cs"/>
              </a:rPr>
              <a:t>Internet world: hosting web communities. </a:t>
            </a:r>
            <a:r>
              <a:rPr lang="en-US" sz="1200" b="0" i="0" u="none" strike="noStrike" kern="1200" baseline="0" dirty="0" smtClean="0">
                <a:solidFill>
                  <a:schemeClr val="tx1"/>
                </a:solidFill>
                <a:latin typeface="Arial"/>
                <a:ea typeface="+mn-ea"/>
                <a:cs typeface="+mn-cs"/>
              </a:rPr>
              <a:t>John Wiley and Sons, New York</a:t>
            </a:r>
          </a:p>
          <a:p>
            <a:endParaRPr lang="en-US" sz="1200" b="0" i="0" u="none" strike="noStrike" kern="1200" baseline="0" dirty="0" smtClean="0">
              <a:solidFill>
                <a:schemeClr val="tx1"/>
              </a:solidFill>
              <a:latin typeface="Arial"/>
              <a:ea typeface="+mn-ea"/>
              <a:cs typeface="+mn-cs"/>
            </a:endParaRPr>
          </a:p>
          <a:p>
            <a:r>
              <a:rPr lang="en-US" sz="1200" b="0" i="0" u="none" strike="noStrike" kern="1200" baseline="0" dirty="0" smtClean="0">
                <a:solidFill>
                  <a:schemeClr val="tx1"/>
                </a:solidFill>
                <a:latin typeface="Arial"/>
                <a:ea typeface="+mn-ea"/>
                <a:cs typeface="+mn-cs"/>
              </a:rPr>
              <a:t>Wenger, E. (1999), </a:t>
            </a:r>
            <a:r>
              <a:rPr lang="en-US" sz="1200" b="0" i="1" u="none" strike="noStrike" kern="1200" baseline="0" dirty="0" smtClean="0">
                <a:solidFill>
                  <a:schemeClr val="tx1"/>
                </a:solidFill>
                <a:latin typeface="Arial"/>
                <a:ea typeface="+mn-ea"/>
                <a:cs typeface="+mn-cs"/>
              </a:rPr>
              <a:t>Communities of practice: Learning, meaning, and identity</a:t>
            </a:r>
            <a:r>
              <a:rPr lang="en-US" sz="1200" b="0" i="0" u="none" strike="noStrike" kern="1200" baseline="0" dirty="0" smtClean="0">
                <a:solidFill>
                  <a:schemeClr val="tx1"/>
                </a:solidFill>
                <a:latin typeface="Arial"/>
                <a:ea typeface="+mn-ea"/>
                <a:cs typeface="+mn-cs"/>
              </a:rPr>
              <a:t>, Cambridge </a:t>
            </a:r>
            <a:r>
              <a:rPr lang="en-US" sz="1200" b="0" i="0" u="none" strike="noStrike" kern="1200" baseline="0" dirty="0" err="1" smtClean="0">
                <a:solidFill>
                  <a:schemeClr val="tx1"/>
                </a:solidFill>
                <a:latin typeface="Arial"/>
                <a:ea typeface="+mn-ea"/>
                <a:cs typeface="+mn-cs"/>
              </a:rPr>
              <a:t>Univ</a:t>
            </a:r>
            <a:r>
              <a:rPr lang="en-US" sz="1200" b="0" i="0" u="none" strike="noStrike" kern="1200" baseline="0" dirty="0" smtClean="0">
                <a:solidFill>
                  <a:schemeClr val="tx1"/>
                </a:solidFill>
                <a:latin typeface="Arial"/>
                <a:ea typeface="+mn-ea"/>
                <a:cs typeface="+mn-cs"/>
              </a:rPr>
              <a:t> </a:t>
            </a:r>
            <a:r>
              <a:rPr lang="es-ES" sz="1200" b="0" i="0" u="none" strike="noStrike" kern="1200" baseline="0" dirty="0" smtClean="0">
                <a:solidFill>
                  <a:schemeClr val="tx1"/>
                </a:solidFill>
                <a:latin typeface="Arial"/>
                <a:ea typeface="+mn-ea"/>
                <a:cs typeface="+mn-cs"/>
              </a:rPr>
              <a:t>Pr.</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12</a:t>
            </a:fld>
            <a:endParaRPr lang="es-ES_tradnl" dirty="0"/>
          </a:p>
        </p:txBody>
      </p:sp>
    </p:spTree>
    <p:extLst>
      <p:ext uri="{BB962C8B-B14F-4D97-AF65-F5344CB8AC3E}">
        <p14:creationId xmlns:p14="http://schemas.microsoft.com/office/powerpoint/2010/main" val="3500990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13</a:t>
            </a:fld>
            <a:endParaRPr lang="es-ES_tradnl" dirty="0"/>
          </a:p>
        </p:txBody>
      </p:sp>
    </p:spTree>
    <p:extLst>
      <p:ext uri="{BB962C8B-B14F-4D97-AF65-F5344CB8AC3E}">
        <p14:creationId xmlns:p14="http://schemas.microsoft.com/office/powerpoint/2010/main" val="2175800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14</a:t>
            </a:fld>
            <a:endParaRPr lang="es-ES_tradnl" dirty="0"/>
          </a:p>
        </p:txBody>
      </p:sp>
    </p:spTree>
    <p:extLst>
      <p:ext uri="{BB962C8B-B14F-4D97-AF65-F5344CB8AC3E}">
        <p14:creationId xmlns:p14="http://schemas.microsoft.com/office/powerpoint/2010/main" val="16386433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15</a:t>
            </a:fld>
            <a:endParaRPr lang="es-ES_tradnl" dirty="0"/>
          </a:p>
        </p:txBody>
      </p:sp>
    </p:spTree>
    <p:extLst>
      <p:ext uri="{BB962C8B-B14F-4D97-AF65-F5344CB8AC3E}">
        <p14:creationId xmlns:p14="http://schemas.microsoft.com/office/powerpoint/2010/main" val="38263847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16</a:t>
            </a:fld>
            <a:endParaRPr lang="es-ES_tradnl" dirty="0"/>
          </a:p>
        </p:txBody>
      </p:sp>
    </p:spTree>
    <p:extLst>
      <p:ext uri="{BB962C8B-B14F-4D97-AF65-F5344CB8AC3E}">
        <p14:creationId xmlns:p14="http://schemas.microsoft.com/office/powerpoint/2010/main" val="38419216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Aprendizaje informal -&gt;</a:t>
            </a:r>
            <a:r>
              <a:rPr lang="es-ES" baseline="0" dirty="0" smtClean="0"/>
              <a:t> día a día, observando, relacionándose… no sólo en el aula</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17</a:t>
            </a:fld>
            <a:endParaRPr lang="es-ES_tradnl" dirty="0"/>
          </a:p>
        </p:txBody>
      </p:sp>
    </p:spTree>
    <p:extLst>
      <p:ext uri="{BB962C8B-B14F-4D97-AF65-F5344CB8AC3E}">
        <p14:creationId xmlns:p14="http://schemas.microsoft.com/office/powerpoint/2010/main" val="34389752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18</a:t>
            </a:fld>
            <a:endParaRPr lang="es-ES_tradnl" dirty="0"/>
          </a:p>
        </p:txBody>
      </p:sp>
    </p:spTree>
    <p:extLst>
      <p:ext uri="{BB962C8B-B14F-4D97-AF65-F5344CB8AC3E}">
        <p14:creationId xmlns:p14="http://schemas.microsoft.com/office/powerpoint/2010/main" val="30358723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19</a:t>
            </a:fld>
            <a:endParaRPr lang="es-ES_tradnl" dirty="0"/>
          </a:p>
        </p:txBody>
      </p:sp>
    </p:spTree>
    <p:extLst>
      <p:ext uri="{BB962C8B-B14F-4D97-AF65-F5344CB8AC3E}">
        <p14:creationId xmlns:p14="http://schemas.microsoft.com/office/powerpoint/2010/main" val="3035872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a:t>
            </a:fld>
            <a:endParaRPr lang="es-ES_tradnl"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20</a:t>
            </a:fld>
            <a:endParaRPr lang="es-ES_tradnl" dirty="0"/>
          </a:p>
        </p:txBody>
      </p:sp>
    </p:spTree>
    <p:extLst>
      <p:ext uri="{BB962C8B-B14F-4D97-AF65-F5344CB8AC3E}">
        <p14:creationId xmlns:p14="http://schemas.microsoft.com/office/powerpoint/2010/main" val="10182608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21</a:t>
            </a:fld>
            <a:endParaRPr lang="es-ES_tradnl" dirty="0"/>
          </a:p>
        </p:txBody>
      </p:sp>
    </p:spTree>
    <p:extLst>
      <p:ext uri="{BB962C8B-B14F-4D97-AF65-F5344CB8AC3E}">
        <p14:creationId xmlns:p14="http://schemas.microsoft.com/office/powerpoint/2010/main" val="19354797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22</a:t>
            </a:fld>
            <a:endParaRPr lang="es-ES_tradnl"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b="1" i="0" kern="1200" dirty="0" smtClean="0">
                <a:solidFill>
                  <a:schemeClr val="tx1"/>
                </a:solidFill>
                <a:effectLst/>
                <a:latin typeface="Arial"/>
                <a:ea typeface="+mn-ea"/>
                <a:cs typeface="+mn-cs"/>
              </a:rPr>
              <a:t>ARUGUETE, G.</a:t>
            </a:r>
            <a:r>
              <a:rPr lang="es-ES" sz="1200" i="0" kern="1200" dirty="0" smtClean="0">
                <a:solidFill>
                  <a:schemeClr val="tx1"/>
                </a:solidFill>
                <a:effectLst/>
                <a:latin typeface="Arial"/>
                <a:ea typeface="+mn-ea"/>
                <a:cs typeface="+mn-cs"/>
              </a:rPr>
              <a:t> (2001). Redes sociales. Una propuesta organizacional alternativa [En línea]. Disponible en: http://practicasgrupales.com.ar//index.php?option=com_content&amp;task=view&amp;id=76 [Consulta: 31 de mayo de 2009]</a:t>
            </a:r>
            <a:br>
              <a:rPr lang="es-ES" sz="1200" i="0" kern="1200" dirty="0" smtClean="0">
                <a:solidFill>
                  <a:schemeClr val="tx1"/>
                </a:solidFill>
                <a:effectLst/>
                <a:latin typeface="Arial"/>
                <a:ea typeface="+mn-ea"/>
                <a:cs typeface="+mn-cs"/>
              </a:rPr>
            </a:br>
            <a:r>
              <a:rPr lang="es-ES" sz="1200" i="0" kern="1200" dirty="0" smtClean="0">
                <a:solidFill>
                  <a:schemeClr val="tx1"/>
                </a:solidFill>
                <a:effectLst/>
                <a:latin typeface="Arial"/>
                <a:ea typeface="+mn-ea"/>
                <a:cs typeface="+mn-cs"/>
              </a:rPr>
              <a:t/>
            </a:r>
            <a:br>
              <a:rPr lang="es-ES" sz="1200" i="0" kern="1200" dirty="0" smtClean="0">
                <a:solidFill>
                  <a:schemeClr val="tx1"/>
                </a:solidFill>
                <a:effectLst/>
                <a:latin typeface="Arial"/>
                <a:ea typeface="+mn-ea"/>
                <a:cs typeface="+mn-cs"/>
              </a:rPr>
            </a:br>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23</a:t>
            </a:fld>
            <a:endParaRPr lang="es-ES_tradnl" dirty="0"/>
          </a:p>
        </p:txBody>
      </p:sp>
    </p:spTree>
    <p:extLst>
      <p:ext uri="{BB962C8B-B14F-4D97-AF65-F5344CB8AC3E}">
        <p14:creationId xmlns:p14="http://schemas.microsoft.com/office/powerpoint/2010/main" val="13666308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24</a:t>
            </a:fld>
            <a:endParaRPr lang="es-ES_tradnl" dirty="0"/>
          </a:p>
        </p:txBody>
      </p:sp>
    </p:spTree>
    <p:extLst>
      <p:ext uri="{BB962C8B-B14F-4D97-AF65-F5344CB8AC3E}">
        <p14:creationId xmlns:p14="http://schemas.microsoft.com/office/powerpoint/2010/main" val="13666308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err="1" smtClean="0"/>
              <a:t>Christakis</a:t>
            </a:r>
            <a:r>
              <a:rPr lang="es-ES" dirty="0" smtClean="0"/>
              <a:t>, N. A. y </a:t>
            </a:r>
            <a:r>
              <a:rPr lang="es-ES" dirty="0" err="1" smtClean="0"/>
              <a:t>Fowler</a:t>
            </a:r>
            <a:r>
              <a:rPr lang="es-ES" dirty="0" smtClean="0"/>
              <a:t>, J. H. (2010). </a:t>
            </a:r>
            <a:r>
              <a:rPr lang="es-ES" i="1" dirty="0" smtClean="0"/>
              <a:t>Conectados</a:t>
            </a:r>
            <a:r>
              <a:rPr lang="es-ES" dirty="0" smtClean="0"/>
              <a:t>. Madrid: Taurus.</a:t>
            </a:r>
          </a:p>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25</a:t>
            </a:fld>
            <a:endParaRPr lang="es-ES_tradnl" dirty="0"/>
          </a:p>
        </p:txBody>
      </p:sp>
    </p:spTree>
    <p:extLst>
      <p:ext uri="{BB962C8B-B14F-4D97-AF65-F5344CB8AC3E}">
        <p14:creationId xmlns:p14="http://schemas.microsoft.com/office/powerpoint/2010/main" val="36206243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Seis grados de separación</a:t>
            </a:r>
            <a:r>
              <a:rPr lang="es-ES" baseline="0" dirty="0" smtClean="0"/>
              <a:t> y tres grados de influencia</a:t>
            </a:r>
          </a:p>
          <a:p>
            <a:endParaRPr lang="es-ES" baseline="0" dirty="0" smtClean="0"/>
          </a:p>
          <a:p>
            <a:r>
              <a:rPr lang="es-ES" baseline="0" dirty="0" smtClean="0"/>
              <a:t>Stanley </a:t>
            </a:r>
            <a:r>
              <a:rPr lang="es-ES" baseline="0" dirty="0" err="1" smtClean="0"/>
              <a:t>Milgram</a:t>
            </a:r>
            <a:r>
              <a:rPr lang="es-ES" baseline="0" dirty="0" smtClean="0"/>
              <a:t> ideó un experimento que demostró en la década de 1960 que todas las personas del mundo están conectadas por una media de 6 grados de separación (un amigo está a un grado de uno, el amigo del amigo está a dos, y así sucesivamente). Experimento consistió en que 100 personas de Nebraska hiciesen llegar una carta a un hombre de negocios en Boston por medio de sus conocidos que más posibilidades tuvieran de conocer al hombre de Boston y contó el número de destinatarios que hicieron falta en cada caso con un resultado de 6 de media.</a:t>
            </a:r>
          </a:p>
          <a:p>
            <a:endParaRPr lang="es-ES" baseline="0" dirty="0" smtClean="0"/>
          </a:p>
          <a:p>
            <a:r>
              <a:rPr lang="es-ES" baseline="0" dirty="0" smtClean="0"/>
              <a:t>Sin embargo, que todos estemos de media conectados con todos los demás por 6 grados de separación no significa que tengamos alguna influencia sobre todas las personas que están a una determinada distancia social de nosotros. </a:t>
            </a:r>
          </a:p>
          <a:p>
            <a:endParaRPr lang="es-ES" baseline="0" dirty="0" smtClean="0"/>
          </a:p>
          <a:p>
            <a:r>
              <a:rPr lang="es-ES" baseline="0" dirty="0" smtClean="0"/>
              <a:t>La influencia de las redes sociales obedece a la Regla de los Tres Grados de Influencia. Todo lo que hacemos o decimos se difunde por nuestra red y tiene cierto impacto en nuestros amigos (un grado), en los amigos de nuestros amigos (dos grados) e incluso en los amigos de los amigos de nuestros amigos (tres grados). Nuestra influencia se disipa gradualmente y deja de tener efecto perceptible en las personas que están a más distancia social de 3 grados</a:t>
            </a:r>
          </a:p>
          <a:p>
            <a:endParaRPr lang="es-ES" baseline="0" dirty="0" smtClean="0"/>
          </a:p>
          <a:p>
            <a:endParaRPr lang="es-ES" dirty="0" smtClean="0"/>
          </a:p>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26</a:t>
            </a:fld>
            <a:endParaRPr lang="es-ES_tradnl" dirty="0"/>
          </a:p>
        </p:txBody>
      </p:sp>
    </p:spTree>
    <p:extLst>
      <p:ext uri="{BB962C8B-B14F-4D97-AF65-F5344CB8AC3E}">
        <p14:creationId xmlns:p14="http://schemas.microsoft.com/office/powerpoint/2010/main" val="36206243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72% of Internet users are part of at least one social network, which translates to 940 million users worldwide. These are the results of a global study among 2,800 Internet users</a:t>
            </a:r>
          </a:p>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http://blog.insites.be/?p=1704</a:t>
            </a:r>
          </a:p>
          <a:p>
            <a:pPr marL="0" marR="0" indent="0" algn="l" defTabSz="457200" rtl="0" eaLnBrk="1" fontAlgn="auto" latinLnBrk="0" hangingPunct="1">
              <a:lnSpc>
                <a:spcPct val="100000"/>
              </a:lnSpc>
              <a:spcBef>
                <a:spcPts val="0"/>
              </a:spcBef>
              <a:spcAft>
                <a:spcPts val="0"/>
              </a:spcAft>
              <a:buClrTx/>
              <a:buSzTx/>
              <a:buFontTx/>
              <a:buNone/>
              <a:tabLst/>
              <a:defRPr/>
            </a:pP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27</a:t>
            </a:fld>
            <a:endParaRPr lang="es-ES_tradnl" dirty="0"/>
          </a:p>
        </p:txBody>
      </p:sp>
    </p:spTree>
    <p:extLst>
      <p:ext uri="{BB962C8B-B14F-4D97-AF65-F5344CB8AC3E}">
        <p14:creationId xmlns:p14="http://schemas.microsoft.com/office/powerpoint/2010/main" val="17596734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28</a:t>
            </a:fld>
            <a:endParaRPr lang="es-ES_tradnl" dirty="0"/>
          </a:p>
        </p:txBody>
      </p:sp>
    </p:spTree>
    <p:extLst>
      <p:ext uri="{BB962C8B-B14F-4D97-AF65-F5344CB8AC3E}">
        <p14:creationId xmlns:p14="http://schemas.microsoft.com/office/powerpoint/2010/main" val="9298628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Eastern Europe and Asia are the regions with the lowest use (4 out of 10), while South America has the highest usage in terms of percentage (95%). Globally, Facebook remains the most popular online platform (51% use Facebook), followed by MySpace (20%) and Twitter (17%)</a:t>
            </a:r>
          </a:p>
          <a:p>
            <a:endParaRPr lang="es-ES" dirty="0" smtClean="0"/>
          </a:p>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29</a:t>
            </a:fld>
            <a:endParaRPr lang="es-ES_tradnl" dirty="0"/>
          </a:p>
        </p:txBody>
      </p:sp>
    </p:spTree>
    <p:extLst>
      <p:ext uri="{BB962C8B-B14F-4D97-AF65-F5344CB8AC3E}">
        <p14:creationId xmlns:p14="http://schemas.microsoft.com/office/powerpoint/2010/main" val="1916597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a:t>
            </a:fld>
            <a:endParaRPr lang="es-ES_tradnl"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30</a:t>
            </a:fld>
            <a:endParaRPr lang="es-ES_tradnl" dirty="0"/>
          </a:p>
        </p:txBody>
      </p:sp>
    </p:spTree>
    <p:extLst>
      <p:ext uri="{BB962C8B-B14F-4D97-AF65-F5344CB8AC3E}">
        <p14:creationId xmlns:p14="http://schemas.microsoft.com/office/powerpoint/2010/main" val="19165971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31</a:t>
            </a:fld>
            <a:endParaRPr lang="es-ES_tradnl" dirty="0"/>
          </a:p>
        </p:txBody>
      </p:sp>
    </p:spTree>
    <p:extLst>
      <p:ext uri="{BB962C8B-B14F-4D97-AF65-F5344CB8AC3E}">
        <p14:creationId xmlns:p14="http://schemas.microsoft.com/office/powerpoint/2010/main" val="8593660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b="0" i="0" u="none" strike="noStrike" kern="1200" dirty="0" smtClean="0">
                <a:solidFill>
                  <a:schemeClr val="tx1"/>
                </a:solidFill>
                <a:effectLst/>
                <a:latin typeface="Arial"/>
                <a:ea typeface="+mn-ea"/>
                <a:cs typeface="+mn-cs"/>
              </a:rPr>
              <a:t>Por ejemplo, como ya veíamos </a:t>
            </a:r>
            <a:r>
              <a:rPr lang="es-ES" sz="1200" b="0" i="0" u="none" strike="noStrike" kern="1200" dirty="0" smtClean="0">
                <a:solidFill>
                  <a:schemeClr val="tx1"/>
                </a:solidFill>
                <a:effectLst/>
                <a:latin typeface="Arial"/>
                <a:ea typeface="+mn-ea"/>
                <a:cs typeface="+mn-cs"/>
                <a:hlinkClick r:id="rId3"/>
              </a:rPr>
              <a:t>esta mañana</a:t>
            </a:r>
            <a:r>
              <a:rPr lang="es-ES" sz="1200" b="0" i="0" u="none" strike="noStrike" kern="1200" dirty="0" smtClean="0">
                <a:solidFill>
                  <a:schemeClr val="tx1"/>
                </a:solidFill>
                <a:effectLst/>
                <a:latin typeface="Arial"/>
                <a:ea typeface="+mn-ea"/>
                <a:cs typeface="+mn-cs"/>
              </a:rPr>
              <a:t> , en él se revelan las </a:t>
            </a:r>
            <a:r>
              <a:rPr lang="es-ES" sz="1200" b="0" i="0" u="none" strike="noStrike" kern="1200" dirty="0" err="1" smtClean="0">
                <a:solidFill>
                  <a:schemeClr val="tx1"/>
                </a:solidFill>
                <a:effectLst/>
                <a:latin typeface="Arial"/>
                <a:ea typeface="+mn-ea"/>
                <a:cs typeface="+mn-cs"/>
              </a:rPr>
              <a:t>inteciones</a:t>
            </a:r>
            <a:r>
              <a:rPr lang="es-ES" sz="1200" b="0" i="0" u="none" strike="noStrike" kern="1200" dirty="0" smtClean="0">
                <a:solidFill>
                  <a:schemeClr val="tx1"/>
                </a:solidFill>
                <a:effectLst/>
                <a:latin typeface="Arial"/>
                <a:ea typeface="+mn-ea"/>
                <a:cs typeface="+mn-cs"/>
              </a:rPr>
              <a:t> de la compañía de superar los 500 inversores a finales de 2011, lo que implicaría </a:t>
            </a:r>
            <a:r>
              <a:rPr lang="es-ES" sz="1200" b="1" i="0" u="none" strike="noStrike" kern="1200" dirty="0" smtClean="0">
                <a:solidFill>
                  <a:schemeClr val="tx1"/>
                </a:solidFill>
                <a:effectLst/>
                <a:latin typeface="Arial"/>
                <a:ea typeface="+mn-ea"/>
                <a:cs typeface="+mn-cs"/>
              </a:rPr>
              <a:t>su salida a bolsa antes de abril de 2012</a:t>
            </a:r>
            <a:r>
              <a:rPr lang="es-ES" sz="1200" b="0" i="0" u="none" strike="noStrike" kern="1200" dirty="0" smtClean="0">
                <a:solidFill>
                  <a:schemeClr val="tx1"/>
                </a:solidFill>
                <a:effectLst/>
                <a:latin typeface="Arial"/>
                <a:ea typeface="+mn-ea"/>
                <a:cs typeface="+mn-cs"/>
              </a:rPr>
              <a:t> . Pero hay más…</a:t>
            </a:r>
            <a:endParaRPr lang="es-ES" sz="1200" i="0" u="none" strike="noStrike" kern="1200" dirty="0" smtClean="0">
              <a:solidFill>
                <a:schemeClr val="tx1"/>
              </a:solidFill>
              <a:effectLst/>
              <a:latin typeface="Arial"/>
              <a:ea typeface="+mn-ea"/>
              <a:cs typeface="+mn-cs"/>
            </a:endParaRPr>
          </a:p>
          <a:p>
            <a:r>
              <a:rPr lang="es-ES" sz="1200" i="0" u="none" strike="noStrike" kern="1200" dirty="0" smtClean="0">
                <a:solidFill>
                  <a:schemeClr val="tx1"/>
                </a:solidFill>
                <a:effectLst/>
                <a:latin typeface="Arial"/>
                <a:ea typeface="+mn-ea"/>
                <a:cs typeface="+mn-cs"/>
              </a:rPr>
              <a:t>Y es que según el documento -de más de 100 páginas- distribuido por la firma que </a:t>
            </a:r>
            <a:r>
              <a:rPr lang="es-ES" sz="1200" i="0" u="none" strike="noStrike" kern="1200" dirty="0" smtClean="0">
                <a:solidFill>
                  <a:schemeClr val="tx1"/>
                </a:solidFill>
                <a:effectLst/>
                <a:latin typeface="Arial"/>
                <a:ea typeface="+mn-ea"/>
                <a:cs typeface="+mn-cs"/>
                <a:hlinkClick r:id="rId4"/>
              </a:rPr>
              <a:t>invirtió recientemente 450 millones</a:t>
            </a:r>
            <a:r>
              <a:rPr lang="es-ES" sz="1200" i="0" u="none" strike="noStrike" kern="1200" dirty="0" smtClean="0">
                <a:solidFill>
                  <a:schemeClr val="tx1"/>
                </a:solidFill>
                <a:effectLst/>
                <a:latin typeface="Arial"/>
                <a:ea typeface="+mn-ea"/>
                <a:cs typeface="+mn-cs"/>
              </a:rPr>
              <a:t> de dólares en Facebook, la red social ya ha superado los 600 millones de usuarios en el mundo.</a:t>
            </a:r>
          </a:p>
          <a:p>
            <a:r>
              <a:rPr lang="es-ES" sz="1200" i="0" u="none" strike="noStrike" kern="1200" dirty="0" smtClean="0">
                <a:solidFill>
                  <a:schemeClr val="tx1"/>
                </a:solidFill>
                <a:effectLst/>
                <a:latin typeface="Arial"/>
                <a:ea typeface="+mn-ea"/>
                <a:cs typeface="+mn-cs"/>
              </a:rPr>
              <a:t>Así lo recoge </a:t>
            </a:r>
            <a:r>
              <a:rPr lang="es-ES" sz="1200" i="0" u="none" strike="noStrike" kern="1200" dirty="0" smtClean="0">
                <a:solidFill>
                  <a:schemeClr val="tx1"/>
                </a:solidFill>
                <a:effectLst/>
                <a:latin typeface="Arial"/>
                <a:ea typeface="+mn-ea"/>
                <a:cs typeface="+mn-cs"/>
                <a:hlinkClick r:id="rId5"/>
              </a:rPr>
              <a:t>Business </a:t>
            </a:r>
            <a:r>
              <a:rPr lang="es-ES" sz="1200" i="0" u="none" strike="noStrike" kern="1200" dirty="0" err="1" smtClean="0">
                <a:solidFill>
                  <a:schemeClr val="tx1"/>
                </a:solidFill>
                <a:effectLst/>
                <a:latin typeface="Arial"/>
                <a:ea typeface="+mn-ea"/>
                <a:cs typeface="+mn-cs"/>
                <a:hlinkClick r:id="rId5"/>
              </a:rPr>
              <a:t>Insider</a:t>
            </a:r>
            <a:r>
              <a:rPr lang="es-ES" sz="1200" i="0" u="none" strike="noStrike" kern="1200" dirty="0" smtClean="0">
                <a:solidFill>
                  <a:schemeClr val="tx1"/>
                </a:solidFill>
                <a:effectLst/>
                <a:latin typeface="Arial"/>
                <a:ea typeface="+mn-ea"/>
                <a:cs typeface="+mn-cs"/>
              </a:rPr>
              <a:t> , lo que significaría entonces que casi el 10% de la población mundial, cifrada en más 6.000 millones de humanos, estaría ya inscrito en Facebook.</a:t>
            </a:r>
          </a:p>
          <a:p>
            <a:r>
              <a:rPr lang="es-ES" sz="1200" i="0" u="none" strike="noStrike" kern="1200" dirty="0" smtClean="0">
                <a:solidFill>
                  <a:schemeClr val="tx1"/>
                </a:solidFill>
                <a:effectLst/>
                <a:latin typeface="Arial"/>
                <a:ea typeface="+mn-ea"/>
                <a:cs typeface="+mn-cs"/>
              </a:rPr>
              <a:t>Mientras tanto, Facebook, oficialmente en su </a:t>
            </a:r>
            <a:r>
              <a:rPr lang="es-ES" sz="1200" i="0" u="none" strike="noStrike" kern="1200" dirty="0" err="1" smtClean="0">
                <a:solidFill>
                  <a:schemeClr val="tx1"/>
                </a:solidFill>
                <a:effectLst/>
                <a:latin typeface="Arial"/>
                <a:ea typeface="+mn-ea"/>
                <a:cs typeface="+mn-cs"/>
              </a:rPr>
              <a:t>site</a:t>
            </a:r>
            <a:r>
              <a:rPr lang="es-ES" sz="1200" i="0" u="none" strike="noStrike" kern="1200" dirty="0" smtClean="0">
                <a:solidFill>
                  <a:schemeClr val="tx1"/>
                </a:solidFill>
                <a:effectLst/>
                <a:latin typeface="Arial"/>
                <a:ea typeface="+mn-ea"/>
                <a:cs typeface="+mn-cs"/>
              </a:rPr>
              <a:t> señala que tiene “más de 500 millones de usuarios”, sin concretar. Esa cifra fue anunciada por la compañía el pasado mes de </a:t>
            </a:r>
            <a:r>
              <a:rPr lang="es-ES" sz="1200" i="0" u="none" strike="noStrike" kern="1200" dirty="0" smtClean="0">
                <a:solidFill>
                  <a:schemeClr val="tx1"/>
                </a:solidFill>
                <a:effectLst/>
                <a:latin typeface="Arial"/>
                <a:ea typeface="+mn-ea"/>
                <a:cs typeface="+mn-cs"/>
                <a:hlinkClick r:id="rId6"/>
              </a:rPr>
              <a:t>julio</a:t>
            </a:r>
            <a:r>
              <a:rPr lang="es-ES" sz="1200" i="0" u="none" strike="noStrike" kern="1200" dirty="0" smtClean="0">
                <a:solidFill>
                  <a:schemeClr val="tx1"/>
                </a:solidFill>
                <a:effectLst/>
                <a:latin typeface="Arial"/>
                <a:ea typeface="+mn-ea"/>
                <a:cs typeface="+mn-cs"/>
              </a:rPr>
              <a:t> , y también reconoció que crecía en 700.000 nuevos usuarios al día. Sólo hay que echar cuentas.</a:t>
            </a:r>
          </a:p>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32</a:t>
            </a:fld>
            <a:endParaRPr lang="es-ES_tradnl" dirty="0"/>
          </a:p>
        </p:txBody>
      </p:sp>
    </p:spTree>
    <p:extLst>
      <p:ext uri="{BB962C8B-B14F-4D97-AF65-F5344CB8AC3E}">
        <p14:creationId xmlns:p14="http://schemas.microsoft.com/office/powerpoint/2010/main" val="39450595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33</a:t>
            </a:fld>
            <a:endParaRPr lang="es-ES_tradnl" dirty="0"/>
          </a:p>
        </p:txBody>
      </p:sp>
    </p:spTree>
    <p:extLst>
      <p:ext uri="{BB962C8B-B14F-4D97-AF65-F5344CB8AC3E}">
        <p14:creationId xmlns:p14="http://schemas.microsoft.com/office/powerpoint/2010/main" val="11676852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34</a:t>
            </a:fld>
            <a:endParaRPr lang="es-ES_tradnl" dirty="0"/>
          </a:p>
        </p:txBody>
      </p:sp>
    </p:spTree>
    <p:extLst>
      <p:ext uri="{BB962C8B-B14F-4D97-AF65-F5344CB8AC3E}">
        <p14:creationId xmlns:p14="http://schemas.microsoft.com/office/powerpoint/2010/main" val="9128714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35</a:t>
            </a:fld>
            <a:endParaRPr lang="es-ES_tradnl" dirty="0"/>
          </a:p>
        </p:txBody>
      </p:sp>
    </p:spTree>
    <p:extLst>
      <p:ext uri="{BB962C8B-B14F-4D97-AF65-F5344CB8AC3E}">
        <p14:creationId xmlns:p14="http://schemas.microsoft.com/office/powerpoint/2010/main" val="39416437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40000" lnSpcReduction="20000"/>
          </a:bodyPr>
          <a:lstStyle/>
          <a:p>
            <a:r>
              <a:rPr lang="es-ES" sz="1200" kern="1200" dirty="0" smtClean="0">
                <a:solidFill>
                  <a:schemeClr val="tx1"/>
                </a:solidFill>
                <a:latin typeface="Arial"/>
                <a:ea typeface="+mn-ea"/>
                <a:cs typeface="+mn-cs"/>
              </a:rPr>
              <a:t>Las redes sociales propician la interacción de miles de personas en tiempo real, con base en un sistema global de relaciones entre individuos basados en la estructura social de </a:t>
            </a:r>
            <a:r>
              <a:rPr lang="es-ES" sz="1200" kern="1200" dirty="0" smtClean="0">
                <a:solidFill>
                  <a:schemeClr val="tx1"/>
                </a:solidFill>
                <a:latin typeface="Arial"/>
                <a:ea typeface="+mn-ea"/>
                <a:cs typeface="+mn-cs"/>
                <a:hlinkClick r:id="rId3"/>
              </a:rPr>
              <a:t>Georg </a:t>
            </a:r>
            <a:r>
              <a:rPr lang="es-ES" sz="1200" kern="1200" dirty="0" err="1" smtClean="0">
                <a:solidFill>
                  <a:schemeClr val="tx1"/>
                </a:solidFill>
                <a:latin typeface="Arial"/>
                <a:ea typeface="+mn-ea"/>
                <a:cs typeface="+mn-cs"/>
                <a:hlinkClick r:id="rId3"/>
              </a:rPr>
              <a:t>Simmel</a:t>
            </a:r>
            <a:r>
              <a:rPr lang="es-ES" sz="1200" kern="1200" dirty="0" smtClean="0">
                <a:solidFill>
                  <a:schemeClr val="tx1"/>
                </a:solidFill>
                <a:latin typeface="Arial"/>
                <a:ea typeface="+mn-ea"/>
                <a:cs typeface="+mn-cs"/>
              </a:rPr>
              <a:t>. Si tenemos en cuenta que toda actividad humana genera consecuencias jurídicas, podemos afirmar que las redes sociales no son otra cosa que máquinas sociales diseñadas para fabricar situaciones, relaciones y conflictos con multitud de efectos jurídicos.</a:t>
            </a:r>
          </a:p>
          <a:p>
            <a:r>
              <a:rPr lang="es-ES" sz="1200" kern="1200" dirty="0" smtClean="0">
                <a:solidFill>
                  <a:schemeClr val="tx1"/>
                </a:solidFill>
                <a:latin typeface="Arial"/>
                <a:ea typeface="+mn-ea"/>
                <a:cs typeface="+mn-cs"/>
              </a:rPr>
              <a:t>Redes sociales hay fundamentalmente de dos tipos:</a:t>
            </a:r>
          </a:p>
          <a:p>
            <a:r>
              <a:rPr lang="es-ES" sz="1200" b="1" kern="1200" dirty="0" smtClean="0">
                <a:solidFill>
                  <a:schemeClr val="tx1"/>
                </a:solidFill>
                <a:latin typeface="Arial"/>
                <a:ea typeface="+mn-ea"/>
                <a:cs typeface="+mn-cs"/>
              </a:rPr>
              <a:t>Analógicas o Redes sociales Off-Line:</a:t>
            </a:r>
            <a:r>
              <a:rPr lang="es-ES" sz="1200" kern="1200" dirty="0" smtClean="0">
                <a:solidFill>
                  <a:schemeClr val="tx1"/>
                </a:solidFill>
                <a:latin typeface="Arial"/>
                <a:ea typeface="+mn-ea"/>
                <a:cs typeface="+mn-cs"/>
              </a:rPr>
              <a:t> son aquellas en las que las relaciones sociales, con independencia de su origen, se desarrollan sin mediación de aparatos o sistemas electrónicos. Un ejemplo de red social analógica lo encontramos en la Sentencia núm. 325/2008 de 22 mayo de la Audiencia Provincial de Valencia (Sección 10ª) que la cita en un caso de adopción y acogimiento de menores, indicando que el “matrimonio [...] cuenta con una amplia red social y familiar y gozan de buena salud […]”.</a:t>
            </a:r>
          </a:p>
          <a:p>
            <a:r>
              <a:rPr lang="es-ES" sz="1200" b="1" kern="1200" dirty="0" smtClean="0">
                <a:solidFill>
                  <a:schemeClr val="tx1"/>
                </a:solidFill>
                <a:latin typeface="Arial"/>
                <a:ea typeface="+mn-ea"/>
                <a:cs typeface="+mn-cs"/>
              </a:rPr>
              <a:t>Digitales o Redes sociales On-Line:</a:t>
            </a:r>
            <a:r>
              <a:rPr lang="es-ES" sz="1200" kern="1200" dirty="0" smtClean="0">
                <a:solidFill>
                  <a:schemeClr val="tx1"/>
                </a:solidFill>
                <a:latin typeface="Arial"/>
                <a:ea typeface="+mn-ea"/>
                <a:cs typeface="+mn-cs"/>
              </a:rPr>
              <a:t> son aquellas que tienen su origen y se desarrollan a través de medios electrónicos. A continuación veremos algunos de los ejemplos más representativos.</a:t>
            </a:r>
          </a:p>
          <a:p>
            <a:r>
              <a:rPr lang="es-ES" sz="1200" kern="1200" dirty="0" smtClean="0">
                <a:solidFill>
                  <a:schemeClr val="tx1"/>
                </a:solidFill>
                <a:latin typeface="Arial"/>
                <a:ea typeface="+mn-ea"/>
                <a:cs typeface="+mn-cs"/>
              </a:rPr>
              <a:t>Las redes sociales han existido desde el comienzo de los tiempos, desde que el hombre es un </a:t>
            </a:r>
            <a:r>
              <a:rPr lang="es-ES" sz="1200" i="1" kern="1200" dirty="0" err="1" smtClean="0">
                <a:solidFill>
                  <a:schemeClr val="tx1"/>
                </a:solidFill>
                <a:latin typeface="Arial"/>
                <a:ea typeface="+mn-ea"/>
                <a:cs typeface="+mn-cs"/>
              </a:rPr>
              <a:t>zoon</a:t>
            </a:r>
            <a:r>
              <a:rPr lang="es-ES" sz="1200" i="1" kern="1200" dirty="0" smtClean="0">
                <a:solidFill>
                  <a:schemeClr val="tx1"/>
                </a:solidFill>
                <a:latin typeface="Arial"/>
                <a:ea typeface="+mn-ea"/>
                <a:cs typeface="+mn-cs"/>
              </a:rPr>
              <a:t> </a:t>
            </a:r>
            <a:r>
              <a:rPr lang="es-ES" sz="1200" i="1" kern="1200" dirty="0" err="1" smtClean="0">
                <a:solidFill>
                  <a:schemeClr val="tx1"/>
                </a:solidFill>
                <a:latin typeface="Arial"/>
                <a:ea typeface="+mn-ea"/>
                <a:cs typeface="+mn-cs"/>
              </a:rPr>
              <a:t>politikon</a:t>
            </a:r>
            <a:r>
              <a:rPr lang="es-ES" sz="1200" kern="1200" dirty="0" smtClean="0">
                <a:solidFill>
                  <a:schemeClr val="tx1"/>
                </a:solidFill>
                <a:latin typeface="Arial"/>
                <a:ea typeface="+mn-ea"/>
                <a:cs typeface="+mn-cs"/>
              </a:rPr>
              <a:t>. En cambio, la digitalización de éstas es muy reciente y en poco tiempo se han convertido en el fenómeno mediático de mayor envergadura. Para comprender la nueva realidad social debemos conocer en profundidad los diferentes tipos de redes sociales digitales (en adelante, redes sociales) que operan en la Red. Usaremos la siguiente clasificación:</a:t>
            </a:r>
          </a:p>
          <a:p>
            <a:r>
              <a:rPr lang="es-ES" sz="1200" b="1" u="sng" kern="1200" dirty="0" smtClean="0">
                <a:solidFill>
                  <a:schemeClr val="tx1"/>
                </a:solidFill>
                <a:latin typeface="Arial"/>
                <a:ea typeface="+mn-ea"/>
                <a:cs typeface="+mn-cs"/>
              </a:rPr>
              <a:t>Por su público objetivo y temática:</a:t>
            </a:r>
            <a:r>
              <a:rPr lang="es-ES" sz="1200" kern="1200" dirty="0" smtClean="0">
                <a:solidFill>
                  <a:schemeClr val="tx1"/>
                </a:solidFill>
                <a:latin typeface="Arial"/>
                <a:ea typeface="+mn-ea"/>
                <a:cs typeface="+mn-cs"/>
              </a:rPr>
              <a:t> </a:t>
            </a:r>
          </a:p>
          <a:p>
            <a:pPr lvl="1"/>
            <a:r>
              <a:rPr lang="es-ES" sz="1200" b="1" kern="1200" dirty="0" smtClean="0">
                <a:solidFill>
                  <a:schemeClr val="tx1"/>
                </a:solidFill>
                <a:latin typeface="Arial"/>
                <a:ea typeface="+mn-ea"/>
                <a:cs typeface="+mn-cs"/>
              </a:rPr>
              <a:t>Redes sociales Horizontales:</a:t>
            </a:r>
            <a:r>
              <a:rPr lang="es-ES" sz="1200" kern="1200" dirty="0" smtClean="0">
                <a:solidFill>
                  <a:schemeClr val="tx1"/>
                </a:solidFill>
                <a:latin typeface="Arial"/>
                <a:ea typeface="+mn-ea"/>
                <a:cs typeface="+mn-cs"/>
              </a:rPr>
              <a:t> Son aquellas dirigidas a todo tipo de usuario y sin una temática definida. Se basan en una estructura de celdillas permitiendo la entrada y participación libre y genérica sin un fin definido, distinto del de generar masa. Los ejemplos más representativos del sector son </a:t>
            </a:r>
            <a:r>
              <a:rPr lang="es-ES" sz="1200" kern="1200" dirty="0" smtClean="0">
                <a:solidFill>
                  <a:schemeClr val="tx1"/>
                </a:solidFill>
                <a:latin typeface="Arial"/>
                <a:ea typeface="+mn-ea"/>
                <a:cs typeface="+mn-cs"/>
                <a:hlinkClick r:id="rId4"/>
              </a:rPr>
              <a:t>Facebook</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5"/>
              </a:rPr>
              <a:t>Orkut</a:t>
            </a:r>
            <a:r>
              <a:rPr lang="es-ES" sz="1200" kern="1200" dirty="0" smtClean="0">
                <a:solidFill>
                  <a:schemeClr val="tx1"/>
                </a:solidFill>
                <a:latin typeface="Arial"/>
                <a:ea typeface="+mn-ea"/>
                <a:cs typeface="+mn-cs"/>
              </a:rPr>
              <a:t>, </a:t>
            </a:r>
            <a:r>
              <a:rPr lang="es-ES" sz="1200" kern="1200" dirty="0" smtClean="0">
                <a:solidFill>
                  <a:schemeClr val="tx1"/>
                </a:solidFill>
                <a:latin typeface="Arial"/>
                <a:ea typeface="+mn-ea"/>
                <a:cs typeface="+mn-cs"/>
                <a:hlinkClick r:id="rId6"/>
              </a:rPr>
              <a:t>Identi.ca</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7"/>
              </a:rPr>
              <a:t>Twitter</a:t>
            </a:r>
            <a:r>
              <a:rPr lang="es-ES" sz="1200" kern="1200" dirty="0" smtClean="0">
                <a:solidFill>
                  <a:schemeClr val="tx1"/>
                </a:solidFill>
                <a:latin typeface="Arial"/>
                <a:ea typeface="+mn-ea"/>
                <a:cs typeface="+mn-cs"/>
              </a:rPr>
              <a:t>.</a:t>
            </a:r>
          </a:p>
          <a:p>
            <a:pPr lvl="1"/>
            <a:r>
              <a:rPr lang="es-ES" sz="1200" b="1" kern="1200" dirty="0" smtClean="0">
                <a:solidFill>
                  <a:schemeClr val="tx1"/>
                </a:solidFill>
                <a:latin typeface="Arial"/>
                <a:ea typeface="+mn-ea"/>
                <a:cs typeface="+mn-cs"/>
              </a:rPr>
              <a:t>Redes sociales Verticales:</a:t>
            </a:r>
            <a:r>
              <a:rPr lang="es-ES" sz="1200" kern="1200" dirty="0" smtClean="0">
                <a:solidFill>
                  <a:schemeClr val="tx1"/>
                </a:solidFill>
                <a:latin typeface="Arial"/>
                <a:ea typeface="+mn-ea"/>
                <a:cs typeface="+mn-cs"/>
              </a:rPr>
              <a:t> Están concebidas sobre la base de un eje temático </a:t>
            </a:r>
            <a:r>
              <a:rPr lang="es-ES" sz="1200" kern="1200" dirty="0" err="1" smtClean="0">
                <a:solidFill>
                  <a:schemeClr val="tx1"/>
                </a:solidFill>
                <a:latin typeface="Arial"/>
                <a:ea typeface="+mn-ea"/>
                <a:cs typeface="+mn-cs"/>
              </a:rPr>
              <a:t>agregador</a:t>
            </a:r>
            <a:r>
              <a:rPr lang="es-ES" sz="1200" kern="1200" dirty="0" smtClean="0">
                <a:solidFill>
                  <a:schemeClr val="tx1"/>
                </a:solidFill>
                <a:latin typeface="Arial"/>
                <a:ea typeface="+mn-ea"/>
                <a:cs typeface="+mn-cs"/>
              </a:rPr>
              <a:t>. Su objetivo es el de congregar en torno a una temática definida a un colectivo concreto. En función de su especialización, pueden clasificarse a su vez en: </a:t>
            </a:r>
          </a:p>
          <a:p>
            <a:pPr lvl="2"/>
            <a:r>
              <a:rPr lang="es-ES" sz="1200" b="1" i="1" kern="1200" dirty="0" smtClean="0">
                <a:solidFill>
                  <a:schemeClr val="tx1"/>
                </a:solidFill>
                <a:latin typeface="Arial"/>
                <a:ea typeface="+mn-ea"/>
                <a:cs typeface="+mn-cs"/>
              </a:rPr>
              <a:t>Redes sociales Verticales Profesionales:</a:t>
            </a:r>
            <a:r>
              <a:rPr lang="es-ES" sz="1200" kern="1200" dirty="0" smtClean="0">
                <a:solidFill>
                  <a:schemeClr val="tx1"/>
                </a:solidFill>
                <a:latin typeface="Arial"/>
                <a:ea typeface="+mn-ea"/>
                <a:cs typeface="+mn-cs"/>
              </a:rPr>
              <a:t> Están dirigidas a generar relaciones profesionales entre los usuarios. Los ejemplos más representativos son </a:t>
            </a:r>
            <a:r>
              <a:rPr lang="es-ES" sz="1200" kern="1200" dirty="0" err="1" smtClean="0">
                <a:solidFill>
                  <a:schemeClr val="tx1"/>
                </a:solidFill>
                <a:latin typeface="Arial"/>
                <a:ea typeface="+mn-ea"/>
                <a:cs typeface="+mn-cs"/>
                <a:hlinkClick r:id="rId8"/>
              </a:rPr>
              <a:t>Viadeo</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9"/>
              </a:rPr>
              <a:t>Xing</a:t>
            </a:r>
            <a:r>
              <a:rPr lang="es-ES" sz="1200" kern="1200" dirty="0" smtClean="0">
                <a:solidFill>
                  <a:schemeClr val="tx1"/>
                </a:solidFill>
                <a:latin typeface="Arial"/>
                <a:ea typeface="+mn-ea"/>
                <a:cs typeface="+mn-cs"/>
              </a:rPr>
              <a:t> y </a:t>
            </a:r>
            <a:r>
              <a:rPr lang="es-ES" sz="1200" kern="1200" dirty="0" err="1" smtClean="0">
                <a:solidFill>
                  <a:schemeClr val="tx1"/>
                </a:solidFill>
                <a:latin typeface="Arial"/>
                <a:ea typeface="+mn-ea"/>
                <a:cs typeface="+mn-cs"/>
                <a:hlinkClick r:id="rId10"/>
              </a:rPr>
              <a:t>Linked</a:t>
            </a:r>
            <a:r>
              <a:rPr lang="es-ES" sz="1200" kern="1200" dirty="0" smtClean="0">
                <a:solidFill>
                  <a:schemeClr val="tx1"/>
                </a:solidFill>
                <a:latin typeface="Arial"/>
                <a:ea typeface="+mn-ea"/>
                <a:cs typeface="+mn-cs"/>
                <a:hlinkClick r:id="rId10"/>
              </a:rPr>
              <a:t> In</a:t>
            </a:r>
            <a:r>
              <a:rPr lang="es-ES" sz="1200" kern="1200" dirty="0" smtClean="0">
                <a:solidFill>
                  <a:schemeClr val="tx1"/>
                </a:solidFill>
                <a:latin typeface="Arial"/>
                <a:ea typeface="+mn-ea"/>
                <a:cs typeface="+mn-cs"/>
              </a:rPr>
              <a:t>.</a:t>
            </a:r>
          </a:p>
          <a:p>
            <a:pPr lvl="2"/>
            <a:r>
              <a:rPr lang="es-ES" sz="1200" b="1" i="1" kern="1200" dirty="0" smtClean="0">
                <a:solidFill>
                  <a:schemeClr val="tx1"/>
                </a:solidFill>
                <a:latin typeface="Arial"/>
                <a:ea typeface="+mn-ea"/>
                <a:cs typeface="+mn-cs"/>
              </a:rPr>
              <a:t>Redes sociales Verticales De Ocio:</a:t>
            </a:r>
            <a:r>
              <a:rPr lang="es-ES" sz="1200" kern="1200" dirty="0" smtClean="0">
                <a:solidFill>
                  <a:schemeClr val="tx1"/>
                </a:solidFill>
                <a:latin typeface="Arial"/>
                <a:ea typeface="+mn-ea"/>
                <a:cs typeface="+mn-cs"/>
              </a:rPr>
              <a:t> Su objetivo es congregar a colectivos que desarrollan actividades de ocio, deporte, usuarios de videojuegos, fans, etc. Los ejemplos más representativos son </a:t>
            </a:r>
            <a:r>
              <a:rPr lang="es-ES" sz="1200" kern="1200" dirty="0" err="1" smtClean="0">
                <a:solidFill>
                  <a:schemeClr val="tx1"/>
                </a:solidFill>
                <a:latin typeface="Arial"/>
                <a:ea typeface="+mn-ea"/>
                <a:cs typeface="+mn-cs"/>
                <a:hlinkClick r:id="rId11"/>
              </a:rPr>
              <a:t>Wipley</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12"/>
              </a:rPr>
              <a:t>Minube</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13"/>
              </a:rPr>
              <a:t>Dogster</a:t>
            </a:r>
            <a:r>
              <a:rPr lang="es-ES" sz="1200" kern="1200" dirty="0" smtClean="0">
                <a:solidFill>
                  <a:schemeClr val="tx1"/>
                </a:solidFill>
                <a:latin typeface="Arial"/>
                <a:ea typeface="+mn-ea"/>
                <a:cs typeface="+mn-cs"/>
              </a:rPr>
              <a:t>, </a:t>
            </a:r>
            <a:r>
              <a:rPr lang="es-ES" sz="1200" kern="1200" dirty="0" smtClean="0">
                <a:solidFill>
                  <a:schemeClr val="tx1"/>
                </a:solidFill>
                <a:latin typeface="Arial"/>
                <a:ea typeface="+mn-ea"/>
                <a:cs typeface="+mn-cs"/>
                <a:hlinkClick r:id="rId14"/>
              </a:rPr>
              <a:t>Last.FM</a:t>
            </a:r>
            <a:r>
              <a:rPr lang="es-ES" sz="1200" kern="1200" dirty="0" smtClean="0">
                <a:solidFill>
                  <a:schemeClr val="tx1"/>
                </a:solidFill>
                <a:latin typeface="Arial"/>
                <a:ea typeface="+mn-ea"/>
                <a:cs typeface="+mn-cs"/>
              </a:rPr>
              <a:t> y </a:t>
            </a:r>
            <a:r>
              <a:rPr lang="es-ES" sz="1200" kern="1200" dirty="0" err="1" smtClean="0">
                <a:solidFill>
                  <a:schemeClr val="tx1"/>
                </a:solidFill>
                <a:latin typeface="Arial"/>
                <a:ea typeface="+mn-ea"/>
                <a:cs typeface="+mn-cs"/>
                <a:hlinkClick r:id="rId15"/>
              </a:rPr>
              <a:t>Moterus</a:t>
            </a:r>
            <a:r>
              <a:rPr lang="es-ES" sz="1200" kern="1200" dirty="0" smtClean="0">
                <a:solidFill>
                  <a:schemeClr val="tx1"/>
                </a:solidFill>
                <a:latin typeface="Arial"/>
                <a:ea typeface="+mn-ea"/>
                <a:cs typeface="+mn-cs"/>
              </a:rPr>
              <a:t>.</a:t>
            </a:r>
          </a:p>
          <a:p>
            <a:pPr lvl="2"/>
            <a:r>
              <a:rPr lang="es-ES" sz="1200" b="1" i="1" kern="1200" dirty="0" smtClean="0">
                <a:solidFill>
                  <a:schemeClr val="tx1"/>
                </a:solidFill>
                <a:latin typeface="Arial"/>
                <a:ea typeface="+mn-ea"/>
                <a:cs typeface="+mn-cs"/>
              </a:rPr>
              <a:t>Redes sociales Verticales Mixtas:</a:t>
            </a:r>
            <a:r>
              <a:rPr lang="es-ES" sz="1200" kern="1200" dirty="0" smtClean="0">
                <a:solidFill>
                  <a:schemeClr val="tx1"/>
                </a:solidFill>
                <a:latin typeface="Arial"/>
                <a:ea typeface="+mn-ea"/>
                <a:cs typeface="+mn-cs"/>
              </a:rPr>
              <a:t> Ofrecen a usuarios y empresas un entorno específico para desarrollar actividades tanto profesionales como personales en torno a sus perfiles: </a:t>
            </a:r>
            <a:r>
              <a:rPr lang="es-ES" sz="1200" kern="1200" dirty="0" err="1" smtClean="0">
                <a:solidFill>
                  <a:schemeClr val="tx1"/>
                </a:solidFill>
                <a:latin typeface="Arial"/>
                <a:ea typeface="+mn-ea"/>
                <a:cs typeface="+mn-cs"/>
                <a:hlinkClick r:id="rId16"/>
              </a:rPr>
              <a:t>Yuglo</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17"/>
              </a:rPr>
              <a:t>Unience</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18"/>
              </a:rPr>
              <a:t>PideCita</a:t>
            </a:r>
            <a:r>
              <a:rPr lang="es-ES" sz="1200" kern="1200" dirty="0" smtClean="0">
                <a:solidFill>
                  <a:schemeClr val="tx1"/>
                </a:solidFill>
                <a:latin typeface="Arial"/>
                <a:ea typeface="+mn-ea"/>
                <a:cs typeface="+mn-cs"/>
              </a:rPr>
              <a:t>, </a:t>
            </a:r>
            <a:r>
              <a:rPr lang="es-ES" sz="1200" kern="1200" dirty="0" smtClean="0">
                <a:solidFill>
                  <a:schemeClr val="tx1"/>
                </a:solidFill>
                <a:latin typeface="Arial"/>
                <a:ea typeface="+mn-ea"/>
                <a:cs typeface="+mn-cs"/>
                <a:hlinkClick r:id="rId19"/>
              </a:rPr>
              <a:t>11870</a:t>
            </a:r>
            <a:endParaRPr lang="es-ES" sz="1200" kern="1200" dirty="0" smtClean="0">
              <a:solidFill>
                <a:schemeClr val="tx1"/>
              </a:solidFill>
              <a:latin typeface="Arial"/>
              <a:ea typeface="+mn-ea"/>
              <a:cs typeface="+mn-cs"/>
            </a:endParaRPr>
          </a:p>
          <a:p>
            <a:r>
              <a:rPr lang="es-ES" sz="1200" b="1" u="sng" kern="1200" dirty="0" smtClean="0">
                <a:solidFill>
                  <a:schemeClr val="tx1"/>
                </a:solidFill>
                <a:latin typeface="Arial"/>
                <a:ea typeface="+mn-ea"/>
                <a:cs typeface="+mn-cs"/>
              </a:rPr>
              <a:t>Por el sujeto principal de la relación:</a:t>
            </a:r>
            <a:r>
              <a:rPr lang="es-ES" sz="1200" kern="1200" dirty="0" smtClean="0">
                <a:solidFill>
                  <a:schemeClr val="tx1"/>
                </a:solidFill>
                <a:latin typeface="Arial"/>
                <a:ea typeface="+mn-ea"/>
                <a:cs typeface="+mn-cs"/>
              </a:rPr>
              <a:t> </a:t>
            </a:r>
          </a:p>
          <a:p>
            <a:pPr lvl="1"/>
            <a:r>
              <a:rPr lang="es-ES" sz="1200" b="1" kern="1200" dirty="0" smtClean="0">
                <a:solidFill>
                  <a:schemeClr val="tx1"/>
                </a:solidFill>
                <a:latin typeface="Arial"/>
                <a:ea typeface="+mn-ea"/>
                <a:cs typeface="+mn-cs"/>
              </a:rPr>
              <a:t>Redes sociales Humanas:</a:t>
            </a:r>
            <a:r>
              <a:rPr lang="es-ES" sz="1200" kern="1200" dirty="0" smtClean="0">
                <a:solidFill>
                  <a:schemeClr val="tx1"/>
                </a:solidFill>
                <a:latin typeface="Arial"/>
                <a:ea typeface="+mn-ea"/>
                <a:cs typeface="+mn-cs"/>
              </a:rPr>
              <a:t> Son aquellas que centran su atención en fomentar las relaciones entre personas uniendo individuos según su perfil social y en función de sus gustos, aficiones, lugares de trabajo, viajes y actividades. Ejemplos de este tipo de redes los encontramos en </a:t>
            </a:r>
            <a:r>
              <a:rPr lang="es-ES" sz="1200" kern="1200" dirty="0" err="1" smtClean="0">
                <a:solidFill>
                  <a:schemeClr val="tx1"/>
                </a:solidFill>
                <a:latin typeface="Arial"/>
                <a:ea typeface="+mn-ea"/>
                <a:cs typeface="+mn-cs"/>
                <a:hlinkClick r:id="rId20"/>
              </a:rPr>
              <a:t>Koornk</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21"/>
              </a:rPr>
              <a:t>Dopplr</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22"/>
              </a:rPr>
              <a:t>Youare</a:t>
            </a:r>
            <a:r>
              <a:rPr lang="es-ES" sz="1200" kern="1200" dirty="0" smtClean="0">
                <a:solidFill>
                  <a:schemeClr val="tx1"/>
                </a:solidFill>
                <a:latin typeface="Arial"/>
                <a:ea typeface="+mn-ea"/>
                <a:cs typeface="+mn-cs"/>
              </a:rPr>
              <a:t> y </a:t>
            </a:r>
            <a:r>
              <a:rPr lang="es-ES" sz="1200" kern="1200" dirty="0" err="1" smtClean="0">
                <a:solidFill>
                  <a:schemeClr val="tx1"/>
                </a:solidFill>
                <a:latin typeface="Arial"/>
                <a:ea typeface="+mn-ea"/>
                <a:cs typeface="+mn-cs"/>
                <a:hlinkClick r:id="rId23"/>
              </a:rPr>
              <a:t>Tuenti</a:t>
            </a:r>
            <a:endParaRPr lang="es-ES" sz="1200" kern="1200" dirty="0" smtClean="0">
              <a:solidFill>
                <a:schemeClr val="tx1"/>
              </a:solidFill>
              <a:latin typeface="Arial"/>
              <a:ea typeface="+mn-ea"/>
              <a:cs typeface="+mn-cs"/>
            </a:endParaRPr>
          </a:p>
          <a:p>
            <a:pPr lvl="1"/>
            <a:r>
              <a:rPr lang="es-ES" sz="1200" b="1" kern="1200" dirty="0" smtClean="0">
                <a:solidFill>
                  <a:schemeClr val="tx1"/>
                </a:solidFill>
                <a:latin typeface="Arial"/>
                <a:ea typeface="+mn-ea"/>
                <a:cs typeface="+mn-cs"/>
              </a:rPr>
              <a:t>Redes sociales de Contenidos:</a:t>
            </a:r>
            <a:r>
              <a:rPr lang="es-ES" sz="1200" kern="1200" dirty="0" smtClean="0">
                <a:solidFill>
                  <a:schemeClr val="tx1"/>
                </a:solidFill>
                <a:latin typeface="Arial"/>
                <a:ea typeface="+mn-ea"/>
                <a:cs typeface="+mn-cs"/>
              </a:rPr>
              <a:t> Las relaciones se desarrolla uniendo perfiles a través de contenido publicado, los objetos que posee el usuario o los archivos que se encuentran en su ordenador. Los ejemplos más significativos son </a:t>
            </a:r>
            <a:r>
              <a:rPr lang="es-ES" sz="1200" kern="1200" dirty="0" err="1" smtClean="0">
                <a:solidFill>
                  <a:schemeClr val="tx1"/>
                </a:solidFill>
                <a:latin typeface="Arial"/>
                <a:ea typeface="+mn-ea"/>
                <a:cs typeface="+mn-cs"/>
                <a:hlinkClick r:id="rId24"/>
              </a:rPr>
              <a:t>Scribd</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25"/>
              </a:rPr>
              <a:t>Flickr</a:t>
            </a:r>
            <a:r>
              <a:rPr lang="es-ES" sz="1200" kern="1200" dirty="0" smtClean="0">
                <a:solidFill>
                  <a:schemeClr val="tx1"/>
                </a:solidFill>
                <a:latin typeface="Arial"/>
                <a:ea typeface="+mn-ea"/>
                <a:cs typeface="+mn-cs"/>
              </a:rPr>
              <a:t>, </a:t>
            </a:r>
            <a:r>
              <a:rPr lang="es-ES" sz="1200" kern="1200" dirty="0" smtClean="0">
                <a:solidFill>
                  <a:schemeClr val="tx1"/>
                </a:solidFill>
                <a:latin typeface="Arial"/>
                <a:ea typeface="+mn-ea"/>
                <a:cs typeface="+mn-cs"/>
                <a:hlinkClick r:id="rId26"/>
              </a:rPr>
              <a:t>Bebo</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27"/>
              </a:rPr>
              <a:t>Friendster</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28"/>
              </a:rPr>
              <a:t>Dipity</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29"/>
              </a:rPr>
              <a:t>StumbleUpon</a:t>
            </a:r>
            <a:r>
              <a:rPr lang="es-ES" sz="1200" kern="1200" dirty="0" smtClean="0">
                <a:solidFill>
                  <a:schemeClr val="tx1"/>
                </a:solidFill>
                <a:latin typeface="Arial"/>
                <a:ea typeface="+mn-ea"/>
                <a:cs typeface="+mn-cs"/>
              </a:rPr>
              <a:t> y </a:t>
            </a:r>
            <a:r>
              <a:rPr lang="es-ES" sz="1200" kern="1200" dirty="0" err="1" smtClean="0">
                <a:solidFill>
                  <a:schemeClr val="tx1"/>
                </a:solidFill>
                <a:latin typeface="Arial"/>
                <a:ea typeface="+mn-ea"/>
                <a:cs typeface="+mn-cs"/>
                <a:hlinkClick r:id="rId30"/>
              </a:rPr>
              <a:t>FileRide</a:t>
            </a:r>
            <a:r>
              <a:rPr lang="es-ES" sz="1200" kern="1200" dirty="0" smtClean="0">
                <a:solidFill>
                  <a:schemeClr val="tx1"/>
                </a:solidFill>
                <a:latin typeface="Arial"/>
                <a:ea typeface="+mn-ea"/>
                <a:cs typeface="+mn-cs"/>
              </a:rPr>
              <a:t>.</a:t>
            </a:r>
          </a:p>
          <a:p>
            <a:pPr lvl="1"/>
            <a:r>
              <a:rPr lang="es-ES" sz="1200" b="1" kern="1200" dirty="0" smtClean="0">
                <a:solidFill>
                  <a:schemeClr val="tx1"/>
                </a:solidFill>
                <a:latin typeface="Arial"/>
                <a:ea typeface="+mn-ea"/>
                <a:cs typeface="+mn-cs"/>
              </a:rPr>
              <a:t>Redes sociales de Inertes:</a:t>
            </a:r>
            <a:r>
              <a:rPr lang="es-ES" sz="1200" kern="1200" dirty="0" smtClean="0">
                <a:solidFill>
                  <a:schemeClr val="tx1"/>
                </a:solidFill>
                <a:latin typeface="Arial"/>
                <a:ea typeface="+mn-ea"/>
                <a:cs typeface="+mn-cs"/>
              </a:rPr>
              <a:t> Conforman un sector novedoso entre las redes sociales. Su objeto es unir marcas, automóviles y lugares. Entre estas redes sociales destacan las de difuntos, siendo éstos los sujetos principales de la red. El ejemplo más llamativo es </a:t>
            </a:r>
            <a:r>
              <a:rPr lang="es-ES" sz="1200" kern="1200" dirty="0" err="1" smtClean="0">
                <a:solidFill>
                  <a:schemeClr val="tx1"/>
                </a:solidFill>
                <a:latin typeface="Arial"/>
                <a:ea typeface="+mn-ea"/>
                <a:cs typeface="+mn-cs"/>
                <a:hlinkClick r:id="rId31"/>
              </a:rPr>
              <a:t>Respectance</a:t>
            </a:r>
            <a:r>
              <a:rPr lang="es-ES" sz="1200" kern="1200" dirty="0" smtClean="0">
                <a:solidFill>
                  <a:schemeClr val="tx1"/>
                </a:solidFill>
                <a:latin typeface="Arial"/>
                <a:ea typeface="+mn-ea"/>
                <a:cs typeface="+mn-cs"/>
              </a:rPr>
              <a:t>.</a:t>
            </a:r>
          </a:p>
          <a:p>
            <a:r>
              <a:rPr lang="es-ES" sz="1200" b="1" u="sng" kern="1200" dirty="0" smtClean="0">
                <a:solidFill>
                  <a:schemeClr val="tx1"/>
                </a:solidFill>
                <a:latin typeface="Arial"/>
                <a:ea typeface="+mn-ea"/>
                <a:cs typeface="+mn-cs"/>
              </a:rPr>
              <a:t>Por su localización geográfica</a:t>
            </a:r>
            <a:r>
              <a:rPr lang="es-ES" sz="1200" kern="1200" dirty="0" smtClean="0">
                <a:solidFill>
                  <a:schemeClr val="tx1"/>
                </a:solidFill>
                <a:latin typeface="Arial"/>
                <a:ea typeface="+mn-ea"/>
                <a:cs typeface="+mn-cs"/>
              </a:rPr>
              <a:t> </a:t>
            </a:r>
          </a:p>
          <a:p>
            <a:pPr lvl="1"/>
            <a:r>
              <a:rPr lang="es-ES" sz="1200" b="1" kern="1200" dirty="0" smtClean="0">
                <a:solidFill>
                  <a:schemeClr val="tx1"/>
                </a:solidFill>
                <a:latin typeface="Arial"/>
                <a:ea typeface="+mn-ea"/>
                <a:cs typeface="+mn-cs"/>
              </a:rPr>
              <a:t>Redes sociales Sedentarias:</a:t>
            </a:r>
            <a:r>
              <a:rPr lang="es-ES" sz="1200" kern="1200" dirty="0" smtClean="0">
                <a:solidFill>
                  <a:schemeClr val="tx1"/>
                </a:solidFill>
                <a:latin typeface="Arial"/>
                <a:ea typeface="+mn-ea"/>
                <a:cs typeface="+mn-cs"/>
              </a:rPr>
              <a:t> Este tipo de red social muta en función de las relaciones entre personas, los contenidos compartidos o los eventos creados. Ejemplos de este tipo de redes son: </a:t>
            </a:r>
            <a:r>
              <a:rPr lang="es-ES" sz="1200" kern="1200" dirty="0" err="1" smtClean="0">
                <a:solidFill>
                  <a:schemeClr val="tx1"/>
                </a:solidFill>
                <a:latin typeface="Arial"/>
                <a:ea typeface="+mn-ea"/>
                <a:cs typeface="+mn-cs"/>
                <a:hlinkClick r:id="rId32"/>
              </a:rPr>
              <a:t>Rejaw</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33"/>
              </a:rPr>
              <a:t>Blogger</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34"/>
              </a:rPr>
              <a:t>Kwippy</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35"/>
              </a:rPr>
              <a:t>Plaxo</a:t>
            </a:r>
            <a:r>
              <a:rPr lang="es-ES" sz="1200" kern="1200" dirty="0" smtClean="0">
                <a:solidFill>
                  <a:schemeClr val="tx1"/>
                </a:solidFill>
                <a:latin typeface="Arial"/>
                <a:ea typeface="+mn-ea"/>
                <a:cs typeface="+mn-cs"/>
              </a:rPr>
              <a:t>, </a:t>
            </a:r>
            <a:r>
              <a:rPr lang="es-ES" sz="1200" kern="1200" dirty="0" smtClean="0">
                <a:solidFill>
                  <a:schemeClr val="tx1"/>
                </a:solidFill>
                <a:latin typeface="Arial"/>
                <a:ea typeface="+mn-ea"/>
                <a:cs typeface="+mn-cs"/>
                <a:hlinkClick r:id="rId36"/>
              </a:rPr>
              <a:t>Bitacoras.com</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37"/>
              </a:rPr>
              <a:t>Plurk</a:t>
            </a:r>
            <a:r>
              <a:rPr lang="es-ES" sz="1200" kern="1200" dirty="0" smtClean="0">
                <a:solidFill>
                  <a:schemeClr val="tx1"/>
                </a:solidFill>
                <a:latin typeface="Arial"/>
                <a:ea typeface="+mn-ea"/>
                <a:cs typeface="+mn-cs"/>
                <a:hlinkClick r:id="rId37"/>
              </a:rPr>
              <a:t/>
            </a:r>
            <a:br>
              <a:rPr lang="es-ES" sz="1200" kern="1200" dirty="0" smtClean="0">
                <a:solidFill>
                  <a:schemeClr val="tx1"/>
                </a:solidFill>
                <a:latin typeface="Arial"/>
                <a:ea typeface="+mn-ea"/>
                <a:cs typeface="+mn-cs"/>
                <a:hlinkClick r:id="rId37"/>
              </a:rPr>
            </a:br>
            <a:endParaRPr lang="es-ES" sz="1200" kern="1200" dirty="0" smtClean="0">
              <a:solidFill>
                <a:schemeClr val="tx1"/>
              </a:solidFill>
              <a:latin typeface="Arial"/>
              <a:ea typeface="+mn-ea"/>
              <a:cs typeface="+mn-cs"/>
            </a:endParaRPr>
          </a:p>
          <a:p>
            <a:pPr lvl="1"/>
            <a:r>
              <a:rPr lang="es-ES" sz="1200" b="1" kern="1200" dirty="0" smtClean="0">
                <a:solidFill>
                  <a:schemeClr val="tx1"/>
                </a:solidFill>
                <a:latin typeface="Arial"/>
                <a:ea typeface="+mn-ea"/>
                <a:cs typeface="+mn-cs"/>
              </a:rPr>
              <a:t>Redes sociales Nómadas:</a:t>
            </a:r>
            <a:r>
              <a:rPr lang="es-ES" sz="1200" kern="1200" dirty="0" smtClean="0">
                <a:solidFill>
                  <a:schemeClr val="tx1"/>
                </a:solidFill>
                <a:latin typeface="Arial"/>
                <a:ea typeface="+mn-ea"/>
                <a:cs typeface="+mn-cs"/>
              </a:rPr>
              <a:t> A las características propias de las redes sociales sedentarias se le suma un nuevo factor de mutación o desarrollo basado en la localización geográfica del sujeto. Este tipo de redes se componen y recomponen a tenor de los sujetos que se hallen geográficamente cerca del lugar en el que se encuentra el usuario, los lugares que haya visitado o aquellos a los que tenga previsto acudir. Los ejemplos más destacados son: </a:t>
            </a:r>
            <a:r>
              <a:rPr lang="es-ES" sz="1200" kern="1200" dirty="0" smtClean="0">
                <a:solidFill>
                  <a:schemeClr val="tx1"/>
                </a:solidFill>
                <a:latin typeface="Arial"/>
                <a:ea typeface="+mn-ea"/>
                <a:cs typeface="+mn-cs"/>
                <a:hlinkClick r:id="rId38"/>
              </a:rPr>
              <a:t>Latitud</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39"/>
              </a:rPr>
              <a:t>Brigthkite</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40"/>
              </a:rPr>
              <a:t>Fire</a:t>
            </a:r>
            <a:r>
              <a:rPr lang="es-ES" sz="1200" kern="1200" dirty="0" smtClean="0">
                <a:solidFill>
                  <a:schemeClr val="tx1"/>
                </a:solidFill>
                <a:latin typeface="Arial"/>
                <a:ea typeface="+mn-ea"/>
                <a:cs typeface="+mn-cs"/>
                <a:hlinkClick r:id="rId40"/>
              </a:rPr>
              <a:t> Eagle</a:t>
            </a:r>
            <a:r>
              <a:rPr lang="es-ES" sz="1200" kern="1200" dirty="0" smtClean="0">
                <a:solidFill>
                  <a:schemeClr val="tx1"/>
                </a:solidFill>
                <a:latin typeface="Arial"/>
                <a:ea typeface="+mn-ea"/>
                <a:cs typeface="+mn-cs"/>
              </a:rPr>
              <a:t> y </a:t>
            </a:r>
            <a:r>
              <a:rPr lang="es-ES" sz="1200" kern="1200" dirty="0" err="1" smtClean="0">
                <a:solidFill>
                  <a:schemeClr val="tx1"/>
                </a:solidFill>
                <a:latin typeface="Arial"/>
                <a:ea typeface="+mn-ea"/>
                <a:cs typeface="+mn-cs"/>
                <a:hlinkClick r:id="rId41"/>
              </a:rPr>
              <a:t>Skout</a:t>
            </a:r>
            <a:endParaRPr lang="es-ES" sz="1200" kern="1200" dirty="0" smtClean="0">
              <a:solidFill>
                <a:schemeClr val="tx1"/>
              </a:solidFill>
              <a:latin typeface="Arial"/>
              <a:ea typeface="+mn-ea"/>
              <a:cs typeface="+mn-cs"/>
            </a:endParaRPr>
          </a:p>
          <a:p>
            <a:r>
              <a:rPr lang="es-ES" sz="1200" kern="1200" dirty="0" smtClean="0">
                <a:solidFill>
                  <a:schemeClr val="tx1"/>
                </a:solidFill>
                <a:latin typeface="Arial"/>
                <a:ea typeface="+mn-ea"/>
                <a:cs typeface="+mn-cs"/>
              </a:rPr>
              <a:t>Soy de los que consideran que una de las primeras redes sociales digitales en consolidarse fueron los MMORPG. Por lo tanto, creo que también se podría añadir la plataforma como factor diferenciador de redes sociales. Así, añadiría:</a:t>
            </a:r>
          </a:p>
          <a:p>
            <a:r>
              <a:rPr lang="es-ES" sz="1200" b="1" u="sng" kern="1200" dirty="0" smtClean="0">
                <a:solidFill>
                  <a:schemeClr val="tx1"/>
                </a:solidFill>
                <a:latin typeface="Arial"/>
                <a:ea typeface="+mn-ea"/>
                <a:cs typeface="+mn-cs"/>
              </a:rPr>
              <a:t>Por su plataforma</a:t>
            </a:r>
            <a:r>
              <a:rPr lang="es-ES" sz="1200" kern="1200" dirty="0" smtClean="0">
                <a:solidFill>
                  <a:schemeClr val="tx1"/>
                </a:solidFill>
                <a:latin typeface="Arial"/>
                <a:ea typeface="+mn-ea"/>
                <a:cs typeface="+mn-cs"/>
              </a:rPr>
              <a:t> </a:t>
            </a:r>
          </a:p>
          <a:p>
            <a:pPr lvl="1"/>
            <a:r>
              <a:rPr lang="es-ES" sz="1200" b="1" kern="1200" dirty="0" smtClean="0">
                <a:solidFill>
                  <a:schemeClr val="tx1"/>
                </a:solidFill>
                <a:latin typeface="Arial"/>
                <a:ea typeface="+mn-ea"/>
                <a:cs typeface="+mn-cs"/>
              </a:rPr>
              <a:t>Red Social MMORPG y </a:t>
            </a:r>
            <a:r>
              <a:rPr lang="es-ES" sz="1200" b="1" kern="1200" dirty="0" err="1" smtClean="0">
                <a:solidFill>
                  <a:schemeClr val="tx1"/>
                </a:solidFill>
                <a:latin typeface="Arial"/>
                <a:ea typeface="+mn-ea"/>
                <a:cs typeface="+mn-cs"/>
              </a:rPr>
              <a:t>Metaversos</a:t>
            </a:r>
            <a:r>
              <a:rPr lang="es-ES" sz="1200" b="1" kern="1200" dirty="0" smtClean="0">
                <a:solidFill>
                  <a:schemeClr val="tx1"/>
                </a:solidFill>
                <a:latin typeface="Arial"/>
                <a:ea typeface="+mn-ea"/>
                <a:cs typeface="+mn-cs"/>
              </a:rPr>
              <a:t>:</a:t>
            </a:r>
            <a:r>
              <a:rPr lang="es-ES" sz="1200" kern="1200" dirty="0" smtClean="0">
                <a:solidFill>
                  <a:schemeClr val="tx1"/>
                </a:solidFill>
                <a:latin typeface="Arial"/>
                <a:ea typeface="+mn-ea"/>
                <a:cs typeface="+mn-cs"/>
              </a:rPr>
              <a:t> Normalmente construidos sobre una base técnica Cliente-Servidor (</a:t>
            </a:r>
            <a:r>
              <a:rPr lang="es-ES" sz="1200" kern="1200" dirty="0" smtClean="0">
                <a:solidFill>
                  <a:schemeClr val="tx1"/>
                </a:solidFill>
                <a:latin typeface="Arial"/>
                <a:ea typeface="+mn-ea"/>
                <a:cs typeface="+mn-cs"/>
                <a:hlinkClick r:id="rId42"/>
              </a:rPr>
              <a:t>WOW</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43"/>
              </a:rPr>
              <a:t>SecondLife</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44"/>
              </a:rPr>
              <a:t>Lineage</a:t>
            </a:r>
            <a:r>
              <a:rPr lang="es-ES" sz="1200" kern="1200" dirty="0" smtClean="0">
                <a:solidFill>
                  <a:schemeClr val="tx1"/>
                </a:solidFill>
                <a:latin typeface="Arial"/>
                <a:ea typeface="+mn-ea"/>
                <a:cs typeface="+mn-cs"/>
              </a:rPr>
              <a:t>), pero no tiene por qué (</a:t>
            </a:r>
            <a:r>
              <a:rPr lang="es-ES" sz="1200" kern="1200" dirty="0" err="1" smtClean="0">
                <a:solidFill>
                  <a:schemeClr val="tx1"/>
                </a:solidFill>
                <a:latin typeface="Arial"/>
                <a:ea typeface="+mn-ea"/>
                <a:cs typeface="+mn-cs"/>
                <a:hlinkClick r:id="rId45"/>
              </a:rPr>
              <a:t>Gladiatus</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46"/>
              </a:rPr>
              <a:t>Travian</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47"/>
              </a:rPr>
              <a:t>Habbo</a:t>
            </a:r>
            <a:r>
              <a:rPr lang="es-ES" sz="1200" kern="1200" dirty="0" smtClean="0">
                <a:solidFill>
                  <a:schemeClr val="tx1"/>
                </a:solidFill>
                <a:latin typeface="Arial"/>
                <a:ea typeface="+mn-ea"/>
                <a:cs typeface="+mn-cs"/>
              </a:rPr>
              <a:t>).</a:t>
            </a:r>
          </a:p>
          <a:p>
            <a:pPr lvl="1"/>
            <a:r>
              <a:rPr lang="es-ES" sz="1200" b="1" kern="1200" dirty="0" smtClean="0">
                <a:solidFill>
                  <a:schemeClr val="tx1"/>
                </a:solidFill>
                <a:latin typeface="Arial"/>
                <a:ea typeface="+mn-ea"/>
                <a:cs typeface="+mn-cs"/>
              </a:rPr>
              <a:t>Red Social Web:</a:t>
            </a:r>
            <a:r>
              <a:rPr lang="es-ES" sz="1200" kern="1200" dirty="0" smtClean="0">
                <a:solidFill>
                  <a:schemeClr val="tx1"/>
                </a:solidFill>
                <a:latin typeface="Arial"/>
                <a:ea typeface="+mn-ea"/>
                <a:cs typeface="+mn-cs"/>
              </a:rPr>
              <a:t> Su plataforma de desarrollo está basada en una estructura típica de web. Algunos ejemplos representativos son: </a:t>
            </a:r>
            <a:r>
              <a:rPr lang="es-ES" sz="1200" kern="1200" dirty="0" smtClean="0">
                <a:solidFill>
                  <a:schemeClr val="tx1"/>
                </a:solidFill>
                <a:latin typeface="Arial"/>
                <a:ea typeface="+mn-ea"/>
                <a:cs typeface="+mn-cs"/>
                <a:hlinkClick r:id="rId48"/>
              </a:rPr>
              <a:t>MySpace</a:t>
            </a:r>
            <a:r>
              <a:rPr lang="es-ES" sz="1200" kern="1200" dirty="0" smtClean="0">
                <a:solidFill>
                  <a:schemeClr val="tx1"/>
                </a:solidFill>
                <a:latin typeface="Arial"/>
                <a:ea typeface="+mn-ea"/>
                <a:cs typeface="+mn-cs"/>
              </a:rPr>
              <a:t>, </a:t>
            </a:r>
            <a:r>
              <a:rPr lang="es-ES" sz="1200" kern="1200" dirty="0" err="1" smtClean="0">
                <a:solidFill>
                  <a:schemeClr val="tx1"/>
                </a:solidFill>
                <a:latin typeface="Arial"/>
                <a:ea typeface="+mn-ea"/>
                <a:cs typeface="+mn-cs"/>
                <a:hlinkClick r:id="rId49"/>
              </a:rPr>
              <a:t>Friendfeed</a:t>
            </a:r>
            <a:r>
              <a:rPr lang="es-ES" sz="1200" kern="1200" dirty="0" smtClean="0">
                <a:solidFill>
                  <a:schemeClr val="tx1"/>
                </a:solidFill>
                <a:latin typeface="Arial"/>
                <a:ea typeface="+mn-ea"/>
                <a:cs typeface="+mn-cs"/>
              </a:rPr>
              <a:t> y </a:t>
            </a:r>
            <a:r>
              <a:rPr lang="es-ES" sz="1200" kern="1200" dirty="0" smtClean="0">
                <a:solidFill>
                  <a:schemeClr val="tx1"/>
                </a:solidFill>
                <a:latin typeface="Arial"/>
                <a:ea typeface="+mn-ea"/>
                <a:cs typeface="+mn-cs"/>
                <a:hlinkClick r:id="rId50"/>
              </a:rPr>
              <a:t>Hi5</a:t>
            </a:r>
            <a:endParaRPr lang="es-ES" sz="1200" kern="1200" dirty="0" smtClean="0">
              <a:solidFill>
                <a:schemeClr val="tx1"/>
              </a:solidFill>
              <a:latin typeface="Arial"/>
              <a:ea typeface="+mn-ea"/>
              <a:cs typeface="+mn-cs"/>
            </a:endParaRPr>
          </a:p>
          <a:p>
            <a:endParaRPr lang="es-ES" dirty="0" smtClean="0"/>
          </a:p>
          <a:p>
            <a:endParaRPr lang="es-ES" dirty="0" smtClean="0"/>
          </a:p>
          <a:p>
            <a:r>
              <a:rPr lang="es-ES" dirty="0" smtClean="0"/>
              <a:t>http://www.pabloburgueno.com/2009/03/clasificacion-de-redes-sociales/</a:t>
            </a:r>
          </a:p>
          <a:p>
            <a:endParaRPr lang="es-ES" dirty="0" smtClean="0"/>
          </a:p>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36</a:t>
            </a:fld>
            <a:endParaRPr lang="es-ES_tradnl" dirty="0"/>
          </a:p>
        </p:txBody>
      </p:sp>
    </p:spTree>
    <p:extLst>
      <p:ext uri="{BB962C8B-B14F-4D97-AF65-F5344CB8AC3E}">
        <p14:creationId xmlns:p14="http://schemas.microsoft.com/office/powerpoint/2010/main" val="10912967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37</a:t>
            </a:fld>
            <a:endParaRPr lang="es-ES_tradnl" dirty="0"/>
          </a:p>
        </p:txBody>
      </p:sp>
    </p:spTree>
    <p:extLst>
      <p:ext uri="{BB962C8B-B14F-4D97-AF65-F5344CB8AC3E}">
        <p14:creationId xmlns:p14="http://schemas.microsoft.com/office/powerpoint/2010/main" val="251425066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38</a:t>
            </a:fld>
            <a:endParaRPr lang="es-ES_tradnl" dirty="0"/>
          </a:p>
        </p:txBody>
      </p:sp>
    </p:spTree>
    <p:extLst>
      <p:ext uri="{BB962C8B-B14F-4D97-AF65-F5344CB8AC3E}">
        <p14:creationId xmlns:p14="http://schemas.microsoft.com/office/powerpoint/2010/main" val="94187491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39</a:t>
            </a:fld>
            <a:endParaRPr lang="es-ES_tradnl" dirty="0"/>
          </a:p>
        </p:txBody>
      </p:sp>
    </p:spTree>
    <p:extLst>
      <p:ext uri="{BB962C8B-B14F-4D97-AF65-F5344CB8AC3E}">
        <p14:creationId xmlns:p14="http://schemas.microsoft.com/office/powerpoint/2010/main" val="4266558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a:t>
            </a:fld>
            <a:endParaRPr lang="es-ES_tradnl" dirty="0"/>
          </a:p>
        </p:txBody>
      </p:sp>
    </p:spTree>
    <p:extLst>
      <p:ext uri="{BB962C8B-B14F-4D97-AF65-F5344CB8AC3E}">
        <p14:creationId xmlns:p14="http://schemas.microsoft.com/office/powerpoint/2010/main" val="38145924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40</a:t>
            </a:fld>
            <a:endParaRPr lang="es-ES_tradnl" dirty="0"/>
          </a:p>
        </p:txBody>
      </p:sp>
    </p:spTree>
    <p:extLst>
      <p:ext uri="{BB962C8B-B14F-4D97-AF65-F5344CB8AC3E}">
        <p14:creationId xmlns:p14="http://schemas.microsoft.com/office/powerpoint/2010/main" val="42665584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41</a:t>
            </a:fld>
            <a:endParaRPr lang="es-ES_tradnl" dirty="0"/>
          </a:p>
        </p:txBody>
      </p:sp>
    </p:spTree>
    <p:extLst>
      <p:ext uri="{BB962C8B-B14F-4D97-AF65-F5344CB8AC3E}">
        <p14:creationId xmlns:p14="http://schemas.microsoft.com/office/powerpoint/2010/main" val="26752592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42</a:t>
            </a:fld>
            <a:endParaRPr lang="es-ES_tradnl" dirty="0"/>
          </a:p>
        </p:txBody>
      </p:sp>
    </p:spTree>
    <p:extLst>
      <p:ext uri="{BB962C8B-B14F-4D97-AF65-F5344CB8AC3E}">
        <p14:creationId xmlns:p14="http://schemas.microsoft.com/office/powerpoint/2010/main" val="327181282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43</a:t>
            </a:fld>
            <a:endParaRPr lang="es-ES_tradnl"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44</a:t>
            </a:fld>
            <a:endParaRPr lang="es-ES_tradnl" dirty="0"/>
          </a:p>
        </p:txBody>
      </p:sp>
    </p:spTree>
    <p:extLst>
      <p:ext uri="{BB962C8B-B14F-4D97-AF65-F5344CB8AC3E}">
        <p14:creationId xmlns:p14="http://schemas.microsoft.com/office/powerpoint/2010/main" val="44012957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b="1" dirty="0" smtClean="0"/>
              <a:t>Anuncios</a:t>
            </a:r>
            <a:r>
              <a:rPr lang="es-ES" dirty="0" smtClean="0"/>
              <a:t>: </a:t>
            </a:r>
            <a:r>
              <a:rPr lang="es-ES" dirty="0" err="1" smtClean="0"/>
              <a:t>Twitter</a:t>
            </a:r>
            <a:r>
              <a:rPr lang="es-ES" dirty="0" smtClean="0"/>
              <a:t> resulta óptimo para comunicar cualquier modificación en horarios, contenidos, clases y en general, cualquier información de relevancia para los estudiantes.</a:t>
            </a:r>
          </a:p>
          <a:p>
            <a:r>
              <a:rPr lang="es-ES" dirty="0" smtClean="0"/>
              <a:t>- </a:t>
            </a:r>
            <a:r>
              <a:rPr lang="es-ES" b="1" dirty="0" smtClean="0"/>
              <a:t>Información adicional</a:t>
            </a:r>
            <a:r>
              <a:rPr lang="es-ES" dirty="0" smtClean="0"/>
              <a:t>: entrega de artículos o contenidos de relevancia para los estudiantes a través de los 140 caracteres es sin duda, una de las fortalezas de la red social en pedagogía.</a:t>
            </a:r>
          </a:p>
          <a:p>
            <a:r>
              <a:rPr lang="es-ES" dirty="0" smtClean="0"/>
              <a:t>- </a:t>
            </a:r>
            <a:r>
              <a:rPr lang="es-ES" b="1" dirty="0" smtClean="0"/>
              <a:t>Enlaces</a:t>
            </a:r>
            <a:r>
              <a:rPr lang="es-ES" dirty="0" smtClean="0"/>
              <a:t>: la promoción de información complementaria y de relevancia al objeto de estudio alcanza su máxima eficacia en la red social.</a:t>
            </a:r>
          </a:p>
          <a:p>
            <a:r>
              <a:rPr lang="es-ES" dirty="0" smtClean="0"/>
              <a:t>- </a:t>
            </a:r>
            <a:r>
              <a:rPr lang="es-ES" b="1" dirty="0" smtClean="0"/>
              <a:t>Magnífico para la historia</a:t>
            </a:r>
            <a:r>
              <a:rPr lang="es-ES" dirty="0" smtClean="0"/>
              <a:t>: la elección de un tema y su complemento a través de los distintos </a:t>
            </a:r>
            <a:r>
              <a:rPr lang="es-ES" dirty="0" err="1" smtClean="0"/>
              <a:t>tweets</a:t>
            </a:r>
            <a:r>
              <a:rPr lang="es-ES" dirty="0" smtClean="0"/>
              <a:t> con los que los estudiantes van conformando su investigación, puede arrojar resultados óptimos en la educación de los estudiantes.</a:t>
            </a:r>
          </a:p>
          <a:p>
            <a:r>
              <a:rPr lang="es-ES" dirty="0" smtClean="0"/>
              <a:t>- </a:t>
            </a:r>
            <a:r>
              <a:rPr lang="es-ES" b="1" dirty="0" smtClean="0"/>
              <a:t>Diálogos, debates y conversaciones en torno a un tema</a:t>
            </a:r>
            <a:r>
              <a:rPr lang="es-ES" dirty="0" smtClean="0"/>
              <a:t>: han resultado de gran eficiencia para la formación de los estudiantes</a:t>
            </a:r>
          </a:p>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45</a:t>
            </a:fld>
            <a:endParaRPr lang="es-ES_tradnl" dirty="0"/>
          </a:p>
        </p:txBody>
      </p:sp>
    </p:spTree>
    <p:extLst>
      <p:ext uri="{BB962C8B-B14F-4D97-AF65-F5344CB8AC3E}">
        <p14:creationId xmlns:p14="http://schemas.microsoft.com/office/powerpoint/2010/main" val="319698316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1-</a:t>
            </a:r>
            <a:r>
              <a:rPr lang="es-ES" u="sng" dirty="0" smtClean="0">
                <a:effectLst/>
              </a:rPr>
              <a:t>Tablón de anuncios-</a:t>
            </a:r>
            <a:r>
              <a:rPr lang="es-ES" dirty="0" smtClean="0"/>
              <a:t> medio de comunicación entre profesores y estudiantes</a:t>
            </a:r>
            <a:br>
              <a:rPr lang="es-ES" dirty="0" smtClean="0"/>
            </a:br>
            <a:r>
              <a:rPr lang="es-ES" dirty="0" smtClean="0"/>
              <a:t>2-</a:t>
            </a:r>
            <a:r>
              <a:rPr lang="es-ES" u="sng" dirty="0" smtClean="0">
                <a:effectLst/>
              </a:rPr>
              <a:t>Hacer resúmenes-</a:t>
            </a:r>
            <a:r>
              <a:rPr lang="es-ES" dirty="0" smtClean="0"/>
              <a:t> de un texto, capítulo, etc. Límite 140 caracteres</a:t>
            </a:r>
            <a:br>
              <a:rPr lang="es-ES" dirty="0" smtClean="0"/>
            </a:br>
            <a:r>
              <a:rPr lang="es-ES" dirty="0" smtClean="0"/>
              <a:t>3-</a:t>
            </a:r>
            <a:r>
              <a:rPr lang="es-ES" u="sng" dirty="0" smtClean="0">
                <a:effectLst/>
              </a:rPr>
              <a:t>Compartir enlaces-</a:t>
            </a:r>
            <a:r>
              <a:rPr lang="es-ES" dirty="0" smtClean="0"/>
              <a:t> cada vez que descubren algo interesante, lo compartan</a:t>
            </a:r>
            <a:br>
              <a:rPr lang="es-ES" dirty="0" smtClean="0"/>
            </a:br>
            <a:r>
              <a:rPr lang="es-ES" dirty="0" smtClean="0"/>
              <a:t>4-</a:t>
            </a:r>
            <a:r>
              <a:rPr lang="es-ES" u="sng" dirty="0" smtClean="0">
                <a:effectLst/>
              </a:rPr>
              <a:t>Twitter al acecho-</a:t>
            </a:r>
            <a:r>
              <a:rPr lang="es-ES" dirty="0" smtClean="0"/>
              <a:t> seguir a un personaje famoso y documentar su progreso</a:t>
            </a:r>
            <a:br>
              <a:rPr lang="es-ES" dirty="0" smtClean="0"/>
            </a:br>
            <a:r>
              <a:rPr lang="es-ES" dirty="0" smtClean="0"/>
              <a:t>5-</a:t>
            </a:r>
            <a:r>
              <a:rPr lang="es-ES" u="sng" dirty="0" smtClean="0">
                <a:effectLst/>
              </a:rPr>
              <a:t>El </a:t>
            </a:r>
            <a:r>
              <a:rPr lang="es-ES" u="sng" dirty="0" err="1" smtClean="0">
                <a:effectLst/>
              </a:rPr>
              <a:t>Tweet</a:t>
            </a:r>
            <a:r>
              <a:rPr lang="es-ES" u="sng" dirty="0" smtClean="0">
                <a:effectLst/>
              </a:rPr>
              <a:t> del tiempo-</a:t>
            </a:r>
            <a:r>
              <a:rPr lang="es-ES" dirty="0" smtClean="0"/>
              <a:t> elegir una persona famosa del pasado y crear una cuenta de </a:t>
            </a:r>
            <a:r>
              <a:rPr lang="es-ES" dirty="0" err="1" smtClean="0"/>
              <a:t>Twitter</a:t>
            </a:r>
            <a:r>
              <a:rPr lang="es-ES" dirty="0" smtClean="0"/>
              <a:t> para ella.</a:t>
            </a:r>
            <a:br>
              <a:rPr lang="es-ES" dirty="0" smtClean="0"/>
            </a:br>
            <a:r>
              <a:rPr lang="es-ES" dirty="0" smtClean="0"/>
              <a:t>6-</a:t>
            </a:r>
            <a:r>
              <a:rPr lang="es-ES" u="sng" dirty="0" smtClean="0">
                <a:effectLst/>
              </a:rPr>
              <a:t>Micro Encuentros-</a:t>
            </a:r>
            <a:r>
              <a:rPr lang="es-ES" dirty="0" smtClean="0"/>
              <a:t> mantener conversaciones en las que participen los estudiantes con cuenta en </a:t>
            </a:r>
            <a:r>
              <a:rPr lang="es-ES" dirty="0" err="1" smtClean="0"/>
              <a:t>Twitter</a:t>
            </a:r>
            <a:r>
              <a:rPr lang="es-ES" dirty="0" smtClean="0"/>
              <a:t>.</a:t>
            </a:r>
            <a:br>
              <a:rPr lang="es-ES" dirty="0" smtClean="0"/>
            </a:br>
            <a:r>
              <a:rPr lang="es-ES" dirty="0" smtClean="0"/>
              <a:t>7-</a:t>
            </a:r>
            <a:r>
              <a:rPr lang="es-ES" u="sng" dirty="0" smtClean="0">
                <a:effectLst/>
              </a:rPr>
              <a:t>Micro Escritura-</a:t>
            </a:r>
            <a:r>
              <a:rPr lang="es-ES" dirty="0" smtClean="0"/>
              <a:t>escritura progresiva y colaborativa para crear </a:t>
            </a:r>
            <a:r>
              <a:rPr lang="es-ES" dirty="0" err="1" smtClean="0"/>
              <a:t>microrrelatos</a:t>
            </a:r>
            <a:r>
              <a:rPr lang="es-ES" dirty="0" smtClean="0"/>
              <a:t>.</a:t>
            </a:r>
            <a:br>
              <a:rPr lang="es-ES" dirty="0" smtClean="0"/>
            </a:br>
            <a:r>
              <a:rPr lang="es-ES" dirty="0" smtClean="0"/>
              <a:t>8-</a:t>
            </a:r>
            <a:r>
              <a:rPr lang="es-ES" u="sng" dirty="0" smtClean="0">
                <a:effectLst/>
              </a:rPr>
              <a:t>Lingua </a:t>
            </a:r>
            <a:r>
              <a:rPr lang="es-ES" u="sng" dirty="0" err="1" smtClean="0">
                <a:effectLst/>
              </a:rPr>
              <a:t>Tweeta</a:t>
            </a:r>
            <a:r>
              <a:rPr lang="es-ES" u="sng" dirty="0" smtClean="0">
                <a:effectLst/>
              </a:rPr>
              <a:t>-</a:t>
            </a:r>
            <a:r>
              <a:rPr lang="es-ES" dirty="0" smtClean="0"/>
              <a:t> para el aprendizaje de idiomas modernos.</a:t>
            </a:r>
            <a:br>
              <a:rPr lang="es-ES" dirty="0" smtClean="0"/>
            </a:br>
            <a:r>
              <a:rPr lang="es-ES" dirty="0" smtClean="0"/>
              <a:t>9-</a:t>
            </a:r>
            <a:r>
              <a:rPr lang="es-ES" u="sng" dirty="0" smtClean="0">
                <a:effectLst/>
              </a:rPr>
              <a:t>Tweming- </a:t>
            </a:r>
            <a:r>
              <a:rPr lang="es-ES" dirty="0" smtClean="0"/>
              <a:t>comenzar un meme (de acuerdo a una etiqueta única precedida por #) para que todo el contenido creado sea capturado automáticamente por </a:t>
            </a:r>
            <a:r>
              <a:rPr lang="es-ES" dirty="0" err="1" smtClean="0"/>
              <a:t>Twemes</a:t>
            </a:r>
            <a:r>
              <a:rPr lang="es-ES" dirty="0" smtClean="0"/>
              <a:t> u otro </a:t>
            </a:r>
            <a:r>
              <a:rPr lang="es-ES" dirty="0" err="1" smtClean="0"/>
              <a:t>agregador</a:t>
            </a:r>
            <a:r>
              <a:rPr lang="es-ES" dirty="0" smtClean="0"/>
              <a:t>.</a:t>
            </a:r>
            <a:br>
              <a:rPr lang="es-ES" dirty="0" smtClean="0"/>
            </a:br>
            <a:r>
              <a:rPr lang="es-ES" dirty="0" smtClean="0"/>
              <a:t>10-</a:t>
            </a:r>
            <a:r>
              <a:rPr lang="es-ES" u="sng" dirty="0" smtClean="0">
                <a:effectLst/>
              </a:rPr>
              <a:t>Twitter Pals-</a:t>
            </a:r>
            <a:r>
              <a:rPr lang="es-ES" dirty="0" smtClean="0"/>
              <a:t> encontrar un </a:t>
            </a:r>
            <a:r>
              <a:rPr lang="es-ES" dirty="0" err="1" smtClean="0"/>
              <a:t>Twitter</a:t>
            </a:r>
            <a:r>
              <a:rPr lang="es-ES" dirty="0" smtClean="0"/>
              <a:t> </a:t>
            </a:r>
            <a:r>
              <a:rPr lang="es-ES" dirty="0" err="1" smtClean="0"/>
              <a:t>penpal</a:t>
            </a:r>
            <a:r>
              <a:rPr lang="es-ES" dirty="0" smtClean="0"/>
              <a:t> y conversar regularmente con ellos durante un período de tiempo para conocer su cultura, aficiones, amigos, etc.</a:t>
            </a:r>
          </a:p>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46</a:t>
            </a:fld>
            <a:endParaRPr lang="es-ES_tradnl" dirty="0"/>
          </a:p>
        </p:txBody>
      </p:sp>
    </p:spTree>
    <p:extLst>
      <p:ext uri="{BB962C8B-B14F-4D97-AF65-F5344CB8AC3E}">
        <p14:creationId xmlns:p14="http://schemas.microsoft.com/office/powerpoint/2010/main" val="374005675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47</a:t>
            </a:fld>
            <a:endParaRPr lang="es-ES_tradnl"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48</a:t>
            </a:fld>
            <a:endParaRPr lang="es-ES_tradnl" dirty="0"/>
          </a:p>
        </p:txBody>
      </p:sp>
    </p:spTree>
    <p:extLst>
      <p:ext uri="{BB962C8B-B14F-4D97-AF65-F5344CB8AC3E}">
        <p14:creationId xmlns:p14="http://schemas.microsoft.com/office/powerpoint/2010/main" val="349231731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49</a:t>
            </a:fld>
            <a:endParaRPr lang="es-ES_tradnl" dirty="0"/>
          </a:p>
        </p:txBody>
      </p:sp>
    </p:spTree>
    <p:extLst>
      <p:ext uri="{BB962C8B-B14F-4D97-AF65-F5344CB8AC3E}">
        <p14:creationId xmlns:p14="http://schemas.microsoft.com/office/powerpoint/2010/main" val="194441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a:t>
            </a:fld>
            <a:endParaRPr lang="es-ES_tradnl" dirty="0"/>
          </a:p>
        </p:txBody>
      </p:sp>
    </p:spTree>
    <p:extLst>
      <p:ext uri="{BB962C8B-B14F-4D97-AF65-F5344CB8AC3E}">
        <p14:creationId xmlns:p14="http://schemas.microsoft.com/office/powerpoint/2010/main" val="24047083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50</a:t>
            </a:fld>
            <a:endParaRPr lang="es-ES_tradnl" dirty="0"/>
          </a:p>
        </p:txBody>
      </p:sp>
    </p:spTree>
    <p:extLst>
      <p:ext uri="{BB962C8B-B14F-4D97-AF65-F5344CB8AC3E}">
        <p14:creationId xmlns:p14="http://schemas.microsoft.com/office/powerpoint/2010/main" val="188533158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51</a:t>
            </a:fld>
            <a:endParaRPr lang="es-ES_tradnl"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52</a:t>
            </a:fld>
            <a:endParaRPr lang="es-ES_tradnl"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53</a:t>
            </a:fld>
            <a:endParaRPr lang="es-ES_tradnl"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6</a:t>
            </a:fld>
            <a:endParaRPr lang="es-ES_tradnl" dirty="0"/>
          </a:p>
        </p:txBody>
      </p:sp>
    </p:spTree>
    <p:extLst>
      <p:ext uri="{BB962C8B-B14F-4D97-AF65-F5344CB8AC3E}">
        <p14:creationId xmlns:p14="http://schemas.microsoft.com/office/powerpoint/2010/main" val="11103184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7</a:t>
            </a:fld>
            <a:endParaRPr lang="es-ES_tradnl" dirty="0"/>
          </a:p>
        </p:txBody>
      </p:sp>
    </p:spTree>
    <p:extLst>
      <p:ext uri="{BB962C8B-B14F-4D97-AF65-F5344CB8AC3E}">
        <p14:creationId xmlns:p14="http://schemas.microsoft.com/office/powerpoint/2010/main" val="3614222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8</a:t>
            </a:fld>
            <a:endParaRPr lang="es-ES_tradnl" dirty="0"/>
          </a:p>
        </p:txBody>
      </p:sp>
    </p:spTree>
    <p:extLst>
      <p:ext uri="{BB962C8B-B14F-4D97-AF65-F5344CB8AC3E}">
        <p14:creationId xmlns:p14="http://schemas.microsoft.com/office/powerpoint/2010/main" val="36142220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9</a:t>
            </a:fld>
            <a:endParaRPr lang="es-ES_tradnl" dirty="0"/>
          </a:p>
        </p:txBody>
      </p:sp>
    </p:spTree>
    <p:extLst>
      <p:ext uri="{BB962C8B-B14F-4D97-AF65-F5344CB8AC3E}">
        <p14:creationId xmlns:p14="http://schemas.microsoft.com/office/powerpoint/2010/main" val="2030645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lvl1pPr algn="ctr">
              <a:defRPr/>
            </a:lvl1pPr>
          </a:lstStyle>
          <a:p>
            <a:r>
              <a:rPr lang="es-ES" smtClean="0"/>
              <a:t>Haga clic para modificar el estilo de título del patrón</a:t>
            </a:r>
            <a:endParaRPr lang="es-ES_tradnl" dirty="0"/>
          </a:p>
        </p:txBody>
      </p:sp>
      <p:sp>
        <p:nvSpPr>
          <p:cNvPr id="3" name="Subtítulo 2"/>
          <p:cNvSpPr>
            <a:spLocks noGrp="1"/>
          </p:cNvSpPr>
          <p:nvPr>
            <p:ph type="subTitle" idx="1"/>
          </p:nvPr>
        </p:nvSpPr>
        <p:spPr>
          <a:xfrm>
            <a:off x="1371600" y="3886200"/>
            <a:ext cx="6400800" cy="1752600"/>
          </a:xfrm>
          <a:noFill/>
          <a:ln>
            <a:noFill/>
          </a:ln>
        </p:spPr>
        <p:txBody>
          <a:bodyPr/>
          <a:lstStyle>
            <a:lvl1pPr marL="0" indent="0" algn="ctr">
              <a:buNone/>
              <a:defRPr>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dirty="0"/>
          </a:p>
        </p:txBody>
      </p:sp>
      <p:sp>
        <p:nvSpPr>
          <p:cNvPr id="4" name="Marcador de fecha 3"/>
          <p:cNvSpPr>
            <a:spLocks noGrp="1"/>
          </p:cNvSpPr>
          <p:nvPr>
            <p:ph type="dt" sz="half" idx="10"/>
          </p:nvPr>
        </p:nvSpPr>
        <p:spPr/>
        <p:txBody>
          <a:bodyPr/>
          <a:lstStyle/>
          <a:p>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_tradnl"/>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dirty="0"/>
          </a:p>
        </p:txBody>
      </p:sp>
      <p:sp>
        <p:nvSpPr>
          <p:cNvPr id="4" name="Marcador de fecha 3"/>
          <p:cNvSpPr>
            <a:spLocks noGrp="1"/>
          </p:cNvSpPr>
          <p:nvPr>
            <p:ph type="dt" sz="half" idx="10"/>
          </p:nvPr>
        </p:nvSpPr>
        <p:spPr/>
        <p:txBody>
          <a:bodyPr/>
          <a:lstStyle/>
          <a:p>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1270000"/>
            <a:ext cx="2057400" cy="4856163"/>
          </a:xfrm>
        </p:spPr>
        <p:txBody>
          <a:bodyPr vert="eaVert"/>
          <a:lstStyle/>
          <a:p>
            <a:r>
              <a:rPr lang="es-ES" smtClean="0"/>
              <a:t>Haga clic para modificar el estilo de título del patrón</a:t>
            </a:r>
            <a:endParaRPr lang="es-ES_tradnl" dirty="0"/>
          </a:p>
        </p:txBody>
      </p:sp>
      <p:sp>
        <p:nvSpPr>
          <p:cNvPr id="3" name="Marcador de texto vertical 2"/>
          <p:cNvSpPr>
            <a:spLocks noGrp="1"/>
          </p:cNvSpPr>
          <p:nvPr>
            <p:ph type="body" orient="vert" idx="1"/>
          </p:nvPr>
        </p:nvSpPr>
        <p:spPr>
          <a:xfrm>
            <a:off x="457200" y="274638"/>
            <a:ext cx="5867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Marcador de fecha 3"/>
          <p:cNvSpPr>
            <a:spLocks noGrp="1"/>
          </p:cNvSpPr>
          <p:nvPr>
            <p:ph type="dt" sz="half" idx="10"/>
          </p:nvPr>
        </p:nvSpPr>
        <p:spPr/>
        <p:txBody>
          <a:bodyPr/>
          <a:lstStyle/>
          <a:p>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_tradnl"/>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pic>
        <p:nvPicPr>
          <p:cNvPr id="8" name="7 Imagen"/>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511" y="6321844"/>
            <a:ext cx="1512167" cy="56354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ctr">
              <a:defRPr sz="4000" b="1" cap="all"/>
            </a:lvl1pPr>
          </a:lstStyle>
          <a:p>
            <a:r>
              <a:rPr lang="es-ES" smtClean="0"/>
              <a:t>Haga clic para modificar el estilo de título del patrón</a:t>
            </a:r>
            <a:endParaRPr lang="es-ES_tradnl" dirty="0"/>
          </a:p>
        </p:txBody>
      </p:sp>
      <p:sp>
        <p:nvSpPr>
          <p:cNvPr id="3" name="Marcador de texto 2"/>
          <p:cNvSpPr>
            <a:spLocks noGrp="1"/>
          </p:cNvSpPr>
          <p:nvPr>
            <p:ph type="body" idx="1"/>
          </p:nvPr>
        </p:nvSpPr>
        <p:spPr>
          <a:xfrm>
            <a:off x="722313" y="2906713"/>
            <a:ext cx="7772400" cy="1500187"/>
          </a:xfrm>
          <a:noFill/>
          <a:ln>
            <a:noFill/>
          </a:ln>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pic>
        <p:nvPicPr>
          <p:cNvPr id="8" name="7 Imagen"/>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511" y="6321844"/>
            <a:ext cx="1512167" cy="56354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dirty="0"/>
          </a:p>
        </p:txBody>
      </p:sp>
      <p:sp>
        <p:nvSpPr>
          <p:cNvPr id="4" name="Marcador de contenido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dirty="0"/>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pic>
        <p:nvPicPr>
          <p:cNvPr id="8" name="7 Imagen"/>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511" y="6321844"/>
            <a:ext cx="1512167" cy="56354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Marcador de texto 2"/>
          <p:cNvSpPr>
            <a:spLocks noGrp="1"/>
          </p:cNvSpPr>
          <p:nvPr>
            <p:ph type="body" idx="1"/>
          </p:nvPr>
        </p:nvSpPr>
        <p:spPr>
          <a:xfrm>
            <a:off x="457200" y="1535113"/>
            <a:ext cx="4040188" cy="639762"/>
          </a:xfrm>
        </p:spPr>
        <p:txBody>
          <a:bodyPr anchor="b">
            <a:noAutofit/>
          </a:bodyPr>
          <a:lstStyle>
            <a:lvl1pPr marL="0" indent="0">
              <a:buNone/>
              <a:defRPr sz="2000" b="1">
                <a:solidFill>
                  <a:srgbClr val="99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dirty="0"/>
          </a:p>
        </p:txBody>
      </p:sp>
      <p:sp>
        <p:nvSpPr>
          <p:cNvPr id="5" name="Marcador de texto 4"/>
          <p:cNvSpPr>
            <a:spLocks noGrp="1"/>
          </p:cNvSpPr>
          <p:nvPr>
            <p:ph type="body" sz="quarter" idx="3"/>
          </p:nvPr>
        </p:nvSpPr>
        <p:spPr>
          <a:xfrm>
            <a:off x="4645025" y="1535113"/>
            <a:ext cx="4041775" cy="639762"/>
          </a:xfrm>
        </p:spPr>
        <p:txBody>
          <a:bodyPr anchor="b">
            <a:noAutofit/>
          </a:bodyPr>
          <a:lstStyle>
            <a:lvl1pPr marL="0" indent="0">
              <a:buNone/>
              <a:defRPr sz="2000" b="1">
                <a:solidFill>
                  <a:srgbClr val="99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8" name="Marcador de pie de página 7"/>
          <p:cNvSpPr>
            <a:spLocks noGrp="1"/>
          </p:cNvSpPr>
          <p:nvPr>
            <p:ph type="ftr" sz="quarter" idx="11"/>
          </p:nvPr>
        </p:nvSpPr>
        <p:spPr/>
        <p:txBody>
          <a:bodyPr/>
          <a:lstStyle/>
          <a:p>
            <a:r>
              <a:rPr lang="es-ES_tradnl" smtClean="0"/>
              <a:t>GRIAL – Universidad de Salamanca</a:t>
            </a:r>
            <a:endParaRPr lang="es-ES_tradnl"/>
          </a:p>
        </p:txBody>
      </p:sp>
      <p:sp>
        <p:nvSpPr>
          <p:cNvPr id="9" name="Marcador de número de diapositiva 8"/>
          <p:cNvSpPr>
            <a:spLocks noGrp="1"/>
          </p:cNvSpPr>
          <p:nvPr>
            <p:ph type="sldNum" sz="quarter" idx="12"/>
          </p:nvPr>
        </p:nvSpPr>
        <p:spPr/>
        <p:txBody>
          <a:bodyPr/>
          <a:lstStyle/>
          <a:p>
            <a:fld id="{F9889935-DC85-4847-9265-CE546BEEBDB1}" type="slidenum">
              <a:rPr lang="es-ES_tradnl" smtClean="0"/>
              <a:pPr/>
              <a:t>‹Nº›</a:t>
            </a:fld>
            <a:endParaRPr lang="es-ES_tradnl"/>
          </a:p>
        </p:txBody>
      </p:sp>
      <p:pic>
        <p:nvPicPr>
          <p:cNvPr id="10" name="9 Imagen"/>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511" y="6321844"/>
            <a:ext cx="1512167" cy="5635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_tradnl"/>
          </a:p>
        </p:txBody>
      </p:sp>
      <p:sp>
        <p:nvSpPr>
          <p:cNvPr id="3" name="Marcador de fecha 2"/>
          <p:cNvSpPr>
            <a:spLocks noGrp="1"/>
          </p:cNvSpPr>
          <p:nvPr>
            <p:ph type="dt" sz="half" idx="10"/>
          </p:nvPr>
        </p:nvSpPr>
        <p:spPr/>
        <p:txBody>
          <a:bodyPr/>
          <a:lstStyle/>
          <a:p>
            <a:endParaRPr lang="es-ES_tradnl"/>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número de diapositiva 4"/>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endParaRPr lang="es-ES_tradnl"/>
          </a:p>
        </p:txBody>
      </p:sp>
      <p:sp>
        <p:nvSpPr>
          <p:cNvPr id="3" name="Marcador de pie de página 2"/>
          <p:cNvSpPr>
            <a:spLocks noGrp="1"/>
          </p:cNvSpPr>
          <p:nvPr>
            <p:ph type="ftr" sz="quarter" idx="11"/>
          </p:nvPr>
        </p:nvSpPr>
        <p:spPr/>
        <p:txBody>
          <a:bodyPr/>
          <a:lstStyle/>
          <a:p>
            <a:r>
              <a:rPr lang="es-ES_tradnl" smtClean="0"/>
              <a:t>GRIAL – Universidad de Salamanca</a:t>
            </a:r>
            <a:endParaRPr lang="es-ES_tradnl"/>
          </a:p>
        </p:txBody>
      </p:sp>
      <p:sp>
        <p:nvSpPr>
          <p:cNvPr id="4" name="Marcador de número de diapositiva 3"/>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ctr">
              <a:defRPr sz="2000" b="1"/>
            </a:lvl1pPr>
          </a:lstStyle>
          <a:p>
            <a:r>
              <a:rPr lang="es-ES" smtClean="0"/>
              <a:t>Haga clic para modificar el estilo de título del patrón</a:t>
            </a:r>
            <a:endParaRPr lang="es-ES_tradnl" dirty="0"/>
          </a:p>
        </p:txBody>
      </p:sp>
      <p:sp>
        <p:nvSpPr>
          <p:cNvPr id="3" name="Marcador de contenido 2"/>
          <p:cNvSpPr>
            <a:spLocks noGrp="1"/>
          </p:cNvSpPr>
          <p:nvPr>
            <p:ph idx="1"/>
          </p:nvPr>
        </p:nvSpPr>
        <p:spPr>
          <a:xfrm>
            <a:off x="3575050" y="1435100"/>
            <a:ext cx="5111750" cy="4691063"/>
          </a:xfrm>
        </p:spPr>
        <p:txBody>
          <a:bodyPr/>
          <a:lstStyle>
            <a:lvl1pPr>
              <a:defRPr sz="2600"/>
            </a:lvl1pPr>
            <a:lvl2pPr>
              <a:defRPr sz="24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dirty="0"/>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5003800"/>
            <a:ext cx="5486400" cy="566738"/>
          </a:xfrm>
        </p:spPr>
        <p:txBody>
          <a:bodyPr anchor="b"/>
          <a:lstStyle>
            <a:lvl1pPr algn="ctr">
              <a:defRPr sz="2000" b="1"/>
            </a:lvl1pPr>
          </a:lstStyle>
          <a:p>
            <a:r>
              <a:rPr lang="es-ES" smtClean="0"/>
              <a:t>Haga clic para modificar el estilo de título del patrón</a:t>
            </a:r>
            <a:endParaRPr lang="es-ES_tradnl" dirty="0"/>
          </a:p>
        </p:txBody>
      </p:sp>
      <p:sp>
        <p:nvSpPr>
          <p:cNvPr id="3" name="Marcador de posición de imagen 2"/>
          <p:cNvSpPr>
            <a:spLocks noGrp="1"/>
          </p:cNvSpPr>
          <p:nvPr>
            <p:ph type="pic" idx="1"/>
          </p:nvPr>
        </p:nvSpPr>
        <p:spPr>
          <a:xfrm>
            <a:off x="1792288" y="1252538"/>
            <a:ext cx="5486400" cy="36750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_tradnl" dirty="0"/>
          </a:p>
        </p:txBody>
      </p:sp>
      <p:sp>
        <p:nvSpPr>
          <p:cNvPr id="4" name="Marcador de texto 3"/>
          <p:cNvSpPr>
            <a:spLocks noGrp="1"/>
          </p:cNvSpPr>
          <p:nvPr>
            <p:ph type="body" sz="half" idx="2"/>
          </p:nvPr>
        </p:nvSpPr>
        <p:spPr>
          <a:xfrm>
            <a:off x="1792288" y="5570538"/>
            <a:ext cx="5486400" cy="6143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DDDDDD"/>
            </a:gs>
          </a:gsLst>
          <a:lin ang="5400000" scaled="0"/>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127000"/>
            <a:ext cx="5880100" cy="1143000"/>
          </a:xfrm>
          <a:prstGeom prst="rect">
            <a:avLst/>
          </a:prstGeom>
        </p:spPr>
        <p:txBody>
          <a:bodyPr vert="horz" lIns="91440" tIns="45720" rIns="91440" bIns="45720" rtlCol="0" anchor="ctr">
            <a:normAutofit/>
          </a:bodyPr>
          <a:lstStyle/>
          <a:p>
            <a:r>
              <a:rPr lang="es-ES_tradnl" dirty="0" smtClean="0"/>
              <a:t>Clic para editar título</a:t>
            </a:r>
            <a:endParaRPr lang="es-ES_tradnl" dirty="0"/>
          </a:p>
        </p:txBody>
      </p:sp>
      <p:sp>
        <p:nvSpPr>
          <p:cNvPr id="3" name="Marcador de texto 2"/>
          <p:cNvSpPr>
            <a:spLocks noGrp="1"/>
          </p:cNvSpPr>
          <p:nvPr>
            <p:ph type="body" idx="1"/>
          </p:nvPr>
        </p:nvSpPr>
        <p:spPr>
          <a:xfrm>
            <a:off x="457200" y="1600200"/>
            <a:ext cx="8229600" cy="4525963"/>
          </a:xfrm>
          <a:prstGeom prst="rect">
            <a:avLst/>
          </a:prstGeom>
          <a:solidFill>
            <a:schemeClr val="bg1"/>
          </a:solidFill>
          <a:ln cap="rnd">
            <a:solidFill>
              <a:srgbClr val="DDDDDD"/>
            </a:solidFill>
          </a:ln>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a:defRPr>
            </a:lvl1pPr>
          </a:lstStyle>
          <a:p>
            <a:endParaRPr lang="es-ES_tradnl"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666666"/>
                </a:solidFill>
                <a:latin typeface="Tahoma"/>
                <a:cs typeface="Tahoma"/>
              </a:defRPr>
            </a:lvl1pPr>
          </a:lstStyle>
          <a:p>
            <a:r>
              <a:rPr lang="es-ES_tradnl" smtClean="0"/>
              <a:t>GRIAL – Universidad de Salamanca</a:t>
            </a:r>
            <a:endParaRPr lang="es-ES_tradnl"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a:defRPr>
            </a:lvl1pPr>
          </a:lstStyle>
          <a:p>
            <a:fld id="{F9889935-DC85-4847-9265-CE546BEEBDB1}" type="slidenum">
              <a:rPr lang="es-ES_tradnl" smtClean="0"/>
              <a:pPr/>
              <a:t>‹Nº›</a:t>
            </a:fld>
            <a:endParaRPr lang="es-ES_tradnl" dirty="0"/>
          </a:p>
        </p:txBody>
      </p:sp>
      <p:pic>
        <p:nvPicPr>
          <p:cNvPr id="8" name="Imagen 7" descr="Grial 100 transparente.png"/>
          <p:cNvPicPr>
            <a:picLocks noChangeAspect="1"/>
          </p:cNvPicPr>
          <p:nvPr/>
        </p:nvPicPr>
        <p:blipFill>
          <a:blip r:embed="rId13"/>
          <a:stretch>
            <a:fillRect/>
          </a:stretch>
        </p:blipFill>
        <p:spPr>
          <a:xfrm>
            <a:off x="6337300" y="0"/>
            <a:ext cx="2806700" cy="1270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457200" rtl="0" eaLnBrk="1" latinLnBrk="0" hangingPunct="1">
        <a:spcBef>
          <a:spcPct val="0"/>
        </a:spcBef>
        <a:buNone/>
        <a:defRPr sz="3600" kern="1200">
          <a:solidFill>
            <a:schemeClr val="tx1"/>
          </a:solidFill>
          <a:effectLst>
            <a:outerShdw blurRad="63500" dist="50800" dir="2700000">
              <a:srgbClr val="666666"/>
            </a:outerShdw>
          </a:effectLst>
          <a:latin typeface="Arial"/>
          <a:ea typeface="+mj-ea"/>
          <a:cs typeface="+mj-cs"/>
        </a:defRPr>
      </a:lvl1pPr>
    </p:titleStyle>
    <p:bodyStyle>
      <a:lvl1pPr marL="342900" indent="-342900" algn="l" defTabSz="457200" rtl="0" eaLnBrk="1" latinLnBrk="0" hangingPunct="1">
        <a:spcBef>
          <a:spcPct val="20000"/>
        </a:spcBef>
        <a:buFont typeface="Arial"/>
        <a:buChar char="•"/>
        <a:defRPr sz="2600" kern="1200">
          <a:solidFill>
            <a:schemeClr val="tx1"/>
          </a:solidFill>
          <a:latin typeface="Tahoma"/>
          <a:ea typeface="+mn-ea"/>
          <a:cs typeface="Tahoma"/>
        </a:defRPr>
      </a:lvl1pPr>
      <a:lvl2pPr marL="742950" indent="-285750" algn="l" defTabSz="457200" rtl="0" eaLnBrk="1" latinLnBrk="0" hangingPunct="1">
        <a:spcBef>
          <a:spcPct val="20000"/>
        </a:spcBef>
        <a:buFont typeface="Wingdings" charset="2"/>
        <a:buChar char="ü"/>
        <a:defRPr sz="2400" kern="1200">
          <a:solidFill>
            <a:schemeClr val="tx1"/>
          </a:solidFill>
          <a:latin typeface="Tahoma"/>
          <a:ea typeface="+mn-ea"/>
          <a:cs typeface="Tahoma"/>
        </a:defRPr>
      </a:lvl2pPr>
      <a:lvl3pPr marL="1143000" indent="-228600" algn="l" defTabSz="457200" rtl="0" eaLnBrk="1" latinLnBrk="0" hangingPunct="1">
        <a:spcBef>
          <a:spcPct val="20000"/>
        </a:spcBef>
        <a:buFont typeface="Arial"/>
        <a:buChar char="•"/>
        <a:defRPr sz="2000" kern="1200">
          <a:solidFill>
            <a:schemeClr val="tx1"/>
          </a:solidFill>
          <a:latin typeface="Tahoma"/>
          <a:ea typeface="+mn-ea"/>
          <a:cs typeface="Tahoma"/>
        </a:defRPr>
      </a:lvl3pPr>
      <a:lvl4pPr marL="1600200" indent="-228600" algn="l" defTabSz="457200" rtl="0" eaLnBrk="1" latinLnBrk="0" hangingPunct="1">
        <a:spcBef>
          <a:spcPct val="20000"/>
        </a:spcBef>
        <a:buFont typeface="Arial"/>
        <a:buChar char="–"/>
        <a:defRPr sz="1800" kern="1200">
          <a:solidFill>
            <a:schemeClr val="tx1"/>
          </a:solidFill>
          <a:latin typeface="Tahoma"/>
          <a:ea typeface="+mn-ea"/>
          <a:cs typeface="Tahoma"/>
        </a:defRPr>
      </a:lvl4pPr>
      <a:lvl5pPr marL="2057400" indent="-228600" algn="l" defTabSz="457200" rtl="0" eaLnBrk="1" latinLnBrk="0" hangingPunct="1">
        <a:spcBef>
          <a:spcPct val="20000"/>
        </a:spcBef>
        <a:buFont typeface="Lucida Grande"/>
        <a:buChar char="⊳"/>
        <a:defRPr sz="1600" kern="1200">
          <a:solidFill>
            <a:schemeClr val="tx1"/>
          </a:solidFill>
          <a:latin typeface="Tahoma"/>
          <a:ea typeface="+mn-ea"/>
          <a:cs typeface="Tahom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garcia@usal.e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twitter.com/frangp" TargetMode="External"/><Relationship Id="rId4" Type="http://schemas.openxmlformats.org/officeDocument/2006/relationships/hyperlink" Target="http://grial.usal.es/"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www.deviantart.co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www.deviantart.com/"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www.deviantart.com/"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hyperlink" Target="http://www.deviantart.com/"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slideshare.net/stevenvanbelleghem/social-networks-around-the-world-2010"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deviantart.com/"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gigle.net/wp-content/uploads/2011/02/aniversario-facebook.jpg"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iredes.es/mapa/"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feeds.feedburner.com/PabloBurgueno"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3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hyperlink" Target="http://www.deviantart.com/"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deviantart.com/"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www.useit.com/alertbox/participation_inequality.html"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51.gif"/></Relationships>
</file>

<file path=ppt/slides/_rels/slide4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hyperlink" Target="http://www.deviantart.com/"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hyperlink" Target="http://www.deviantart.com/"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ace-of-finland.deviantart.com/" TargetMode="External"/><Relationship Id="rId2" Type="http://schemas.openxmlformats.org/officeDocument/2006/relationships/notesSlide" Target="../notesSlides/notesSlide51.xml"/><Relationship Id="rId1" Type="http://schemas.openxmlformats.org/officeDocument/2006/relationships/slideLayout" Target="../slideLayouts/slideLayout3.xml"/><Relationship Id="rId5" Type="http://schemas.openxmlformats.org/officeDocument/2006/relationships/image" Target="../media/image59.jpeg"/><Relationship Id="rId4" Type="http://schemas.openxmlformats.org/officeDocument/2006/relationships/hyperlink" Target="http://www.deviantart.com/"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grial.usal.es/"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hyperlink" Target="http://twitter.com/grial_usal" TargetMode="External"/><Relationship Id="rId4" Type="http://schemas.openxmlformats.org/officeDocument/2006/relationships/hyperlink" Target="http://www.facebook.com/grialusal"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mailto:fgarcia@usal.es" TargetMode="External"/><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twitter.com/frangp" TargetMode="External"/><Relationship Id="rId4" Type="http://schemas.openxmlformats.org/officeDocument/2006/relationships/hyperlink" Target="http://grial.usal.e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www.deviantart.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439096"/>
            <a:ext cx="7772400" cy="1470025"/>
          </a:xfrm>
        </p:spPr>
        <p:txBody>
          <a:bodyPr>
            <a:normAutofit/>
          </a:bodyPr>
          <a:lstStyle/>
          <a:p>
            <a:r>
              <a:rPr lang="es-ES" sz="4000" dirty="0" smtClean="0"/>
              <a:t>Redes Sociales en Educación</a:t>
            </a:r>
            <a:endParaRPr lang="es-ES" sz="4000" dirty="0"/>
          </a:p>
        </p:txBody>
      </p:sp>
      <p:sp>
        <p:nvSpPr>
          <p:cNvPr id="3" name="2 Subtítulo"/>
          <p:cNvSpPr>
            <a:spLocks noGrp="1"/>
          </p:cNvSpPr>
          <p:nvPr>
            <p:ph type="subTitle" idx="1"/>
          </p:nvPr>
        </p:nvSpPr>
        <p:spPr>
          <a:xfrm>
            <a:off x="1047749" y="3177541"/>
            <a:ext cx="7077075" cy="2051058"/>
          </a:xfrm>
        </p:spPr>
        <p:txBody>
          <a:bodyPr>
            <a:normAutofit fontScale="77500" lnSpcReduction="20000"/>
          </a:bodyPr>
          <a:lstStyle/>
          <a:p>
            <a:r>
              <a:rPr lang="es-ES" dirty="0"/>
              <a:t>Dr. Francisco José García Peñalvo</a:t>
            </a:r>
          </a:p>
          <a:p>
            <a:endParaRPr lang="es-ES" sz="2100" dirty="0" smtClean="0"/>
          </a:p>
          <a:p>
            <a:r>
              <a:rPr lang="es-ES" sz="2100" dirty="0" smtClean="0"/>
              <a:t>Departamento </a:t>
            </a:r>
            <a:r>
              <a:rPr lang="es-ES" sz="2100" dirty="0"/>
              <a:t>de Informática y Automática</a:t>
            </a:r>
          </a:p>
          <a:p>
            <a:r>
              <a:rPr lang="es-ES" sz="2100" dirty="0"/>
              <a:t>GRupo de investigación en InterAcción y eLearning (GRIAL)</a:t>
            </a:r>
          </a:p>
          <a:p>
            <a:r>
              <a:rPr lang="es-ES" sz="2100" dirty="0"/>
              <a:t>Universidad de Salamanca</a:t>
            </a:r>
          </a:p>
          <a:p>
            <a:r>
              <a:rPr lang="es-ES" sz="2100" dirty="0">
                <a:hlinkClick r:id="rId3"/>
              </a:rPr>
              <a:t>fgarcia@usal.es</a:t>
            </a:r>
            <a:endParaRPr lang="es-ES" sz="2100" dirty="0"/>
          </a:p>
          <a:p>
            <a:r>
              <a:rPr lang="es-ES" sz="2100" dirty="0">
                <a:hlinkClick r:id="rId4"/>
              </a:rPr>
              <a:t>http://grial.usal.es</a:t>
            </a:r>
            <a:r>
              <a:rPr lang="es-ES" sz="2100" dirty="0"/>
              <a:t> </a:t>
            </a:r>
          </a:p>
          <a:p>
            <a:r>
              <a:rPr lang="es-ES" sz="2100" dirty="0">
                <a:hlinkClick r:id="rId5"/>
              </a:rPr>
              <a:t>http://</a:t>
            </a:r>
            <a:r>
              <a:rPr lang="es-ES" sz="2100" dirty="0" smtClean="0">
                <a:hlinkClick r:id="rId5"/>
              </a:rPr>
              <a:t>twitter.com/frangp</a:t>
            </a:r>
            <a:endParaRPr lang="es-ES" sz="2100" dirty="0"/>
          </a:p>
        </p:txBody>
      </p:sp>
      <p:pic>
        <p:nvPicPr>
          <p:cNvPr id="8" name="Picture 1"/>
          <p:cNvPicPr>
            <a:picLocks noChangeAspect="1" noChangeArrowheads="1"/>
          </p:cNvPicPr>
          <p:nvPr/>
        </p:nvPicPr>
        <p:blipFill>
          <a:blip r:embed="rId6" cstate="print"/>
          <a:srcRect t="4261" r="7216" b="19032"/>
          <a:stretch>
            <a:fillRect/>
          </a:stretch>
        </p:blipFill>
        <p:spPr bwMode="auto">
          <a:xfrm>
            <a:off x="8129814" y="6508314"/>
            <a:ext cx="685800" cy="233799"/>
          </a:xfrm>
          <a:prstGeom prst="rect">
            <a:avLst/>
          </a:prstGeom>
          <a:noFill/>
          <a:ln w="9525">
            <a:noFill/>
            <a:miter lim="800000"/>
            <a:headEnd/>
            <a:tailEnd/>
          </a:ln>
          <a:effectLst/>
        </p:spPr>
      </p:pic>
      <p:sp>
        <p:nvSpPr>
          <p:cNvPr id="7" name="6 Rectángulo"/>
          <p:cNvSpPr/>
          <p:nvPr/>
        </p:nvSpPr>
        <p:spPr>
          <a:xfrm>
            <a:off x="0" y="4324"/>
            <a:ext cx="8056588" cy="307777"/>
          </a:xfrm>
          <a:prstGeom prst="rect">
            <a:avLst/>
          </a:prstGeom>
        </p:spPr>
        <p:txBody>
          <a:bodyPr wrap="square">
            <a:spAutoFit/>
          </a:bodyPr>
          <a:lstStyle/>
          <a:p>
            <a:r>
              <a:rPr lang="es-ES" sz="1400" b="1" dirty="0"/>
              <a:t>Recursos Informáticos - Unidad I: Gestión de la Tecnología y del Conocimiento</a:t>
            </a:r>
            <a:endParaRPr lang="es-ES" sz="1400" dirty="0"/>
          </a:p>
        </p:txBody>
      </p:sp>
      <p:sp>
        <p:nvSpPr>
          <p:cNvPr id="10" name="9 CuadroTexto"/>
          <p:cNvSpPr txBox="1"/>
          <p:nvPr/>
        </p:nvSpPr>
        <p:spPr>
          <a:xfrm>
            <a:off x="1366823" y="5809105"/>
            <a:ext cx="6429420" cy="830997"/>
          </a:xfrm>
          <a:prstGeom prst="rect">
            <a:avLst/>
          </a:prstGeom>
          <a:noFill/>
        </p:spPr>
        <p:txBody>
          <a:bodyPr wrap="square" rtlCol="0">
            <a:spAutoFit/>
          </a:bodyPr>
          <a:lstStyle/>
          <a:p>
            <a:pPr algn="ctr"/>
            <a:r>
              <a:rPr lang="es-ES" dirty="0" smtClean="0">
                <a:solidFill>
                  <a:srgbClr val="FF0000"/>
                </a:solidFill>
              </a:rPr>
              <a:t>Máster en las TIC en la Educación: Análisis y Diseño de Procesos, Recursos y Prácticas Formativas</a:t>
            </a:r>
          </a:p>
          <a:p>
            <a:pPr algn="ctr"/>
            <a:r>
              <a:rPr lang="es-ES" sz="1200" dirty="0" smtClean="0"/>
              <a:t>Facultad de Educación – 14 de febrero 2010</a:t>
            </a:r>
            <a:endParaRPr lang="es-ES" sz="1200" dirty="0"/>
          </a:p>
        </p:txBody>
      </p:sp>
    </p:spTree>
    <p:extLst>
      <p:ext uri="{BB962C8B-B14F-4D97-AF65-F5344CB8AC3E}">
        <p14:creationId xmlns:p14="http://schemas.microsoft.com/office/powerpoint/2010/main" val="5947801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3772" y="4977993"/>
            <a:ext cx="7772400" cy="1362075"/>
          </a:xfrm>
        </p:spPr>
        <p:txBody>
          <a:bodyPr vert="horz" lIns="91440" tIns="45720" rIns="91440" bIns="45720" rtlCol="0" anchor="t">
            <a:normAutofit/>
          </a:bodyPr>
          <a:lstStyle/>
          <a:p>
            <a:pPr algn="r"/>
            <a:r>
              <a:rPr lang="es-ES" dirty="0"/>
              <a:t>2. Formación 2.0</a:t>
            </a:r>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10</a:t>
            </a:fld>
            <a:endParaRPr lang="es-ES_tradnl"/>
          </a:p>
        </p:txBody>
      </p:sp>
      <p:sp>
        <p:nvSpPr>
          <p:cNvPr id="3" name="2 Marcador de pie de página"/>
          <p:cNvSpPr>
            <a:spLocks noGrp="1"/>
          </p:cNvSpPr>
          <p:nvPr>
            <p:ph type="ftr" sz="quarter" idx="11"/>
          </p:nvPr>
        </p:nvSpPr>
        <p:spPr/>
        <p:txBody>
          <a:bodyPr/>
          <a:lstStyle/>
          <a:p>
            <a:r>
              <a:rPr lang="es-ES_tradnl" dirty="0" smtClean="0"/>
              <a:t>GRIAL – Universidad de Salamanca</a:t>
            </a:r>
            <a:endParaRPr lang="es-ES_tradnl" dirty="0"/>
          </a:p>
        </p:txBody>
      </p:sp>
      <p:pic>
        <p:nvPicPr>
          <p:cNvPr id="6" name="Picture 2" descr="http://www.deviantart.com/download/83663967/soul_education_by_StanOd.jpg"/>
          <p:cNvPicPr>
            <a:picLocks noChangeAspect="1" noChangeArrowheads="1"/>
          </p:cNvPicPr>
          <p:nvPr/>
        </p:nvPicPr>
        <p:blipFill>
          <a:blip r:embed="rId3"/>
          <a:srcRect/>
          <a:stretch>
            <a:fillRect/>
          </a:stretch>
        </p:blipFill>
        <p:spPr bwMode="auto">
          <a:xfrm rot="21414284">
            <a:off x="1344462" y="-265955"/>
            <a:ext cx="3305448" cy="4988859"/>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pic>
      <p:sp>
        <p:nvSpPr>
          <p:cNvPr id="7" name="6 CuadroTexto"/>
          <p:cNvSpPr txBox="1"/>
          <p:nvPr/>
        </p:nvSpPr>
        <p:spPr>
          <a:xfrm rot="156440">
            <a:off x="898560" y="4519684"/>
            <a:ext cx="1669047"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s-ES" sz="1000" dirty="0" err="1" smtClean="0"/>
              <a:t>Soul</a:t>
            </a:r>
            <a:r>
              <a:rPr lang="es-ES" sz="1000" dirty="0" smtClean="0"/>
              <a:t> </a:t>
            </a:r>
            <a:r>
              <a:rPr lang="es-ES" sz="1000" dirty="0" err="1" smtClean="0"/>
              <a:t>education</a:t>
            </a:r>
            <a:r>
              <a:rPr lang="es-ES" sz="1000" dirty="0" smtClean="0"/>
              <a:t> </a:t>
            </a:r>
            <a:r>
              <a:rPr lang="es-ES" sz="1000" dirty="0" err="1" smtClean="0"/>
              <a:t>by</a:t>
            </a:r>
            <a:r>
              <a:rPr lang="es-ES" sz="1000" dirty="0" smtClean="0"/>
              <a:t> </a:t>
            </a:r>
            <a:r>
              <a:rPr lang="es-ES" sz="1000" dirty="0" err="1" smtClean="0"/>
              <a:t>StanOd</a:t>
            </a:r>
            <a:r>
              <a:rPr lang="es-ES" sz="1000" dirty="0" smtClean="0"/>
              <a:t> </a:t>
            </a:r>
          </a:p>
          <a:p>
            <a:r>
              <a:rPr lang="es-ES" sz="1000" dirty="0" smtClean="0">
                <a:hlinkClick r:id="rId4"/>
              </a:rPr>
              <a:t>http://www.deviantart.com</a:t>
            </a:r>
            <a:r>
              <a:rPr lang="es-ES" sz="1000" dirty="0" smtClean="0"/>
              <a:t> </a:t>
            </a:r>
            <a:endParaRPr lang="es-ES" sz="1000" dirty="0"/>
          </a:p>
        </p:txBody>
      </p:sp>
    </p:spTree>
    <p:extLst>
      <p:ext uri="{BB962C8B-B14F-4D97-AF65-F5344CB8AC3E}">
        <p14:creationId xmlns:p14="http://schemas.microsoft.com/office/powerpoint/2010/main" val="22348423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Hacia el aprendizaje social</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11</a:t>
            </a:fld>
            <a:endParaRPr lang="es-ES_tradnl"/>
          </a:p>
        </p:txBody>
      </p:sp>
      <p:sp>
        <p:nvSpPr>
          <p:cNvPr id="7" name="2 Marcador de contenido"/>
          <p:cNvSpPr>
            <a:spLocks noGrp="1"/>
          </p:cNvSpPr>
          <p:nvPr>
            <p:ph idx="1"/>
          </p:nvPr>
        </p:nvSpPr>
        <p:spPr>
          <a:xfrm>
            <a:off x="457200" y="1256553"/>
            <a:ext cx="8229600" cy="4856163"/>
          </a:xfrm>
        </p:spPr>
        <p:txBody>
          <a:bodyPr>
            <a:normAutofit/>
          </a:bodyPr>
          <a:lstStyle/>
          <a:p>
            <a:r>
              <a:rPr lang="es-ES_tradnl" sz="2400" dirty="0" smtClean="0">
                <a:ea typeface="Geneva" charset="0"/>
                <a:cs typeface="Geneva" charset="0"/>
              </a:rPr>
              <a:t>Importancia social del proceso de aprendizaje y su evolución</a:t>
            </a:r>
          </a:p>
          <a:p>
            <a:r>
              <a:rPr lang="es-ES_tradnl" sz="2400" dirty="0" smtClean="0">
                <a:ea typeface="Geneva" charset="0"/>
                <a:cs typeface="Geneva" charset="0"/>
              </a:rPr>
              <a:t>Tendencia hacia el aprendizaje social en cualquier momento y lugar</a:t>
            </a:r>
          </a:p>
          <a:p>
            <a:r>
              <a:rPr lang="es-ES_tradnl" sz="2400" dirty="0" smtClean="0">
                <a:ea typeface="Geneva" charset="0"/>
                <a:cs typeface="Geneva" charset="0"/>
              </a:rPr>
              <a:t>Evolución de los medios y </a:t>
            </a:r>
            <a:br>
              <a:rPr lang="es-ES_tradnl" sz="2400" dirty="0" smtClean="0">
                <a:ea typeface="Geneva" charset="0"/>
                <a:cs typeface="Geneva" charset="0"/>
              </a:rPr>
            </a:br>
            <a:r>
              <a:rPr lang="es-ES_tradnl" sz="2400" dirty="0" smtClean="0">
                <a:ea typeface="Geneva" charset="0"/>
                <a:cs typeface="Geneva" charset="0"/>
              </a:rPr>
              <a:t>procesos de adquisición de </a:t>
            </a:r>
            <a:br>
              <a:rPr lang="es-ES_tradnl" sz="2400" dirty="0" smtClean="0">
                <a:ea typeface="Geneva" charset="0"/>
                <a:cs typeface="Geneva" charset="0"/>
              </a:rPr>
            </a:br>
            <a:r>
              <a:rPr lang="es-ES_tradnl" sz="2400" dirty="0" smtClean="0">
                <a:ea typeface="Geneva" charset="0"/>
                <a:cs typeface="Geneva" charset="0"/>
              </a:rPr>
              <a:t>conocimiento</a:t>
            </a:r>
          </a:p>
          <a:p>
            <a:r>
              <a:rPr lang="es-ES_tradnl" sz="2400" dirty="0" smtClean="0">
                <a:ea typeface="Geneva" charset="0"/>
                <a:cs typeface="Geneva" charset="0"/>
              </a:rPr>
              <a:t>Contenidos en abierto</a:t>
            </a:r>
          </a:p>
          <a:p>
            <a:r>
              <a:rPr lang="es-ES_tradnl" sz="2400" dirty="0" smtClean="0">
                <a:ea typeface="Geneva" charset="0"/>
                <a:cs typeface="Geneva" charset="0"/>
              </a:rPr>
              <a:t>Momento de ruptura hacia</a:t>
            </a:r>
            <a:br>
              <a:rPr lang="es-ES_tradnl" sz="2400" dirty="0" smtClean="0">
                <a:ea typeface="Geneva" charset="0"/>
                <a:cs typeface="Geneva" charset="0"/>
              </a:rPr>
            </a:br>
            <a:r>
              <a:rPr lang="es-ES_tradnl" sz="2400" dirty="0" smtClean="0">
                <a:ea typeface="Geneva" charset="0"/>
                <a:cs typeface="Geneva" charset="0"/>
              </a:rPr>
              <a:t>la Web 2.0</a:t>
            </a:r>
          </a:p>
          <a:p>
            <a:endParaRPr lang="es-ES" sz="2400" dirty="0"/>
          </a:p>
        </p:txBody>
      </p:sp>
      <p:pic>
        <p:nvPicPr>
          <p:cNvPr id="8" name="Imagen 3"/>
          <p:cNvPicPr>
            <a:picLocks noChangeAspect="1"/>
          </p:cNvPicPr>
          <p:nvPr/>
        </p:nvPicPr>
        <p:blipFill>
          <a:blip r:embed="rId3"/>
          <a:srcRect/>
          <a:stretch>
            <a:fillRect/>
          </a:stretch>
        </p:blipFill>
        <p:spPr bwMode="auto">
          <a:xfrm>
            <a:off x="4765815" y="2599672"/>
            <a:ext cx="3494088" cy="3486150"/>
          </a:xfrm>
          <a:prstGeom prst="rect">
            <a:avLst/>
          </a:prstGeom>
          <a:noFill/>
          <a:ln w="9525">
            <a:noFill/>
            <a:miter lim="800000"/>
            <a:headEnd/>
            <a:tailEnd/>
          </a:ln>
        </p:spPr>
      </p:pic>
    </p:spTree>
    <p:extLst>
      <p:ext uri="{BB962C8B-B14F-4D97-AF65-F5344CB8AC3E}">
        <p14:creationId xmlns:p14="http://schemas.microsoft.com/office/powerpoint/2010/main" val="2844932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blinds(horizontal)">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blinds(horizontal)">
                                      <p:cBhvr>
                                        <p:cTn id="12" dur="500"/>
                                        <p:tgtEl>
                                          <p:spTgt spid="7">
                                            <p:txEl>
                                              <p:pRg st="2" end="2"/>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amond(in)">
                                      <p:cBhvr>
                                        <p:cTn id="15" dur="2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Effect transition="in" filter="blinds(horizontal)">
                                      <p:cBhvr>
                                        <p:cTn id="20" dur="500"/>
                                        <p:tgtEl>
                                          <p:spTgt spid="7">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Effect transition="in" filter="blinds(horizontal)">
                                      <p:cBhvr>
                                        <p:cTn id="25"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Hacia el aprendizaje social</a:t>
            </a:r>
          </a:p>
        </p:txBody>
      </p:sp>
      <p:sp>
        <p:nvSpPr>
          <p:cNvPr id="3" name="2 Marcador de contenido"/>
          <p:cNvSpPr>
            <a:spLocks noGrp="1"/>
          </p:cNvSpPr>
          <p:nvPr>
            <p:ph idx="1"/>
          </p:nvPr>
        </p:nvSpPr>
        <p:spPr/>
        <p:txBody>
          <a:bodyPr>
            <a:normAutofit/>
          </a:bodyPr>
          <a:lstStyle/>
          <a:p>
            <a:r>
              <a:rPr lang="es-ES" sz="2400" dirty="0" smtClean="0"/>
              <a:t>Una </a:t>
            </a:r>
            <a:r>
              <a:rPr lang="es-ES" sz="2400" dirty="0"/>
              <a:t>de las principales actividades que puede llevar a cabo una comunidad virtual es el aprendizaje (</a:t>
            </a:r>
            <a:r>
              <a:rPr lang="es-ES" sz="2400" dirty="0" err="1" smtClean="0"/>
              <a:t>Wenger</a:t>
            </a:r>
            <a:r>
              <a:rPr lang="es-ES" sz="2400" dirty="0" smtClean="0"/>
              <a:t>)</a:t>
            </a:r>
            <a:endParaRPr lang="es-ES" sz="2400" dirty="0"/>
          </a:p>
          <a:p>
            <a:pPr lvl="1"/>
            <a:r>
              <a:rPr lang="es-ES" sz="2000" dirty="0"/>
              <a:t>Sistemas de aprendizaje social</a:t>
            </a:r>
          </a:p>
          <a:p>
            <a:endParaRPr lang="es-ES" sz="2400" dirty="0"/>
          </a:p>
          <a:p>
            <a:r>
              <a:rPr lang="es-ES" sz="2400" dirty="0"/>
              <a:t>Una comunidad virtual alcanza el éxito cuando aporta beneficios sustanciales, a través de contenido orientado a los miembros y oportunidades de mejora, así como a través de la expansión de la comunidad conseguida con la participación y la socialización (</a:t>
            </a:r>
            <a:r>
              <a:rPr lang="es-ES" sz="2400" dirty="0" err="1" smtClean="0"/>
              <a:t>Figallo</a:t>
            </a:r>
            <a:r>
              <a:rPr lang="es-ES" sz="2400" dirty="0" smtClean="0"/>
              <a:t>)</a:t>
            </a:r>
            <a:endParaRPr lang="es-ES" sz="2400" dirty="0"/>
          </a:p>
          <a:p>
            <a:endParaRPr lang="es-ES" sz="2400"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12</a:t>
            </a:fld>
            <a:endParaRPr lang="es-ES_tradnl"/>
          </a:p>
        </p:txBody>
      </p:sp>
    </p:spTree>
    <p:extLst>
      <p:ext uri="{BB962C8B-B14F-4D97-AF65-F5344CB8AC3E}">
        <p14:creationId xmlns:p14="http://schemas.microsoft.com/office/powerpoint/2010/main" val="32586555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Entre todos es más fácil</a:t>
            </a:r>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13</a:t>
            </a:fld>
            <a:endParaRPr lang="es-ES_tradnl"/>
          </a:p>
        </p:txBody>
      </p:sp>
      <p:sp>
        <p:nvSpPr>
          <p:cNvPr id="6" name="5 Rectángulo"/>
          <p:cNvSpPr/>
          <p:nvPr/>
        </p:nvSpPr>
        <p:spPr>
          <a:xfrm>
            <a:off x="683568" y="3801868"/>
            <a:ext cx="1610745" cy="1080120"/>
          </a:xfrm>
          <a:prstGeom prst="rect">
            <a:avLst/>
          </a:prstGeom>
          <a:solidFill>
            <a:schemeClr val="tx2">
              <a:lumMod val="25000"/>
              <a:lumOff val="75000"/>
            </a:schemeClr>
          </a:solidFill>
          <a:ln w="2222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200" b="1" dirty="0" smtClean="0">
                <a:solidFill>
                  <a:schemeClr val="tx2">
                    <a:lumMod val="90000"/>
                    <a:lumOff val="10000"/>
                  </a:schemeClr>
                </a:solidFill>
              </a:rPr>
              <a:t>Lo que </a:t>
            </a:r>
            <a:br>
              <a:rPr lang="es-ES" sz="2200" b="1" dirty="0" smtClean="0">
                <a:solidFill>
                  <a:schemeClr val="tx2">
                    <a:lumMod val="90000"/>
                    <a:lumOff val="10000"/>
                  </a:schemeClr>
                </a:solidFill>
              </a:rPr>
            </a:br>
            <a:r>
              <a:rPr lang="es-ES" sz="2200" b="1" dirty="0" smtClean="0">
                <a:solidFill>
                  <a:schemeClr val="tx2">
                    <a:lumMod val="90000"/>
                    <a:lumOff val="10000"/>
                  </a:schemeClr>
                </a:solidFill>
              </a:rPr>
              <a:t>sabes tú</a:t>
            </a:r>
            <a:endParaRPr lang="es-ES" sz="2200" b="1" dirty="0">
              <a:solidFill>
                <a:schemeClr val="tx2">
                  <a:lumMod val="90000"/>
                  <a:lumOff val="10000"/>
                </a:schemeClr>
              </a:solidFill>
            </a:endParaRPr>
          </a:p>
        </p:txBody>
      </p:sp>
      <p:sp>
        <p:nvSpPr>
          <p:cNvPr id="7" name="6 Rectángulo"/>
          <p:cNvSpPr/>
          <p:nvPr/>
        </p:nvSpPr>
        <p:spPr>
          <a:xfrm>
            <a:off x="2306089" y="4879312"/>
            <a:ext cx="1647997" cy="1082796"/>
          </a:xfrm>
          <a:prstGeom prst="rect">
            <a:avLst/>
          </a:prstGeom>
          <a:solidFill>
            <a:srgbClr val="99CCFF"/>
          </a:solidFill>
          <a:ln w="2222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200" b="1" dirty="0" smtClean="0">
                <a:solidFill>
                  <a:srgbClr val="002060"/>
                </a:solidFill>
              </a:rPr>
              <a:t>Lo que sé yo</a:t>
            </a:r>
            <a:endParaRPr lang="es-ES" sz="2200" b="1" dirty="0">
              <a:solidFill>
                <a:srgbClr val="002060"/>
              </a:solidFill>
            </a:endParaRPr>
          </a:p>
        </p:txBody>
      </p:sp>
      <p:sp>
        <p:nvSpPr>
          <p:cNvPr id="8" name="7 Rectángulo"/>
          <p:cNvSpPr/>
          <p:nvPr/>
        </p:nvSpPr>
        <p:spPr>
          <a:xfrm>
            <a:off x="681644" y="4877734"/>
            <a:ext cx="1610745" cy="1084374"/>
          </a:xfrm>
          <a:prstGeom prst="rect">
            <a:avLst/>
          </a:prstGeom>
          <a:solidFill>
            <a:srgbClr val="92D050"/>
          </a:solidFill>
          <a:ln w="2222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200" b="1" dirty="0" smtClean="0">
                <a:solidFill>
                  <a:srgbClr val="003300"/>
                </a:solidFill>
              </a:rPr>
              <a:t>Lo que </a:t>
            </a:r>
            <a:br>
              <a:rPr lang="es-ES" sz="2200" b="1" dirty="0" smtClean="0">
                <a:solidFill>
                  <a:srgbClr val="003300"/>
                </a:solidFill>
              </a:rPr>
            </a:br>
            <a:r>
              <a:rPr lang="es-ES" sz="2200" b="1" dirty="0" smtClean="0">
                <a:solidFill>
                  <a:srgbClr val="003300"/>
                </a:solidFill>
              </a:rPr>
              <a:t>sabemos los dos</a:t>
            </a:r>
            <a:endParaRPr lang="es-ES" sz="2200" b="1" dirty="0">
              <a:solidFill>
                <a:srgbClr val="003300"/>
              </a:solidFill>
            </a:endParaRPr>
          </a:p>
        </p:txBody>
      </p:sp>
      <p:sp>
        <p:nvSpPr>
          <p:cNvPr id="9" name="8 Rectángulo"/>
          <p:cNvSpPr/>
          <p:nvPr/>
        </p:nvSpPr>
        <p:spPr>
          <a:xfrm>
            <a:off x="5165514" y="3801868"/>
            <a:ext cx="1610745" cy="1080120"/>
          </a:xfrm>
          <a:prstGeom prst="rect">
            <a:avLst/>
          </a:prstGeom>
          <a:solidFill>
            <a:schemeClr val="tx2">
              <a:lumMod val="25000"/>
              <a:lumOff val="75000"/>
            </a:schemeClr>
          </a:solidFill>
          <a:ln w="2222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200" b="1" dirty="0" smtClean="0">
                <a:solidFill>
                  <a:schemeClr val="tx2">
                    <a:lumMod val="90000"/>
                    <a:lumOff val="10000"/>
                  </a:schemeClr>
                </a:solidFill>
              </a:rPr>
              <a:t>Lo que </a:t>
            </a:r>
            <a:br>
              <a:rPr lang="es-ES" sz="2200" b="1" dirty="0" smtClean="0">
                <a:solidFill>
                  <a:schemeClr val="tx2">
                    <a:lumMod val="90000"/>
                    <a:lumOff val="10000"/>
                  </a:schemeClr>
                </a:solidFill>
              </a:rPr>
            </a:br>
            <a:r>
              <a:rPr lang="es-ES" sz="2200" b="1" dirty="0" smtClean="0">
                <a:solidFill>
                  <a:schemeClr val="tx2">
                    <a:lumMod val="90000"/>
                    <a:lumOff val="10000"/>
                  </a:schemeClr>
                </a:solidFill>
              </a:rPr>
              <a:t>sabes tú</a:t>
            </a:r>
            <a:endParaRPr lang="es-ES" sz="2200" b="1" dirty="0">
              <a:solidFill>
                <a:schemeClr val="tx2">
                  <a:lumMod val="90000"/>
                  <a:lumOff val="10000"/>
                </a:schemeClr>
              </a:solidFill>
            </a:endParaRPr>
          </a:p>
        </p:txBody>
      </p:sp>
      <p:sp>
        <p:nvSpPr>
          <p:cNvPr id="10" name="9 Rectángulo"/>
          <p:cNvSpPr/>
          <p:nvPr/>
        </p:nvSpPr>
        <p:spPr>
          <a:xfrm>
            <a:off x="6788035" y="4879312"/>
            <a:ext cx="1647997" cy="1064028"/>
          </a:xfrm>
          <a:prstGeom prst="rect">
            <a:avLst/>
          </a:prstGeom>
          <a:solidFill>
            <a:srgbClr val="99CCFF"/>
          </a:solidFill>
          <a:ln w="2222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200" b="1" dirty="0" smtClean="0">
                <a:solidFill>
                  <a:srgbClr val="002060"/>
                </a:solidFill>
              </a:rPr>
              <a:t>Lo que sé yo</a:t>
            </a:r>
            <a:endParaRPr lang="es-ES" sz="2200" b="1" dirty="0">
              <a:solidFill>
                <a:srgbClr val="002060"/>
              </a:solidFill>
            </a:endParaRPr>
          </a:p>
        </p:txBody>
      </p:sp>
      <p:sp>
        <p:nvSpPr>
          <p:cNvPr id="11" name="10 Rectángulo"/>
          <p:cNvSpPr/>
          <p:nvPr/>
        </p:nvSpPr>
        <p:spPr>
          <a:xfrm>
            <a:off x="5163590" y="4863220"/>
            <a:ext cx="1610745" cy="1080120"/>
          </a:xfrm>
          <a:prstGeom prst="rect">
            <a:avLst/>
          </a:prstGeom>
          <a:solidFill>
            <a:srgbClr val="92D050"/>
          </a:solidFill>
          <a:ln w="2222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200" b="1" dirty="0" smtClean="0">
                <a:solidFill>
                  <a:srgbClr val="003300"/>
                </a:solidFill>
              </a:rPr>
              <a:t>Lo que </a:t>
            </a:r>
            <a:br>
              <a:rPr lang="es-ES" sz="2200" b="1" dirty="0" smtClean="0">
                <a:solidFill>
                  <a:srgbClr val="003300"/>
                </a:solidFill>
              </a:rPr>
            </a:br>
            <a:r>
              <a:rPr lang="es-ES" sz="2200" b="1" dirty="0" smtClean="0">
                <a:solidFill>
                  <a:srgbClr val="003300"/>
                </a:solidFill>
              </a:rPr>
              <a:t>sabemos los dos</a:t>
            </a:r>
            <a:endParaRPr lang="es-ES" sz="2200" b="1" dirty="0">
              <a:solidFill>
                <a:srgbClr val="003300"/>
              </a:solidFill>
            </a:endParaRPr>
          </a:p>
        </p:txBody>
      </p:sp>
      <p:sp>
        <p:nvSpPr>
          <p:cNvPr id="12" name="11 Rectángulo"/>
          <p:cNvSpPr/>
          <p:nvPr/>
        </p:nvSpPr>
        <p:spPr>
          <a:xfrm>
            <a:off x="6804248" y="3799192"/>
            <a:ext cx="1649447" cy="1064028"/>
          </a:xfrm>
          <a:prstGeom prst="rect">
            <a:avLst/>
          </a:prstGeom>
          <a:solidFill>
            <a:srgbClr val="FFFF00"/>
          </a:solidFill>
          <a:ln w="2222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200" b="1" dirty="0" smtClean="0">
                <a:solidFill>
                  <a:srgbClr val="002060"/>
                </a:solidFill>
              </a:rPr>
              <a:t>Lo que aprendemos juntos</a:t>
            </a:r>
            <a:endParaRPr lang="es-ES" sz="2200" b="1" dirty="0">
              <a:solidFill>
                <a:srgbClr val="002060"/>
              </a:solidFill>
            </a:endParaRPr>
          </a:p>
        </p:txBody>
      </p:sp>
      <p:sp>
        <p:nvSpPr>
          <p:cNvPr id="13" name="12 Rectángulo"/>
          <p:cNvSpPr/>
          <p:nvPr/>
        </p:nvSpPr>
        <p:spPr>
          <a:xfrm>
            <a:off x="5187142" y="1446415"/>
            <a:ext cx="1612669" cy="2094806"/>
          </a:xfrm>
          <a:prstGeom prst="rect">
            <a:avLst/>
          </a:prstGeom>
          <a:solidFill>
            <a:schemeClr val="tx2">
              <a:lumMod val="25000"/>
              <a:lumOff val="75000"/>
            </a:schemeClr>
          </a:solidFill>
          <a:ln w="2222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200" b="1" dirty="0" smtClean="0">
                <a:solidFill>
                  <a:schemeClr val="tx2">
                    <a:lumMod val="90000"/>
                    <a:lumOff val="10000"/>
                  </a:schemeClr>
                </a:solidFill>
              </a:rPr>
              <a:t>Lo que </a:t>
            </a:r>
            <a:br>
              <a:rPr lang="es-ES" sz="2200" b="1" dirty="0" smtClean="0">
                <a:solidFill>
                  <a:schemeClr val="tx2">
                    <a:lumMod val="90000"/>
                    <a:lumOff val="10000"/>
                  </a:schemeClr>
                </a:solidFill>
              </a:rPr>
            </a:br>
            <a:r>
              <a:rPr lang="es-ES" sz="2200" b="1" dirty="0" smtClean="0">
                <a:solidFill>
                  <a:schemeClr val="tx2">
                    <a:lumMod val="90000"/>
                    <a:lumOff val="10000"/>
                  </a:schemeClr>
                </a:solidFill>
              </a:rPr>
              <a:t>sabes tú</a:t>
            </a:r>
            <a:endParaRPr lang="es-ES" sz="2200" b="1" dirty="0">
              <a:solidFill>
                <a:schemeClr val="tx2">
                  <a:lumMod val="90000"/>
                  <a:lumOff val="10000"/>
                </a:schemeClr>
              </a:solidFill>
            </a:endParaRPr>
          </a:p>
        </p:txBody>
      </p:sp>
      <p:sp>
        <p:nvSpPr>
          <p:cNvPr id="14" name="13 Rectángulo"/>
          <p:cNvSpPr/>
          <p:nvPr/>
        </p:nvSpPr>
        <p:spPr>
          <a:xfrm>
            <a:off x="681644" y="1446415"/>
            <a:ext cx="1612669" cy="1030778"/>
          </a:xfrm>
          <a:prstGeom prst="rect">
            <a:avLst/>
          </a:prstGeom>
          <a:gradFill>
            <a:gsLst>
              <a:gs pos="0">
                <a:schemeClr val="accent1">
                  <a:tint val="100000"/>
                  <a:shade val="100000"/>
                  <a:satMod val="130000"/>
                  <a:lumMod val="99000"/>
                  <a:lumOff val="1000"/>
                </a:schemeClr>
              </a:gs>
              <a:gs pos="100000">
                <a:schemeClr val="accent1">
                  <a:tint val="50000"/>
                  <a:shade val="100000"/>
                  <a:satMod val="350000"/>
                </a:schemeClr>
              </a:gs>
            </a:gsLst>
          </a:gradFill>
          <a:ln w="22225">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5" name="14 Rectángulo"/>
          <p:cNvSpPr/>
          <p:nvPr/>
        </p:nvSpPr>
        <p:spPr>
          <a:xfrm>
            <a:off x="2317865" y="1446415"/>
            <a:ext cx="1612669" cy="1030778"/>
          </a:xfrm>
          <a:prstGeom prst="rect">
            <a:avLst/>
          </a:prstGeom>
          <a:gradFill>
            <a:gsLst>
              <a:gs pos="0">
                <a:schemeClr val="accent1">
                  <a:tint val="100000"/>
                  <a:shade val="100000"/>
                  <a:satMod val="130000"/>
                  <a:lumMod val="99000"/>
                  <a:lumOff val="1000"/>
                </a:schemeClr>
              </a:gs>
              <a:gs pos="100000">
                <a:schemeClr val="accent1">
                  <a:tint val="50000"/>
                  <a:shade val="100000"/>
                  <a:satMod val="350000"/>
                </a:schemeClr>
              </a:gs>
            </a:gsLst>
          </a:gradFill>
          <a:ln w="22225">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15 Rectángulo"/>
          <p:cNvSpPr/>
          <p:nvPr/>
        </p:nvSpPr>
        <p:spPr>
          <a:xfrm>
            <a:off x="681644" y="2510443"/>
            <a:ext cx="3248890" cy="1014152"/>
          </a:xfrm>
          <a:prstGeom prst="rect">
            <a:avLst/>
          </a:prstGeom>
          <a:solidFill>
            <a:srgbClr val="99CCFF"/>
          </a:solidFill>
          <a:ln w="2222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200" b="1" dirty="0" smtClean="0">
                <a:solidFill>
                  <a:srgbClr val="002060"/>
                </a:solidFill>
              </a:rPr>
              <a:t>Lo que sé yo</a:t>
            </a:r>
            <a:endParaRPr lang="es-ES" sz="2200" b="1" dirty="0">
              <a:solidFill>
                <a:srgbClr val="002060"/>
              </a:solidFill>
            </a:endParaRPr>
          </a:p>
        </p:txBody>
      </p:sp>
      <p:sp>
        <p:nvSpPr>
          <p:cNvPr id="17" name="16 Rectángulo"/>
          <p:cNvSpPr/>
          <p:nvPr/>
        </p:nvSpPr>
        <p:spPr>
          <a:xfrm>
            <a:off x="6823363" y="1446415"/>
            <a:ext cx="1612669" cy="1030778"/>
          </a:xfrm>
          <a:prstGeom prst="rect">
            <a:avLst/>
          </a:prstGeom>
          <a:gradFill>
            <a:gsLst>
              <a:gs pos="0">
                <a:schemeClr val="accent1">
                  <a:tint val="100000"/>
                  <a:shade val="100000"/>
                  <a:satMod val="130000"/>
                  <a:lumMod val="99000"/>
                  <a:lumOff val="1000"/>
                </a:schemeClr>
              </a:gs>
              <a:gs pos="100000">
                <a:schemeClr val="accent1">
                  <a:tint val="50000"/>
                  <a:shade val="100000"/>
                  <a:satMod val="350000"/>
                </a:schemeClr>
              </a:gs>
            </a:gsLst>
          </a:gradFill>
          <a:ln w="22225">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17 Rectángulo"/>
          <p:cNvSpPr/>
          <p:nvPr/>
        </p:nvSpPr>
        <p:spPr>
          <a:xfrm>
            <a:off x="6823363" y="2510443"/>
            <a:ext cx="1612669" cy="1030778"/>
          </a:xfrm>
          <a:prstGeom prst="rect">
            <a:avLst/>
          </a:prstGeom>
          <a:gradFill>
            <a:gsLst>
              <a:gs pos="0">
                <a:schemeClr val="accent1">
                  <a:tint val="100000"/>
                  <a:shade val="100000"/>
                  <a:satMod val="130000"/>
                  <a:lumMod val="99000"/>
                  <a:lumOff val="1000"/>
                </a:schemeClr>
              </a:gs>
              <a:gs pos="100000">
                <a:schemeClr val="accent1">
                  <a:tint val="50000"/>
                  <a:shade val="100000"/>
                  <a:satMod val="350000"/>
                </a:schemeClr>
              </a:gs>
            </a:gsLst>
          </a:gradFill>
          <a:ln w="22225">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9" name="18 Rectángulo"/>
          <p:cNvSpPr/>
          <p:nvPr/>
        </p:nvSpPr>
        <p:spPr>
          <a:xfrm>
            <a:off x="2341417" y="3848534"/>
            <a:ext cx="1612669" cy="1030778"/>
          </a:xfrm>
          <a:prstGeom prst="rect">
            <a:avLst/>
          </a:prstGeom>
          <a:gradFill>
            <a:gsLst>
              <a:gs pos="0">
                <a:schemeClr val="accent1">
                  <a:tint val="100000"/>
                  <a:shade val="100000"/>
                  <a:satMod val="130000"/>
                  <a:lumMod val="99000"/>
                  <a:lumOff val="1000"/>
                </a:schemeClr>
              </a:gs>
              <a:gs pos="100000">
                <a:schemeClr val="accent1">
                  <a:tint val="50000"/>
                  <a:shade val="100000"/>
                  <a:satMod val="350000"/>
                </a:schemeClr>
              </a:gs>
            </a:gsLst>
          </a:gradFill>
          <a:ln w="22225">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0" name="19 CuadroTexto"/>
          <p:cNvSpPr txBox="1"/>
          <p:nvPr/>
        </p:nvSpPr>
        <p:spPr>
          <a:xfrm>
            <a:off x="1445398" y="6088616"/>
            <a:ext cx="7006342" cy="276999"/>
          </a:xfrm>
          <a:prstGeom prst="rect">
            <a:avLst/>
          </a:prstGeom>
          <a:solidFill>
            <a:srgbClr val="FEF690"/>
          </a:solidFill>
        </p:spPr>
        <p:txBody>
          <a:bodyPr wrap="none" rtlCol="0">
            <a:spAutoFit/>
          </a:bodyPr>
          <a:lstStyle>
            <a:defPPr>
              <a:defRPr lang="es-ES_tradnl"/>
            </a:defPPr>
            <a:lvl1pPr>
              <a:defRPr sz="1400"/>
            </a:lvl1pPr>
          </a:lstStyle>
          <a:p>
            <a:r>
              <a:rPr lang="es-ES" sz="1200" dirty="0"/>
              <a:t>Adaptado de http://www.slideshare.net/jardao/las-redes-sociales-elemento-clave-en-el-aprendizaje-informal</a:t>
            </a:r>
          </a:p>
        </p:txBody>
      </p:sp>
    </p:spTree>
    <p:extLst>
      <p:ext uri="{BB962C8B-B14F-4D97-AF65-F5344CB8AC3E}">
        <p14:creationId xmlns:p14="http://schemas.microsoft.com/office/powerpoint/2010/main" val="84513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down)">
                                      <p:cBhvr>
                                        <p:cTn id="43" dur="500"/>
                                        <p:tgtEl>
                                          <p:spTgt spid="9"/>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down)">
                                      <p:cBhvr>
                                        <p:cTn id="46" dur="500"/>
                                        <p:tgtEl>
                                          <p:spTgt spid="10"/>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down)">
                                      <p:cBhvr>
                                        <p:cTn id="49" dur="500"/>
                                        <p:tgtEl>
                                          <p:spTgt spid="11"/>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down)">
                                      <p:cBhvr>
                                        <p:cTn id="52" dur="500"/>
                                        <p:tgtEl>
                                          <p:spTgt spid="12"/>
                                        </p:tgtEl>
                                      </p:cBhvr>
                                    </p:animEffect>
                                  </p:childTnLst>
                                </p:cTn>
                              </p:par>
                            </p:childTnLst>
                          </p:cTn>
                        </p:par>
                        <p:par>
                          <p:cTn id="53" fill="hold">
                            <p:stCondLst>
                              <p:cond delay="500"/>
                            </p:stCondLst>
                            <p:childTnLst>
                              <p:par>
                                <p:cTn id="54" presetID="1" presetClass="entr" presetSubtype="0"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7" grpId="0" animBg="1"/>
      <p:bldP spid="18" grpId="0" animBg="1"/>
      <p:bldP spid="19" grpId="0" animBg="1"/>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eLearning 2.0</a:t>
            </a:r>
          </a:p>
        </p:txBody>
      </p:sp>
      <p:sp>
        <p:nvSpPr>
          <p:cNvPr id="3" name="2 Marcador de contenido"/>
          <p:cNvSpPr>
            <a:spLocks noGrp="1"/>
          </p:cNvSpPr>
          <p:nvPr>
            <p:ph idx="1"/>
          </p:nvPr>
        </p:nvSpPr>
        <p:spPr>
          <a:xfrm>
            <a:off x="457200" y="1432560"/>
            <a:ext cx="8229600" cy="4693603"/>
          </a:xfrm>
        </p:spPr>
        <p:txBody>
          <a:bodyPr>
            <a:normAutofit/>
          </a:bodyPr>
          <a:lstStyle/>
          <a:p>
            <a:r>
              <a:rPr lang="es-ES" dirty="0"/>
              <a:t>Aplicación a la educación de la Web 2.0</a:t>
            </a:r>
          </a:p>
          <a:p>
            <a:pPr lvl="1"/>
            <a:r>
              <a:rPr lang="es-ES" dirty="0"/>
              <a:t>Cambio tecnológico y metodológico</a:t>
            </a:r>
          </a:p>
          <a:p>
            <a:pPr lvl="1"/>
            <a:r>
              <a:rPr lang="es-ES" dirty="0"/>
              <a:t>Aprendizaje como actividad social</a:t>
            </a:r>
          </a:p>
          <a:p>
            <a:pPr lvl="2"/>
            <a:r>
              <a:rPr lang="es-ES" sz="2200" dirty="0"/>
              <a:t>Medios de comunicación</a:t>
            </a:r>
          </a:p>
          <a:p>
            <a:pPr lvl="2"/>
            <a:r>
              <a:rPr lang="es-ES" sz="2200" dirty="0"/>
              <a:t>Otros actores involucrados en el aprendizaje</a:t>
            </a:r>
          </a:p>
          <a:p>
            <a:pPr lvl="2"/>
            <a:r>
              <a:rPr lang="es-ES" sz="2200" dirty="0"/>
              <a:t>La sociedad como factor formador</a:t>
            </a:r>
          </a:p>
          <a:p>
            <a:endParaRPr lang="es-ES" dirty="0"/>
          </a:p>
          <a:p>
            <a:r>
              <a:rPr lang="es-ES" dirty="0"/>
              <a:t>Modelo constructivista social</a:t>
            </a:r>
          </a:p>
          <a:p>
            <a:pPr marL="514350" indent="-514350">
              <a:buFont typeface="+mj-lt"/>
              <a:buAutoNum type="arabicPeriod"/>
            </a:pPr>
            <a:endParaRPr lang="es-ES" dirty="0"/>
          </a:p>
          <a:p>
            <a:pPr marL="0" indent="0">
              <a:buNone/>
            </a:pP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14</a:t>
            </a:fld>
            <a:endParaRPr lang="es-ES_tradnl"/>
          </a:p>
        </p:txBody>
      </p:sp>
      <p:grpSp>
        <p:nvGrpSpPr>
          <p:cNvPr id="7" name="6 Grupo"/>
          <p:cNvGrpSpPr/>
          <p:nvPr/>
        </p:nvGrpSpPr>
        <p:grpSpPr>
          <a:xfrm>
            <a:off x="5069700" y="4041252"/>
            <a:ext cx="3566185" cy="2084911"/>
            <a:chOff x="4928331" y="4275861"/>
            <a:chExt cx="3566185" cy="2084911"/>
          </a:xfrm>
        </p:grpSpPr>
        <p:pic>
          <p:nvPicPr>
            <p:cNvPr id="8" name="7 Imagen" descr="197192003_ef6e097da4_o.jpg"/>
            <p:cNvPicPr>
              <a:picLocks noChangeAspect="1"/>
            </p:cNvPicPr>
            <p:nvPr/>
          </p:nvPicPr>
          <p:blipFill>
            <a:blip r:embed="rId3" cstate="print"/>
            <a:stretch>
              <a:fillRect/>
            </a:stretch>
          </p:blipFill>
          <p:spPr>
            <a:xfrm>
              <a:off x="4928331" y="4278086"/>
              <a:ext cx="2082686" cy="2082686"/>
            </a:xfrm>
            <a:prstGeom prst="rect">
              <a:avLst/>
            </a:prstGeom>
          </p:spPr>
        </p:pic>
        <p:pic>
          <p:nvPicPr>
            <p:cNvPr id="9" name="8 Imagen" descr="197192450_8c7e2c696d_o.jpg"/>
            <p:cNvPicPr>
              <a:picLocks noChangeAspect="1"/>
            </p:cNvPicPr>
            <p:nvPr/>
          </p:nvPicPr>
          <p:blipFill>
            <a:blip r:embed="rId4" cstate="print"/>
            <a:stretch>
              <a:fillRect/>
            </a:stretch>
          </p:blipFill>
          <p:spPr>
            <a:xfrm>
              <a:off x="6414027" y="4275861"/>
              <a:ext cx="2080489" cy="2080489"/>
            </a:xfrm>
            <a:prstGeom prst="rect">
              <a:avLst/>
            </a:prstGeom>
          </p:spPr>
        </p:pic>
      </p:grpSp>
    </p:spTree>
    <p:extLst>
      <p:ext uri="{BB962C8B-B14F-4D97-AF65-F5344CB8AC3E}">
        <p14:creationId xmlns:p14="http://schemas.microsoft.com/office/powerpoint/2010/main" val="1317787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eLearning 2.0</a:t>
            </a:r>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15</a:t>
            </a:fld>
            <a:endParaRPr lang="es-ES_tradnl"/>
          </a:p>
        </p:txBody>
      </p:sp>
      <p:sp>
        <p:nvSpPr>
          <p:cNvPr id="6" name="2 Marcador de contenido"/>
          <p:cNvSpPr>
            <a:spLocks noGrp="1"/>
          </p:cNvSpPr>
          <p:nvPr>
            <p:ph idx="1"/>
          </p:nvPr>
        </p:nvSpPr>
        <p:spPr>
          <a:xfrm>
            <a:off x="212271" y="1508760"/>
            <a:ext cx="8474529" cy="4756150"/>
          </a:xfrm>
        </p:spPr>
        <p:txBody>
          <a:bodyPr>
            <a:normAutofit/>
          </a:bodyPr>
          <a:lstStyle/>
          <a:p>
            <a:r>
              <a:rPr lang="es-ES" dirty="0" smtClean="0"/>
              <a:t>Cambio no agresivo</a:t>
            </a:r>
          </a:p>
          <a:p>
            <a:pPr lvl="1"/>
            <a:r>
              <a:rPr lang="es-ES" dirty="0" smtClean="0"/>
              <a:t>Aplicación de algunas de las </a:t>
            </a:r>
            <a:br>
              <a:rPr lang="es-ES" dirty="0" smtClean="0"/>
            </a:br>
            <a:r>
              <a:rPr lang="es-ES" dirty="0" smtClean="0"/>
              <a:t>tecnologías disponibles como </a:t>
            </a:r>
            <a:br>
              <a:rPr lang="es-ES" dirty="0" smtClean="0"/>
            </a:br>
            <a:r>
              <a:rPr lang="es-ES" i="1" dirty="0" smtClean="0"/>
              <a:t>wikis</a:t>
            </a:r>
            <a:r>
              <a:rPr lang="es-ES" dirty="0" smtClean="0"/>
              <a:t>, foros, </a:t>
            </a:r>
            <a:r>
              <a:rPr lang="es-ES" i="1" dirty="0" smtClean="0"/>
              <a:t>chats</a:t>
            </a:r>
            <a:r>
              <a:rPr lang="es-ES" dirty="0" smtClean="0"/>
              <a:t>, RSS, </a:t>
            </a:r>
            <a:br>
              <a:rPr lang="es-ES" dirty="0" smtClean="0"/>
            </a:br>
            <a:r>
              <a:rPr lang="es-ES" dirty="0" smtClean="0"/>
              <a:t>contenidos según estándares</a:t>
            </a:r>
          </a:p>
          <a:p>
            <a:pPr lvl="1"/>
            <a:r>
              <a:rPr lang="es-ES" dirty="0" smtClean="0"/>
              <a:t>Construir combinando/reutilizando</a:t>
            </a:r>
            <a:br>
              <a:rPr lang="es-ES" dirty="0" smtClean="0"/>
            </a:br>
            <a:r>
              <a:rPr lang="es-ES" dirty="0" smtClean="0"/>
              <a:t>servicios y contenidos (</a:t>
            </a:r>
            <a:r>
              <a:rPr lang="es-ES" i="1" dirty="0" err="1" smtClean="0"/>
              <a:t>mash</a:t>
            </a:r>
            <a:r>
              <a:rPr lang="es-ES" i="1" dirty="0" smtClean="0"/>
              <a:t>-ups</a:t>
            </a:r>
            <a:r>
              <a:rPr lang="es-ES" dirty="0" smtClean="0"/>
              <a:t>)</a:t>
            </a:r>
            <a:endParaRPr lang="es-ES" i="1" dirty="0" smtClean="0"/>
          </a:p>
          <a:p>
            <a:endParaRPr lang="es-ES" dirty="0" smtClean="0"/>
          </a:p>
          <a:p>
            <a:r>
              <a:rPr lang="es-ES" dirty="0" smtClean="0"/>
              <a:t>Nuevo modelo de concepción</a:t>
            </a:r>
          </a:p>
          <a:p>
            <a:pPr lvl="1"/>
            <a:r>
              <a:rPr lang="es-ES" dirty="0" smtClean="0"/>
              <a:t>Cualquiera puede ser autor de contenidos (</a:t>
            </a:r>
            <a:r>
              <a:rPr lang="es-ES" i="1" dirty="0" smtClean="0"/>
              <a:t>Net </a:t>
            </a:r>
            <a:r>
              <a:rPr lang="es-ES" i="1" dirty="0" err="1" smtClean="0"/>
              <a:t>Generation</a:t>
            </a:r>
            <a:r>
              <a:rPr lang="es-ES" i="1" dirty="0" smtClean="0"/>
              <a:t> </a:t>
            </a:r>
            <a:r>
              <a:rPr lang="es-ES" i="1" dirty="0" err="1" smtClean="0"/>
              <a:t>creates</a:t>
            </a:r>
            <a:r>
              <a:rPr lang="es-ES" i="1" dirty="0" smtClean="0"/>
              <a:t> </a:t>
            </a:r>
            <a:r>
              <a:rPr lang="es-ES" i="1" dirty="0" err="1" smtClean="0"/>
              <a:t>its</a:t>
            </a:r>
            <a:r>
              <a:rPr lang="es-ES" i="1" dirty="0" smtClean="0"/>
              <a:t> </a:t>
            </a:r>
            <a:r>
              <a:rPr lang="es-ES" i="1" dirty="0" err="1" smtClean="0"/>
              <a:t>own</a:t>
            </a:r>
            <a:r>
              <a:rPr lang="es-ES" i="1" dirty="0" smtClean="0"/>
              <a:t> media</a:t>
            </a:r>
            <a:r>
              <a:rPr lang="es-ES" dirty="0" smtClean="0"/>
              <a:t>)</a:t>
            </a:r>
          </a:p>
          <a:p>
            <a:pPr lvl="1"/>
            <a:endParaRPr lang="es-ES" dirty="0" smtClean="0"/>
          </a:p>
          <a:p>
            <a:pPr lvl="1"/>
            <a:endParaRPr lang="es-ES" dirty="0" smtClean="0"/>
          </a:p>
          <a:p>
            <a:endParaRPr lang="es-ES" dirty="0"/>
          </a:p>
        </p:txBody>
      </p:sp>
      <p:pic>
        <p:nvPicPr>
          <p:cNvPr id="7" name="Picture 2" descr="http://www.joanballestermoragues.com/blog/wp-content/uploads/mashup.jpg"/>
          <p:cNvPicPr>
            <a:picLocks noChangeAspect="1" noChangeArrowheads="1"/>
          </p:cNvPicPr>
          <p:nvPr/>
        </p:nvPicPr>
        <p:blipFill>
          <a:blip r:embed="rId3"/>
          <a:srcRect/>
          <a:stretch>
            <a:fillRect/>
          </a:stretch>
        </p:blipFill>
        <p:spPr bwMode="auto">
          <a:xfrm>
            <a:off x="5731338" y="1541418"/>
            <a:ext cx="3331029" cy="2775858"/>
          </a:xfrm>
          <a:prstGeom prst="rect">
            <a:avLst/>
          </a:prstGeom>
          <a:noFill/>
        </p:spPr>
      </p:pic>
    </p:spTree>
    <p:extLst>
      <p:ext uri="{BB962C8B-B14F-4D97-AF65-F5344CB8AC3E}">
        <p14:creationId xmlns:p14="http://schemas.microsoft.com/office/powerpoint/2010/main" val="3426610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Effect transition="in" filter="blinds(horizontal)">
                                      <p:cBhvr>
                                        <p:cTn id="7" dur="500"/>
                                        <p:tgtEl>
                                          <p:spTgt spid="6">
                                            <p:txEl>
                                              <p:pRg st="4" end="4"/>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
                                            <p:txEl>
                                              <p:pRg st="5" end="5"/>
                                            </p:txEl>
                                          </p:spTgt>
                                        </p:tgtEl>
                                        <p:attrNameLst>
                                          <p:attrName>style.visibility</p:attrName>
                                        </p:attrNameLst>
                                      </p:cBhvr>
                                      <p:to>
                                        <p:strVal val="visible"/>
                                      </p:to>
                                    </p:set>
                                    <p:animEffect transition="in" filter="blinds(horizontal)">
                                      <p:cBhvr>
                                        <p:cTn id="10"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eLearning 2.0</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16</a:t>
            </a:fld>
            <a:endParaRPr lang="es-ES_tradnl"/>
          </a:p>
        </p:txBody>
      </p:sp>
      <p:sp>
        <p:nvSpPr>
          <p:cNvPr id="6" name="2 Marcador de contenido"/>
          <p:cNvSpPr>
            <a:spLocks noGrp="1"/>
          </p:cNvSpPr>
          <p:nvPr>
            <p:ph idx="1"/>
          </p:nvPr>
        </p:nvSpPr>
        <p:spPr>
          <a:xfrm>
            <a:off x="91440" y="1600200"/>
            <a:ext cx="8686800" cy="4525963"/>
          </a:xfrm>
        </p:spPr>
        <p:txBody>
          <a:bodyPr/>
          <a:lstStyle/>
          <a:p>
            <a:r>
              <a:rPr lang="es-ES" dirty="0" smtClean="0"/>
              <a:t>La idea es abrir el aprendizaje más allá de los límites de las plataformas y los objetos en ellas contenidos</a:t>
            </a:r>
          </a:p>
          <a:p>
            <a:endParaRPr lang="es-ES" dirty="0" smtClean="0"/>
          </a:p>
          <a:p>
            <a:r>
              <a:rPr lang="es-ES" dirty="0" smtClean="0"/>
              <a:t>Se debe aprovechar los flujos/</a:t>
            </a:r>
            <a:br>
              <a:rPr lang="es-ES" dirty="0" smtClean="0"/>
            </a:br>
            <a:r>
              <a:rPr lang="es-ES" dirty="0" smtClean="0"/>
              <a:t>oportunidades de aprendizaje </a:t>
            </a:r>
            <a:br>
              <a:rPr lang="es-ES" dirty="0" smtClean="0"/>
            </a:br>
            <a:r>
              <a:rPr lang="es-ES" dirty="0" smtClean="0"/>
              <a:t>que surgen en la Red</a:t>
            </a:r>
          </a:p>
          <a:p>
            <a:endParaRPr lang="es-ES" dirty="0" smtClean="0"/>
          </a:p>
          <a:p>
            <a:r>
              <a:rPr lang="es-ES" dirty="0" smtClean="0"/>
              <a:t>Búsqueda de un aprendizaje </a:t>
            </a:r>
            <a:br>
              <a:rPr lang="es-ES" dirty="0" smtClean="0"/>
            </a:br>
            <a:r>
              <a:rPr lang="es-ES" dirty="0" smtClean="0"/>
              <a:t>más </a:t>
            </a:r>
            <a:r>
              <a:rPr lang="es-ES" dirty="0" err="1" smtClean="0"/>
              <a:t>inmersivo</a:t>
            </a:r>
            <a:r>
              <a:rPr lang="es-ES" dirty="0" smtClean="0"/>
              <a:t> (</a:t>
            </a:r>
            <a:r>
              <a:rPr lang="es-ES" i="1" dirty="0" err="1" smtClean="0"/>
              <a:t>Learning</a:t>
            </a:r>
            <a:r>
              <a:rPr lang="es-ES" i="1" dirty="0" smtClean="0"/>
              <a:t> </a:t>
            </a:r>
            <a:r>
              <a:rPr lang="es-ES" i="1" dirty="0" err="1" smtClean="0"/>
              <a:t>by</a:t>
            </a:r>
            <a:r>
              <a:rPr lang="es-ES" i="1" dirty="0" smtClean="0"/>
              <a:t> </a:t>
            </a:r>
            <a:r>
              <a:rPr lang="es-ES" i="1" dirty="0" err="1" smtClean="0"/>
              <a:t>doing</a:t>
            </a:r>
            <a:r>
              <a:rPr lang="es-ES" dirty="0" smtClean="0"/>
              <a:t>)</a:t>
            </a:r>
          </a:p>
          <a:p>
            <a:endParaRPr lang="es-ES" dirty="0" smtClean="0"/>
          </a:p>
          <a:p>
            <a:endParaRPr lang="es-ES" dirty="0"/>
          </a:p>
        </p:txBody>
      </p:sp>
      <p:pic>
        <p:nvPicPr>
          <p:cNvPr id="7" name="Picture 2" descr="http://fc09.deviantart.net/fs40/i/2009/015/9/7/The_Wet_Net_by_JVarriano.jpg"/>
          <p:cNvPicPr>
            <a:picLocks noChangeAspect="1" noChangeArrowheads="1"/>
          </p:cNvPicPr>
          <p:nvPr/>
        </p:nvPicPr>
        <p:blipFill>
          <a:blip r:embed="rId3"/>
          <a:srcRect/>
          <a:stretch>
            <a:fillRect/>
          </a:stretch>
        </p:blipFill>
        <p:spPr bwMode="auto">
          <a:xfrm>
            <a:off x="5205525" y="2367639"/>
            <a:ext cx="3741823" cy="2974749"/>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pic>
      <p:sp>
        <p:nvSpPr>
          <p:cNvPr id="8" name="7 CuadroTexto"/>
          <p:cNvSpPr txBox="1"/>
          <p:nvPr/>
        </p:nvSpPr>
        <p:spPr>
          <a:xfrm rot="151533">
            <a:off x="5728810" y="5258695"/>
            <a:ext cx="1669047"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s-ES_tradnl" sz="1000" dirty="0" smtClean="0">
                <a:latin typeface="Calibri" charset="0"/>
              </a:rPr>
              <a:t>The </a:t>
            </a:r>
            <a:r>
              <a:rPr lang="es-ES_tradnl" sz="1000" dirty="0" err="1" smtClean="0">
                <a:latin typeface="Calibri" charset="0"/>
              </a:rPr>
              <a:t>Wet</a:t>
            </a:r>
            <a:r>
              <a:rPr lang="es-ES_tradnl" sz="1000" dirty="0" smtClean="0">
                <a:latin typeface="Calibri" charset="0"/>
              </a:rPr>
              <a:t> Net </a:t>
            </a:r>
            <a:r>
              <a:rPr lang="es-ES_tradnl" sz="1000" dirty="0" err="1" smtClean="0">
                <a:latin typeface="Calibri" charset="0"/>
              </a:rPr>
              <a:t>by</a:t>
            </a:r>
            <a:r>
              <a:rPr lang="es-ES_tradnl" sz="1000" dirty="0" smtClean="0">
                <a:latin typeface="Calibri" charset="0"/>
              </a:rPr>
              <a:t> </a:t>
            </a:r>
            <a:r>
              <a:rPr lang="es-ES_tradnl" sz="1000" dirty="0" err="1" smtClean="0">
                <a:latin typeface="Calibri" charset="0"/>
              </a:rPr>
              <a:t>JVarriano</a:t>
            </a:r>
            <a:endParaRPr lang="es-ES" sz="1000" dirty="0" smtClean="0"/>
          </a:p>
          <a:p>
            <a:r>
              <a:rPr lang="es-ES" sz="1000" dirty="0" smtClean="0">
                <a:hlinkClick r:id="rId4"/>
              </a:rPr>
              <a:t>http://www.deviantart.com</a:t>
            </a:r>
            <a:r>
              <a:rPr lang="es-ES" sz="1000" dirty="0" smtClean="0"/>
              <a:t> </a:t>
            </a:r>
            <a:endParaRPr lang="es-ES" sz="1000" dirty="0"/>
          </a:p>
        </p:txBody>
      </p:sp>
    </p:spTree>
    <p:extLst>
      <p:ext uri="{BB962C8B-B14F-4D97-AF65-F5344CB8AC3E}">
        <p14:creationId xmlns:p14="http://schemas.microsoft.com/office/powerpoint/2010/main" val="2520096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blinds(horizontal)">
                                      <p:cBhvr>
                                        <p:cTn id="7" dur="500"/>
                                        <p:tgtEl>
                                          <p:spTgt spid="6">
                                            <p:txEl>
                                              <p:pRg st="2" end="2"/>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6">
                                            <p:txEl>
                                              <p:pRg st="4" end="4"/>
                                            </p:txEl>
                                          </p:spTgt>
                                        </p:tgtEl>
                                        <p:attrNameLst>
                                          <p:attrName>style.visibility</p:attrName>
                                        </p:attrNameLst>
                                      </p:cBhvr>
                                      <p:to>
                                        <p:strVal val="visible"/>
                                      </p:to>
                                    </p:set>
                                    <p:animEffect transition="in" filter="blinds(horizontal)">
                                      <p:cBhvr>
                                        <p:cTn id="18"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eLearning 2.0</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17</a:t>
            </a:fld>
            <a:endParaRPr lang="es-ES_tradnl"/>
          </a:p>
        </p:txBody>
      </p:sp>
      <p:sp>
        <p:nvSpPr>
          <p:cNvPr id="6" name="2 Marcador de contenido"/>
          <p:cNvSpPr>
            <a:spLocks noGrp="1"/>
          </p:cNvSpPr>
          <p:nvPr>
            <p:ph idx="1"/>
          </p:nvPr>
        </p:nvSpPr>
        <p:spPr>
          <a:xfrm>
            <a:off x="60960" y="1600200"/>
            <a:ext cx="8686800" cy="4525963"/>
          </a:xfrm>
        </p:spPr>
        <p:txBody>
          <a:bodyPr>
            <a:normAutofit lnSpcReduction="10000"/>
          </a:bodyPr>
          <a:lstStyle/>
          <a:p>
            <a:r>
              <a:rPr lang="es-ES" dirty="0" smtClean="0"/>
              <a:t>Se busca un aprendizaje colaborativo</a:t>
            </a:r>
          </a:p>
          <a:p>
            <a:pPr lvl="1"/>
            <a:r>
              <a:rPr lang="es-ES" dirty="0" smtClean="0"/>
              <a:t>El aprendizaje ocurre al </a:t>
            </a:r>
            <a:br>
              <a:rPr lang="es-ES" dirty="0" smtClean="0"/>
            </a:br>
            <a:r>
              <a:rPr lang="es-ES" dirty="0" smtClean="0"/>
              <a:t>conectar a los estudiantes </a:t>
            </a:r>
            <a:br>
              <a:rPr lang="es-ES" dirty="0" smtClean="0"/>
            </a:br>
            <a:r>
              <a:rPr lang="es-ES" dirty="0" smtClean="0"/>
              <a:t>entre sí</a:t>
            </a:r>
          </a:p>
          <a:p>
            <a:pPr lvl="1"/>
            <a:r>
              <a:rPr lang="es-ES" dirty="0" smtClean="0"/>
              <a:t>El aprendizaje necesita </a:t>
            </a:r>
            <a:br>
              <a:rPr lang="es-ES" dirty="0" smtClean="0"/>
            </a:br>
            <a:r>
              <a:rPr lang="es-ES" dirty="0" smtClean="0"/>
              <a:t>de conversación e </a:t>
            </a:r>
            <a:br>
              <a:rPr lang="es-ES" dirty="0" smtClean="0"/>
            </a:br>
            <a:r>
              <a:rPr lang="es-ES" dirty="0" smtClean="0"/>
              <a:t>interacción</a:t>
            </a:r>
          </a:p>
          <a:p>
            <a:endParaRPr lang="es-ES" dirty="0" smtClean="0"/>
          </a:p>
          <a:p>
            <a:r>
              <a:rPr lang="es-ES" dirty="0" smtClean="0"/>
              <a:t>Importancia del aprendizaje informal</a:t>
            </a:r>
          </a:p>
          <a:p>
            <a:endParaRPr lang="es-ES" dirty="0" smtClean="0"/>
          </a:p>
          <a:p>
            <a:r>
              <a:rPr lang="es-ES" dirty="0" smtClean="0"/>
              <a:t>Entornos personalizados de aprendizaje</a:t>
            </a:r>
          </a:p>
          <a:p>
            <a:endParaRPr lang="es-ES" dirty="0"/>
          </a:p>
        </p:txBody>
      </p:sp>
      <p:pic>
        <p:nvPicPr>
          <p:cNvPr id="7" name="Imagen 4" descr="Cat_Dog_by_AsylumOrange.jpg"/>
          <p:cNvPicPr>
            <a:picLocks noChangeAspect="1"/>
          </p:cNvPicPr>
          <p:nvPr/>
        </p:nvPicPr>
        <p:blipFill>
          <a:blip r:embed="rId3"/>
          <a:srcRect l="4129" t="6708" r="3691" b="4100"/>
          <a:stretch>
            <a:fillRect/>
          </a:stretch>
        </p:blipFill>
        <p:spPr bwMode="auto">
          <a:xfrm>
            <a:off x="5279359" y="1649179"/>
            <a:ext cx="3974588" cy="2925738"/>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pic>
      <p:sp>
        <p:nvSpPr>
          <p:cNvPr id="8" name="7 CuadroTexto"/>
          <p:cNvSpPr txBox="1"/>
          <p:nvPr/>
        </p:nvSpPr>
        <p:spPr>
          <a:xfrm rot="156440">
            <a:off x="5246236" y="4281872"/>
            <a:ext cx="1669047"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s-ES" sz="1000" dirty="0" err="1" smtClean="0"/>
              <a:t>Cat-Dog</a:t>
            </a:r>
            <a:r>
              <a:rPr lang="es-ES" sz="1000" dirty="0" smtClean="0"/>
              <a:t> </a:t>
            </a:r>
            <a:r>
              <a:rPr lang="es-ES" sz="1000" dirty="0" err="1" smtClean="0"/>
              <a:t>by</a:t>
            </a:r>
            <a:r>
              <a:rPr lang="es-ES" sz="1000" dirty="0" smtClean="0"/>
              <a:t> </a:t>
            </a:r>
            <a:r>
              <a:rPr lang="es-ES" sz="1000" dirty="0" err="1" smtClean="0"/>
              <a:t>AsylumOrange</a:t>
            </a:r>
            <a:endParaRPr lang="es-ES" sz="1000" dirty="0" smtClean="0"/>
          </a:p>
          <a:p>
            <a:r>
              <a:rPr lang="es-ES" sz="1000" dirty="0" smtClean="0">
                <a:hlinkClick r:id="rId4"/>
              </a:rPr>
              <a:t>http://www.deviantart.com</a:t>
            </a:r>
            <a:r>
              <a:rPr lang="es-ES" sz="1000" dirty="0" smtClean="0"/>
              <a:t> </a:t>
            </a:r>
            <a:endParaRPr lang="es-ES" sz="1000" dirty="0"/>
          </a:p>
        </p:txBody>
      </p:sp>
    </p:spTree>
    <p:extLst>
      <p:ext uri="{BB962C8B-B14F-4D97-AF65-F5344CB8AC3E}">
        <p14:creationId xmlns:p14="http://schemas.microsoft.com/office/powerpoint/2010/main" val="3711941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Effect transition="in" filter="blinds(horizontal)">
                                      <p:cBhvr>
                                        <p:cTn id="7" dur="500"/>
                                        <p:tgtEl>
                                          <p:spTgt spid="6">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6" end="6"/>
                                            </p:txEl>
                                          </p:spTgt>
                                        </p:tgtEl>
                                        <p:attrNameLst>
                                          <p:attrName>style.visibility</p:attrName>
                                        </p:attrNameLst>
                                      </p:cBhvr>
                                      <p:to>
                                        <p:strVal val="visible"/>
                                      </p:to>
                                    </p:set>
                                    <p:animEffect transition="in" filter="blinds(horizontal)">
                                      <p:cBhvr>
                                        <p:cTn id="1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eLearning 2.0</a:t>
            </a:r>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18</a:t>
            </a:fld>
            <a:endParaRPr lang="es-ES_tradnl"/>
          </a:p>
        </p:txBody>
      </p:sp>
      <p:pic>
        <p:nvPicPr>
          <p:cNvPr id="6" name="Marcador de contenido 4" descr="elearning_20_schema.jpg"/>
          <p:cNvPicPr>
            <a:picLocks noGrp="1" noChangeAspect="1"/>
          </p:cNvPicPr>
          <p:nvPr>
            <p:ph idx="1"/>
          </p:nvPr>
        </p:nvPicPr>
        <p:blipFill>
          <a:blip r:embed="rId3"/>
          <a:srcRect l="494" r="42"/>
          <a:stretch>
            <a:fillRect/>
          </a:stretch>
        </p:blipFill>
        <p:spPr>
          <a:xfrm>
            <a:off x="471879" y="1270000"/>
            <a:ext cx="7986321" cy="5031030"/>
          </a:xfrm>
        </p:spPr>
      </p:pic>
    </p:spTree>
    <p:extLst>
      <p:ext uri="{BB962C8B-B14F-4D97-AF65-F5344CB8AC3E}">
        <p14:creationId xmlns:p14="http://schemas.microsoft.com/office/powerpoint/2010/main" val="23503875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a:t>Serious</a:t>
            </a:r>
            <a:r>
              <a:rPr lang="es-ES" dirty="0"/>
              <a:t> </a:t>
            </a:r>
            <a:r>
              <a:rPr lang="es-ES" dirty="0" err="1"/>
              <a:t>games</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19</a:t>
            </a:fld>
            <a:endParaRPr lang="es-ES_tradnl"/>
          </a:p>
        </p:txBody>
      </p:sp>
      <p:sp>
        <p:nvSpPr>
          <p:cNvPr id="7" name="2 Marcador de contenido"/>
          <p:cNvSpPr>
            <a:spLocks noGrp="1"/>
          </p:cNvSpPr>
          <p:nvPr>
            <p:ph idx="1"/>
          </p:nvPr>
        </p:nvSpPr>
        <p:spPr>
          <a:xfrm>
            <a:off x="323528" y="1600200"/>
            <a:ext cx="8363272" cy="4525963"/>
          </a:xfrm>
        </p:spPr>
        <p:txBody>
          <a:bodyPr/>
          <a:lstStyle/>
          <a:p>
            <a:r>
              <a:rPr lang="es-ES" dirty="0" smtClean="0"/>
              <a:t>En la metáfora del “aprender haciendo” </a:t>
            </a:r>
            <a:br>
              <a:rPr lang="es-ES" dirty="0" smtClean="0"/>
            </a:br>
            <a:r>
              <a:rPr lang="es-ES" dirty="0" smtClean="0"/>
              <a:t>las simulaciones, los laboratorios </a:t>
            </a:r>
            <a:br>
              <a:rPr lang="es-ES" dirty="0" smtClean="0"/>
            </a:br>
            <a:r>
              <a:rPr lang="es-ES" dirty="0" smtClean="0"/>
              <a:t>virtuales y los juegos tienen un papel </a:t>
            </a:r>
            <a:br>
              <a:rPr lang="es-ES" dirty="0" smtClean="0"/>
            </a:br>
            <a:r>
              <a:rPr lang="es-ES" dirty="0" smtClean="0"/>
              <a:t>destacado</a:t>
            </a:r>
          </a:p>
          <a:p>
            <a:endParaRPr lang="es-ES" dirty="0" smtClean="0"/>
          </a:p>
          <a:p>
            <a:r>
              <a:rPr lang="es-ES" dirty="0" smtClean="0"/>
              <a:t>Son contenidos que perfectamente se pueden integrar en un diseño </a:t>
            </a:r>
            <a:r>
              <a:rPr lang="es-ES" dirty="0" err="1" smtClean="0"/>
              <a:t>instruccional</a:t>
            </a:r>
            <a:r>
              <a:rPr lang="es-ES" dirty="0" smtClean="0"/>
              <a:t> de una acción formativa</a:t>
            </a:r>
          </a:p>
          <a:p>
            <a:endParaRPr lang="es-ES" dirty="0" smtClean="0"/>
          </a:p>
          <a:p>
            <a:r>
              <a:rPr lang="es-ES" dirty="0" smtClean="0"/>
              <a:t>Son contenidos que tienen un coste elevado</a:t>
            </a:r>
            <a:endParaRPr lang="es-ES" dirty="0"/>
          </a:p>
        </p:txBody>
      </p:sp>
      <p:pic>
        <p:nvPicPr>
          <p:cNvPr id="8" name="Picture 2" descr="http://www.noulakaz.net/weblog/images/20080131-learning-by-doing.jpg"/>
          <p:cNvPicPr>
            <a:picLocks noChangeAspect="1" noChangeArrowheads="1"/>
          </p:cNvPicPr>
          <p:nvPr/>
        </p:nvPicPr>
        <p:blipFill>
          <a:blip r:embed="rId3"/>
          <a:srcRect/>
          <a:stretch>
            <a:fillRect/>
          </a:stretch>
        </p:blipFill>
        <p:spPr bwMode="auto">
          <a:xfrm>
            <a:off x="6304642" y="1518555"/>
            <a:ext cx="2806700" cy="1887741"/>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pic>
    </p:spTree>
    <p:extLst>
      <p:ext uri="{BB962C8B-B14F-4D97-AF65-F5344CB8AC3E}">
        <p14:creationId xmlns:p14="http://schemas.microsoft.com/office/powerpoint/2010/main" val="3820728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blinds(horizontal)">
                                      <p:cBhvr>
                                        <p:cTn id="7" dur="500"/>
                                        <p:tgtEl>
                                          <p:spTgt spid="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xEl>
                                              <p:pRg st="4" end="4"/>
                                            </p:txEl>
                                          </p:spTgt>
                                        </p:tgtEl>
                                        <p:attrNameLst>
                                          <p:attrName>style.visibility</p:attrName>
                                        </p:attrNameLst>
                                      </p:cBhvr>
                                      <p:to>
                                        <p:strVal val="visible"/>
                                      </p:to>
                                    </p:set>
                                    <p:animEffect transition="in" filter="blinds(horizontal)">
                                      <p:cBhvr>
                                        <p:cTn id="12"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Sumario</a:t>
            </a:r>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2</a:t>
            </a:fld>
            <a:endParaRPr lang="es-ES_tradnl"/>
          </a:p>
        </p:txBody>
      </p:sp>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pic>
        <p:nvPicPr>
          <p:cNvPr id="6146"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1587500"/>
            <a:ext cx="9148012" cy="4290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a:t>Serious</a:t>
            </a:r>
            <a:r>
              <a:rPr lang="es-ES" dirty="0"/>
              <a:t> </a:t>
            </a:r>
            <a:r>
              <a:rPr lang="es-ES" dirty="0" err="1"/>
              <a:t>games</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20</a:t>
            </a:fld>
            <a:endParaRPr lang="es-ES_tradnl"/>
          </a:p>
        </p:txBody>
      </p:sp>
      <p:pic>
        <p:nvPicPr>
          <p:cNvPr id="6" name="Picture 2" descr="http://www.virtualheroes.com/images/img_hc.jpg"/>
          <p:cNvPicPr>
            <a:picLocks noChangeAspect="1" noChangeArrowheads="1"/>
          </p:cNvPicPr>
          <p:nvPr/>
        </p:nvPicPr>
        <p:blipFill>
          <a:blip r:embed="rId3"/>
          <a:srcRect/>
          <a:stretch>
            <a:fillRect/>
          </a:stretch>
        </p:blipFill>
        <p:spPr bwMode="auto">
          <a:xfrm>
            <a:off x="244929" y="1734003"/>
            <a:ext cx="8796393" cy="2521633"/>
          </a:xfrm>
          <a:prstGeom prst="rect">
            <a:avLst/>
          </a:prstGeom>
          <a:noFill/>
        </p:spPr>
      </p:pic>
      <p:pic>
        <p:nvPicPr>
          <p:cNvPr id="7" name="Picture 4" descr="http://www.virtualheroes.com/images/img_fed1.jpg"/>
          <p:cNvPicPr>
            <a:picLocks noChangeAspect="1" noChangeArrowheads="1"/>
          </p:cNvPicPr>
          <p:nvPr/>
        </p:nvPicPr>
        <p:blipFill>
          <a:blip r:embed="rId4"/>
          <a:srcRect/>
          <a:stretch>
            <a:fillRect/>
          </a:stretch>
        </p:blipFill>
        <p:spPr bwMode="auto">
          <a:xfrm>
            <a:off x="767443" y="4384674"/>
            <a:ext cx="3524250" cy="1971676"/>
          </a:xfrm>
          <a:prstGeom prst="rect">
            <a:avLst/>
          </a:prstGeom>
          <a:noFill/>
        </p:spPr>
      </p:pic>
      <p:pic>
        <p:nvPicPr>
          <p:cNvPr id="8" name="Picture 6" descr="http://www.virtualheroes.com/images/img_fed2.jpg"/>
          <p:cNvPicPr>
            <a:picLocks noChangeAspect="1" noChangeArrowheads="1"/>
          </p:cNvPicPr>
          <p:nvPr/>
        </p:nvPicPr>
        <p:blipFill>
          <a:blip r:embed="rId5"/>
          <a:srcRect/>
          <a:stretch>
            <a:fillRect/>
          </a:stretch>
        </p:blipFill>
        <p:spPr bwMode="auto">
          <a:xfrm>
            <a:off x="4791075" y="4384674"/>
            <a:ext cx="3524250" cy="1971676"/>
          </a:xfrm>
          <a:prstGeom prst="rect">
            <a:avLst/>
          </a:prstGeom>
          <a:noFill/>
        </p:spPr>
      </p:pic>
      <p:sp>
        <p:nvSpPr>
          <p:cNvPr id="9" name="8 Rectángulo"/>
          <p:cNvSpPr/>
          <p:nvPr/>
        </p:nvSpPr>
        <p:spPr>
          <a:xfrm>
            <a:off x="0" y="6352143"/>
            <a:ext cx="3050259" cy="369332"/>
          </a:xfrm>
          <a:prstGeom prst="rect">
            <a:avLst/>
          </a:prstGeom>
        </p:spPr>
        <p:txBody>
          <a:bodyPr wrap="none">
            <a:spAutoFit/>
          </a:bodyPr>
          <a:lstStyle/>
          <a:p>
            <a:r>
              <a:rPr lang="es-ES" dirty="0" smtClean="0"/>
              <a:t>http://www.virtualheroes.com</a:t>
            </a:r>
            <a:endParaRPr lang="es-ES" dirty="0"/>
          </a:p>
        </p:txBody>
      </p:sp>
    </p:spTree>
    <p:extLst>
      <p:ext uri="{BB962C8B-B14F-4D97-AF65-F5344CB8AC3E}">
        <p14:creationId xmlns:p14="http://schemas.microsoft.com/office/powerpoint/2010/main" val="15298309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Redes sociales</a:t>
            </a:r>
            <a:endParaRPr lang="es-ES" dirty="0"/>
          </a:p>
        </p:txBody>
      </p:sp>
      <p:sp>
        <p:nvSpPr>
          <p:cNvPr id="3" name="2 Marcador de contenido"/>
          <p:cNvSpPr>
            <a:spLocks noGrp="1"/>
          </p:cNvSpPr>
          <p:nvPr>
            <p:ph idx="1"/>
          </p:nvPr>
        </p:nvSpPr>
        <p:spPr/>
        <p:txBody>
          <a:bodyPr/>
          <a:lstStyle/>
          <a:p>
            <a:r>
              <a:rPr lang="es-ES" dirty="0"/>
              <a:t>La mayor expresión de las comunidades virtuales en el contexto de la Web Social o Web 2.0 son las redes sociales</a:t>
            </a:r>
          </a:p>
          <a:p>
            <a:endParaRPr lang="es-ES" dirty="0"/>
          </a:p>
          <a:p>
            <a:r>
              <a:rPr lang="es-ES" dirty="0"/>
              <a:t>La aplicación de las redes sociales (tecnologías de </a:t>
            </a:r>
            <a:r>
              <a:rPr lang="es-ES" i="1" dirty="0"/>
              <a:t>Social Media</a:t>
            </a:r>
            <a:r>
              <a:rPr lang="es-ES" dirty="0"/>
              <a:t>) para el aprendizaje influye en la forma en que muchas personas aprenden, trabajan y colaboran en muchas organizaciones</a:t>
            </a:r>
          </a:p>
          <a:p>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21</a:t>
            </a:fld>
            <a:endParaRPr lang="es-ES_tradnl"/>
          </a:p>
        </p:txBody>
      </p:sp>
    </p:spTree>
    <p:extLst>
      <p:ext uri="{BB962C8B-B14F-4D97-AF65-F5344CB8AC3E}">
        <p14:creationId xmlns:p14="http://schemas.microsoft.com/office/powerpoint/2010/main" val="10323878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17320" y="5084887"/>
            <a:ext cx="7772400" cy="1362075"/>
          </a:xfrm>
        </p:spPr>
        <p:txBody>
          <a:bodyPr/>
          <a:lstStyle/>
          <a:p>
            <a:pPr algn="r"/>
            <a:r>
              <a:rPr lang="es-ES" dirty="0" smtClean="0"/>
              <a:t>3. Redes Sociales</a:t>
            </a:r>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22</a:t>
            </a:fld>
            <a:endParaRPr lang="es-ES_tradnl"/>
          </a:p>
        </p:txBody>
      </p:sp>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pic>
        <p:nvPicPr>
          <p:cNvPr id="7" name="Picture 2" descr="http://fc00.deviantart.net/images3/i/2004/131/c/9/Hand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082891">
            <a:off x="2024353" y="1107797"/>
            <a:ext cx="5067992" cy="3603906"/>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a:extLst>
            <a:ext uri="{909E8E84-426E-40DD-AFC4-6F175D3DCCD1}">
              <a14:hiddenFill xmlns:a14="http://schemas.microsoft.com/office/drawing/2010/main">
                <a:solidFill>
                  <a:srgbClr val="FFFFFF"/>
                </a:solidFill>
              </a14:hiddenFill>
            </a:ext>
          </a:extLst>
        </p:spPr>
      </p:pic>
      <p:sp>
        <p:nvSpPr>
          <p:cNvPr id="9" name="8 CuadroTexto"/>
          <p:cNvSpPr txBox="1"/>
          <p:nvPr/>
        </p:nvSpPr>
        <p:spPr>
          <a:xfrm rot="21259641">
            <a:off x="1782936" y="4400040"/>
            <a:ext cx="1669047"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n-US" sz="1000" dirty="0" smtClean="0"/>
              <a:t>Hands</a:t>
            </a:r>
            <a:r>
              <a:rPr lang="es-ES" sz="1000" dirty="0" smtClean="0"/>
              <a:t> </a:t>
            </a:r>
            <a:r>
              <a:rPr lang="es-ES" sz="1000" dirty="0" err="1" smtClean="0"/>
              <a:t>by</a:t>
            </a:r>
            <a:r>
              <a:rPr lang="es-ES" sz="1000" dirty="0"/>
              <a:t> </a:t>
            </a:r>
            <a:r>
              <a:rPr lang="es-ES" sz="1000" dirty="0" err="1" smtClean="0"/>
              <a:t>morganaarau</a:t>
            </a:r>
            <a:endParaRPr lang="es-ES" sz="1000" dirty="0" smtClean="0"/>
          </a:p>
          <a:p>
            <a:r>
              <a:rPr lang="es-ES" sz="1000" dirty="0" smtClean="0">
                <a:hlinkClick r:id="rId4"/>
              </a:rPr>
              <a:t>http://www.deviantart.com</a:t>
            </a:r>
            <a:r>
              <a:rPr lang="es-ES" sz="1000" dirty="0" smtClean="0"/>
              <a:t> </a:t>
            </a:r>
            <a:endParaRPr lang="es-ES" sz="1000" dirty="0"/>
          </a:p>
        </p:txBody>
      </p:sp>
    </p:spTree>
    <p:extLst>
      <p:ext uri="{BB962C8B-B14F-4D97-AF65-F5344CB8AC3E}">
        <p14:creationId xmlns:p14="http://schemas.microsoft.com/office/powerpoint/2010/main" val="29060743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Definición de Red Social</a:t>
            </a:r>
            <a:endParaRPr lang="es-ES" dirty="0"/>
          </a:p>
        </p:txBody>
      </p:sp>
      <p:sp>
        <p:nvSpPr>
          <p:cNvPr id="3" name="2 Marcador de contenido"/>
          <p:cNvSpPr>
            <a:spLocks noGrp="1"/>
          </p:cNvSpPr>
          <p:nvPr>
            <p:ph idx="1"/>
          </p:nvPr>
        </p:nvSpPr>
        <p:spPr/>
        <p:txBody>
          <a:bodyPr>
            <a:normAutofit fontScale="85000" lnSpcReduction="10000"/>
          </a:bodyPr>
          <a:lstStyle/>
          <a:p>
            <a:r>
              <a:rPr lang="es-ES" sz="2800" dirty="0"/>
              <a:t>Las Redes son formas de interacción social, definida como un intercambio dinámico entre personas, grupos e instituciones en contextos de complejidad. Un sistema abierto y en construcción permanente que involucra a conjuntos que se identifican en las mismas necesidades y problemáticas y que se organizan para potenciar sus recursos (</a:t>
            </a:r>
            <a:r>
              <a:rPr lang="es-ES_tradnl" sz="2800" dirty="0" err="1"/>
              <a:t>Aruguete</a:t>
            </a:r>
            <a:r>
              <a:rPr lang="es-ES_tradnl" sz="2800" dirty="0"/>
              <a:t>, 2001</a:t>
            </a:r>
            <a:r>
              <a:rPr lang="es-ES" sz="2800" dirty="0"/>
              <a:t>)</a:t>
            </a:r>
          </a:p>
          <a:p>
            <a:endParaRPr lang="es-ES" sz="2800" dirty="0"/>
          </a:p>
          <a:p>
            <a:r>
              <a:rPr lang="es-ES" sz="2800" dirty="0"/>
              <a:t>Las redes sociales son estructuras sociales compuestas de grupos de personas, las cuales están conectadas por uno o varios tipos de relaciones, tales como amistad, parentesco, intereses comunes o que comparten conocimientos (Wikipedia)</a:t>
            </a:r>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23</a:t>
            </a:fld>
            <a:endParaRPr lang="es-ES_tradnl"/>
          </a:p>
        </p:txBody>
      </p:sp>
    </p:spTree>
    <p:extLst>
      <p:ext uri="{BB962C8B-B14F-4D97-AF65-F5344CB8AC3E}">
        <p14:creationId xmlns:p14="http://schemas.microsoft.com/office/powerpoint/2010/main" val="36459318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Definición de Red Social</a:t>
            </a:r>
            <a:endParaRPr lang="es-ES" dirty="0"/>
          </a:p>
        </p:txBody>
      </p:sp>
      <p:sp>
        <p:nvSpPr>
          <p:cNvPr id="3" name="2 Marcador de contenido"/>
          <p:cNvSpPr>
            <a:spLocks noGrp="1"/>
          </p:cNvSpPr>
          <p:nvPr>
            <p:ph idx="1"/>
          </p:nvPr>
        </p:nvSpPr>
        <p:spPr>
          <a:xfrm>
            <a:off x="457200" y="1270000"/>
            <a:ext cx="8229600" cy="4902200"/>
          </a:xfrm>
        </p:spPr>
        <p:txBody>
          <a:bodyPr>
            <a:normAutofit/>
          </a:bodyPr>
          <a:lstStyle/>
          <a:p>
            <a:r>
              <a:rPr lang="es-ES" sz="2500" dirty="0"/>
              <a:t>Estructura social que se puede representar en forma de uno o varios grafos en los cuales los nodos representan individuos (a veces denominados actores) y las aristas relaciones entre ellos</a:t>
            </a:r>
          </a:p>
          <a:p>
            <a:endParaRPr lang="es-ES" sz="2500" dirty="0"/>
          </a:p>
          <a:p>
            <a:r>
              <a:rPr lang="es-ES" sz="2500" dirty="0"/>
              <a:t>Redes sociales en Internet  son aplicaciones web que permiten conectar a las personas con sus “amigos” e incluso realizar nuevas “amistades”</a:t>
            </a:r>
          </a:p>
          <a:p>
            <a:endParaRPr lang="es-ES" sz="2500"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24</a:t>
            </a:fld>
            <a:endParaRPr lang="es-ES_tradnl"/>
          </a:p>
        </p:txBody>
      </p:sp>
      <p:pic>
        <p:nvPicPr>
          <p:cNvPr id="6" name="Picture 2"/>
          <p:cNvPicPr>
            <a:picLocks noChangeAspect="1" noChangeArrowheads="1"/>
          </p:cNvPicPr>
          <p:nvPr/>
        </p:nvPicPr>
        <p:blipFill>
          <a:blip r:embed="rId3" cstate="print"/>
          <a:srcRect/>
          <a:stretch>
            <a:fillRect/>
          </a:stretch>
        </p:blipFill>
        <p:spPr bwMode="auto">
          <a:xfrm>
            <a:off x="3920331" y="5033532"/>
            <a:ext cx="792163" cy="701513"/>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5772106" y="5423306"/>
            <a:ext cx="1571625" cy="571504"/>
          </a:xfrm>
          <a:prstGeom prst="rect">
            <a:avLst/>
          </a:prstGeom>
          <a:noFill/>
          <a:ln w="9525">
            <a:noFill/>
            <a:miter lim="800000"/>
            <a:headEnd/>
            <a:tailEnd/>
          </a:ln>
        </p:spPr>
      </p:pic>
      <p:pic>
        <p:nvPicPr>
          <p:cNvPr id="8" name="Picture 5"/>
          <p:cNvPicPr>
            <a:picLocks noChangeAspect="1" noChangeArrowheads="1"/>
          </p:cNvPicPr>
          <p:nvPr/>
        </p:nvPicPr>
        <p:blipFill>
          <a:blip r:embed="rId5" cstate="print"/>
          <a:srcRect/>
          <a:stretch>
            <a:fillRect/>
          </a:stretch>
        </p:blipFill>
        <p:spPr bwMode="auto">
          <a:xfrm>
            <a:off x="4712494" y="5527249"/>
            <a:ext cx="1163637" cy="571504"/>
          </a:xfrm>
          <a:prstGeom prst="rect">
            <a:avLst/>
          </a:prstGeom>
          <a:noFill/>
          <a:ln w="9525">
            <a:noFill/>
            <a:miter lim="800000"/>
            <a:headEnd/>
            <a:tailEnd/>
          </a:ln>
        </p:spPr>
      </p:pic>
      <p:pic>
        <p:nvPicPr>
          <p:cNvPr id="9" name="Picture 6"/>
          <p:cNvPicPr>
            <a:picLocks noChangeAspect="1" noChangeArrowheads="1"/>
          </p:cNvPicPr>
          <p:nvPr/>
        </p:nvPicPr>
        <p:blipFill>
          <a:blip r:embed="rId6" cstate="print"/>
          <a:srcRect/>
          <a:stretch>
            <a:fillRect/>
          </a:stretch>
        </p:blipFill>
        <p:spPr bwMode="auto">
          <a:xfrm>
            <a:off x="698904" y="5071664"/>
            <a:ext cx="1871663" cy="660403"/>
          </a:xfrm>
          <a:prstGeom prst="rect">
            <a:avLst/>
          </a:prstGeom>
          <a:noFill/>
          <a:ln w="9525">
            <a:noFill/>
            <a:miter lim="800000"/>
            <a:headEnd/>
            <a:tailEnd/>
          </a:ln>
        </p:spPr>
      </p:pic>
      <p:pic>
        <p:nvPicPr>
          <p:cNvPr id="10" name="Picture 7"/>
          <p:cNvPicPr>
            <a:picLocks noChangeAspect="1" noChangeArrowheads="1"/>
          </p:cNvPicPr>
          <p:nvPr/>
        </p:nvPicPr>
        <p:blipFill>
          <a:blip r:embed="rId7" cstate="print"/>
          <a:srcRect/>
          <a:stretch>
            <a:fillRect/>
          </a:stretch>
        </p:blipFill>
        <p:spPr bwMode="auto">
          <a:xfrm>
            <a:off x="4712494" y="5013673"/>
            <a:ext cx="1503363" cy="571504"/>
          </a:xfrm>
          <a:prstGeom prst="rect">
            <a:avLst/>
          </a:prstGeom>
          <a:noFill/>
          <a:ln w="9525">
            <a:noFill/>
            <a:miter lim="800000"/>
            <a:headEnd/>
            <a:tailEnd/>
          </a:ln>
        </p:spPr>
      </p:pic>
      <p:pic>
        <p:nvPicPr>
          <p:cNvPr id="11" name="Picture 8"/>
          <p:cNvPicPr>
            <a:picLocks noChangeAspect="1" noChangeArrowheads="1"/>
          </p:cNvPicPr>
          <p:nvPr/>
        </p:nvPicPr>
        <p:blipFill>
          <a:blip r:embed="rId8" cstate="print"/>
          <a:srcRect/>
          <a:stretch>
            <a:fillRect/>
          </a:stretch>
        </p:blipFill>
        <p:spPr bwMode="auto">
          <a:xfrm>
            <a:off x="7330284" y="5408088"/>
            <a:ext cx="1275491" cy="453569"/>
          </a:xfrm>
          <a:prstGeom prst="rect">
            <a:avLst/>
          </a:prstGeom>
          <a:noFill/>
          <a:ln w="9525">
            <a:noFill/>
            <a:miter lim="800000"/>
            <a:headEnd/>
            <a:tailEnd/>
          </a:ln>
        </p:spPr>
      </p:pic>
      <p:pic>
        <p:nvPicPr>
          <p:cNvPr id="12" name="Picture 9"/>
          <p:cNvPicPr>
            <a:picLocks noChangeAspect="1" noChangeArrowheads="1"/>
          </p:cNvPicPr>
          <p:nvPr/>
        </p:nvPicPr>
        <p:blipFill>
          <a:blip r:embed="rId9" cstate="print"/>
          <a:srcRect/>
          <a:stretch>
            <a:fillRect/>
          </a:stretch>
        </p:blipFill>
        <p:spPr bwMode="auto">
          <a:xfrm>
            <a:off x="6215857" y="5009533"/>
            <a:ext cx="1781175" cy="457200"/>
          </a:xfrm>
          <a:prstGeom prst="rect">
            <a:avLst/>
          </a:prstGeom>
          <a:noFill/>
          <a:ln w="9525">
            <a:noFill/>
            <a:miter lim="800000"/>
            <a:headEnd/>
            <a:tailEnd/>
          </a:ln>
        </p:spPr>
      </p:pic>
      <p:pic>
        <p:nvPicPr>
          <p:cNvPr id="13" name="Picture 3"/>
          <p:cNvPicPr>
            <a:picLocks noChangeAspect="1" noChangeArrowheads="1"/>
          </p:cNvPicPr>
          <p:nvPr/>
        </p:nvPicPr>
        <p:blipFill>
          <a:blip r:embed="rId10" cstate="print"/>
          <a:srcRect/>
          <a:stretch>
            <a:fillRect/>
          </a:stretch>
        </p:blipFill>
        <p:spPr bwMode="auto">
          <a:xfrm>
            <a:off x="2328068" y="5013673"/>
            <a:ext cx="1592263" cy="726445"/>
          </a:xfrm>
          <a:prstGeom prst="rect">
            <a:avLst/>
          </a:prstGeom>
          <a:noFill/>
          <a:ln w="9525">
            <a:noFill/>
            <a:miter lim="800000"/>
            <a:headEnd/>
            <a:tailEnd/>
          </a:ln>
        </p:spPr>
      </p:pic>
    </p:spTree>
    <p:extLst>
      <p:ext uri="{BB962C8B-B14F-4D97-AF65-F5344CB8AC3E}">
        <p14:creationId xmlns:p14="http://schemas.microsoft.com/office/powerpoint/2010/main" val="37059852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Reglas de la vida en la Red Social</a:t>
            </a:r>
            <a:endParaRPr lang="es-ES" i="1"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25</a:t>
            </a:fld>
            <a:endParaRPr lang="es-ES_tradnl"/>
          </a:p>
        </p:txBody>
      </p:sp>
      <p:sp>
        <p:nvSpPr>
          <p:cNvPr id="8" name="2 Marcador de contenido"/>
          <p:cNvSpPr>
            <a:spLocks noGrp="1"/>
          </p:cNvSpPr>
          <p:nvPr>
            <p:ph idx="1"/>
          </p:nvPr>
        </p:nvSpPr>
        <p:spPr>
          <a:xfrm>
            <a:off x="457200" y="1600200"/>
            <a:ext cx="8229600" cy="4525963"/>
          </a:xfrm>
        </p:spPr>
        <p:txBody>
          <a:bodyPr>
            <a:normAutofit fontScale="92500" lnSpcReduction="10000"/>
          </a:bodyPr>
          <a:lstStyle/>
          <a:p>
            <a:r>
              <a:rPr lang="es-ES" dirty="0" smtClean="0"/>
              <a:t>Las redes sociales tienen dos aspectos fundamentales</a:t>
            </a:r>
          </a:p>
          <a:p>
            <a:pPr lvl="1"/>
            <a:r>
              <a:rPr lang="es-ES" dirty="0" smtClean="0"/>
              <a:t>Hay conexión</a:t>
            </a:r>
          </a:p>
          <a:p>
            <a:pPr lvl="2"/>
            <a:r>
              <a:rPr lang="es-ES" dirty="0" smtClean="0"/>
              <a:t>Tiene que ver con quién está conectado con quién</a:t>
            </a:r>
          </a:p>
          <a:p>
            <a:pPr lvl="1"/>
            <a:r>
              <a:rPr lang="es-ES" dirty="0" smtClean="0"/>
              <a:t>Hay contagio</a:t>
            </a:r>
          </a:p>
          <a:p>
            <a:pPr lvl="2"/>
            <a:r>
              <a:rPr lang="es-ES" dirty="0" smtClean="0"/>
              <a:t>Que concierne a lo que fluye por los vínculos</a:t>
            </a:r>
          </a:p>
          <a:p>
            <a:pPr lvl="2"/>
            <a:r>
              <a:rPr lang="es-ES" dirty="0" smtClean="0"/>
              <a:t>Lo que fluye se comporta de acuerdo con unas reglas</a:t>
            </a:r>
          </a:p>
          <a:p>
            <a:pPr lvl="2"/>
            <a:endParaRPr lang="es-ES" dirty="0"/>
          </a:p>
          <a:p>
            <a:r>
              <a:rPr lang="es-ES" dirty="0" smtClean="0"/>
              <a:t>Hay una serie de reglas relativas a las conexiones y a la forma en que se contagian las redes sociales, es decir, en cuanto a su estructura y función (</a:t>
            </a:r>
            <a:r>
              <a:rPr lang="es-ES" dirty="0" err="1" smtClean="0"/>
              <a:t>Christakis</a:t>
            </a:r>
            <a:r>
              <a:rPr lang="es-ES" dirty="0" smtClean="0"/>
              <a:t> y </a:t>
            </a:r>
            <a:r>
              <a:rPr lang="es-ES" dirty="0" err="1" smtClean="0"/>
              <a:t>Fowler</a:t>
            </a:r>
            <a:r>
              <a:rPr lang="es-ES" dirty="0" smtClean="0"/>
              <a:t>, 2010)</a:t>
            </a:r>
          </a:p>
          <a:p>
            <a:pPr lvl="1"/>
            <a:r>
              <a:rPr lang="es-ES" dirty="0" smtClean="0"/>
              <a:t>Principios que explican el porqué los vínculos puedan hacer que el todo sea mayor que la suma de sus partes</a:t>
            </a:r>
            <a:endParaRPr lang="es-ES" dirty="0"/>
          </a:p>
        </p:txBody>
      </p:sp>
    </p:spTree>
    <p:extLst>
      <p:ext uri="{BB962C8B-B14F-4D97-AF65-F5344CB8AC3E}">
        <p14:creationId xmlns:p14="http://schemas.microsoft.com/office/powerpoint/2010/main" val="30704760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Reglas de la vida en la Red Social</a:t>
            </a:r>
            <a:endParaRPr lang="es-ES" i="1"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26</a:t>
            </a:fld>
            <a:endParaRPr lang="es-ES_tradnl"/>
          </a:p>
        </p:txBody>
      </p:sp>
      <p:sp>
        <p:nvSpPr>
          <p:cNvPr id="7" name="2 Marcador de contenido"/>
          <p:cNvSpPr>
            <a:spLocks noGrp="1"/>
          </p:cNvSpPr>
          <p:nvPr>
            <p:ph idx="1"/>
          </p:nvPr>
        </p:nvSpPr>
        <p:spPr>
          <a:xfrm>
            <a:off x="457200" y="1270000"/>
            <a:ext cx="8229600" cy="4525963"/>
          </a:xfrm>
        </p:spPr>
        <p:txBody>
          <a:bodyPr>
            <a:normAutofit lnSpcReduction="10000"/>
          </a:bodyPr>
          <a:lstStyle/>
          <a:p>
            <a:pPr marL="0" indent="0">
              <a:buNone/>
            </a:pPr>
            <a:r>
              <a:rPr lang="es-ES" dirty="0" smtClean="0"/>
              <a:t>1ª regla: somos nosotros quienes </a:t>
            </a:r>
            <a:br>
              <a:rPr lang="es-ES" dirty="0" smtClean="0"/>
            </a:br>
            <a:r>
              <a:rPr lang="es-ES" dirty="0" smtClean="0"/>
              <a:t>damos forma a nuestra red</a:t>
            </a:r>
          </a:p>
          <a:p>
            <a:pPr marL="0" indent="0">
              <a:buNone/>
            </a:pPr>
            <a:endParaRPr lang="es-ES" dirty="0"/>
          </a:p>
          <a:p>
            <a:pPr marL="0" indent="0">
              <a:buNone/>
            </a:pPr>
            <a:r>
              <a:rPr lang="es-ES" dirty="0" smtClean="0"/>
              <a:t>2ª regla: nuestra red nos da </a:t>
            </a:r>
            <a:br>
              <a:rPr lang="es-ES" dirty="0" smtClean="0"/>
            </a:br>
            <a:r>
              <a:rPr lang="es-ES" dirty="0" smtClean="0"/>
              <a:t>forma a nosotros</a:t>
            </a:r>
          </a:p>
          <a:p>
            <a:pPr marL="0" indent="0">
              <a:buNone/>
            </a:pPr>
            <a:endParaRPr lang="es-ES" dirty="0"/>
          </a:p>
          <a:p>
            <a:pPr marL="0" indent="0">
              <a:buNone/>
            </a:pPr>
            <a:r>
              <a:rPr lang="es-ES" dirty="0" smtClean="0"/>
              <a:t>3ª regla: nuestros amigos nos influyen</a:t>
            </a:r>
          </a:p>
          <a:p>
            <a:pPr marL="0" indent="0">
              <a:buNone/>
            </a:pPr>
            <a:endParaRPr lang="es-ES" dirty="0"/>
          </a:p>
          <a:p>
            <a:pPr marL="0" indent="0">
              <a:buNone/>
            </a:pPr>
            <a:r>
              <a:rPr lang="es-ES" dirty="0" smtClean="0"/>
              <a:t>4ª regla: los amigos de nuestros amigos también nos influyen</a:t>
            </a:r>
          </a:p>
        </p:txBody>
      </p:sp>
      <p:pic>
        <p:nvPicPr>
          <p:cNvPr id="9" name="Picture 2" descr="http://www.marketingdirecto.com/wp-content/uploads/2010/11/communitymanaga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9716" y="1125621"/>
            <a:ext cx="2713789" cy="2713789"/>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14063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Algunos datos</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27</a:t>
            </a:fld>
            <a:endParaRPr lang="es-ES_tradnl"/>
          </a:p>
        </p:txBody>
      </p:sp>
      <p:sp>
        <p:nvSpPr>
          <p:cNvPr id="12" name="2 Marcador de contenido"/>
          <p:cNvSpPr>
            <a:spLocks noGrp="1"/>
          </p:cNvSpPr>
          <p:nvPr>
            <p:ph idx="1"/>
          </p:nvPr>
        </p:nvSpPr>
        <p:spPr>
          <a:xfrm>
            <a:off x="457200" y="1294064"/>
            <a:ext cx="8229600" cy="4525963"/>
          </a:xfrm>
        </p:spPr>
        <p:txBody>
          <a:bodyPr>
            <a:normAutofit/>
          </a:bodyPr>
          <a:lstStyle/>
          <a:p>
            <a:r>
              <a:rPr lang="es-ES" dirty="0" smtClean="0"/>
              <a:t>Un informe elaborado por la consultora </a:t>
            </a:r>
            <a:r>
              <a:rPr lang="es-ES" b="1" dirty="0" err="1" smtClean="0"/>
              <a:t>InSites</a:t>
            </a:r>
            <a:r>
              <a:rPr lang="es-ES" b="1" dirty="0" smtClean="0"/>
              <a:t> </a:t>
            </a:r>
            <a:r>
              <a:rPr lang="es-ES" b="1" dirty="0" err="1" smtClean="0"/>
              <a:t>Consulting</a:t>
            </a:r>
            <a:r>
              <a:rPr lang="es-ES" b="1" dirty="0" smtClean="0"/>
              <a:t> </a:t>
            </a:r>
            <a:r>
              <a:rPr lang="es-ES" dirty="0" smtClean="0"/>
              <a:t>desvela que en el mundo existen 940 millones de personas registradas a las redes sociales de Internet (</a:t>
            </a:r>
            <a:r>
              <a:rPr lang="en-US" sz="2800" i="1" dirty="0" smtClean="0"/>
              <a:t>Social Media around the world </a:t>
            </a:r>
            <a:r>
              <a:rPr lang="en-US" sz="2800" dirty="0" smtClean="0"/>
              <a:t>- </a:t>
            </a:r>
            <a:r>
              <a:rPr lang="es-ES" dirty="0" smtClean="0"/>
              <a:t>Marzo 2010) - </a:t>
            </a:r>
            <a:r>
              <a:rPr lang="es-ES" sz="1800" dirty="0" smtClean="0">
                <a:hlinkClick r:id="rId3"/>
              </a:rPr>
              <a:t>http://www.slideshare.net/stevenvanbelleghem/social-networks-around-the-world-2010</a:t>
            </a:r>
            <a:r>
              <a:rPr lang="es-ES" sz="1800" dirty="0" smtClean="0"/>
              <a:t> </a:t>
            </a:r>
            <a:endParaRPr lang="es-ES" dirty="0" smtClean="0"/>
          </a:p>
          <a:p>
            <a:endParaRPr lang="es-ES" dirty="0" smtClean="0"/>
          </a:p>
          <a:p>
            <a:r>
              <a:rPr lang="es-ES" dirty="0" smtClean="0"/>
              <a:t>El 72% de los usuarios de Internet forman parte de al menos una red social</a:t>
            </a:r>
            <a:endParaRPr lang="es-ES" dirty="0"/>
          </a:p>
        </p:txBody>
      </p:sp>
    </p:spTree>
    <p:extLst>
      <p:ext uri="{BB962C8B-B14F-4D97-AF65-F5344CB8AC3E}">
        <p14:creationId xmlns:p14="http://schemas.microsoft.com/office/powerpoint/2010/main" val="39925366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Algunos datos</a:t>
            </a:r>
            <a:endParaRPr lang="es-ES" dirty="0"/>
          </a:p>
        </p:txBody>
      </p:sp>
      <p:sp>
        <p:nvSpPr>
          <p:cNvPr id="3" name="2 Marcador de contenido"/>
          <p:cNvSpPr>
            <a:spLocks noGrp="1"/>
          </p:cNvSpPr>
          <p:nvPr>
            <p:ph idx="1"/>
          </p:nvPr>
        </p:nvSpPr>
        <p:spPr/>
        <p:txBody>
          <a:bodyPr/>
          <a:lstStyle/>
          <a:p>
            <a:endParaRPr lang="es-ES"/>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28</a:t>
            </a:fld>
            <a:endParaRPr lang="es-ES_tradnl"/>
          </a:p>
        </p:txBody>
      </p:sp>
      <p:pic>
        <p:nvPicPr>
          <p:cNvPr id="6" name="Picture 2"/>
          <p:cNvPicPr>
            <a:picLocks noChangeAspect="1" noChangeArrowheads="1"/>
          </p:cNvPicPr>
          <p:nvPr/>
        </p:nvPicPr>
        <p:blipFill>
          <a:blip r:embed="rId3"/>
          <a:srcRect l="2096"/>
          <a:stretch>
            <a:fillRect/>
          </a:stretch>
        </p:blipFill>
        <p:spPr bwMode="auto">
          <a:xfrm>
            <a:off x="-114303" y="-4763"/>
            <a:ext cx="9650189" cy="6867526"/>
          </a:xfrm>
          <a:prstGeom prst="rect">
            <a:avLst/>
          </a:prstGeom>
          <a:noFill/>
          <a:ln w="9525">
            <a:noFill/>
            <a:miter lim="800000"/>
            <a:headEnd/>
            <a:tailEnd/>
          </a:ln>
          <a:effectLst/>
        </p:spPr>
      </p:pic>
    </p:spTree>
    <p:extLst>
      <p:ext uri="{BB962C8B-B14F-4D97-AF65-F5344CB8AC3E}">
        <p14:creationId xmlns:p14="http://schemas.microsoft.com/office/powerpoint/2010/main" val="32826959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Algunos datos</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29</a:t>
            </a:fld>
            <a:endParaRPr lang="es-ES_tradnl"/>
          </a:p>
        </p:txBody>
      </p:sp>
      <p:sp>
        <p:nvSpPr>
          <p:cNvPr id="7" name="2 Marcador de contenido"/>
          <p:cNvSpPr>
            <a:spLocks noGrp="1"/>
          </p:cNvSpPr>
          <p:nvPr>
            <p:ph idx="1"/>
          </p:nvPr>
        </p:nvSpPr>
        <p:spPr>
          <a:xfrm>
            <a:off x="457200" y="1600200"/>
            <a:ext cx="8229600" cy="4186989"/>
          </a:xfrm>
        </p:spPr>
        <p:txBody>
          <a:bodyPr/>
          <a:lstStyle/>
          <a:p>
            <a:endParaRPr lang="es-ES" dirty="0" smtClean="0"/>
          </a:p>
          <a:p>
            <a:r>
              <a:rPr lang="es-ES" dirty="0" smtClean="0"/>
              <a:t>Globalmente, </a:t>
            </a:r>
            <a:r>
              <a:rPr lang="es-ES" dirty="0" err="1" smtClean="0"/>
              <a:t>Facebook</a:t>
            </a:r>
            <a:r>
              <a:rPr lang="es-ES" dirty="0" smtClean="0"/>
              <a:t> </a:t>
            </a:r>
            <a:br>
              <a:rPr lang="es-ES" dirty="0" smtClean="0"/>
            </a:br>
            <a:r>
              <a:rPr lang="es-ES" dirty="0" smtClean="0"/>
              <a:t>es la red social más </a:t>
            </a:r>
            <a:br>
              <a:rPr lang="es-ES" dirty="0" smtClean="0"/>
            </a:br>
            <a:r>
              <a:rPr lang="es-ES" dirty="0" smtClean="0"/>
              <a:t>popular (51%) seguida </a:t>
            </a:r>
            <a:br>
              <a:rPr lang="es-ES" dirty="0" smtClean="0"/>
            </a:br>
            <a:r>
              <a:rPr lang="es-ES" dirty="0" smtClean="0"/>
              <a:t>de </a:t>
            </a:r>
            <a:r>
              <a:rPr lang="es-ES" dirty="0" err="1" smtClean="0"/>
              <a:t>MySpace</a:t>
            </a:r>
            <a:r>
              <a:rPr lang="es-ES" dirty="0" smtClean="0"/>
              <a:t> (20%) y </a:t>
            </a:r>
            <a:br>
              <a:rPr lang="es-ES" dirty="0" smtClean="0"/>
            </a:br>
            <a:r>
              <a:rPr lang="es-ES" dirty="0" err="1" smtClean="0"/>
              <a:t>Twitter</a:t>
            </a:r>
            <a:r>
              <a:rPr lang="es-ES" dirty="0" smtClean="0"/>
              <a:t> (17%)</a:t>
            </a:r>
          </a:p>
          <a:p>
            <a:endParaRPr lang="es-ES" dirty="0" smtClean="0"/>
          </a:p>
          <a:p>
            <a:endParaRPr lang="es-ES" dirty="0" smtClean="0"/>
          </a:p>
          <a:p>
            <a:endParaRPr lang="es-ES" dirty="0"/>
          </a:p>
        </p:txBody>
      </p:sp>
      <p:pic>
        <p:nvPicPr>
          <p:cNvPr id="8" name="Picture 2" descr="C:\Users\Fran\Documents\Cursos\20100721 - RECLA\aplicaciones-educativas-de-las-redes-sociales-1227042179733690-8\Pictures\10000000000001F80000016512ECF895.png"/>
          <p:cNvPicPr>
            <a:picLocks noChangeAspect="1" noChangeArrowheads="1"/>
          </p:cNvPicPr>
          <p:nvPr/>
        </p:nvPicPr>
        <p:blipFill>
          <a:blip r:embed="rId3"/>
          <a:srcRect t="9711" b="5776"/>
          <a:stretch>
            <a:fillRect/>
          </a:stretch>
        </p:blipFill>
        <p:spPr bwMode="auto">
          <a:xfrm>
            <a:off x="4331356" y="1971461"/>
            <a:ext cx="4267772" cy="2554857"/>
          </a:xfrm>
          <a:prstGeom prst="rect">
            <a:avLst/>
          </a:prstGeom>
          <a:noFill/>
        </p:spPr>
      </p:pic>
    </p:spTree>
    <p:extLst>
      <p:ext uri="{BB962C8B-B14F-4D97-AF65-F5344CB8AC3E}">
        <p14:creationId xmlns:p14="http://schemas.microsoft.com/office/powerpoint/2010/main" val="33884586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1600" y="4932487"/>
            <a:ext cx="7772400" cy="1362075"/>
          </a:xfrm>
        </p:spPr>
        <p:txBody>
          <a:bodyPr/>
          <a:lstStyle/>
          <a:p>
            <a:pPr algn="r"/>
            <a:r>
              <a:rPr lang="es-ES" dirty="0" smtClean="0"/>
              <a:t>1. Introducción</a:t>
            </a:r>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a:t>
            </a:fld>
            <a:endParaRPr lang="es-ES_tradnl"/>
          </a:p>
        </p:txBody>
      </p:sp>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7" name="6 CuadroTexto"/>
          <p:cNvSpPr txBox="1"/>
          <p:nvPr/>
        </p:nvSpPr>
        <p:spPr>
          <a:xfrm rot="303068">
            <a:off x="545443" y="4437167"/>
            <a:ext cx="2180405"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s-ES" sz="1000" dirty="0" err="1" smtClean="0"/>
              <a:t>Door</a:t>
            </a:r>
            <a:r>
              <a:rPr lang="es-ES" sz="1000" dirty="0" smtClean="0"/>
              <a:t> of </a:t>
            </a:r>
            <a:r>
              <a:rPr lang="es-ES" sz="1000" dirty="0" err="1" smtClean="0"/>
              <a:t>consciousness</a:t>
            </a:r>
            <a:r>
              <a:rPr lang="es-ES" sz="1000" dirty="0" smtClean="0"/>
              <a:t> </a:t>
            </a:r>
            <a:r>
              <a:rPr lang="es-ES" sz="1000" dirty="0" err="1" smtClean="0"/>
              <a:t>by</a:t>
            </a:r>
            <a:r>
              <a:rPr lang="es-ES" sz="1000" dirty="0" smtClean="0"/>
              <a:t> </a:t>
            </a:r>
            <a:r>
              <a:rPr lang="es-ES" sz="1000" dirty="0" err="1" smtClean="0"/>
              <a:t>AndreyBobir</a:t>
            </a:r>
            <a:endParaRPr lang="es-ES" sz="1000" dirty="0" smtClean="0"/>
          </a:p>
          <a:p>
            <a:r>
              <a:rPr lang="es-ES" sz="1000" dirty="0" smtClean="0">
                <a:hlinkClick r:id="rId3"/>
              </a:rPr>
              <a:t>http://www.deviantart.com</a:t>
            </a:r>
            <a:r>
              <a:rPr lang="es-ES" sz="1000" dirty="0" smtClean="0"/>
              <a:t> </a:t>
            </a:r>
            <a:endParaRPr lang="es-ES" sz="1000" dirty="0"/>
          </a:p>
        </p:txBody>
      </p:sp>
      <p:pic>
        <p:nvPicPr>
          <p:cNvPr id="9" name="Picture 2" descr="http://www.deviantart.com/download/157842040/Door_of_consciousness_by_AndreyBobir.jpg"/>
          <p:cNvPicPr>
            <a:picLocks noChangeAspect="1" noChangeArrowheads="1"/>
          </p:cNvPicPr>
          <p:nvPr/>
        </p:nvPicPr>
        <p:blipFill>
          <a:blip r:embed="rId4"/>
          <a:srcRect/>
          <a:stretch>
            <a:fillRect/>
          </a:stretch>
        </p:blipFill>
        <p:spPr bwMode="auto">
          <a:xfrm>
            <a:off x="1371600" y="-418072"/>
            <a:ext cx="3921840" cy="5226058"/>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Algunos datos</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30</a:t>
            </a:fld>
            <a:endParaRPr lang="es-ES_tradnl"/>
          </a:p>
        </p:txBody>
      </p:sp>
      <p:sp>
        <p:nvSpPr>
          <p:cNvPr id="9" name="2 Marcador de contenido"/>
          <p:cNvSpPr>
            <a:spLocks noGrp="1"/>
          </p:cNvSpPr>
          <p:nvPr>
            <p:ph idx="1"/>
          </p:nvPr>
        </p:nvSpPr>
        <p:spPr>
          <a:xfrm>
            <a:off x="457200" y="1419831"/>
            <a:ext cx="8229600" cy="4785026"/>
          </a:xfrm>
        </p:spPr>
        <p:txBody>
          <a:bodyPr>
            <a:normAutofit fontScale="85000" lnSpcReduction="20000"/>
          </a:bodyPr>
          <a:lstStyle/>
          <a:p>
            <a:r>
              <a:rPr lang="es-ES" dirty="0" smtClean="0"/>
              <a:t>En España la utilización de las redes sociales, es un fenómeno que se ha extendido de manera especialmente notable entre los jóvenes internautas de nuestro país, llegando a casi al 90% de los mismos en los estratos de población más joven </a:t>
            </a:r>
          </a:p>
          <a:p>
            <a:endParaRPr lang="es-ES" dirty="0" smtClean="0"/>
          </a:p>
          <a:p>
            <a:r>
              <a:rPr lang="es-ES" dirty="0" smtClean="0"/>
              <a:t>Las redes sociales han sido inicialmente adoptadas por los internautas de menor edad, que valoran especialmente la posibilidad de comunicación continua con amigos, así como el hecho de poder seguir la actualidad de sus grupos sociales que permite esta herramienta</a:t>
            </a:r>
          </a:p>
          <a:p>
            <a:endParaRPr lang="es-ES" dirty="0" smtClean="0"/>
          </a:p>
          <a:p>
            <a:r>
              <a:rPr lang="es-ES" dirty="0" smtClean="0"/>
              <a:t>Su uso se ha ido extendiendo hacia otros usuarios jóvenes de mayor edad, quienes valoran, entre otras cosas, el elemento nostálgico de las redes sociales, esto es, la posibilidad de recuperar antiguas amistades</a:t>
            </a:r>
          </a:p>
        </p:txBody>
      </p:sp>
      <p:sp>
        <p:nvSpPr>
          <p:cNvPr id="10" name="9 Rectángulo"/>
          <p:cNvSpPr/>
          <p:nvPr/>
        </p:nvSpPr>
        <p:spPr>
          <a:xfrm>
            <a:off x="6913449" y="5561875"/>
            <a:ext cx="1628972" cy="369332"/>
          </a:xfrm>
          <a:prstGeom prst="rect">
            <a:avLst/>
          </a:prstGeom>
        </p:spPr>
        <p:txBody>
          <a:bodyPr wrap="none">
            <a:spAutoFit/>
          </a:bodyPr>
          <a:lstStyle/>
          <a:p>
            <a:r>
              <a:rPr lang="es-ES" dirty="0" smtClean="0"/>
              <a:t>(</a:t>
            </a:r>
            <a:r>
              <a:rPr lang="es-ES" dirty="0" err="1" smtClean="0"/>
              <a:t>eEspaña</a:t>
            </a:r>
            <a:r>
              <a:rPr lang="es-ES" dirty="0" smtClean="0"/>
              <a:t> 2010)</a:t>
            </a:r>
            <a:endParaRPr lang="es-ES" dirty="0"/>
          </a:p>
        </p:txBody>
      </p:sp>
    </p:spTree>
    <p:extLst>
      <p:ext uri="{BB962C8B-B14F-4D97-AF65-F5344CB8AC3E}">
        <p14:creationId xmlns:p14="http://schemas.microsoft.com/office/powerpoint/2010/main" val="26365051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Algunos datos</a:t>
            </a:r>
            <a:endParaRPr lang="es-ES" dirty="0"/>
          </a:p>
        </p:txBody>
      </p:sp>
      <p:sp>
        <p:nvSpPr>
          <p:cNvPr id="3" name="2 Marcador de contenido"/>
          <p:cNvSpPr>
            <a:spLocks noGrp="1"/>
          </p:cNvSpPr>
          <p:nvPr>
            <p:ph idx="1"/>
          </p:nvPr>
        </p:nvSpPr>
        <p:spPr>
          <a:xfrm>
            <a:off x="457200" y="1143004"/>
            <a:ext cx="8229600" cy="5081134"/>
          </a:xfrm>
        </p:spPr>
        <p:txBody>
          <a:bodyPr>
            <a:normAutofit fontScale="85000" lnSpcReduction="10000"/>
          </a:bodyPr>
          <a:lstStyle/>
          <a:p>
            <a:r>
              <a:rPr lang="es-ES" dirty="0" smtClean="0"/>
              <a:t>Facebook (datos 4-2-2011)</a:t>
            </a:r>
          </a:p>
          <a:p>
            <a:pPr lvl="1"/>
            <a:r>
              <a:rPr lang="es-ES" dirty="0" smtClean="0"/>
              <a:t>Facebook cumplió el pasado 4 de febrero su séptimo aniversario</a:t>
            </a:r>
          </a:p>
          <a:p>
            <a:pPr lvl="1"/>
            <a:r>
              <a:rPr lang="es-ES" dirty="0" smtClean="0"/>
              <a:t>El 4-2-2004 Mark </a:t>
            </a:r>
            <a:r>
              <a:rPr lang="es-ES" dirty="0" err="1"/>
              <a:t>Zuckerberg</a:t>
            </a:r>
            <a:r>
              <a:rPr lang="es-ES" dirty="0"/>
              <a:t> -por aquel </a:t>
            </a:r>
            <a:r>
              <a:rPr lang="es-ES" dirty="0" smtClean="0"/>
              <a:t/>
            </a:r>
            <a:br>
              <a:rPr lang="es-ES" dirty="0" smtClean="0"/>
            </a:br>
            <a:r>
              <a:rPr lang="es-ES" dirty="0" smtClean="0"/>
              <a:t>entonces estudiante de Harvard- </a:t>
            </a:r>
            <a:r>
              <a:rPr lang="es-ES" dirty="0"/>
              <a:t>ponía </a:t>
            </a:r>
            <a:r>
              <a:rPr lang="es-ES" dirty="0" smtClean="0"/>
              <a:t>en</a:t>
            </a:r>
            <a:br>
              <a:rPr lang="es-ES" dirty="0" smtClean="0"/>
            </a:br>
            <a:r>
              <a:rPr lang="es-ES" dirty="0" smtClean="0"/>
              <a:t>marcha </a:t>
            </a:r>
            <a:r>
              <a:rPr lang="es-ES" dirty="0"/>
              <a:t>un proyecto web orientado a que </a:t>
            </a:r>
            <a:r>
              <a:rPr lang="es-ES" dirty="0" smtClean="0"/>
              <a:t/>
            </a:r>
            <a:br>
              <a:rPr lang="es-ES" dirty="0" smtClean="0"/>
            </a:br>
            <a:r>
              <a:rPr lang="es-ES" dirty="0" smtClean="0"/>
              <a:t>los </a:t>
            </a:r>
            <a:r>
              <a:rPr lang="es-ES" dirty="0"/>
              <a:t>estudiantes de su campus se </a:t>
            </a:r>
            <a:r>
              <a:rPr lang="es-ES" dirty="0" smtClean="0"/>
              <a:t/>
            </a:r>
            <a:br>
              <a:rPr lang="es-ES" dirty="0" smtClean="0"/>
            </a:br>
            <a:r>
              <a:rPr lang="es-ES" dirty="0" smtClean="0"/>
              <a:t>comunicaran</a:t>
            </a:r>
            <a:r>
              <a:rPr lang="es-ES" dirty="0"/>
              <a:t>, entablaran nuevas </a:t>
            </a:r>
            <a:r>
              <a:rPr lang="es-ES" dirty="0" smtClean="0"/>
              <a:t/>
            </a:r>
            <a:br>
              <a:rPr lang="es-ES" dirty="0" smtClean="0"/>
            </a:br>
            <a:r>
              <a:rPr lang="es-ES" dirty="0" smtClean="0"/>
              <a:t>relaciones </a:t>
            </a:r>
            <a:r>
              <a:rPr lang="es-ES" dirty="0"/>
              <a:t>y compartieran intereses </a:t>
            </a:r>
            <a:r>
              <a:rPr lang="es-ES" dirty="0" smtClean="0"/>
              <a:t/>
            </a:r>
            <a:br>
              <a:rPr lang="es-ES" dirty="0" smtClean="0"/>
            </a:br>
            <a:r>
              <a:rPr lang="es-ES" dirty="0" smtClean="0"/>
              <a:t>comunes</a:t>
            </a:r>
            <a:endParaRPr lang="es-ES" dirty="0"/>
          </a:p>
          <a:p>
            <a:pPr lvl="1"/>
            <a:r>
              <a:rPr lang="es-ES" dirty="0"/>
              <a:t>En principio aquel proyecto solo </a:t>
            </a:r>
            <a:r>
              <a:rPr lang="es-ES" dirty="0" smtClean="0"/>
              <a:t/>
            </a:r>
            <a:br>
              <a:rPr lang="es-ES" dirty="0" smtClean="0"/>
            </a:br>
            <a:r>
              <a:rPr lang="es-ES" dirty="0" smtClean="0"/>
              <a:t>estaba </a:t>
            </a:r>
            <a:r>
              <a:rPr lang="es-ES" dirty="0"/>
              <a:t>abierto a los usuarios de </a:t>
            </a:r>
            <a:r>
              <a:rPr lang="es-ES" dirty="0" smtClean="0"/>
              <a:t/>
            </a:r>
            <a:br>
              <a:rPr lang="es-ES" dirty="0" smtClean="0"/>
            </a:br>
            <a:r>
              <a:rPr lang="es-ES" dirty="0" smtClean="0"/>
              <a:t>Harvard</a:t>
            </a:r>
            <a:r>
              <a:rPr lang="es-ES" dirty="0"/>
              <a:t>, aunque no tardaría en </a:t>
            </a:r>
            <a:r>
              <a:rPr lang="es-ES" dirty="0" smtClean="0"/>
              <a:t/>
            </a:r>
            <a:br>
              <a:rPr lang="es-ES" dirty="0" smtClean="0"/>
            </a:br>
            <a:r>
              <a:rPr lang="es-ES" dirty="0" smtClean="0"/>
              <a:t>expandirse </a:t>
            </a:r>
            <a:r>
              <a:rPr lang="es-ES" dirty="0"/>
              <a:t>a otras </a:t>
            </a:r>
            <a:r>
              <a:rPr lang="es-ES" dirty="0" smtClean="0"/>
              <a:t>universidades</a:t>
            </a:r>
          </a:p>
          <a:p>
            <a:pPr lvl="1"/>
            <a:r>
              <a:rPr lang="es-ES" dirty="0"/>
              <a:t>Más tarde, Facebook abriría el registro a colegios secundarios y a redes de trabajo hasta que en septiembre de </a:t>
            </a:r>
            <a:r>
              <a:rPr lang="es-ES" dirty="0" smtClean="0"/>
              <a:t>2006 permitiera </a:t>
            </a:r>
            <a:r>
              <a:rPr lang="es-ES" dirty="0"/>
              <a:t>el registro de cualquier usuario del mundo</a:t>
            </a:r>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31</a:t>
            </a:fld>
            <a:endParaRPr lang="es-ES_tradnl"/>
          </a:p>
        </p:txBody>
      </p:sp>
      <p:pic>
        <p:nvPicPr>
          <p:cNvPr id="3074" name="Picture 2" descr="Aniversario Facebook">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37300" y="1847850"/>
            <a:ext cx="1905000" cy="3105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82842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Algunos datos</a:t>
            </a:r>
            <a:endParaRPr lang="es-ES" dirty="0"/>
          </a:p>
        </p:txBody>
      </p:sp>
      <p:sp>
        <p:nvSpPr>
          <p:cNvPr id="3" name="2 Marcador de contenido"/>
          <p:cNvSpPr>
            <a:spLocks noGrp="1"/>
          </p:cNvSpPr>
          <p:nvPr>
            <p:ph idx="1"/>
          </p:nvPr>
        </p:nvSpPr>
        <p:spPr>
          <a:xfrm>
            <a:off x="457200" y="1270000"/>
            <a:ext cx="8229600" cy="4856163"/>
          </a:xfrm>
        </p:spPr>
        <p:txBody>
          <a:bodyPr>
            <a:normAutofit lnSpcReduction="10000"/>
          </a:bodyPr>
          <a:lstStyle/>
          <a:p>
            <a:r>
              <a:rPr lang="es-ES" dirty="0"/>
              <a:t>Facebook (datos 4-2-2011)</a:t>
            </a:r>
          </a:p>
          <a:p>
            <a:pPr lvl="1"/>
            <a:r>
              <a:rPr lang="es-ES" dirty="0"/>
              <a:t>Durante sus primeros años, el idioma de Facebook era el inglés, aunque en 2006 se lanzarían la versión en español y </a:t>
            </a:r>
            <a:r>
              <a:rPr lang="es-ES" dirty="0" smtClean="0"/>
              <a:t>francés</a:t>
            </a:r>
          </a:p>
          <a:p>
            <a:pPr lvl="1"/>
            <a:r>
              <a:rPr lang="es-ES" dirty="0" smtClean="0"/>
              <a:t>Actualmente </a:t>
            </a:r>
            <a:r>
              <a:rPr lang="es-ES" dirty="0"/>
              <a:t>esta red social se encuentra disponible en más de 66 idiomas</a:t>
            </a:r>
          </a:p>
          <a:p>
            <a:pPr lvl="1"/>
            <a:r>
              <a:rPr lang="es-ES" dirty="0"/>
              <a:t>Facebook es la red social con más usuarios de Internet </a:t>
            </a:r>
            <a:endParaRPr lang="es-ES" dirty="0" smtClean="0"/>
          </a:p>
          <a:p>
            <a:pPr lvl="2"/>
            <a:r>
              <a:rPr lang="es-ES" dirty="0" smtClean="0"/>
              <a:t>Superó los </a:t>
            </a:r>
            <a:r>
              <a:rPr lang="es-ES" dirty="0"/>
              <a:t>600 millones </a:t>
            </a:r>
            <a:r>
              <a:rPr lang="es-ES" dirty="0" smtClean="0"/>
              <a:t>en enero de 2011</a:t>
            </a:r>
          </a:p>
          <a:p>
            <a:pPr lvl="3"/>
            <a:r>
              <a:rPr lang="es-ES" dirty="0" smtClean="0"/>
              <a:t>La </a:t>
            </a:r>
            <a:r>
              <a:rPr lang="es-ES" dirty="0"/>
              <a:t>cifra de usuarios que utilizan Facebook representa cerca del 10% la población </a:t>
            </a:r>
            <a:r>
              <a:rPr lang="es-ES" dirty="0" smtClean="0"/>
              <a:t>mundial</a:t>
            </a:r>
          </a:p>
          <a:p>
            <a:pPr lvl="3"/>
            <a:r>
              <a:rPr lang="es-ES" dirty="0" smtClean="0"/>
              <a:t>Si Facebook fuera un país, sería el tercero en población</a:t>
            </a:r>
          </a:p>
          <a:p>
            <a:pPr lvl="3"/>
            <a:r>
              <a:rPr lang="es-ES" dirty="0" smtClean="0"/>
              <a:t>Hay más de </a:t>
            </a:r>
            <a:r>
              <a:rPr lang="es-ES" smtClean="0"/>
              <a:t>200 </a:t>
            </a:r>
            <a:r>
              <a:rPr lang="es-ES" smtClean="0"/>
              <a:t>millones usuarios </a:t>
            </a:r>
            <a:r>
              <a:rPr lang="es-ES" dirty="0" smtClean="0"/>
              <a:t>que pasan más de 55 minutos de media diaria conectados a Facebook</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32</a:t>
            </a:fld>
            <a:endParaRPr lang="es-ES_tradnl"/>
          </a:p>
        </p:txBody>
      </p:sp>
    </p:spTree>
    <p:extLst>
      <p:ext uri="{BB962C8B-B14F-4D97-AF65-F5344CB8AC3E}">
        <p14:creationId xmlns:p14="http://schemas.microsoft.com/office/powerpoint/2010/main" val="41518493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Algunos datos</a:t>
            </a:r>
            <a:endParaRPr lang="es-ES" dirty="0"/>
          </a:p>
        </p:txBody>
      </p:sp>
      <p:sp>
        <p:nvSpPr>
          <p:cNvPr id="3" name="2 Marcador de contenido"/>
          <p:cNvSpPr>
            <a:spLocks noGrp="1"/>
          </p:cNvSpPr>
          <p:nvPr>
            <p:ph idx="1"/>
          </p:nvPr>
        </p:nvSpPr>
        <p:spPr/>
        <p:txBody>
          <a:bodyPr/>
          <a:lstStyle/>
          <a:p>
            <a:r>
              <a:rPr lang="es-ES" dirty="0"/>
              <a:t>Mapa de las Redes Sociales en Iberoamérica (</a:t>
            </a:r>
            <a:r>
              <a:rPr lang="es-ES" dirty="0">
                <a:hlinkClick r:id="rId3"/>
              </a:rPr>
              <a:t>http://www.iredes.es/mapa/</a:t>
            </a:r>
            <a:r>
              <a:rPr lang="es-ES" dirty="0"/>
              <a:t>) </a:t>
            </a:r>
          </a:p>
          <a:p>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33</a:t>
            </a:fld>
            <a:endParaRPr lang="es-ES_tradnl"/>
          </a:p>
        </p:txBody>
      </p:sp>
    </p:spTree>
    <p:extLst>
      <p:ext uri="{BB962C8B-B14F-4D97-AF65-F5344CB8AC3E}">
        <p14:creationId xmlns:p14="http://schemas.microsoft.com/office/powerpoint/2010/main" val="14623173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Algunos datos</a:t>
            </a:r>
            <a:endParaRPr lang="es-ES" dirty="0"/>
          </a:p>
        </p:txBody>
      </p:sp>
      <p:sp>
        <p:nvSpPr>
          <p:cNvPr id="3" name="2 Marcador de contenido"/>
          <p:cNvSpPr>
            <a:spLocks noGrp="1"/>
          </p:cNvSpPr>
          <p:nvPr>
            <p:ph idx="1"/>
          </p:nvPr>
        </p:nvSpPr>
        <p:spPr/>
        <p:txBody>
          <a:bodyPr/>
          <a:lstStyle/>
          <a:p>
            <a:endParaRPr lang="es-ES"/>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34</a:t>
            </a:fld>
            <a:endParaRPr lang="es-ES_tradnl"/>
          </a:p>
        </p:txBody>
      </p:sp>
      <p:pic>
        <p:nvPicPr>
          <p:cNvPr id="6" name="Picture 2" descr="http://www.iredes.es/wp-content/uploads/2010/10/iredeshorizonta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914399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06565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Tipos de redes sociales</a:t>
            </a:r>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35</a:t>
            </a:fld>
            <a:endParaRPr lang="es-ES_tradnl"/>
          </a:p>
        </p:txBody>
      </p:sp>
      <p:sp>
        <p:nvSpPr>
          <p:cNvPr id="6" name="2 Marcador de contenido"/>
          <p:cNvSpPr>
            <a:spLocks noGrp="1"/>
          </p:cNvSpPr>
          <p:nvPr>
            <p:ph idx="1"/>
          </p:nvPr>
        </p:nvSpPr>
        <p:spPr>
          <a:xfrm>
            <a:off x="457200" y="1600200"/>
            <a:ext cx="8229600" cy="4186989"/>
          </a:xfrm>
        </p:spPr>
        <p:txBody>
          <a:bodyPr/>
          <a:lstStyle/>
          <a:p>
            <a:r>
              <a:rPr lang="es-ES" dirty="0" smtClean="0"/>
              <a:t>Hay gran disparidad de tipos y usos de </a:t>
            </a:r>
            <a:br>
              <a:rPr lang="es-ES" dirty="0" smtClean="0"/>
            </a:br>
            <a:r>
              <a:rPr lang="es-ES" dirty="0" smtClean="0"/>
              <a:t>redes sociales</a:t>
            </a:r>
          </a:p>
          <a:p>
            <a:endParaRPr lang="es-ES" dirty="0" smtClean="0"/>
          </a:p>
          <a:p>
            <a:r>
              <a:rPr lang="es-ES" dirty="0" smtClean="0"/>
              <a:t>Para poder discutir el potencial de las redes sociales en educación hay que hacer una clasificación de las mismas</a:t>
            </a:r>
          </a:p>
          <a:p>
            <a:endParaRPr lang="es-ES" dirty="0" smtClean="0"/>
          </a:p>
          <a:p>
            <a:endParaRPr lang="es-ES" dirty="0"/>
          </a:p>
        </p:txBody>
      </p:sp>
      <p:pic>
        <p:nvPicPr>
          <p:cNvPr id="7" name="Picture 2" descr="http://www.pabloburgueno.com/wp-content/uploads/2308011862_4b3a97d237.jpg">
            <a:hlinkClick r:id="rId3"/>
          </p:cNvPr>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146471" y="1600200"/>
            <a:ext cx="1524000" cy="1524001"/>
          </a:xfrm>
          <a:prstGeom prst="rect">
            <a:avLst/>
          </a:prstGeom>
          <a:noFill/>
        </p:spPr>
      </p:pic>
    </p:spTree>
    <p:extLst>
      <p:ext uri="{BB962C8B-B14F-4D97-AF65-F5344CB8AC3E}">
        <p14:creationId xmlns:p14="http://schemas.microsoft.com/office/powerpoint/2010/main" val="19557189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Tipos de redes sociales</a:t>
            </a:r>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36</a:t>
            </a:fld>
            <a:endParaRPr lang="es-ES_tradnl"/>
          </a:p>
        </p:txBody>
      </p:sp>
      <p:sp>
        <p:nvSpPr>
          <p:cNvPr id="6" name="2 Marcador de contenido"/>
          <p:cNvSpPr>
            <a:spLocks noGrp="1"/>
          </p:cNvSpPr>
          <p:nvPr>
            <p:ph idx="1"/>
          </p:nvPr>
        </p:nvSpPr>
        <p:spPr>
          <a:xfrm>
            <a:off x="457200" y="1270000"/>
            <a:ext cx="8229600" cy="4541253"/>
          </a:xfrm>
        </p:spPr>
        <p:txBody>
          <a:bodyPr>
            <a:normAutofit fontScale="85000" lnSpcReduction="20000"/>
          </a:bodyPr>
          <a:lstStyle/>
          <a:p>
            <a:r>
              <a:rPr lang="es-ES" dirty="0" smtClean="0"/>
              <a:t>Temática</a:t>
            </a:r>
          </a:p>
          <a:p>
            <a:pPr lvl="1"/>
            <a:r>
              <a:rPr lang="es-ES" dirty="0" smtClean="0"/>
              <a:t>Redes sociales horizontales</a:t>
            </a:r>
          </a:p>
          <a:p>
            <a:pPr lvl="1"/>
            <a:r>
              <a:rPr lang="es-ES" dirty="0" smtClean="0"/>
              <a:t>Redes sociales verticales</a:t>
            </a:r>
          </a:p>
          <a:p>
            <a:pPr lvl="2"/>
            <a:r>
              <a:rPr lang="es-ES" dirty="0" smtClean="0"/>
              <a:t>Profesionales</a:t>
            </a:r>
          </a:p>
          <a:p>
            <a:pPr lvl="2"/>
            <a:r>
              <a:rPr lang="es-ES" dirty="0" smtClean="0"/>
              <a:t>De ocio</a:t>
            </a:r>
          </a:p>
          <a:p>
            <a:pPr lvl="2"/>
            <a:r>
              <a:rPr lang="es-ES" dirty="0" smtClean="0"/>
              <a:t>Mixtas</a:t>
            </a:r>
          </a:p>
          <a:p>
            <a:r>
              <a:rPr lang="es-ES" dirty="0" smtClean="0"/>
              <a:t>Objeto</a:t>
            </a:r>
          </a:p>
          <a:p>
            <a:pPr lvl="1"/>
            <a:r>
              <a:rPr lang="es-ES" dirty="0" smtClean="0"/>
              <a:t>Relaciones sociales humanas</a:t>
            </a:r>
          </a:p>
          <a:p>
            <a:pPr lvl="1"/>
            <a:r>
              <a:rPr lang="es-ES" dirty="0" smtClean="0"/>
              <a:t>Contenidos</a:t>
            </a:r>
          </a:p>
          <a:p>
            <a:pPr lvl="1"/>
            <a:r>
              <a:rPr lang="es-ES" dirty="0" smtClean="0"/>
              <a:t>Inertes</a:t>
            </a:r>
          </a:p>
          <a:p>
            <a:r>
              <a:rPr lang="es-ES" dirty="0" smtClean="0"/>
              <a:t>Plataforma</a:t>
            </a:r>
          </a:p>
          <a:p>
            <a:pPr lvl="1"/>
            <a:r>
              <a:rPr lang="es-ES" dirty="0" smtClean="0"/>
              <a:t>Web</a:t>
            </a:r>
          </a:p>
          <a:p>
            <a:pPr lvl="1"/>
            <a:r>
              <a:rPr lang="es-ES" dirty="0" smtClean="0"/>
              <a:t>MMORPG (</a:t>
            </a:r>
            <a:r>
              <a:rPr lang="en-US" i="1" dirty="0" smtClean="0"/>
              <a:t>Massively Multiplayer Online Role-Playing Game</a:t>
            </a:r>
            <a:r>
              <a:rPr lang="es-ES" dirty="0" smtClean="0"/>
              <a:t>) y </a:t>
            </a:r>
            <a:r>
              <a:rPr lang="es-ES" dirty="0" err="1" smtClean="0"/>
              <a:t>Metaversos</a:t>
            </a:r>
            <a:endParaRPr lang="es-ES" dirty="0"/>
          </a:p>
        </p:txBody>
      </p:sp>
      <p:pic>
        <p:nvPicPr>
          <p:cNvPr id="7" name="Picture 2" descr="http://portal.educ.ar/debates/sociedad/redes-sociales-universales.jpg"/>
          <p:cNvPicPr>
            <a:picLocks noChangeAspect="1" noChangeArrowheads="1"/>
          </p:cNvPicPr>
          <p:nvPr/>
        </p:nvPicPr>
        <p:blipFill>
          <a:blip r:embed="rId3"/>
          <a:srcRect/>
          <a:stretch>
            <a:fillRect/>
          </a:stretch>
        </p:blipFill>
        <p:spPr bwMode="auto">
          <a:xfrm>
            <a:off x="4850129" y="1378285"/>
            <a:ext cx="3713848" cy="2616199"/>
          </a:xfrm>
          <a:prstGeom prst="rect">
            <a:avLst/>
          </a:prstGeom>
          <a:noFill/>
        </p:spPr>
      </p:pic>
    </p:spTree>
    <p:extLst>
      <p:ext uri="{BB962C8B-B14F-4D97-AF65-F5344CB8AC3E}">
        <p14:creationId xmlns:p14="http://schemas.microsoft.com/office/powerpoint/2010/main" val="384202915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Redes sociales y aprendizaje</a:t>
            </a:r>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37</a:t>
            </a:fld>
            <a:endParaRPr lang="es-ES_tradnl"/>
          </a:p>
        </p:txBody>
      </p:sp>
      <p:sp>
        <p:nvSpPr>
          <p:cNvPr id="6" name="2 Marcador de contenido"/>
          <p:cNvSpPr>
            <a:spLocks noGrp="1"/>
          </p:cNvSpPr>
          <p:nvPr>
            <p:ph idx="1"/>
          </p:nvPr>
        </p:nvSpPr>
        <p:spPr>
          <a:xfrm>
            <a:off x="228600" y="1384303"/>
            <a:ext cx="8827962" cy="4529221"/>
          </a:xfrm>
        </p:spPr>
        <p:txBody>
          <a:bodyPr>
            <a:noAutofit/>
          </a:bodyPr>
          <a:lstStyle/>
          <a:p>
            <a:r>
              <a:rPr lang="es-ES" sz="2000" dirty="0" smtClean="0"/>
              <a:t>Las redes sociales tienen un gran potencial para su aplicación en el aprendizaje formal y no formal y especialmente para el aprendizaje informal</a:t>
            </a:r>
          </a:p>
          <a:p>
            <a:endParaRPr lang="es-ES" sz="600" dirty="0" smtClean="0"/>
          </a:p>
          <a:p>
            <a:r>
              <a:rPr lang="es-ES" sz="2000" dirty="0" smtClean="0"/>
              <a:t>Entre sus principales ventajas potenciales</a:t>
            </a:r>
          </a:p>
          <a:p>
            <a:pPr lvl="1"/>
            <a:r>
              <a:rPr lang="es-ES" sz="2000" dirty="0" smtClean="0"/>
              <a:t>Potencian la interacción y la colaboración</a:t>
            </a:r>
          </a:p>
          <a:p>
            <a:pPr lvl="1"/>
            <a:r>
              <a:rPr lang="es-ES" sz="2000" dirty="0" smtClean="0"/>
              <a:t>Facilitan la mejora del ambiente de trabajo </a:t>
            </a:r>
            <a:br>
              <a:rPr lang="es-ES" sz="2000" dirty="0" smtClean="0"/>
            </a:br>
            <a:r>
              <a:rPr lang="es-ES" sz="2000" dirty="0" smtClean="0"/>
              <a:t>al incluir las relaciones sociales</a:t>
            </a:r>
          </a:p>
          <a:p>
            <a:pPr lvl="1"/>
            <a:r>
              <a:rPr lang="es-ES" sz="2000" dirty="0" smtClean="0"/>
              <a:t>Potencian las relaciones de pertenencia</a:t>
            </a:r>
          </a:p>
          <a:p>
            <a:pPr lvl="1"/>
            <a:r>
              <a:rPr lang="es-ES" sz="2000" dirty="0" smtClean="0"/>
              <a:t>Ofrecen posibilidades de estructurar los grupos </a:t>
            </a:r>
            <a:br>
              <a:rPr lang="es-ES" sz="2000" dirty="0" smtClean="0"/>
            </a:br>
            <a:r>
              <a:rPr lang="es-ES" sz="2000" dirty="0" smtClean="0"/>
              <a:t>de trabajo y unidades de coordinación</a:t>
            </a:r>
          </a:p>
          <a:p>
            <a:pPr lvl="1"/>
            <a:r>
              <a:rPr lang="es-ES" sz="2000" dirty="0" smtClean="0"/>
              <a:t>Obligan al uso masivo de las TIC (interesante forma de alfabetización digital en determinados contextos)</a:t>
            </a:r>
          </a:p>
          <a:p>
            <a:pPr lvl="1"/>
            <a:r>
              <a:rPr lang="es-ES" sz="2000" dirty="0" smtClean="0"/>
              <a:t>Facilitan el compartir/reutilizar recursos educativos</a:t>
            </a:r>
          </a:p>
          <a:p>
            <a:endParaRPr lang="es-ES" sz="2000" dirty="0" smtClean="0"/>
          </a:p>
          <a:p>
            <a:endParaRPr lang="es-ES" sz="2000" dirty="0" smtClean="0"/>
          </a:p>
          <a:p>
            <a:endParaRPr lang="es-ES" sz="2000" dirty="0" smtClean="0"/>
          </a:p>
          <a:p>
            <a:endParaRPr lang="es-ES" sz="2000" dirty="0"/>
          </a:p>
        </p:txBody>
      </p:sp>
      <p:pic>
        <p:nvPicPr>
          <p:cNvPr id="7" name="Picture 2" descr="http://fc04.deviantart.net/fs46/i/2009/214/0/a/Keep_Learning_by_FenrirWorks.jpg"/>
          <p:cNvPicPr>
            <a:picLocks noChangeAspect="1" noChangeArrowheads="1"/>
          </p:cNvPicPr>
          <p:nvPr/>
        </p:nvPicPr>
        <p:blipFill>
          <a:blip r:embed="rId3"/>
          <a:srcRect/>
          <a:stretch>
            <a:fillRect/>
          </a:stretch>
        </p:blipFill>
        <p:spPr bwMode="auto">
          <a:xfrm>
            <a:off x="6797840" y="1928457"/>
            <a:ext cx="2435539" cy="23787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pic>
      <p:sp>
        <p:nvSpPr>
          <p:cNvPr id="8" name="7 CuadroTexto"/>
          <p:cNvSpPr txBox="1"/>
          <p:nvPr/>
        </p:nvSpPr>
        <p:spPr>
          <a:xfrm rot="978426">
            <a:off x="6389126" y="4056289"/>
            <a:ext cx="1750800" cy="400110"/>
          </a:xfrm>
          <a:prstGeom prst="rect">
            <a:avLst/>
          </a:prstGeom>
          <a:noFill/>
        </p:spPr>
        <p:txBody>
          <a:bodyPr wrap="none" rtlCol="0">
            <a:spAutoFit/>
          </a:bodyPr>
          <a:lstStyle/>
          <a:p>
            <a:r>
              <a:rPr lang="es-ES" sz="1000" dirty="0" err="1" smtClean="0"/>
              <a:t>Keep</a:t>
            </a:r>
            <a:r>
              <a:rPr lang="es-ES" sz="1000" dirty="0" smtClean="0"/>
              <a:t> </a:t>
            </a:r>
            <a:r>
              <a:rPr lang="es-ES" sz="1000" dirty="0" err="1" smtClean="0"/>
              <a:t>Learning</a:t>
            </a:r>
            <a:r>
              <a:rPr lang="es-ES" sz="1000" dirty="0" smtClean="0"/>
              <a:t> </a:t>
            </a:r>
            <a:r>
              <a:rPr lang="es-ES" sz="1000" dirty="0" err="1" smtClean="0"/>
              <a:t>by</a:t>
            </a:r>
            <a:r>
              <a:rPr lang="es-ES" sz="1000" dirty="0" smtClean="0"/>
              <a:t> </a:t>
            </a:r>
            <a:r>
              <a:rPr lang="es-ES" sz="1000" dirty="0" err="1" smtClean="0"/>
              <a:t>FenrirWorks</a:t>
            </a:r>
            <a:endParaRPr lang="es-ES" sz="1000" dirty="0" smtClean="0"/>
          </a:p>
          <a:p>
            <a:r>
              <a:rPr lang="es-ES" sz="1000" dirty="0" smtClean="0">
                <a:hlinkClick r:id="rId4"/>
              </a:rPr>
              <a:t>http://www.deviantart.com</a:t>
            </a:r>
            <a:r>
              <a:rPr lang="es-ES" sz="1000" dirty="0" smtClean="0"/>
              <a:t> </a:t>
            </a:r>
            <a:endParaRPr lang="es-ES" sz="1000" dirty="0"/>
          </a:p>
        </p:txBody>
      </p:sp>
    </p:spTree>
    <p:extLst>
      <p:ext uri="{BB962C8B-B14F-4D97-AF65-F5344CB8AC3E}">
        <p14:creationId xmlns:p14="http://schemas.microsoft.com/office/powerpoint/2010/main" val="4178258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blinds(horizontal)">
                                      <p:cBhvr>
                                        <p:cTn id="7" dur="500"/>
                                        <p:tgtEl>
                                          <p:spTgt spid="6">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
                                            <p:txEl>
                                              <p:pRg st="3" end="3"/>
                                            </p:txEl>
                                          </p:spTgt>
                                        </p:tgtEl>
                                        <p:attrNameLst>
                                          <p:attrName>style.visibility</p:attrName>
                                        </p:attrNameLst>
                                      </p:cBhvr>
                                      <p:to>
                                        <p:strVal val="visible"/>
                                      </p:to>
                                    </p:set>
                                    <p:animEffect transition="in" filter="blinds(horizontal)">
                                      <p:cBhvr>
                                        <p:cTn id="10" dur="500"/>
                                        <p:tgtEl>
                                          <p:spTgt spid="6">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animEffect transition="in" filter="blinds(horizontal)">
                                      <p:cBhvr>
                                        <p:cTn id="13" dur="500"/>
                                        <p:tgtEl>
                                          <p:spTgt spid="6">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6">
                                            <p:txEl>
                                              <p:pRg st="5" end="5"/>
                                            </p:txEl>
                                          </p:spTgt>
                                        </p:tgtEl>
                                        <p:attrNameLst>
                                          <p:attrName>style.visibility</p:attrName>
                                        </p:attrNameLst>
                                      </p:cBhvr>
                                      <p:to>
                                        <p:strVal val="visible"/>
                                      </p:to>
                                    </p:set>
                                    <p:animEffect transition="in" filter="blinds(horizontal)">
                                      <p:cBhvr>
                                        <p:cTn id="16" dur="500"/>
                                        <p:tgtEl>
                                          <p:spTgt spid="6">
                                            <p:txEl>
                                              <p:pRg st="5" end="5"/>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animEffect transition="in" filter="blinds(horizontal)">
                                      <p:cBhvr>
                                        <p:cTn id="19" dur="500"/>
                                        <p:tgtEl>
                                          <p:spTgt spid="6">
                                            <p:txEl>
                                              <p:pRg st="6" end="6"/>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6">
                                            <p:txEl>
                                              <p:pRg st="7" end="7"/>
                                            </p:txEl>
                                          </p:spTgt>
                                        </p:tgtEl>
                                        <p:attrNameLst>
                                          <p:attrName>style.visibility</p:attrName>
                                        </p:attrNameLst>
                                      </p:cBhvr>
                                      <p:to>
                                        <p:strVal val="visible"/>
                                      </p:to>
                                    </p:set>
                                    <p:animEffect transition="in" filter="blinds(horizontal)">
                                      <p:cBhvr>
                                        <p:cTn id="22" dur="500"/>
                                        <p:tgtEl>
                                          <p:spTgt spid="6">
                                            <p:txEl>
                                              <p:pRg st="7" end="7"/>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animEffect transition="in" filter="blinds(horizontal)">
                                      <p:cBhvr>
                                        <p:cTn id="25"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Realidades a tener en cuenta</a:t>
            </a:r>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38</a:t>
            </a:fld>
            <a:endParaRPr lang="es-ES_tradnl"/>
          </a:p>
        </p:txBody>
      </p:sp>
      <p:sp>
        <p:nvSpPr>
          <p:cNvPr id="6" name="2 Marcador de contenido"/>
          <p:cNvSpPr>
            <a:spLocks noGrp="1"/>
          </p:cNvSpPr>
          <p:nvPr>
            <p:ph idx="1"/>
          </p:nvPr>
        </p:nvSpPr>
        <p:spPr>
          <a:xfrm>
            <a:off x="457200" y="1600200"/>
            <a:ext cx="8229600" cy="4525963"/>
          </a:xfrm>
        </p:spPr>
        <p:txBody>
          <a:bodyPr>
            <a:normAutofit fontScale="92500" lnSpcReduction="20000"/>
          </a:bodyPr>
          <a:lstStyle/>
          <a:p>
            <a:r>
              <a:rPr lang="es-ES" dirty="0" smtClean="0"/>
              <a:t>Los patrones de uso de las redes sociales </a:t>
            </a:r>
            <a:br>
              <a:rPr lang="es-ES" dirty="0" smtClean="0"/>
            </a:br>
            <a:r>
              <a:rPr lang="es-ES" dirty="0" smtClean="0"/>
              <a:t>varían con el tipo de red social y la edad</a:t>
            </a:r>
          </a:p>
          <a:p>
            <a:pPr lvl="1"/>
            <a:r>
              <a:rPr lang="es-ES" dirty="0" smtClean="0"/>
              <a:t>Desde frecuencias de dos conexiones al día </a:t>
            </a:r>
            <a:br>
              <a:rPr lang="es-ES" dirty="0" smtClean="0"/>
            </a:br>
            <a:r>
              <a:rPr lang="es-ES" dirty="0" smtClean="0"/>
              <a:t>de media por usuario en las redes sociales </a:t>
            </a:r>
            <a:br>
              <a:rPr lang="es-ES" dirty="0" smtClean="0"/>
            </a:br>
            <a:r>
              <a:rPr lang="es-ES" dirty="0" smtClean="0"/>
              <a:t>horizontales hasta nueve veces por mes en las redes sociales verticales profesionales</a:t>
            </a:r>
          </a:p>
          <a:p>
            <a:pPr lvl="2"/>
            <a:endParaRPr lang="es-ES" dirty="0" smtClean="0"/>
          </a:p>
          <a:p>
            <a:r>
              <a:rPr lang="es-ES" dirty="0" smtClean="0"/>
              <a:t>Resulta muy complicado crear una nueva red social o captar usuarios de otras redes sociales</a:t>
            </a:r>
          </a:p>
          <a:p>
            <a:pPr lvl="1"/>
            <a:r>
              <a:rPr lang="es-ES" dirty="0" smtClean="0"/>
              <a:t>Existe una fidelidad a las redes sociales a las que se pertenece (75%) y tendencia a no expandir la presencia a otras redes (43%) según el informe </a:t>
            </a:r>
            <a:r>
              <a:rPr lang="en-US" i="1" dirty="0" smtClean="0"/>
              <a:t>Social Media around the world</a:t>
            </a:r>
          </a:p>
          <a:p>
            <a:pPr lvl="1"/>
            <a:r>
              <a:rPr lang="es-ES" dirty="0" smtClean="0"/>
              <a:t>La combinación de perfiles entre redes sociales horizontales y verticales es una realidad</a:t>
            </a:r>
            <a:endParaRPr lang="es-ES" dirty="0"/>
          </a:p>
        </p:txBody>
      </p:sp>
      <p:pic>
        <p:nvPicPr>
          <p:cNvPr id="7" name="Picture 4" descr="http://tusrespuestas.hondublogs.com/files/2009/03/redessociales.jpg"/>
          <p:cNvPicPr>
            <a:picLocks noChangeAspect="1" noChangeArrowheads="1"/>
          </p:cNvPicPr>
          <p:nvPr/>
        </p:nvPicPr>
        <p:blipFill>
          <a:blip r:embed="rId3"/>
          <a:srcRect/>
          <a:stretch>
            <a:fillRect/>
          </a:stretch>
        </p:blipFill>
        <p:spPr bwMode="auto">
          <a:xfrm>
            <a:off x="6917871" y="1270000"/>
            <a:ext cx="2226129" cy="1484086"/>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pic>
    </p:spTree>
    <p:extLst>
      <p:ext uri="{BB962C8B-B14F-4D97-AF65-F5344CB8AC3E}">
        <p14:creationId xmlns:p14="http://schemas.microsoft.com/office/powerpoint/2010/main" val="30338690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Realidades a tener en cuenta</a:t>
            </a:r>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39</a:t>
            </a:fld>
            <a:endParaRPr lang="es-ES_tradnl"/>
          </a:p>
        </p:txBody>
      </p:sp>
      <p:pic>
        <p:nvPicPr>
          <p:cNvPr id="6" name="Picture 2"/>
          <p:cNvPicPr>
            <a:picLocks noChangeAspect="1" noChangeArrowheads="1"/>
          </p:cNvPicPr>
          <p:nvPr/>
        </p:nvPicPr>
        <p:blipFill>
          <a:blip r:embed="rId3"/>
          <a:srcRect/>
          <a:stretch>
            <a:fillRect/>
          </a:stretch>
        </p:blipFill>
        <p:spPr bwMode="auto">
          <a:xfrm>
            <a:off x="457200" y="1069975"/>
            <a:ext cx="7633813" cy="5788025"/>
          </a:xfrm>
          <a:prstGeom prst="rect">
            <a:avLst/>
          </a:prstGeom>
          <a:noFill/>
          <a:ln w="9525">
            <a:noFill/>
            <a:miter lim="800000"/>
            <a:headEnd/>
            <a:tailEnd/>
          </a:ln>
          <a:effectLst/>
        </p:spPr>
      </p:pic>
      <p:sp>
        <p:nvSpPr>
          <p:cNvPr id="7" name="6 Rectángulo"/>
          <p:cNvSpPr/>
          <p:nvPr/>
        </p:nvSpPr>
        <p:spPr>
          <a:xfrm>
            <a:off x="4662093" y="6122697"/>
            <a:ext cx="4610942" cy="369332"/>
          </a:xfrm>
          <a:prstGeom prst="rect">
            <a:avLst/>
          </a:prstGeom>
        </p:spPr>
        <p:txBody>
          <a:bodyPr wrap="none">
            <a:spAutoFit/>
          </a:bodyPr>
          <a:lstStyle/>
          <a:p>
            <a:r>
              <a:rPr lang="es-ES" dirty="0" smtClean="0"/>
              <a:t>Fuente: Informe </a:t>
            </a:r>
            <a:r>
              <a:rPr lang="en-US" i="1" dirty="0" smtClean="0"/>
              <a:t>Social Media around the world</a:t>
            </a:r>
            <a:endParaRPr lang="es-ES" dirty="0"/>
          </a:p>
        </p:txBody>
      </p:sp>
    </p:spTree>
    <p:extLst>
      <p:ext uri="{BB962C8B-B14F-4D97-AF65-F5344CB8AC3E}">
        <p14:creationId xmlns:p14="http://schemas.microsoft.com/office/powerpoint/2010/main" val="26284635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F9889935-DC85-4847-9265-CE546BEEBDB1}" type="slidenum">
              <a:rPr lang="es-ES_tradnl" smtClean="0"/>
              <a:pPr/>
              <a:t>4</a:t>
            </a:fld>
            <a:endParaRPr lang="es-ES_tradnl"/>
          </a:p>
        </p:txBody>
      </p:sp>
      <p:sp>
        <p:nvSpPr>
          <p:cNvPr id="2" name="1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3" name="2 Título"/>
          <p:cNvSpPr>
            <a:spLocks noGrp="1"/>
          </p:cNvSpPr>
          <p:nvPr>
            <p:ph type="title"/>
          </p:nvPr>
        </p:nvSpPr>
        <p:spPr/>
        <p:txBody>
          <a:bodyPr>
            <a:normAutofit/>
          </a:bodyPr>
          <a:lstStyle/>
          <a:p>
            <a:r>
              <a:rPr lang="es-ES" dirty="0" smtClean="0"/>
              <a:t>Un mundo de posibilidades</a:t>
            </a:r>
            <a:endParaRPr lang="es-ES" dirty="0"/>
          </a:p>
        </p:txBody>
      </p:sp>
      <p:sp>
        <p:nvSpPr>
          <p:cNvPr id="9" name="8 Marcador de contenido"/>
          <p:cNvSpPr>
            <a:spLocks noGrp="1"/>
          </p:cNvSpPr>
          <p:nvPr>
            <p:ph idx="1"/>
          </p:nvPr>
        </p:nvSpPr>
        <p:spPr>
          <a:xfrm>
            <a:off x="457200" y="1783081"/>
            <a:ext cx="8397240" cy="4434840"/>
          </a:xfrm>
        </p:spPr>
        <p:txBody>
          <a:bodyPr>
            <a:noAutofit/>
          </a:bodyPr>
          <a:lstStyle/>
          <a:p>
            <a:r>
              <a:rPr lang="es-ES" sz="2400" dirty="0"/>
              <a:t>Las tecnologías abren infinitas posibilidades para su aplicación en la educación a todos los niveles</a:t>
            </a:r>
          </a:p>
          <a:p>
            <a:pPr lvl="1"/>
            <a:r>
              <a:rPr lang="es-ES" sz="2200" dirty="0"/>
              <a:t>Toda la Educación Preuniversitaria</a:t>
            </a:r>
          </a:p>
          <a:p>
            <a:pPr lvl="1"/>
            <a:r>
              <a:rPr lang="es-ES" sz="2200" dirty="0"/>
              <a:t>La Formación Profesional</a:t>
            </a:r>
          </a:p>
          <a:p>
            <a:pPr lvl="1"/>
            <a:r>
              <a:rPr lang="es-ES" sz="2200" dirty="0"/>
              <a:t>La Educación Superior</a:t>
            </a:r>
          </a:p>
          <a:p>
            <a:pPr lvl="1"/>
            <a:r>
              <a:rPr lang="es-ES" sz="2200" dirty="0"/>
              <a:t>La Formación Permanente</a:t>
            </a:r>
          </a:p>
          <a:p>
            <a:pPr lvl="1"/>
            <a:r>
              <a:rPr lang="es-ES" sz="2200" dirty="0"/>
              <a:t>El aprendizaje informal</a:t>
            </a:r>
          </a:p>
        </p:txBody>
      </p:sp>
      <p:pic>
        <p:nvPicPr>
          <p:cNvPr id="1026" name="Picture 2" descr="http://th03.deviantart.net/fs37/PRE/f/2008/242/8/a/8a88e730b28e1320221ea03b7f4fc50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4808" y="2560844"/>
            <a:ext cx="3831992" cy="2836191"/>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a:extLst>
            <a:ext uri="{909E8E84-426E-40DD-AFC4-6F175D3DCCD1}">
              <a14:hiddenFill xmlns:a14="http://schemas.microsoft.com/office/drawing/2010/main">
                <a:solidFill>
                  <a:srgbClr val="FFFFFF"/>
                </a:solidFill>
              </a14:hiddenFill>
            </a:ext>
          </a:extLst>
        </p:spPr>
      </p:pic>
      <p:sp>
        <p:nvSpPr>
          <p:cNvPr id="10" name="9 CuadroTexto"/>
          <p:cNvSpPr txBox="1"/>
          <p:nvPr/>
        </p:nvSpPr>
        <p:spPr>
          <a:xfrm rot="303068">
            <a:off x="4615095" y="5059819"/>
            <a:ext cx="1669047"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s-ES" sz="1000" dirty="0" err="1" smtClean="0"/>
              <a:t>Infinite</a:t>
            </a:r>
            <a:r>
              <a:rPr lang="es-ES" sz="1000" dirty="0"/>
              <a:t> </a:t>
            </a:r>
            <a:r>
              <a:rPr lang="es-ES" sz="1000" dirty="0" err="1"/>
              <a:t>by</a:t>
            </a:r>
            <a:r>
              <a:rPr lang="es-ES" sz="1000" dirty="0"/>
              <a:t> </a:t>
            </a:r>
            <a:r>
              <a:rPr lang="es-ES" sz="1000" dirty="0" err="1" smtClean="0"/>
              <a:t>SelfMadeQueen</a:t>
            </a:r>
            <a:endParaRPr lang="es-ES" sz="1000" dirty="0" smtClean="0"/>
          </a:p>
          <a:p>
            <a:r>
              <a:rPr lang="es-ES" sz="1000" dirty="0" smtClean="0">
                <a:hlinkClick r:id="rId4"/>
              </a:rPr>
              <a:t>http://www.deviantart.com</a:t>
            </a:r>
            <a:r>
              <a:rPr lang="es-ES" sz="1000" dirty="0" smtClean="0"/>
              <a:t> </a:t>
            </a:r>
            <a:endParaRPr lang="es-ES" sz="1000" dirty="0"/>
          </a:p>
        </p:txBody>
      </p:sp>
    </p:spTree>
    <p:extLst>
      <p:ext uri="{BB962C8B-B14F-4D97-AF65-F5344CB8AC3E}">
        <p14:creationId xmlns:p14="http://schemas.microsoft.com/office/powerpoint/2010/main" val="7723741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Realidades a tener en cuenta</a:t>
            </a:r>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40</a:t>
            </a:fld>
            <a:endParaRPr lang="es-ES_tradnl"/>
          </a:p>
        </p:txBody>
      </p:sp>
      <p:sp>
        <p:nvSpPr>
          <p:cNvPr id="8" name="2 Marcador de contenido"/>
          <p:cNvSpPr>
            <a:spLocks noGrp="1"/>
          </p:cNvSpPr>
          <p:nvPr>
            <p:ph idx="1"/>
          </p:nvPr>
        </p:nvSpPr>
        <p:spPr>
          <a:xfrm>
            <a:off x="179511" y="1269999"/>
            <a:ext cx="8784977" cy="5086351"/>
          </a:xfrm>
        </p:spPr>
        <p:txBody>
          <a:bodyPr>
            <a:normAutofit fontScale="92500"/>
          </a:bodyPr>
          <a:lstStyle/>
          <a:p>
            <a:r>
              <a:rPr lang="es-ES" dirty="0" smtClean="0"/>
              <a:t>Las redes sociales dependen de la participación de sus miembros para tener una razón para existir</a:t>
            </a:r>
          </a:p>
          <a:p>
            <a:r>
              <a:rPr lang="es-ES" dirty="0" smtClean="0"/>
              <a:t>Según Jacob </a:t>
            </a:r>
            <a:r>
              <a:rPr lang="es-ES" dirty="0" err="1" smtClean="0"/>
              <a:t>Nielsen</a:t>
            </a:r>
            <a:r>
              <a:rPr lang="es-ES" dirty="0" smtClean="0"/>
              <a:t> </a:t>
            </a:r>
            <a:r>
              <a:rPr lang="es-ES" sz="2200" dirty="0" smtClean="0"/>
              <a:t>(</a:t>
            </a:r>
            <a:r>
              <a:rPr lang="es-ES" sz="1600" dirty="0" smtClean="0">
                <a:hlinkClick r:id="rId3"/>
              </a:rPr>
              <a:t>http://www.useit.com/alertbox/participation_inequality.html</a:t>
            </a:r>
            <a:r>
              <a:rPr lang="es-ES" sz="2200" dirty="0" smtClean="0"/>
              <a:t>) </a:t>
            </a:r>
            <a:r>
              <a:rPr lang="es-ES" dirty="0" smtClean="0"/>
              <a:t>en las comunidades </a:t>
            </a:r>
            <a:r>
              <a:rPr lang="es-ES" i="1" dirty="0" smtClean="0"/>
              <a:t>online</a:t>
            </a:r>
            <a:r>
              <a:rPr lang="es-ES" dirty="0" smtClean="0"/>
              <a:t> se da lo que él denomina “regla de participación desigual”</a:t>
            </a:r>
          </a:p>
          <a:p>
            <a:pPr lvl="1"/>
            <a:r>
              <a:rPr lang="es-ES" dirty="0" smtClean="0"/>
              <a:t>Un 90% de los usuarios son lectores que </a:t>
            </a:r>
            <a:br>
              <a:rPr lang="es-ES" dirty="0" smtClean="0"/>
            </a:br>
            <a:r>
              <a:rPr lang="es-ES" dirty="0" smtClean="0"/>
              <a:t>observan y nunca contribuyen, también </a:t>
            </a:r>
            <a:br>
              <a:rPr lang="es-ES" dirty="0" smtClean="0"/>
            </a:br>
            <a:r>
              <a:rPr lang="es-ES" dirty="0" smtClean="0"/>
              <a:t>denominados </a:t>
            </a:r>
            <a:r>
              <a:rPr lang="es-ES" i="1" dirty="0" err="1" smtClean="0"/>
              <a:t>lurkers</a:t>
            </a:r>
            <a:endParaRPr lang="es-ES" dirty="0" smtClean="0"/>
          </a:p>
          <a:p>
            <a:pPr lvl="1"/>
            <a:r>
              <a:rPr lang="es-ES" dirty="0" smtClean="0"/>
              <a:t>Un 9% contribuye, comenta, edita, </a:t>
            </a:r>
            <a:br>
              <a:rPr lang="es-ES" dirty="0" smtClean="0"/>
            </a:br>
            <a:r>
              <a:rPr lang="es-ES" dirty="0" smtClean="0"/>
              <a:t>aporta contenidos en alguna medida, </a:t>
            </a:r>
            <a:br>
              <a:rPr lang="es-ES" dirty="0" smtClean="0"/>
            </a:br>
            <a:r>
              <a:rPr lang="es-ES" dirty="0" smtClean="0"/>
              <a:t>de vez en cuando</a:t>
            </a:r>
          </a:p>
          <a:p>
            <a:pPr lvl="1"/>
            <a:r>
              <a:rPr lang="es-ES" dirty="0" smtClean="0"/>
              <a:t>Un 1% monopoliza la actividad, publica, edita, contribuye frecuentemente</a:t>
            </a:r>
          </a:p>
          <a:p>
            <a:pPr lvl="2"/>
            <a:endParaRPr lang="es-ES" dirty="0" smtClean="0"/>
          </a:p>
          <a:p>
            <a:pPr lvl="2"/>
            <a:endParaRPr lang="es-ES" dirty="0" smtClean="0"/>
          </a:p>
        </p:txBody>
      </p:sp>
      <p:pic>
        <p:nvPicPr>
          <p:cNvPr id="9" name="Picture 2" descr="the 90-9-1 rule for participation in an online community"/>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880100" y="2950933"/>
            <a:ext cx="2806700" cy="2334986"/>
          </a:xfrm>
          <a:prstGeom prst="rect">
            <a:avLst/>
          </a:prstGeom>
          <a:noFill/>
        </p:spPr>
      </p:pic>
    </p:spTree>
    <p:extLst>
      <p:ext uri="{BB962C8B-B14F-4D97-AF65-F5344CB8AC3E}">
        <p14:creationId xmlns:p14="http://schemas.microsoft.com/office/powerpoint/2010/main" val="30566451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Realidades a tener en </a:t>
            </a:r>
            <a:r>
              <a:rPr lang="es-ES" dirty="0" smtClean="0"/>
              <a:t>cuenta</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41</a:t>
            </a:fld>
            <a:endParaRPr lang="es-ES_tradnl"/>
          </a:p>
        </p:txBody>
      </p:sp>
      <p:sp>
        <p:nvSpPr>
          <p:cNvPr id="6" name="2 Marcador de contenido"/>
          <p:cNvSpPr>
            <a:spLocks noGrp="1"/>
          </p:cNvSpPr>
          <p:nvPr>
            <p:ph idx="1"/>
          </p:nvPr>
        </p:nvSpPr>
        <p:spPr>
          <a:xfrm>
            <a:off x="228599" y="1270000"/>
            <a:ext cx="8654143" cy="4856163"/>
          </a:xfrm>
        </p:spPr>
        <p:txBody>
          <a:bodyPr>
            <a:normAutofit fontScale="92500"/>
          </a:bodyPr>
          <a:lstStyle/>
          <a:p>
            <a:r>
              <a:rPr lang="es-ES" dirty="0" smtClean="0"/>
              <a:t>Una de las variables que mayor incidencia tiene en la adopción de las nuevas tecnologías es la edad de las personas</a:t>
            </a:r>
          </a:p>
          <a:p>
            <a:pPr lvl="1"/>
            <a:r>
              <a:rPr lang="es-ES" dirty="0" smtClean="0"/>
              <a:t>Los más jóvenes hacen </a:t>
            </a:r>
            <a:br>
              <a:rPr lang="es-ES" dirty="0" smtClean="0"/>
            </a:br>
            <a:r>
              <a:rPr lang="es-ES" dirty="0" smtClean="0"/>
              <a:t>un uso muy intensivo de </a:t>
            </a:r>
            <a:br>
              <a:rPr lang="es-ES" dirty="0" smtClean="0"/>
            </a:br>
            <a:r>
              <a:rPr lang="es-ES" dirty="0" smtClean="0"/>
              <a:t>las TIC, esta intensidad </a:t>
            </a:r>
            <a:br>
              <a:rPr lang="es-ES" dirty="0" smtClean="0"/>
            </a:br>
            <a:r>
              <a:rPr lang="es-ES" dirty="0" smtClean="0"/>
              <a:t>se va reduciendo </a:t>
            </a:r>
            <a:br>
              <a:rPr lang="es-ES" dirty="0" smtClean="0"/>
            </a:br>
            <a:r>
              <a:rPr lang="es-ES" dirty="0" smtClean="0"/>
              <a:t>paulatinamente a medida </a:t>
            </a:r>
            <a:br>
              <a:rPr lang="es-ES" dirty="0" smtClean="0"/>
            </a:br>
            <a:r>
              <a:rPr lang="es-ES" dirty="0" smtClean="0"/>
              <a:t>que el análisis asciende </a:t>
            </a:r>
            <a:br>
              <a:rPr lang="es-ES" dirty="0" smtClean="0"/>
            </a:br>
            <a:r>
              <a:rPr lang="es-ES" dirty="0" smtClean="0"/>
              <a:t>en la pirámide demográfica</a:t>
            </a:r>
          </a:p>
          <a:p>
            <a:pPr lvl="1"/>
            <a:r>
              <a:rPr lang="es-ES" dirty="0" smtClean="0"/>
              <a:t>El menor uso de las TIC se </a:t>
            </a:r>
            <a:br>
              <a:rPr lang="es-ES" dirty="0" smtClean="0"/>
            </a:br>
            <a:r>
              <a:rPr lang="es-ES" dirty="0" smtClean="0"/>
              <a:t>acentúa a partir de los 45-50 años, resultando especialmente relevante en la población mayor de 65 años</a:t>
            </a:r>
          </a:p>
          <a:p>
            <a:endParaRPr lang="es-ES" dirty="0"/>
          </a:p>
        </p:txBody>
      </p:sp>
      <p:pic>
        <p:nvPicPr>
          <p:cNvPr id="7" name="Picture 2" descr="http://www.elqudsi.com/wp-content/uploads/2008/06/blogs-hijos.png"/>
          <p:cNvPicPr>
            <a:picLocks noChangeAspect="1" noChangeArrowheads="1"/>
          </p:cNvPicPr>
          <p:nvPr/>
        </p:nvPicPr>
        <p:blipFill>
          <a:blip r:embed="rId3"/>
          <a:srcRect/>
          <a:stretch>
            <a:fillRect/>
          </a:stretch>
        </p:blipFill>
        <p:spPr bwMode="auto">
          <a:xfrm>
            <a:off x="4503964" y="2395538"/>
            <a:ext cx="4335236" cy="2911057"/>
          </a:xfrm>
          <a:prstGeom prst="rect">
            <a:avLst/>
          </a:prstGeom>
          <a:noFill/>
        </p:spPr>
      </p:pic>
    </p:spTree>
    <p:extLst>
      <p:ext uri="{BB962C8B-B14F-4D97-AF65-F5344CB8AC3E}">
        <p14:creationId xmlns:p14="http://schemas.microsoft.com/office/powerpoint/2010/main" val="409646027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Realidades a tener en cuenta</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42</a:t>
            </a:fld>
            <a:endParaRPr lang="es-ES_tradnl"/>
          </a:p>
        </p:txBody>
      </p:sp>
      <p:sp>
        <p:nvSpPr>
          <p:cNvPr id="6" name="2 Marcador de contenido"/>
          <p:cNvSpPr>
            <a:spLocks noGrp="1"/>
          </p:cNvSpPr>
          <p:nvPr>
            <p:ph idx="1"/>
          </p:nvPr>
        </p:nvSpPr>
        <p:spPr>
          <a:xfrm>
            <a:off x="146949" y="1534884"/>
            <a:ext cx="8229600" cy="4525963"/>
          </a:xfrm>
        </p:spPr>
        <p:txBody>
          <a:bodyPr/>
          <a:lstStyle/>
          <a:p>
            <a:r>
              <a:rPr lang="es-ES" dirty="0" smtClean="0"/>
              <a:t>A veces, cegados por una fascinación </a:t>
            </a:r>
            <a:br>
              <a:rPr lang="es-ES" dirty="0" smtClean="0"/>
            </a:br>
            <a:r>
              <a:rPr lang="es-ES" dirty="0" smtClean="0"/>
              <a:t>tecnológica, se intenta utilizar una red </a:t>
            </a:r>
            <a:br>
              <a:rPr lang="es-ES" dirty="0" smtClean="0"/>
            </a:br>
            <a:r>
              <a:rPr lang="es-ES" dirty="0" smtClean="0"/>
              <a:t>social donde no es necesario y otras </a:t>
            </a:r>
            <a:br>
              <a:rPr lang="es-ES" dirty="0" smtClean="0"/>
            </a:br>
            <a:r>
              <a:rPr lang="es-ES" dirty="0" smtClean="0"/>
              <a:t>herramientas tecnológicas ya ofrecen </a:t>
            </a:r>
            <a:br>
              <a:rPr lang="es-ES" dirty="0" smtClean="0"/>
            </a:br>
            <a:r>
              <a:rPr lang="es-ES" dirty="0" smtClean="0"/>
              <a:t>todas las características de </a:t>
            </a:r>
            <a:br>
              <a:rPr lang="es-ES" dirty="0" smtClean="0"/>
            </a:br>
            <a:r>
              <a:rPr lang="es-ES" dirty="0" smtClean="0"/>
              <a:t>interacción entre los usuarios sin </a:t>
            </a:r>
            <a:br>
              <a:rPr lang="es-ES" dirty="0" smtClean="0"/>
            </a:br>
            <a:r>
              <a:rPr lang="es-ES" dirty="0" smtClean="0"/>
              <a:t>necesidad de “obligarles” a </a:t>
            </a:r>
            <a:br>
              <a:rPr lang="es-ES" dirty="0" smtClean="0"/>
            </a:br>
            <a:r>
              <a:rPr lang="es-ES" dirty="0" smtClean="0"/>
              <a:t>pertenecer a una red en la que no </a:t>
            </a:r>
            <a:br>
              <a:rPr lang="es-ES" dirty="0" smtClean="0"/>
            </a:br>
            <a:r>
              <a:rPr lang="es-ES" dirty="0" smtClean="0"/>
              <a:t>están interesados, más allá de la propia </a:t>
            </a:r>
            <a:br>
              <a:rPr lang="es-ES" dirty="0" smtClean="0"/>
            </a:br>
            <a:r>
              <a:rPr lang="es-ES" dirty="0" smtClean="0"/>
              <a:t>actividad que les ha puesto en contacto </a:t>
            </a:r>
            <a:endParaRPr lang="es-ES" dirty="0"/>
          </a:p>
        </p:txBody>
      </p:sp>
      <p:pic>
        <p:nvPicPr>
          <p:cNvPr id="7" name="Picture 2" descr="http://fc01.deviantart.net/fs11/i/2006/173/4/c/technology_by_ParmaKiz.jpg"/>
          <p:cNvPicPr>
            <a:picLocks noChangeAspect="1" noChangeArrowheads="1"/>
          </p:cNvPicPr>
          <p:nvPr/>
        </p:nvPicPr>
        <p:blipFill>
          <a:blip r:embed="rId3"/>
          <a:srcRect/>
          <a:stretch>
            <a:fillRect/>
          </a:stretch>
        </p:blipFill>
        <p:spPr bwMode="auto">
          <a:xfrm rot="21408917">
            <a:off x="5944053" y="1005114"/>
            <a:ext cx="2853420" cy="3804561"/>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pic>
      <p:sp>
        <p:nvSpPr>
          <p:cNvPr id="8" name="7 CuadroTexto"/>
          <p:cNvSpPr txBox="1"/>
          <p:nvPr/>
        </p:nvSpPr>
        <p:spPr>
          <a:xfrm rot="978426">
            <a:off x="6604827" y="4816575"/>
            <a:ext cx="1669047" cy="400110"/>
          </a:xfrm>
          <a:prstGeom prst="rect">
            <a:avLst/>
          </a:prstGeom>
          <a:noFill/>
        </p:spPr>
        <p:txBody>
          <a:bodyPr wrap="none" rtlCol="0">
            <a:spAutoFit/>
          </a:bodyPr>
          <a:lstStyle/>
          <a:p>
            <a:r>
              <a:rPr lang="es-ES" sz="1000" dirty="0" err="1" smtClean="0"/>
              <a:t>Technology</a:t>
            </a:r>
            <a:r>
              <a:rPr lang="es-ES" sz="1000" dirty="0" smtClean="0"/>
              <a:t> </a:t>
            </a:r>
            <a:r>
              <a:rPr lang="es-ES" sz="1000" dirty="0" err="1" smtClean="0"/>
              <a:t>by</a:t>
            </a:r>
            <a:r>
              <a:rPr lang="es-ES" sz="1000" dirty="0" smtClean="0"/>
              <a:t> </a:t>
            </a:r>
            <a:r>
              <a:rPr lang="es-ES" sz="1000" dirty="0" err="1" smtClean="0"/>
              <a:t>ParmaKiz</a:t>
            </a:r>
            <a:endParaRPr lang="es-ES" sz="1000" dirty="0" smtClean="0"/>
          </a:p>
          <a:p>
            <a:r>
              <a:rPr lang="es-ES" sz="1000" dirty="0" smtClean="0">
                <a:hlinkClick r:id="rId4"/>
              </a:rPr>
              <a:t>http://www.deviantart.com</a:t>
            </a:r>
            <a:r>
              <a:rPr lang="es-ES" sz="1000" dirty="0" smtClean="0"/>
              <a:t> </a:t>
            </a:r>
            <a:endParaRPr lang="es-ES" sz="1000" dirty="0"/>
          </a:p>
        </p:txBody>
      </p:sp>
    </p:spTree>
    <p:extLst>
      <p:ext uri="{BB962C8B-B14F-4D97-AF65-F5344CB8AC3E}">
        <p14:creationId xmlns:p14="http://schemas.microsoft.com/office/powerpoint/2010/main" val="113192103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685800" y="4867991"/>
            <a:ext cx="7772400" cy="1362075"/>
          </a:xfrm>
        </p:spPr>
        <p:txBody>
          <a:bodyPr/>
          <a:lstStyle/>
          <a:p>
            <a:pPr algn="r"/>
            <a:r>
              <a:rPr lang="es-ES" dirty="0"/>
              <a:t>4</a:t>
            </a:r>
            <a:r>
              <a:rPr lang="es-ES" dirty="0" smtClean="0"/>
              <a:t>. TWITTER en el mundo académico</a:t>
            </a:r>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43</a:t>
            </a:fld>
            <a:endParaRPr lang="es-ES_tradnl"/>
          </a:p>
        </p:txBody>
      </p:sp>
      <p:sp>
        <p:nvSpPr>
          <p:cNvPr id="2" name="1 Marcador de pie de página"/>
          <p:cNvSpPr>
            <a:spLocks noGrp="1"/>
          </p:cNvSpPr>
          <p:nvPr>
            <p:ph type="ftr" sz="quarter" idx="11"/>
          </p:nvPr>
        </p:nvSpPr>
        <p:spPr/>
        <p:txBody>
          <a:bodyPr/>
          <a:lstStyle/>
          <a:p>
            <a:r>
              <a:rPr lang="es-ES_tradnl" smtClean="0"/>
              <a:t>GRIAL – Universidad de Salamanca</a:t>
            </a:r>
            <a:endParaRPr lang="es-ES_tradnl"/>
          </a:p>
        </p:txBody>
      </p:sp>
      <p:pic>
        <p:nvPicPr>
          <p:cNvPr id="5122" name="Picture 2" descr="http://wwwhatsnew.com/wp-content/uploads/2011/02/twittereduca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0329" y="658114"/>
            <a:ext cx="4648200" cy="355807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Twitter</a:t>
            </a:r>
            <a:r>
              <a:rPr lang="es-ES" dirty="0" smtClean="0"/>
              <a:t> en educación</a:t>
            </a:r>
            <a:endParaRPr lang="es-ES" dirty="0"/>
          </a:p>
        </p:txBody>
      </p:sp>
      <p:sp>
        <p:nvSpPr>
          <p:cNvPr id="3" name="2 Marcador de contenido"/>
          <p:cNvSpPr>
            <a:spLocks noGrp="1"/>
          </p:cNvSpPr>
          <p:nvPr>
            <p:ph idx="1"/>
          </p:nvPr>
        </p:nvSpPr>
        <p:spPr/>
        <p:txBody>
          <a:bodyPr>
            <a:normAutofit lnSpcReduction="10000"/>
          </a:bodyPr>
          <a:lstStyle/>
          <a:p>
            <a:r>
              <a:rPr lang="es-ES" dirty="0" smtClean="0"/>
              <a:t>Cada vez más docentes encuentran en </a:t>
            </a:r>
            <a:r>
              <a:rPr lang="es-ES" dirty="0" err="1" smtClean="0"/>
              <a:t>Twitter</a:t>
            </a:r>
            <a:r>
              <a:rPr lang="es-ES" dirty="0" smtClean="0"/>
              <a:t> una aplicación educativa</a:t>
            </a:r>
          </a:p>
          <a:p>
            <a:endParaRPr lang="es-ES" dirty="0"/>
          </a:p>
          <a:p>
            <a:r>
              <a:rPr lang="es-ES" dirty="0" smtClean="0"/>
              <a:t>La filosofía del </a:t>
            </a:r>
            <a:r>
              <a:rPr lang="es-ES" i="1" dirty="0" err="1" smtClean="0"/>
              <a:t>microblogging</a:t>
            </a:r>
            <a:r>
              <a:rPr lang="es-ES" dirty="0" smtClean="0"/>
              <a:t> por su eficiencia y forma de comunicación directa está encontrando su hueco en el ámbito educativo</a:t>
            </a:r>
          </a:p>
          <a:p>
            <a:endParaRPr lang="es-ES" dirty="0"/>
          </a:p>
          <a:p>
            <a:r>
              <a:rPr lang="es-ES" dirty="0" err="1" smtClean="0"/>
              <a:t>Twitter</a:t>
            </a:r>
            <a:r>
              <a:rPr lang="es-ES" dirty="0" smtClean="0"/>
              <a:t> es una herramienta muy efectiva para la creación de grupos de trabajo, así como para el posterior análisis de la experiencia del trabajo en grupo</a:t>
            </a:r>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44</a:t>
            </a:fld>
            <a:endParaRPr lang="es-ES_tradnl"/>
          </a:p>
        </p:txBody>
      </p:sp>
    </p:spTree>
    <p:extLst>
      <p:ext uri="{BB962C8B-B14F-4D97-AF65-F5344CB8AC3E}">
        <p14:creationId xmlns:p14="http://schemas.microsoft.com/office/powerpoint/2010/main" val="265100450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Usos prácticos</a:t>
            </a:r>
            <a:endParaRPr lang="es-ES" dirty="0"/>
          </a:p>
        </p:txBody>
      </p:sp>
      <p:sp>
        <p:nvSpPr>
          <p:cNvPr id="3" name="2 Marcador de contenido"/>
          <p:cNvSpPr>
            <a:spLocks noGrp="1"/>
          </p:cNvSpPr>
          <p:nvPr>
            <p:ph idx="1"/>
          </p:nvPr>
        </p:nvSpPr>
        <p:spPr>
          <a:xfrm>
            <a:off x="457200" y="1480352"/>
            <a:ext cx="8229600" cy="4525963"/>
          </a:xfrm>
        </p:spPr>
        <p:txBody>
          <a:bodyPr>
            <a:normAutofit lnSpcReduction="10000"/>
          </a:bodyPr>
          <a:lstStyle/>
          <a:p>
            <a:r>
              <a:rPr lang="es-ES" b="1" dirty="0" smtClean="0"/>
              <a:t>Anuncios</a:t>
            </a:r>
          </a:p>
          <a:p>
            <a:endParaRPr lang="es-ES" dirty="0"/>
          </a:p>
          <a:p>
            <a:r>
              <a:rPr lang="es-ES" b="1" dirty="0" smtClean="0"/>
              <a:t>Información adicional</a:t>
            </a:r>
          </a:p>
          <a:p>
            <a:endParaRPr lang="es-ES" b="1" dirty="0"/>
          </a:p>
          <a:p>
            <a:r>
              <a:rPr lang="es-ES" b="1" dirty="0" smtClean="0"/>
              <a:t>Enlaces</a:t>
            </a:r>
          </a:p>
          <a:p>
            <a:endParaRPr lang="es-ES" b="1" dirty="0"/>
          </a:p>
          <a:p>
            <a:r>
              <a:rPr lang="es-ES" b="1" dirty="0" smtClean="0"/>
              <a:t>Magnífico </a:t>
            </a:r>
            <a:r>
              <a:rPr lang="es-ES" b="1" dirty="0"/>
              <a:t>para la </a:t>
            </a:r>
            <a:r>
              <a:rPr lang="es-ES" b="1" dirty="0" smtClean="0"/>
              <a:t>historia</a:t>
            </a:r>
          </a:p>
          <a:p>
            <a:endParaRPr lang="es-ES" b="1" dirty="0"/>
          </a:p>
          <a:p>
            <a:r>
              <a:rPr lang="es-ES" b="1" dirty="0" smtClean="0"/>
              <a:t>Diálogos</a:t>
            </a:r>
            <a:r>
              <a:rPr lang="es-ES" b="1" dirty="0"/>
              <a:t>, debates y conversaciones en torno a un </a:t>
            </a:r>
            <a:r>
              <a:rPr lang="es-ES" b="1" dirty="0" smtClean="0"/>
              <a:t>tema</a:t>
            </a:r>
            <a:endParaRPr lang="es-ES" dirty="0"/>
          </a:p>
          <a:p>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45</a:t>
            </a:fld>
            <a:endParaRPr lang="es-ES_tradnl"/>
          </a:p>
        </p:txBody>
      </p:sp>
      <p:sp>
        <p:nvSpPr>
          <p:cNvPr id="6" name="5 CuadroTexto"/>
          <p:cNvSpPr txBox="1"/>
          <p:nvPr/>
        </p:nvSpPr>
        <p:spPr>
          <a:xfrm>
            <a:off x="2882312" y="5867815"/>
            <a:ext cx="5675336" cy="276999"/>
          </a:xfrm>
          <a:prstGeom prst="rect">
            <a:avLst/>
          </a:prstGeom>
          <a:solidFill>
            <a:srgbClr val="FEF690"/>
          </a:solidFill>
        </p:spPr>
        <p:txBody>
          <a:bodyPr wrap="none" rtlCol="0">
            <a:spAutoFit/>
          </a:bodyPr>
          <a:lstStyle>
            <a:defPPr>
              <a:defRPr lang="es-ES_tradnl"/>
            </a:defPPr>
            <a:lvl1pPr>
              <a:defRPr sz="1400"/>
            </a:lvl1pPr>
          </a:lstStyle>
          <a:p>
            <a:r>
              <a:rPr lang="es-ES" sz="1200" dirty="0" smtClean="0"/>
              <a:t>Fuente</a:t>
            </a:r>
            <a:r>
              <a:rPr lang="es-ES" sz="1200" dirty="0"/>
              <a:t>: http://wwwhatsnew.com/2011/02/11/uso-de-twitter-en-el-mundo-academico/</a:t>
            </a:r>
          </a:p>
        </p:txBody>
      </p:sp>
    </p:spTree>
    <p:extLst>
      <p:ext uri="{BB962C8B-B14F-4D97-AF65-F5344CB8AC3E}">
        <p14:creationId xmlns:p14="http://schemas.microsoft.com/office/powerpoint/2010/main" val="161944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Usos prácticos</a:t>
            </a:r>
            <a:endParaRPr lang="es-ES" dirty="0"/>
          </a:p>
        </p:txBody>
      </p:sp>
      <p:sp>
        <p:nvSpPr>
          <p:cNvPr id="3" name="2 Marcador de contenido"/>
          <p:cNvSpPr>
            <a:spLocks noGrp="1"/>
          </p:cNvSpPr>
          <p:nvPr>
            <p:ph idx="1"/>
          </p:nvPr>
        </p:nvSpPr>
        <p:spPr/>
        <p:txBody>
          <a:bodyPr>
            <a:normAutofit fontScale="85000" lnSpcReduction="20000"/>
          </a:bodyPr>
          <a:lstStyle/>
          <a:p>
            <a:r>
              <a:rPr lang="es-ES" dirty="0" smtClean="0"/>
              <a:t>Tablón </a:t>
            </a:r>
            <a:r>
              <a:rPr lang="es-ES" dirty="0"/>
              <a:t>de </a:t>
            </a:r>
            <a:r>
              <a:rPr lang="es-ES" dirty="0" smtClean="0"/>
              <a:t>anuncios</a:t>
            </a:r>
          </a:p>
          <a:p>
            <a:r>
              <a:rPr lang="es-ES" dirty="0" smtClean="0"/>
              <a:t>Hacer resúmenes</a:t>
            </a:r>
          </a:p>
          <a:p>
            <a:r>
              <a:rPr lang="es-ES" dirty="0" smtClean="0"/>
              <a:t>Compartir enlaces</a:t>
            </a:r>
            <a:endParaRPr lang="es-ES" dirty="0"/>
          </a:p>
          <a:p>
            <a:r>
              <a:rPr lang="es-ES" dirty="0" err="1" smtClean="0"/>
              <a:t>Twitter</a:t>
            </a:r>
            <a:r>
              <a:rPr lang="es-ES" dirty="0" smtClean="0"/>
              <a:t> </a:t>
            </a:r>
            <a:r>
              <a:rPr lang="es-ES" dirty="0"/>
              <a:t>al </a:t>
            </a:r>
            <a:r>
              <a:rPr lang="es-ES" dirty="0" smtClean="0"/>
              <a:t>acecho</a:t>
            </a:r>
            <a:endParaRPr lang="es-ES" dirty="0"/>
          </a:p>
          <a:p>
            <a:r>
              <a:rPr lang="es-ES" dirty="0" smtClean="0"/>
              <a:t>El </a:t>
            </a:r>
            <a:r>
              <a:rPr lang="es-ES" dirty="0" err="1"/>
              <a:t>Tweet</a:t>
            </a:r>
            <a:r>
              <a:rPr lang="es-ES" dirty="0"/>
              <a:t> del </a:t>
            </a:r>
            <a:r>
              <a:rPr lang="es-ES" dirty="0" smtClean="0"/>
              <a:t>tiempo</a:t>
            </a:r>
            <a:endParaRPr lang="es-ES" dirty="0"/>
          </a:p>
          <a:p>
            <a:r>
              <a:rPr lang="es-ES" dirty="0" smtClean="0"/>
              <a:t>Micro Encuentros</a:t>
            </a:r>
            <a:endParaRPr lang="es-ES" dirty="0"/>
          </a:p>
          <a:p>
            <a:r>
              <a:rPr lang="es-ES" dirty="0" smtClean="0"/>
              <a:t>Micro Escritura</a:t>
            </a:r>
          </a:p>
          <a:p>
            <a:r>
              <a:rPr lang="es-ES" dirty="0" err="1" smtClean="0"/>
              <a:t>Lingua</a:t>
            </a:r>
            <a:r>
              <a:rPr lang="es-ES" dirty="0" smtClean="0"/>
              <a:t> </a:t>
            </a:r>
            <a:r>
              <a:rPr lang="es-ES" dirty="0" err="1" smtClean="0"/>
              <a:t>Tweeta</a:t>
            </a:r>
            <a:endParaRPr lang="es-ES" dirty="0" smtClean="0"/>
          </a:p>
          <a:p>
            <a:r>
              <a:rPr lang="es-ES" dirty="0" err="1" smtClean="0"/>
              <a:t>Tweming</a:t>
            </a:r>
            <a:endParaRPr lang="es-ES" dirty="0" smtClean="0"/>
          </a:p>
          <a:p>
            <a:pPr lvl="1"/>
            <a:r>
              <a:rPr lang="es-ES" dirty="0" smtClean="0"/>
              <a:t>Comenzar un </a:t>
            </a:r>
            <a:r>
              <a:rPr lang="es-ES" dirty="0"/>
              <a:t>meme (de acuerdo a una etiqueta única precedida por #) para que todo el contenido creado sea capturado automáticamente por </a:t>
            </a:r>
            <a:r>
              <a:rPr lang="es-ES" dirty="0" err="1"/>
              <a:t>Twemes</a:t>
            </a:r>
            <a:r>
              <a:rPr lang="es-ES" dirty="0"/>
              <a:t> u otro </a:t>
            </a:r>
            <a:r>
              <a:rPr lang="es-ES" dirty="0" err="1" smtClean="0"/>
              <a:t>agregador</a:t>
            </a:r>
            <a:endParaRPr lang="es-ES" dirty="0"/>
          </a:p>
          <a:p>
            <a:r>
              <a:rPr lang="es-ES" dirty="0" err="1" smtClean="0"/>
              <a:t>Twitter</a:t>
            </a:r>
            <a:r>
              <a:rPr lang="es-ES" dirty="0" smtClean="0"/>
              <a:t> Pals</a:t>
            </a:r>
            <a:endParaRPr lang="es-ES" dirty="0"/>
          </a:p>
          <a:p>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46</a:t>
            </a:fld>
            <a:endParaRPr lang="es-ES_tradnl"/>
          </a:p>
        </p:txBody>
      </p:sp>
      <p:sp>
        <p:nvSpPr>
          <p:cNvPr id="6" name="5 CuadroTexto"/>
          <p:cNvSpPr txBox="1"/>
          <p:nvPr/>
        </p:nvSpPr>
        <p:spPr>
          <a:xfrm>
            <a:off x="2882312" y="5987663"/>
            <a:ext cx="5162119" cy="276999"/>
          </a:xfrm>
          <a:prstGeom prst="rect">
            <a:avLst/>
          </a:prstGeom>
          <a:solidFill>
            <a:srgbClr val="FEF690"/>
          </a:solidFill>
        </p:spPr>
        <p:txBody>
          <a:bodyPr wrap="none" rtlCol="0">
            <a:spAutoFit/>
          </a:bodyPr>
          <a:lstStyle>
            <a:defPPr>
              <a:defRPr lang="es-ES_tradnl"/>
            </a:defPPr>
            <a:lvl1pPr>
              <a:defRPr sz="1400"/>
            </a:lvl1pPr>
          </a:lstStyle>
          <a:p>
            <a:r>
              <a:rPr lang="es-ES" sz="1200" dirty="0" smtClean="0"/>
              <a:t>Fuente</a:t>
            </a:r>
            <a:r>
              <a:rPr lang="es-ES" sz="1200" dirty="0"/>
              <a:t>: http://steve-wheeler.blogspot.com/2009/01/teaching-with-twitter.html</a:t>
            </a:r>
          </a:p>
        </p:txBody>
      </p:sp>
    </p:spTree>
    <p:extLst>
      <p:ext uri="{BB962C8B-B14F-4D97-AF65-F5344CB8AC3E}">
        <p14:creationId xmlns:p14="http://schemas.microsoft.com/office/powerpoint/2010/main" val="1610528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432027" y="5310711"/>
            <a:ext cx="7772400" cy="1362075"/>
          </a:xfrm>
        </p:spPr>
        <p:txBody>
          <a:bodyPr/>
          <a:lstStyle/>
          <a:p>
            <a:pPr algn="l"/>
            <a:r>
              <a:rPr lang="es-ES" dirty="0" smtClean="0"/>
              <a:t>5. Conclusiones</a:t>
            </a:r>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47</a:t>
            </a:fld>
            <a:endParaRPr lang="es-ES_tradnl"/>
          </a:p>
        </p:txBody>
      </p:sp>
      <p:sp>
        <p:nvSpPr>
          <p:cNvPr id="2" name="1 Marcador de pie de página"/>
          <p:cNvSpPr>
            <a:spLocks noGrp="1"/>
          </p:cNvSpPr>
          <p:nvPr>
            <p:ph type="ftr" sz="quarter" idx="11"/>
          </p:nvPr>
        </p:nvSpPr>
        <p:spPr/>
        <p:txBody>
          <a:bodyPr/>
          <a:lstStyle/>
          <a:p>
            <a:r>
              <a:rPr lang="es-ES_tradnl" smtClean="0"/>
              <a:t>GRIAL – Universidad de Salamanca</a:t>
            </a:r>
            <a:endParaRPr lang="es-ES_tradnl"/>
          </a:p>
        </p:txBody>
      </p:sp>
      <p:pic>
        <p:nvPicPr>
          <p:cNvPr id="7" name="Picture 2" descr="http://www.cartoonstock.com/lowres/epa1321l.jpg"/>
          <p:cNvPicPr>
            <a:picLocks noChangeAspect="1" noChangeArrowheads="1"/>
          </p:cNvPicPr>
          <p:nvPr/>
        </p:nvPicPr>
        <p:blipFill>
          <a:blip r:embed="rId3" cstate="print"/>
          <a:srcRect/>
          <a:stretch>
            <a:fillRect/>
          </a:stretch>
        </p:blipFill>
        <p:spPr bwMode="auto">
          <a:xfrm rot="20992204">
            <a:off x="789214" y="730269"/>
            <a:ext cx="4669972" cy="4179625"/>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pic>
    </p:spTree>
    <p:extLst>
      <p:ext uri="{BB962C8B-B14F-4D97-AF65-F5344CB8AC3E}">
        <p14:creationId xmlns:p14="http://schemas.microsoft.com/office/powerpoint/2010/main" val="9886891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48</a:t>
            </a:fld>
            <a:endParaRPr lang="es-ES_tradnl"/>
          </a:p>
        </p:txBody>
      </p:sp>
      <p:sp>
        <p:nvSpPr>
          <p:cNvPr id="7" name="2 Marcador de contenido"/>
          <p:cNvSpPr>
            <a:spLocks noGrp="1"/>
          </p:cNvSpPr>
          <p:nvPr>
            <p:ph idx="1"/>
          </p:nvPr>
        </p:nvSpPr>
        <p:spPr>
          <a:xfrm>
            <a:off x="212271" y="1600201"/>
            <a:ext cx="8626929" cy="4235116"/>
          </a:xfrm>
        </p:spPr>
        <p:txBody>
          <a:bodyPr/>
          <a:lstStyle/>
          <a:p>
            <a:r>
              <a:rPr lang="es-ES" dirty="0" smtClean="0"/>
              <a:t>Los medios sociales </a:t>
            </a:r>
            <a:br>
              <a:rPr lang="es-ES" dirty="0" smtClean="0"/>
            </a:br>
            <a:r>
              <a:rPr lang="es-ES" dirty="0" smtClean="0"/>
              <a:t>(</a:t>
            </a:r>
            <a:r>
              <a:rPr lang="es-ES" i="1" dirty="0" smtClean="0"/>
              <a:t>social media</a:t>
            </a:r>
            <a:r>
              <a:rPr lang="es-ES" dirty="0" smtClean="0"/>
              <a:t>) basados </a:t>
            </a:r>
            <a:br>
              <a:rPr lang="es-ES" dirty="0" smtClean="0"/>
            </a:br>
            <a:r>
              <a:rPr lang="es-ES" dirty="0" smtClean="0"/>
              <a:t>en la filosofía 2.0 tienen </a:t>
            </a:r>
            <a:br>
              <a:rPr lang="es-ES" dirty="0" smtClean="0"/>
            </a:br>
            <a:r>
              <a:rPr lang="es-ES" dirty="0" smtClean="0"/>
              <a:t>una presencia creciente </a:t>
            </a:r>
            <a:br>
              <a:rPr lang="es-ES" dirty="0" smtClean="0"/>
            </a:br>
            <a:r>
              <a:rPr lang="es-ES" dirty="0" smtClean="0"/>
              <a:t>en nuestra sociedad, las</a:t>
            </a:r>
            <a:br>
              <a:rPr lang="es-ES" dirty="0" smtClean="0"/>
            </a:br>
            <a:r>
              <a:rPr lang="es-ES" dirty="0" smtClean="0"/>
              <a:t>empresas/instituciones no</a:t>
            </a:r>
            <a:br>
              <a:rPr lang="es-ES" dirty="0" smtClean="0"/>
            </a:br>
            <a:r>
              <a:rPr lang="es-ES" dirty="0" smtClean="0"/>
              <a:t>son ajenas a esta realidad </a:t>
            </a:r>
            <a:br>
              <a:rPr lang="es-ES" dirty="0" smtClean="0"/>
            </a:br>
            <a:r>
              <a:rPr lang="es-ES" dirty="0" smtClean="0"/>
              <a:t>y tiene una gran influencia</a:t>
            </a:r>
            <a:br>
              <a:rPr lang="es-ES" dirty="0" smtClean="0"/>
            </a:br>
            <a:r>
              <a:rPr lang="es-ES" dirty="0" smtClean="0"/>
              <a:t>en su capital intelectual </a:t>
            </a:r>
            <a:endParaRPr lang="es-ES" dirty="0"/>
          </a:p>
        </p:txBody>
      </p:sp>
      <p:pic>
        <p:nvPicPr>
          <p:cNvPr id="8" name="Picture 2" descr="Jump on the social media bandwagon por Matt Hamm."/>
          <p:cNvPicPr>
            <a:picLocks noChangeAspect="1" noChangeArrowheads="1"/>
          </p:cNvPicPr>
          <p:nvPr/>
        </p:nvPicPr>
        <p:blipFill rotWithShape="1">
          <a:blip r:embed="rId3"/>
          <a:srcRect l="9035"/>
          <a:stretch/>
        </p:blipFill>
        <p:spPr bwMode="auto">
          <a:xfrm>
            <a:off x="4680284" y="1616529"/>
            <a:ext cx="4158916" cy="3819526"/>
          </a:xfrm>
          <a:prstGeom prst="rect">
            <a:avLst/>
          </a:prstGeom>
          <a:noFill/>
        </p:spPr>
      </p:pic>
      <p:sp>
        <p:nvSpPr>
          <p:cNvPr id="9" name="8 Rectángulo"/>
          <p:cNvSpPr/>
          <p:nvPr/>
        </p:nvSpPr>
        <p:spPr>
          <a:xfrm>
            <a:off x="4913861" y="5357715"/>
            <a:ext cx="3715825" cy="276999"/>
          </a:xfrm>
          <a:prstGeom prst="rect">
            <a:avLst/>
          </a:prstGeom>
          <a:solidFill>
            <a:srgbClr val="FEF690"/>
          </a:solidFill>
        </p:spPr>
        <p:txBody>
          <a:bodyPr wrap="none" rtlCol="0">
            <a:spAutoFit/>
          </a:bodyPr>
          <a:lstStyle/>
          <a:p>
            <a:r>
              <a:rPr lang="es-ES" sz="1200" dirty="0"/>
              <a:t>http://www.flickr.com/photos/matthamm/2945559128/</a:t>
            </a:r>
          </a:p>
        </p:txBody>
      </p:sp>
    </p:spTree>
    <p:extLst>
      <p:ext uri="{BB962C8B-B14F-4D97-AF65-F5344CB8AC3E}">
        <p14:creationId xmlns:p14="http://schemas.microsoft.com/office/powerpoint/2010/main" val="311595620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49</a:t>
            </a:fld>
            <a:endParaRPr lang="es-ES_tradnl"/>
          </a:p>
        </p:txBody>
      </p:sp>
      <p:sp>
        <p:nvSpPr>
          <p:cNvPr id="7" name="6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8" name="2 Marcador de contenido"/>
          <p:cNvSpPr>
            <a:spLocks noGrp="1"/>
          </p:cNvSpPr>
          <p:nvPr>
            <p:ph idx="1"/>
          </p:nvPr>
        </p:nvSpPr>
        <p:spPr>
          <a:xfrm>
            <a:off x="457200" y="1299400"/>
            <a:ext cx="8229600" cy="5056950"/>
          </a:xfrm>
        </p:spPr>
        <p:txBody>
          <a:bodyPr/>
          <a:lstStyle/>
          <a:p>
            <a:r>
              <a:rPr lang="es-ES" dirty="0"/>
              <a:t>Las redes </a:t>
            </a:r>
            <a:r>
              <a:rPr lang="es-ES" dirty="0" smtClean="0"/>
              <a:t>sociales son un elemento clave </a:t>
            </a:r>
            <a:r>
              <a:rPr lang="es-ES" dirty="0"/>
              <a:t>en </a:t>
            </a:r>
            <a:r>
              <a:rPr lang="es-ES" dirty="0" smtClean="0"/>
              <a:t>el aprendizaje social (especialmente en el aprendizaje informal)</a:t>
            </a:r>
          </a:p>
          <a:p>
            <a:pPr lvl="1"/>
            <a:r>
              <a:rPr lang="es-ES" dirty="0" smtClean="0"/>
              <a:t>Que ante la dificultad de</a:t>
            </a:r>
            <a:br>
              <a:rPr lang="es-ES" dirty="0" smtClean="0"/>
            </a:br>
            <a:r>
              <a:rPr lang="es-ES" dirty="0" smtClean="0"/>
              <a:t>acercar </a:t>
            </a:r>
            <a:r>
              <a:rPr lang="es-ES" dirty="0"/>
              <a:t>mundo, </a:t>
            </a:r>
            <a:r>
              <a:rPr lang="es-ES" dirty="0" smtClean="0"/>
              <a:t>sociedad </a:t>
            </a:r>
            <a:br>
              <a:rPr lang="es-ES" dirty="0" smtClean="0"/>
            </a:br>
            <a:r>
              <a:rPr lang="es-ES" dirty="0" smtClean="0"/>
              <a:t>y </a:t>
            </a:r>
            <a:r>
              <a:rPr lang="es-ES" dirty="0"/>
              <a:t>relaciones sociales al </a:t>
            </a:r>
            <a:r>
              <a:rPr lang="es-ES" dirty="0" smtClean="0"/>
              <a:t/>
            </a:r>
            <a:br>
              <a:rPr lang="es-ES" dirty="0" smtClean="0"/>
            </a:br>
            <a:r>
              <a:rPr lang="es-ES" dirty="0" smtClean="0"/>
              <a:t>aula…</a:t>
            </a:r>
          </a:p>
          <a:p>
            <a:pPr lvl="1"/>
            <a:endParaRPr lang="es-ES" dirty="0"/>
          </a:p>
          <a:p>
            <a:pPr lvl="1"/>
            <a:endParaRPr lang="es-ES" dirty="0"/>
          </a:p>
        </p:txBody>
      </p:sp>
      <p:pic>
        <p:nvPicPr>
          <p:cNvPr id="4098" name="Picture 2" descr="http://es.toonpool.com/user/610/files/social_network_53133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2511" y="2312760"/>
            <a:ext cx="3381375" cy="3381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9845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Pero a veces la realidad en las aulas es otra </a:t>
            </a:r>
            <a:r>
              <a:rPr lang="es-ES" dirty="0" smtClean="0">
                <a:sym typeface="Wingdings" pitchFamily="2" charset="2"/>
              </a:rPr>
              <a:t></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5</a:t>
            </a:fld>
            <a:endParaRPr lang="es-ES_tradnl"/>
          </a:p>
        </p:txBody>
      </p:sp>
      <p:pic>
        <p:nvPicPr>
          <p:cNvPr id="8" name="Imagen 4" descr="escuela 0.0.JPG"/>
          <p:cNvPicPr>
            <a:picLocks noChangeAspect="1"/>
          </p:cNvPicPr>
          <p:nvPr/>
        </p:nvPicPr>
        <p:blipFill>
          <a:blip r:embed="rId3"/>
          <a:srcRect/>
          <a:stretch>
            <a:fillRect/>
          </a:stretch>
        </p:blipFill>
        <p:spPr bwMode="auto">
          <a:xfrm>
            <a:off x="1763554" y="1190117"/>
            <a:ext cx="6100286" cy="5242433"/>
          </a:xfrm>
          <a:prstGeom prst="rect">
            <a:avLst/>
          </a:prstGeom>
          <a:noFill/>
          <a:ln w="9525">
            <a:noFill/>
            <a:miter lim="800000"/>
            <a:headEnd/>
            <a:tailEnd/>
          </a:ln>
        </p:spPr>
      </p:pic>
    </p:spTree>
    <p:extLst>
      <p:ext uri="{BB962C8B-B14F-4D97-AF65-F5344CB8AC3E}">
        <p14:creationId xmlns:p14="http://schemas.microsoft.com/office/powerpoint/2010/main" val="13165626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50</a:t>
            </a:fld>
            <a:endParaRPr lang="es-ES_tradnl"/>
          </a:p>
        </p:txBody>
      </p:sp>
      <p:sp>
        <p:nvSpPr>
          <p:cNvPr id="6" name="2 Marcador de contenido"/>
          <p:cNvSpPr>
            <a:spLocks noGrp="1"/>
          </p:cNvSpPr>
          <p:nvPr>
            <p:ph idx="1"/>
          </p:nvPr>
        </p:nvSpPr>
        <p:spPr>
          <a:xfrm>
            <a:off x="70469" y="1270000"/>
            <a:ext cx="8911771" cy="4923854"/>
          </a:xfrm>
        </p:spPr>
        <p:txBody>
          <a:bodyPr>
            <a:normAutofit/>
          </a:bodyPr>
          <a:lstStyle/>
          <a:p>
            <a:pPr lvl="1"/>
            <a:r>
              <a:rPr lang="es-ES" dirty="0" smtClean="0"/>
              <a:t>…han propiciado </a:t>
            </a:r>
            <a:br>
              <a:rPr lang="es-ES" dirty="0" smtClean="0"/>
            </a:br>
            <a:r>
              <a:rPr lang="es-ES" dirty="0" smtClean="0"/>
              <a:t>un cambio, convirtiéndose </a:t>
            </a:r>
            <a:br>
              <a:rPr lang="es-ES" dirty="0" smtClean="0"/>
            </a:br>
            <a:r>
              <a:rPr lang="es-ES" dirty="0" smtClean="0"/>
              <a:t>en herramientas </a:t>
            </a:r>
            <a:br>
              <a:rPr lang="es-ES" dirty="0" smtClean="0"/>
            </a:br>
            <a:r>
              <a:rPr lang="es-ES" dirty="0" smtClean="0"/>
              <a:t>fundamentales </a:t>
            </a:r>
            <a:r>
              <a:rPr lang="es-ES" dirty="0"/>
              <a:t>y de </a:t>
            </a:r>
            <a:r>
              <a:rPr lang="es-ES" dirty="0" smtClean="0"/>
              <a:t>gran </a:t>
            </a:r>
            <a:br>
              <a:rPr lang="es-ES" dirty="0" smtClean="0"/>
            </a:br>
            <a:r>
              <a:rPr lang="es-ES" dirty="0" smtClean="0"/>
              <a:t>potencial para acercar el </a:t>
            </a:r>
            <a:br>
              <a:rPr lang="es-ES" dirty="0" smtClean="0"/>
            </a:br>
            <a:r>
              <a:rPr lang="es-ES" dirty="0" smtClean="0"/>
              <a:t>aprendizaje informal al </a:t>
            </a:r>
            <a:br>
              <a:rPr lang="es-ES" dirty="0" smtClean="0"/>
            </a:br>
            <a:r>
              <a:rPr lang="es-ES" dirty="0" smtClean="0"/>
              <a:t>aprendizaje social</a:t>
            </a:r>
          </a:p>
          <a:p>
            <a:pPr lvl="1"/>
            <a:endParaRPr lang="es-ES" dirty="0"/>
          </a:p>
          <a:p>
            <a:pPr lvl="1"/>
            <a:r>
              <a:rPr lang="es-ES" dirty="0" smtClean="0"/>
              <a:t>El reto está en integrarlas</a:t>
            </a:r>
            <a:br>
              <a:rPr lang="es-ES" dirty="0" smtClean="0"/>
            </a:br>
            <a:r>
              <a:rPr lang="es-ES" dirty="0" smtClean="0"/>
              <a:t>y sacar beneficio en la</a:t>
            </a:r>
            <a:br>
              <a:rPr lang="es-ES" dirty="0" smtClean="0"/>
            </a:br>
            <a:r>
              <a:rPr lang="es-ES" dirty="0" smtClean="0"/>
              <a:t>educación formal y no</a:t>
            </a:r>
            <a:br>
              <a:rPr lang="es-ES" dirty="0" smtClean="0"/>
            </a:br>
            <a:r>
              <a:rPr lang="es-ES" dirty="0" smtClean="0"/>
              <a:t>formal</a:t>
            </a:r>
            <a:endParaRPr lang="es-ES" dirty="0"/>
          </a:p>
          <a:p>
            <a:pPr lvl="1"/>
            <a:endParaRPr lang="es-ES" dirty="0"/>
          </a:p>
          <a:p>
            <a:pPr lvl="1"/>
            <a:endParaRPr lang="es-ES" dirty="0"/>
          </a:p>
        </p:txBody>
      </p:sp>
      <p:pic>
        <p:nvPicPr>
          <p:cNvPr id="7" name="Picture 2" descr="http://fc03.deviantart.net/fs42/i/2009/117/0/1/Colourfull_Social_Network_by_pylecott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6354" y="1299778"/>
            <a:ext cx="4448622" cy="4448623"/>
          </a:xfrm>
          <a:prstGeom prst="rect">
            <a:avLst/>
          </a:prstGeom>
          <a:noFill/>
          <a:extLst>
            <a:ext uri="{909E8E84-426E-40DD-AFC4-6F175D3DCCD1}">
              <a14:hiddenFill xmlns:a14="http://schemas.microsoft.com/office/drawing/2010/main">
                <a:solidFill>
                  <a:srgbClr val="FFFFFF"/>
                </a:solidFill>
              </a14:hiddenFill>
            </a:ext>
          </a:extLst>
        </p:spPr>
      </p:pic>
      <p:sp>
        <p:nvSpPr>
          <p:cNvPr id="8" name="7 CuadroTexto"/>
          <p:cNvSpPr txBox="1"/>
          <p:nvPr/>
        </p:nvSpPr>
        <p:spPr>
          <a:xfrm rot="18671818">
            <a:off x="6861848" y="5021808"/>
            <a:ext cx="2233304"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s-ES" sz="1000" dirty="0" err="1"/>
              <a:t>Colourfull</a:t>
            </a:r>
            <a:r>
              <a:rPr lang="es-ES" sz="1000" dirty="0"/>
              <a:t> Social Network  </a:t>
            </a:r>
            <a:r>
              <a:rPr lang="es-ES" sz="1000" dirty="0" err="1" smtClean="0"/>
              <a:t>by</a:t>
            </a:r>
            <a:r>
              <a:rPr lang="es-ES" sz="1000" dirty="0" smtClean="0"/>
              <a:t> </a:t>
            </a:r>
            <a:r>
              <a:rPr lang="es-ES" sz="1000" dirty="0" err="1" smtClean="0"/>
              <a:t>Pylecottle</a:t>
            </a:r>
            <a:endParaRPr lang="es-ES" sz="1000" dirty="0" smtClean="0"/>
          </a:p>
          <a:p>
            <a:r>
              <a:rPr lang="es-ES" sz="1000" dirty="0" smtClean="0">
                <a:hlinkClick r:id="rId4"/>
              </a:rPr>
              <a:t>http://www.deviantart.com</a:t>
            </a:r>
            <a:r>
              <a:rPr lang="es-ES" sz="1000" dirty="0" smtClean="0"/>
              <a:t> </a:t>
            </a:r>
            <a:endParaRPr lang="es-ES" sz="1000" dirty="0"/>
          </a:p>
        </p:txBody>
      </p:sp>
    </p:spTree>
    <p:extLst>
      <p:ext uri="{BB962C8B-B14F-4D97-AF65-F5344CB8AC3E}">
        <p14:creationId xmlns:p14="http://schemas.microsoft.com/office/powerpoint/2010/main" val="331178772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722313" y="5243792"/>
            <a:ext cx="7772400" cy="1362075"/>
          </a:xfrm>
        </p:spPr>
        <p:txBody>
          <a:bodyPr/>
          <a:lstStyle/>
          <a:p>
            <a:r>
              <a:rPr lang="es-ES" dirty="0" smtClean="0"/>
              <a:t>preguntas</a:t>
            </a:r>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51</a:t>
            </a:fld>
            <a:endParaRPr lang="es-ES_tradnl"/>
          </a:p>
        </p:txBody>
      </p:sp>
      <p:sp>
        <p:nvSpPr>
          <p:cNvPr id="9" name="8 CuadroTexto"/>
          <p:cNvSpPr txBox="1"/>
          <p:nvPr/>
        </p:nvSpPr>
        <p:spPr>
          <a:xfrm rot="380579">
            <a:off x="2178869" y="4578255"/>
            <a:ext cx="1675459"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n-US" sz="1000" dirty="0" smtClean="0"/>
              <a:t>Question mark by ~</a:t>
            </a:r>
            <a:r>
              <a:rPr lang="es-ES" sz="1000" b="1" dirty="0" smtClean="0">
                <a:hlinkClick r:id="rId3"/>
              </a:rPr>
              <a:t> </a:t>
            </a:r>
            <a:r>
              <a:rPr lang="es-ES" sz="1000" b="1" dirty="0"/>
              <a:t>~</a:t>
            </a:r>
            <a:r>
              <a:rPr lang="es-ES" sz="1000" b="1" dirty="0" err="1" smtClean="0"/>
              <a:t>ganser</a:t>
            </a:r>
            <a:r>
              <a:rPr lang="en-US" sz="1000" dirty="0" smtClean="0"/>
              <a:t> </a:t>
            </a:r>
            <a:br>
              <a:rPr lang="en-US" sz="1000" dirty="0" smtClean="0"/>
            </a:br>
            <a:r>
              <a:rPr lang="es-ES" sz="1000" dirty="0" smtClean="0">
                <a:hlinkClick r:id="rId4"/>
              </a:rPr>
              <a:t>http://www.deviantart.com</a:t>
            </a:r>
            <a:r>
              <a:rPr lang="es-ES" sz="1000" dirty="0" smtClean="0"/>
              <a:t> </a:t>
            </a:r>
            <a:endParaRPr lang="es-ES" sz="1000" dirty="0"/>
          </a:p>
        </p:txBody>
      </p:sp>
      <p:pic>
        <p:nvPicPr>
          <p:cNvPr id="22530" name="Picture 2" descr="C:\Users\Fran\Documents\Cursos\20101202 - Gestion del conocimiento\Materiales\Question_Mark_by_ganse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5158" y="609159"/>
            <a:ext cx="3298559" cy="4398078"/>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a:extLst>
            <a:ext uri="{909E8E84-426E-40DD-AFC4-6F175D3DCCD1}">
              <a14:hiddenFill xmlns:a14="http://schemas.microsoft.com/office/drawing/2010/main">
                <a:solidFill>
                  <a:srgbClr val="FFFFFF"/>
                </a:solidFill>
              </a14:hiddenFill>
            </a:ext>
          </a:extLst>
        </p:spPr>
      </p:pic>
      <p:sp>
        <p:nvSpPr>
          <p:cNvPr id="2" name="1 Marcador de pie de página"/>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s-ES" dirty="0" smtClean="0"/>
              <a:t>Grupo GRIAL</a:t>
            </a:r>
            <a:endParaRPr lang="es-ES" dirty="0"/>
          </a:p>
        </p:txBody>
      </p:sp>
      <p:sp>
        <p:nvSpPr>
          <p:cNvPr id="7" name="6 Marcador de contenido"/>
          <p:cNvSpPr>
            <a:spLocks noGrp="1"/>
          </p:cNvSpPr>
          <p:nvPr>
            <p:ph idx="1"/>
          </p:nvPr>
        </p:nvSpPr>
        <p:spPr>
          <a:xfrm>
            <a:off x="457200" y="1600201"/>
            <a:ext cx="8229600" cy="4171949"/>
          </a:xfrm>
        </p:spPr>
        <p:txBody>
          <a:bodyPr/>
          <a:lstStyle/>
          <a:p>
            <a:r>
              <a:rPr lang="es-ES" dirty="0" smtClean="0"/>
              <a:t>Nos puedes seguir en…</a:t>
            </a:r>
          </a:p>
          <a:p>
            <a:pPr lvl="1"/>
            <a:r>
              <a:rPr lang="es-ES" dirty="0" smtClean="0">
                <a:hlinkClick r:id="rId3"/>
              </a:rPr>
              <a:t>http://grial.usal.es</a:t>
            </a:r>
            <a:endParaRPr lang="es-ES" dirty="0" smtClean="0"/>
          </a:p>
          <a:p>
            <a:pPr lvl="1"/>
            <a:r>
              <a:rPr lang="es-ES" dirty="0" smtClean="0">
                <a:hlinkClick r:id="rId4"/>
              </a:rPr>
              <a:t>http://www.facebook.com/grialusal</a:t>
            </a:r>
            <a:endParaRPr lang="es-ES" dirty="0" smtClean="0"/>
          </a:p>
          <a:p>
            <a:pPr lvl="1"/>
            <a:r>
              <a:rPr lang="es-ES" dirty="0" smtClean="0">
                <a:hlinkClick r:id="rId5"/>
              </a:rPr>
              <a:t>http://twitter.com/grial_usal</a:t>
            </a:r>
            <a:endParaRPr lang="es-ES" dirty="0" smtClean="0"/>
          </a:p>
          <a:p>
            <a:pPr lvl="1"/>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52</a:t>
            </a:fld>
            <a:endParaRPr lang="es-ES_tradnl"/>
          </a:p>
        </p:txBody>
      </p:sp>
      <p:pic>
        <p:nvPicPr>
          <p:cNvPr id="187394" name="Picture 2" descr="C:\Users\Fran\AppData\Local\Temp\wz9c45\Grial cuadrado.jpg"/>
          <p:cNvPicPr>
            <a:picLocks noChangeAspect="1" noChangeArrowheads="1"/>
          </p:cNvPicPr>
          <p:nvPr/>
        </p:nvPicPr>
        <p:blipFill>
          <a:blip r:embed="rId6"/>
          <a:srcRect/>
          <a:stretch>
            <a:fillRect/>
          </a:stretch>
        </p:blipFill>
        <p:spPr bwMode="auto">
          <a:xfrm>
            <a:off x="6219825" y="1704975"/>
            <a:ext cx="2362200" cy="2362200"/>
          </a:xfrm>
          <a:prstGeom prst="rect">
            <a:avLst/>
          </a:prstGeom>
          <a:noFill/>
        </p:spPr>
      </p:pic>
      <p:sp>
        <p:nvSpPr>
          <p:cNvPr id="2" name="1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71068933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439096"/>
            <a:ext cx="7772400" cy="1470025"/>
          </a:xfrm>
        </p:spPr>
        <p:txBody>
          <a:bodyPr>
            <a:normAutofit/>
          </a:bodyPr>
          <a:lstStyle/>
          <a:p>
            <a:r>
              <a:rPr lang="es-ES" sz="4000" dirty="0" smtClean="0"/>
              <a:t>Redes Sociales en Educación</a:t>
            </a:r>
            <a:endParaRPr lang="es-ES" sz="4000" dirty="0"/>
          </a:p>
        </p:txBody>
      </p:sp>
      <p:sp>
        <p:nvSpPr>
          <p:cNvPr id="3" name="2 Subtítulo"/>
          <p:cNvSpPr>
            <a:spLocks noGrp="1"/>
          </p:cNvSpPr>
          <p:nvPr>
            <p:ph type="subTitle" idx="1"/>
          </p:nvPr>
        </p:nvSpPr>
        <p:spPr>
          <a:xfrm>
            <a:off x="1047749" y="3177541"/>
            <a:ext cx="7077075" cy="2051058"/>
          </a:xfrm>
        </p:spPr>
        <p:txBody>
          <a:bodyPr>
            <a:normAutofit fontScale="77500" lnSpcReduction="20000"/>
          </a:bodyPr>
          <a:lstStyle/>
          <a:p>
            <a:r>
              <a:rPr lang="es-ES" dirty="0"/>
              <a:t>Dr. Francisco José García Peñalvo</a:t>
            </a:r>
          </a:p>
          <a:p>
            <a:endParaRPr lang="es-ES" sz="2100" dirty="0" smtClean="0"/>
          </a:p>
          <a:p>
            <a:r>
              <a:rPr lang="es-ES" sz="2100" dirty="0" smtClean="0"/>
              <a:t>Departamento </a:t>
            </a:r>
            <a:r>
              <a:rPr lang="es-ES" sz="2100" dirty="0"/>
              <a:t>de Informática y Automática</a:t>
            </a:r>
          </a:p>
          <a:p>
            <a:r>
              <a:rPr lang="es-ES" sz="2100" dirty="0"/>
              <a:t>GRupo de investigación en InterAcción y eLearning (GRIAL)</a:t>
            </a:r>
          </a:p>
          <a:p>
            <a:r>
              <a:rPr lang="es-ES" sz="2100" dirty="0"/>
              <a:t>Universidad de Salamanca</a:t>
            </a:r>
          </a:p>
          <a:p>
            <a:r>
              <a:rPr lang="es-ES" sz="2100" dirty="0">
                <a:hlinkClick r:id="rId3"/>
              </a:rPr>
              <a:t>fgarcia@usal.es</a:t>
            </a:r>
            <a:endParaRPr lang="es-ES" sz="2100" dirty="0"/>
          </a:p>
          <a:p>
            <a:r>
              <a:rPr lang="es-ES" sz="2100" dirty="0">
                <a:hlinkClick r:id="rId4"/>
              </a:rPr>
              <a:t>http://grial.usal.es</a:t>
            </a:r>
            <a:r>
              <a:rPr lang="es-ES" sz="2100" dirty="0"/>
              <a:t> </a:t>
            </a:r>
          </a:p>
          <a:p>
            <a:r>
              <a:rPr lang="es-ES" sz="2100" dirty="0">
                <a:hlinkClick r:id="rId5"/>
              </a:rPr>
              <a:t>http://</a:t>
            </a:r>
            <a:r>
              <a:rPr lang="es-ES" sz="2100" dirty="0" smtClean="0">
                <a:hlinkClick r:id="rId5"/>
              </a:rPr>
              <a:t>twitter.com/frangp</a:t>
            </a:r>
            <a:endParaRPr lang="es-ES" sz="2100" dirty="0"/>
          </a:p>
        </p:txBody>
      </p:sp>
      <p:pic>
        <p:nvPicPr>
          <p:cNvPr id="8" name="Picture 1"/>
          <p:cNvPicPr>
            <a:picLocks noChangeAspect="1" noChangeArrowheads="1"/>
          </p:cNvPicPr>
          <p:nvPr/>
        </p:nvPicPr>
        <p:blipFill>
          <a:blip r:embed="rId6" cstate="print"/>
          <a:srcRect t="4261" r="7216" b="19032"/>
          <a:stretch>
            <a:fillRect/>
          </a:stretch>
        </p:blipFill>
        <p:spPr bwMode="auto">
          <a:xfrm>
            <a:off x="8129814" y="6508314"/>
            <a:ext cx="685800" cy="233799"/>
          </a:xfrm>
          <a:prstGeom prst="rect">
            <a:avLst/>
          </a:prstGeom>
          <a:noFill/>
          <a:ln w="9525">
            <a:noFill/>
            <a:miter lim="800000"/>
            <a:headEnd/>
            <a:tailEnd/>
          </a:ln>
          <a:effectLst/>
        </p:spPr>
      </p:pic>
      <p:sp>
        <p:nvSpPr>
          <p:cNvPr id="7" name="6 Rectángulo"/>
          <p:cNvSpPr/>
          <p:nvPr/>
        </p:nvSpPr>
        <p:spPr>
          <a:xfrm>
            <a:off x="0" y="4324"/>
            <a:ext cx="8056588" cy="307777"/>
          </a:xfrm>
          <a:prstGeom prst="rect">
            <a:avLst/>
          </a:prstGeom>
        </p:spPr>
        <p:txBody>
          <a:bodyPr wrap="square">
            <a:spAutoFit/>
          </a:bodyPr>
          <a:lstStyle/>
          <a:p>
            <a:r>
              <a:rPr lang="es-ES" sz="1400" b="1" dirty="0"/>
              <a:t>Recursos Informáticos - Unidad I: Gestión de la Tecnología y del Conocimiento</a:t>
            </a:r>
            <a:endParaRPr lang="es-ES" sz="1400" dirty="0"/>
          </a:p>
        </p:txBody>
      </p:sp>
      <p:sp>
        <p:nvSpPr>
          <p:cNvPr id="10" name="9 CuadroTexto"/>
          <p:cNvSpPr txBox="1"/>
          <p:nvPr/>
        </p:nvSpPr>
        <p:spPr>
          <a:xfrm>
            <a:off x="1366823" y="5809105"/>
            <a:ext cx="6429420" cy="830997"/>
          </a:xfrm>
          <a:prstGeom prst="rect">
            <a:avLst/>
          </a:prstGeom>
          <a:noFill/>
        </p:spPr>
        <p:txBody>
          <a:bodyPr wrap="square" rtlCol="0">
            <a:spAutoFit/>
          </a:bodyPr>
          <a:lstStyle/>
          <a:p>
            <a:pPr algn="ctr"/>
            <a:r>
              <a:rPr lang="es-ES" dirty="0" smtClean="0">
                <a:solidFill>
                  <a:srgbClr val="FF0000"/>
                </a:solidFill>
              </a:rPr>
              <a:t>Máster en las TIC en la Educación: Análisis y Diseño de Procesos, Recursos y Prácticas Formativas</a:t>
            </a:r>
          </a:p>
          <a:p>
            <a:pPr algn="ctr"/>
            <a:r>
              <a:rPr lang="es-ES" sz="1200" dirty="0" smtClean="0"/>
              <a:t>Facultad de Educación – 14 de febrero 2010</a:t>
            </a:r>
            <a:endParaRPr lang="es-ES" sz="1200" dirty="0"/>
          </a:p>
        </p:txBody>
      </p:sp>
    </p:spTree>
    <p:extLst>
      <p:ext uri="{BB962C8B-B14F-4D97-AF65-F5344CB8AC3E}">
        <p14:creationId xmlns:p14="http://schemas.microsoft.com/office/powerpoint/2010/main" val="13625547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Y la Sociedad se mueve a otro ritmo</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6</a:t>
            </a:fld>
            <a:endParaRPr lang="es-ES_tradnl"/>
          </a:p>
        </p:txBody>
      </p:sp>
      <p:pic>
        <p:nvPicPr>
          <p:cNvPr id="8" name="Imagen 7" descr="dd_social.jpg"/>
          <p:cNvPicPr>
            <a:picLocks noChangeAspect="1"/>
          </p:cNvPicPr>
          <p:nvPr/>
        </p:nvPicPr>
        <p:blipFill>
          <a:blip r:embed="rId3"/>
          <a:srcRect/>
          <a:stretch>
            <a:fillRect/>
          </a:stretch>
        </p:blipFill>
        <p:spPr bwMode="auto">
          <a:xfrm>
            <a:off x="1146806" y="1300480"/>
            <a:ext cx="6680227" cy="4634408"/>
          </a:xfrm>
          <a:prstGeom prst="rect">
            <a:avLst/>
          </a:prstGeom>
          <a:noFill/>
          <a:ln w="9525">
            <a:noFill/>
            <a:miter lim="800000"/>
            <a:headEnd/>
            <a:tailEnd/>
          </a:ln>
        </p:spPr>
      </p:pic>
    </p:spTree>
    <p:extLst>
      <p:ext uri="{BB962C8B-B14F-4D97-AF65-F5344CB8AC3E}">
        <p14:creationId xmlns:p14="http://schemas.microsoft.com/office/powerpoint/2010/main" val="21619952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Contexto de aprendizaje de los consumidores de formación</a:t>
            </a:r>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7</a:t>
            </a:fld>
            <a:endParaRPr lang="es-ES_tradnl"/>
          </a:p>
        </p:txBody>
      </p:sp>
      <p:sp>
        <p:nvSpPr>
          <p:cNvPr id="6" name="2 Marcador de contenido"/>
          <p:cNvSpPr>
            <a:spLocks noGrp="1"/>
          </p:cNvSpPr>
          <p:nvPr>
            <p:ph idx="1"/>
          </p:nvPr>
        </p:nvSpPr>
        <p:spPr>
          <a:xfrm>
            <a:off x="457200" y="1270000"/>
            <a:ext cx="8534400" cy="4856163"/>
          </a:xfrm>
        </p:spPr>
        <p:txBody>
          <a:bodyPr/>
          <a:lstStyle/>
          <a:p>
            <a:r>
              <a:rPr lang="es-ES" dirty="0" smtClean="0"/>
              <a:t>Revolución tecnológica</a:t>
            </a:r>
            <a:endParaRPr lang="es-ES" dirty="0"/>
          </a:p>
        </p:txBody>
      </p:sp>
      <p:pic>
        <p:nvPicPr>
          <p:cNvPr id="7" name="Imagen 5"/>
          <p:cNvPicPr>
            <a:picLocks noChangeAspect="1"/>
          </p:cNvPicPr>
          <p:nvPr/>
        </p:nvPicPr>
        <p:blipFill>
          <a:blip r:embed="rId3"/>
          <a:srcRect t="23248"/>
          <a:stretch>
            <a:fillRect/>
          </a:stretch>
        </p:blipFill>
        <p:spPr bwMode="auto">
          <a:xfrm>
            <a:off x="1714500" y="2214563"/>
            <a:ext cx="6197600" cy="3602037"/>
          </a:xfrm>
          <a:prstGeom prst="rect">
            <a:avLst/>
          </a:prstGeom>
          <a:noFill/>
          <a:ln w="9525">
            <a:noFill/>
            <a:miter lim="800000"/>
            <a:headEnd/>
            <a:tailEnd/>
          </a:ln>
        </p:spPr>
      </p:pic>
      <p:pic>
        <p:nvPicPr>
          <p:cNvPr id="2050" name="Picture 2" descr="http://www.applehoy.com/wp-content/uploads/2010/03/ipa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27728" y="1425682"/>
            <a:ext cx="1630522" cy="108701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channelpartner.es/Archivos/Contenidos/201102110011/hpdentr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00603" y="1568087"/>
            <a:ext cx="1127125" cy="92746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Motorola XOOM Front Motorola XOOM: primer tablet con Android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02880" y="2495550"/>
            <a:ext cx="1055370" cy="738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85449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Contexto de aprendizaje de los consumidores de formación</a:t>
            </a:r>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8</a:t>
            </a:fld>
            <a:endParaRPr lang="es-ES_tradnl"/>
          </a:p>
        </p:txBody>
      </p:sp>
      <p:sp>
        <p:nvSpPr>
          <p:cNvPr id="8" name="2 Marcador de contenido"/>
          <p:cNvSpPr>
            <a:spLocks noGrp="1"/>
          </p:cNvSpPr>
          <p:nvPr>
            <p:ph idx="1"/>
          </p:nvPr>
        </p:nvSpPr>
        <p:spPr>
          <a:xfrm>
            <a:off x="457200" y="1600200"/>
            <a:ext cx="8229600" cy="4525963"/>
          </a:xfrm>
        </p:spPr>
        <p:txBody>
          <a:bodyPr/>
          <a:lstStyle/>
          <a:p>
            <a:r>
              <a:rPr lang="es-ES" dirty="0" smtClean="0"/>
              <a:t>Revolución conceptual y metodológica propia de la era digital</a:t>
            </a:r>
            <a:endParaRPr lang="es-ES" dirty="0"/>
          </a:p>
        </p:txBody>
      </p:sp>
      <p:pic>
        <p:nvPicPr>
          <p:cNvPr id="9" name="Picture 8"/>
          <p:cNvPicPr>
            <a:picLocks noChangeAspect="1" noChangeArrowheads="1"/>
          </p:cNvPicPr>
          <p:nvPr/>
        </p:nvPicPr>
        <p:blipFill>
          <a:blip r:embed="rId3"/>
          <a:srcRect/>
          <a:stretch>
            <a:fillRect/>
          </a:stretch>
        </p:blipFill>
        <p:spPr bwMode="auto">
          <a:xfrm>
            <a:off x="473262" y="2924176"/>
            <a:ext cx="2233613" cy="2047875"/>
          </a:xfrm>
          <a:prstGeom prst="rect">
            <a:avLst/>
          </a:prstGeom>
          <a:noFill/>
          <a:ln w="9525">
            <a:noFill/>
            <a:miter lim="800000"/>
            <a:headEnd/>
            <a:tailEnd/>
          </a:ln>
        </p:spPr>
      </p:pic>
      <p:pic>
        <p:nvPicPr>
          <p:cNvPr id="10" name="Picture 2" descr="http://www.humanoension.es/blog/wp-content/uploads/2009/02/wikipedia-logo_bwb.jpg"/>
          <p:cNvPicPr>
            <a:picLocks noChangeAspect="1" noChangeArrowheads="1"/>
          </p:cNvPicPr>
          <p:nvPr/>
        </p:nvPicPr>
        <p:blipFill>
          <a:blip r:embed="rId4"/>
          <a:srcRect/>
          <a:stretch>
            <a:fillRect/>
          </a:stretch>
        </p:blipFill>
        <p:spPr bwMode="auto">
          <a:xfrm>
            <a:off x="4937686" y="2986369"/>
            <a:ext cx="1376363" cy="1317625"/>
          </a:xfrm>
          <a:prstGeom prst="rect">
            <a:avLst/>
          </a:prstGeom>
          <a:noFill/>
          <a:ln w="9525">
            <a:noFill/>
            <a:miter lim="800000"/>
            <a:headEnd/>
            <a:tailEnd/>
          </a:ln>
        </p:spPr>
      </p:pic>
      <p:pic>
        <p:nvPicPr>
          <p:cNvPr id="11" name="Picture 5"/>
          <p:cNvPicPr>
            <a:picLocks noChangeAspect="1" noChangeArrowheads="1"/>
          </p:cNvPicPr>
          <p:nvPr/>
        </p:nvPicPr>
        <p:blipFill>
          <a:blip r:embed="rId5"/>
          <a:srcRect/>
          <a:stretch>
            <a:fillRect/>
          </a:stretch>
        </p:blipFill>
        <p:spPr bwMode="auto">
          <a:xfrm>
            <a:off x="4259450" y="4384676"/>
            <a:ext cx="1143000" cy="874712"/>
          </a:xfrm>
          <a:prstGeom prst="rect">
            <a:avLst/>
          </a:prstGeom>
          <a:noFill/>
          <a:ln w="9525">
            <a:noFill/>
            <a:miter lim="800000"/>
            <a:headEnd/>
            <a:tailEnd/>
          </a:ln>
        </p:spPr>
      </p:pic>
      <p:pic>
        <p:nvPicPr>
          <p:cNvPr id="12" name="Picture 4" descr="http://www.linuxparasereshumanos.com/wp-content/subidas/blogger/_cpaSvyeJmMA/RrB1N8CThYI/AAAAAAAAG1U/zFvhFqTyl3Q/s400/youtube_logo.jpg-s.jpg"/>
          <p:cNvPicPr>
            <a:picLocks noChangeAspect="1" noChangeArrowheads="1"/>
          </p:cNvPicPr>
          <p:nvPr/>
        </p:nvPicPr>
        <p:blipFill>
          <a:blip r:embed="rId6"/>
          <a:srcRect/>
          <a:stretch>
            <a:fillRect/>
          </a:stretch>
        </p:blipFill>
        <p:spPr bwMode="auto">
          <a:xfrm>
            <a:off x="6388195" y="2704821"/>
            <a:ext cx="2312987" cy="1781175"/>
          </a:xfrm>
          <a:prstGeom prst="rect">
            <a:avLst/>
          </a:prstGeom>
          <a:noFill/>
          <a:ln w="9525">
            <a:noFill/>
            <a:miter lim="800000"/>
            <a:headEnd/>
            <a:tailEnd/>
          </a:ln>
        </p:spPr>
      </p:pic>
      <p:pic>
        <p:nvPicPr>
          <p:cNvPr id="13" name="Picture 5"/>
          <p:cNvPicPr>
            <a:picLocks noChangeAspect="1" noChangeArrowheads="1"/>
          </p:cNvPicPr>
          <p:nvPr/>
        </p:nvPicPr>
        <p:blipFill>
          <a:blip r:embed="rId7"/>
          <a:srcRect/>
          <a:stretch>
            <a:fillRect/>
          </a:stretch>
        </p:blipFill>
        <p:spPr bwMode="auto">
          <a:xfrm>
            <a:off x="6005046" y="4638676"/>
            <a:ext cx="2670175" cy="1004887"/>
          </a:xfrm>
          <a:prstGeom prst="rect">
            <a:avLst/>
          </a:prstGeom>
          <a:noFill/>
          <a:ln w="9525">
            <a:noFill/>
            <a:miter lim="800000"/>
            <a:headEnd/>
            <a:tailEnd/>
          </a:ln>
        </p:spPr>
      </p:pic>
      <p:sp>
        <p:nvSpPr>
          <p:cNvPr id="14" name="10 Flecha derecha"/>
          <p:cNvSpPr/>
          <p:nvPr/>
        </p:nvSpPr>
        <p:spPr>
          <a:xfrm>
            <a:off x="2830700" y="3638551"/>
            <a:ext cx="1000125" cy="1428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Geneva" charset="0"/>
              <a:cs typeface="Geneva" charset="0"/>
            </a:endParaRPr>
          </a:p>
        </p:txBody>
      </p:sp>
      <p:pic>
        <p:nvPicPr>
          <p:cNvPr id="15" name="Imagen 14"/>
          <p:cNvPicPr>
            <a:picLocks noChangeAspect="1"/>
          </p:cNvPicPr>
          <p:nvPr/>
        </p:nvPicPr>
        <p:blipFill>
          <a:blip r:embed="rId8"/>
          <a:srcRect/>
          <a:stretch>
            <a:fillRect/>
          </a:stretch>
        </p:blipFill>
        <p:spPr bwMode="auto">
          <a:xfrm>
            <a:off x="3821300" y="2852738"/>
            <a:ext cx="1009650" cy="1009650"/>
          </a:xfrm>
          <a:prstGeom prst="rect">
            <a:avLst/>
          </a:prstGeom>
          <a:noFill/>
          <a:ln w="9525">
            <a:noFill/>
            <a:miter lim="800000"/>
            <a:headEnd/>
            <a:tailEnd/>
          </a:ln>
        </p:spPr>
      </p:pic>
      <p:sp>
        <p:nvSpPr>
          <p:cNvPr id="16" name="15 Rectángulo"/>
          <p:cNvSpPr/>
          <p:nvPr/>
        </p:nvSpPr>
        <p:spPr>
          <a:xfrm>
            <a:off x="2393576" y="5763807"/>
            <a:ext cx="4572000" cy="646331"/>
          </a:xfrm>
          <a:prstGeom prst="rect">
            <a:avLst/>
          </a:prstGeom>
        </p:spPr>
        <p:txBody>
          <a:bodyPr>
            <a:spAutoFit/>
          </a:bodyPr>
          <a:lstStyle/>
          <a:p>
            <a:pPr algn="ctr"/>
            <a:r>
              <a:rPr lang="es-ES" b="1" dirty="0" smtClean="0"/>
              <a:t>La transformación de átomos a bits es </a:t>
            </a:r>
            <a:br>
              <a:rPr lang="es-ES" b="1" dirty="0" smtClean="0"/>
            </a:br>
            <a:r>
              <a:rPr lang="es-ES" b="1" dirty="0" smtClean="0"/>
              <a:t>irrevocable e imparable (N. </a:t>
            </a:r>
            <a:r>
              <a:rPr lang="es-ES" b="1" dirty="0" err="1" smtClean="0"/>
              <a:t>Negroponte</a:t>
            </a:r>
            <a:r>
              <a:rPr lang="es-ES" b="1" dirty="0" smtClean="0"/>
              <a:t>)</a:t>
            </a:r>
            <a:endParaRPr lang="es-ES" b="1" dirty="0"/>
          </a:p>
        </p:txBody>
      </p:sp>
    </p:spTree>
    <p:extLst>
      <p:ext uri="{BB962C8B-B14F-4D97-AF65-F5344CB8AC3E}">
        <p14:creationId xmlns:p14="http://schemas.microsoft.com/office/powerpoint/2010/main" val="40236580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Solo con la tecnología no es suficiente</a:t>
            </a:r>
            <a:endParaRPr lang="es-ES" dirty="0"/>
          </a:p>
        </p:txBody>
      </p:sp>
      <p:sp>
        <p:nvSpPr>
          <p:cNvPr id="3" name="2 Marcador de contenido"/>
          <p:cNvSpPr>
            <a:spLocks noGrp="1"/>
          </p:cNvSpPr>
          <p:nvPr>
            <p:ph idx="1"/>
          </p:nvPr>
        </p:nvSpPr>
        <p:spPr>
          <a:xfrm>
            <a:off x="0" y="1600200"/>
            <a:ext cx="8686800" cy="4525963"/>
          </a:xfrm>
        </p:spPr>
        <p:txBody>
          <a:bodyPr/>
          <a:lstStyle/>
          <a:p>
            <a:r>
              <a:rPr lang="es-ES_tradnl" dirty="0">
                <a:latin typeface="Tahoma" charset="0"/>
              </a:rPr>
              <a:t>El factor </a:t>
            </a:r>
            <a:r>
              <a:rPr lang="es-ES_tradnl" dirty="0" smtClean="0">
                <a:latin typeface="Tahoma" charset="0"/>
              </a:rPr>
              <a:t>humano en el proceso enseñanza/aprendizaje </a:t>
            </a:r>
            <a:r>
              <a:rPr lang="es-ES_tradnl" dirty="0">
                <a:latin typeface="Tahoma" charset="0"/>
              </a:rPr>
              <a:t>es lo que marca la diferencia</a:t>
            </a:r>
          </a:p>
          <a:p>
            <a:endParaRPr lang="es-ES_tradnl" dirty="0">
              <a:latin typeface="Tahoma" charset="0"/>
            </a:endParaRPr>
          </a:p>
          <a:p>
            <a:r>
              <a:rPr lang="es-ES_tradnl" dirty="0">
                <a:latin typeface="Tahoma" charset="0"/>
              </a:rPr>
              <a:t>Nuevas dinámicas de </a:t>
            </a:r>
            <a:br>
              <a:rPr lang="es-ES_tradnl" dirty="0">
                <a:latin typeface="Tahoma" charset="0"/>
              </a:rPr>
            </a:br>
            <a:r>
              <a:rPr lang="es-ES_tradnl" dirty="0">
                <a:latin typeface="Tahoma" charset="0"/>
              </a:rPr>
              <a:t>interacción y comunicación</a:t>
            </a:r>
          </a:p>
          <a:p>
            <a:endParaRPr lang="es-ES_tradnl" dirty="0">
              <a:latin typeface="Tahoma" charset="0"/>
            </a:endParaRPr>
          </a:p>
          <a:p>
            <a:r>
              <a:rPr lang="es-ES_tradnl" dirty="0">
                <a:latin typeface="Tahoma" charset="0"/>
              </a:rPr>
              <a:t>¿Qué aprendes? </a:t>
            </a:r>
            <a:r>
              <a:rPr lang="es-ES_tradnl" i="1" dirty="0">
                <a:latin typeface="Tahoma" charset="0"/>
              </a:rPr>
              <a:t>Vs. </a:t>
            </a:r>
            <a:br>
              <a:rPr lang="es-ES_tradnl" i="1" dirty="0">
                <a:latin typeface="Tahoma" charset="0"/>
              </a:rPr>
            </a:br>
            <a:r>
              <a:rPr lang="es-ES_tradnl" dirty="0">
                <a:latin typeface="Tahoma" charset="0"/>
              </a:rPr>
              <a:t>¿Qué te enseño?</a:t>
            </a:r>
          </a:p>
          <a:p>
            <a:endParaRPr lang="es-ES_tradnl" dirty="0">
              <a:latin typeface="Tahoma" charset="0"/>
            </a:endParaRPr>
          </a:p>
          <a:p>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9</a:t>
            </a:fld>
            <a:endParaRPr lang="es-ES_tradnl"/>
          </a:p>
        </p:txBody>
      </p:sp>
      <p:pic>
        <p:nvPicPr>
          <p:cNvPr id="6" name="Imagen 5" descr="Learing_to_walk_by_nicolehinrichs.jpg"/>
          <p:cNvPicPr>
            <a:picLocks noChangeAspect="1"/>
          </p:cNvPicPr>
          <p:nvPr/>
        </p:nvPicPr>
        <p:blipFill>
          <a:blip r:embed="rId3"/>
          <a:srcRect/>
          <a:stretch>
            <a:fillRect/>
          </a:stretch>
        </p:blipFill>
        <p:spPr bwMode="auto">
          <a:xfrm rot="223067">
            <a:off x="3985221" y="2041119"/>
            <a:ext cx="5361210" cy="3574557"/>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pic>
      <p:sp>
        <p:nvSpPr>
          <p:cNvPr id="7" name="6 CuadroTexto"/>
          <p:cNvSpPr txBox="1"/>
          <p:nvPr/>
        </p:nvSpPr>
        <p:spPr>
          <a:xfrm rot="462785">
            <a:off x="3893031" y="5028026"/>
            <a:ext cx="1943161"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s-ES_tradnl" sz="1000" dirty="0" err="1" smtClean="0">
                <a:latin typeface="Calibri" charset="0"/>
              </a:rPr>
              <a:t>Learning</a:t>
            </a:r>
            <a:r>
              <a:rPr lang="es-ES_tradnl" sz="1000" dirty="0" smtClean="0">
                <a:latin typeface="Calibri" charset="0"/>
              </a:rPr>
              <a:t> to </a:t>
            </a:r>
            <a:r>
              <a:rPr lang="es-ES_tradnl" sz="1000" dirty="0" err="1" smtClean="0">
                <a:latin typeface="Calibri" charset="0"/>
              </a:rPr>
              <a:t>walk</a:t>
            </a:r>
            <a:r>
              <a:rPr lang="es-ES_tradnl" sz="1000" dirty="0" smtClean="0">
                <a:latin typeface="Calibri" charset="0"/>
              </a:rPr>
              <a:t> </a:t>
            </a:r>
            <a:r>
              <a:rPr lang="es-ES_tradnl" sz="1000" dirty="0" err="1" smtClean="0">
                <a:latin typeface="Calibri" charset="0"/>
              </a:rPr>
              <a:t>by</a:t>
            </a:r>
            <a:r>
              <a:rPr lang="es-ES_tradnl" sz="1000" dirty="0" smtClean="0">
                <a:latin typeface="Calibri" charset="0"/>
              </a:rPr>
              <a:t> </a:t>
            </a:r>
            <a:r>
              <a:rPr lang="es-ES_tradnl" sz="1000" dirty="0" err="1" smtClean="0">
                <a:latin typeface="Calibri" charset="0"/>
              </a:rPr>
              <a:t>Nicolehinrichs</a:t>
            </a:r>
            <a:endParaRPr lang="es-ES" sz="1000" dirty="0" smtClean="0"/>
          </a:p>
          <a:p>
            <a:r>
              <a:rPr lang="es-ES" sz="1000" dirty="0" smtClean="0">
                <a:hlinkClick r:id="rId4"/>
              </a:rPr>
              <a:t>http://www.deviantart.com</a:t>
            </a:r>
            <a:r>
              <a:rPr lang="es-ES" sz="1000" dirty="0" smtClean="0"/>
              <a:t> </a:t>
            </a:r>
            <a:endParaRPr lang="es-ES" sz="1000" dirty="0"/>
          </a:p>
        </p:txBody>
      </p:sp>
    </p:spTree>
    <p:extLst>
      <p:ext uri="{BB962C8B-B14F-4D97-AF65-F5344CB8AC3E}">
        <p14:creationId xmlns:p14="http://schemas.microsoft.com/office/powerpoint/2010/main" val="157086240"/>
      </p:ext>
    </p:extLst>
  </p:cSld>
  <p:clrMapOvr>
    <a:masterClrMapping/>
  </p:clrMapOvr>
  <p:timing>
    <p:tnLst>
      <p:par>
        <p:cTn id="1" dur="indefinite" restart="never" nodeType="tmRoot"/>
      </p:par>
    </p:tnLst>
  </p:timing>
</p:sld>
</file>

<file path=ppt/theme/theme1.xml><?xml version="1.0" encoding="utf-8"?>
<a:theme xmlns:a="http://schemas.openxmlformats.org/drawingml/2006/main" name="Plantilla Grial">
  <a:themeElements>
    <a:clrScheme name="Personalizar 1">
      <a:dk1>
        <a:sysClr val="windowText" lastClr="000000"/>
      </a:dk1>
      <a:lt1>
        <a:sysClr val="window" lastClr="FFFFFF"/>
      </a:lt1>
      <a:dk2>
        <a:srgbClr val="630000"/>
      </a:dk2>
      <a:lt2>
        <a:srgbClr val="EEECE1"/>
      </a:lt2>
      <a:accent1>
        <a:srgbClr val="D9D9D9"/>
      </a:accent1>
      <a:accent2>
        <a:srgbClr val="C0C0C0"/>
      </a:accent2>
      <a:accent3>
        <a:srgbClr val="A6A6A6"/>
      </a:accent3>
      <a:accent4>
        <a:srgbClr val="808080"/>
      </a:accent4>
      <a:accent5>
        <a:srgbClr val="595959"/>
      </a:accent5>
      <a:accent6>
        <a:srgbClr val="404040"/>
      </a:accent6>
      <a:hlink>
        <a:srgbClr val="630000"/>
      </a:hlink>
      <a:folHlink>
        <a:srgbClr val="63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Plantilla Grial</Template>
  <TotalTime>10541</TotalTime>
  <Words>3420</Words>
  <Application>Microsoft Office PowerPoint</Application>
  <PresentationFormat>Presentación en pantalla (4:3)</PresentationFormat>
  <Paragraphs>501</Paragraphs>
  <Slides>53</Slides>
  <Notes>53</Notes>
  <HiddenSlides>0</HiddenSlides>
  <MMClips>0</MMClips>
  <ScaleCrop>false</ScaleCrop>
  <HeadingPairs>
    <vt:vector size="4" baseType="variant">
      <vt:variant>
        <vt:lpstr>Tema</vt:lpstr>
      </vt:variant>
      <vt:variant>
        <vt:i4>1</vt:i4>
      </vt:variant>
      <vt:variant>
        <vt:lpstr>Títulos de diapositiva</vt:lpstr>
      </vt:variant>
      <vt:variant>
        <vt:i4>53</vt:i4>
      </vt:variant>
    </vt:vector>
  </HeadingPairs>
  <TitlesOfParts>
    <vt:vector size="54" baseType="lpstr">
      <vt:lpstr>Plantilla Grial</vt:lpstr>
      <vt:lpstr>Redes Sociales en Educación</vt:lpstr>
      <vt:lpstr>Sumario</vt:lpstr>
      <vt:lpstr>1. Introducción</vt:lpstr>
      <vt:lpstr>Un mundo de posibilidades</vt:lpstr>
      <vt:lpstr>Pero a veces la realidad en las aulas es otra </vt:lpstr>
      <vt:lpstr>Y la Sociedad se mueve a otro ritmo</vt:lpstr>
      <vt:lpstr>Contexto de aprendizaje de los consumidores de formación</vt:lpstr>
      <vt:lpstr>Contexto de aprendizaje de los consumidores de formación</vt:lpstr>
      <vt:lpstr>Solo con la tecnología no es suficiente</vt:lpstr>
      <vt:lpstr>2. Formación 2.0</vt:lpstr>
      <vt:lpstr>Hacia el aprendizaje social</vt:lpstr>
      <vt:lpstr>Hacia el aprendizaje social</vt:lpstr>
      <vt:lpstr>Entre todos es más fácil</vt:lpstr>
      <vt:lpstr>eLearning 2.0</vt:lpstr>
      <vt:lpstr>eLearning 2.0</vt:lpstr>
      <vt:lpstr>eLearning 2.0</vt:lpstr>
      <vt:lpstr>eLearning 2.0</vt:lpstr>
      <vt:lpstr>eLearning 2.0</vt:lpstr>
      <vt:lpstr>Serious games</vt:lpstr>
      <vt:lpstr>Serious games</vt:lpstr>
      <vt:lpstr>Redes sociales</vt:lpstr>
      <vt:lpstr>3. Redes Sociales</vt:lpstr>
      <vt:lpstr>Definición de Red Social</vt:lpstr>
      <vt:lpstr>Definición de Red Social</vt:lpstr>
      <vt:lpstr>Reglas de la vida en la Red Social</vt:lpstr>
      <vt:lpstr>Reglas de la vida en la Red Social</vt:lpstr>
      <vt:lpstr>Algunos datos</vt:lpstr>
      <vt:lpstr>Algunos datos</vt:lpstr>
      <vt:lpstr>Algunos datos</vt:lpstr>
      <vt:lpstr>Algunos datos</vt:lpstr>
      <vt:lpstr>Algunos datos</vt:lpstr>
      <vt:lpstr>Algunos datos</vt:lpstr>
      <vt:lpstr>Algunos datos</vt:lpstr>
      <vt:lpstr>Algunos datos</vt:lpstr>
      <vt:lpstr>Tipos de redes sociales</vt:lpstr>
      <vt:lpstr>Tipos de redes sociales</vt:lpstr>
      <vt:lpstr>Redes sociales y aprendizaje</vt:lpstr>
      <vt:lpstr>Realidades a tener en cuenta</vt:lpstr>
      <vt:lpstr>Realidades a tener en cuenta</vt:lpstr>
      <vt:lpstr>Realidades a tener en cuenta</vt:lpstr>
      <vt:lpstr>Realidades a tener en cuenta</vt:lpstr>
      <vt:lpstr>Realidades a tener en cuenta</vt:lpstr>
      <vt:lpstr>4. TWITTER en el mundo académico</vt:lpstr>
      <vt:lpstr>Twitter en educación</vt:lpstr>
      <vt:lpstr>Usos prácticos</vt:lpstr>
      <vt:lpstr>Usos prácticos</vt:lpstr>
      <vt:lpstr>5. Conclusiones</vt:lpstr>
      <vt:lpstr>Conclusiones</vt:lpstr>
      <vt:lpstr>Conclusiones</vt:lpstr>
      <vt:lpstr>Conclusiones</vt:lpstr>
      <vt:lpstr>preguntas</vt:lpstr>
      <vt:lpstr>Grupo GRIAL</vt:lpstr>
      <vt:lpstr>Redes Sociales en Educación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Fran</dc:creator>
  <cp:lastModifiedBy>Fran</cp:lastModifiedBy>
  <cp:revision>404</cp:revision>
  <dcterms:created xsi:type="dcterms:W3CDTF">2010-06-07T11:07:04Z</dcterms:created>
  <dcterms:modified xsi:type="dcterms:W3CDTF">2011-02-14T10:51:54Z</dcterms:modified>
</cp:coreProperties>
</file>