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3"/>
  </p:notesMasterIdLst>
  <p:handoutMasterIdLst>
    <p:handoutMasterId r:id="rId94"/>
  </p:handoutMasterIdLst>
  <p:sldIdLst>
    <p:sldId id="477" r:id="rId2"/>
    <p:sldId id="257" r:id="rId3"/>
    <p:sldId id="258" r:id="rId4"/>
    <p:sldId id="401" r:id="rId5"/>
    <p:sldId id="546" r:id="rId6"/>
    <p:sldId id="547" r:id="rId7"/>
    <p:sldId id="548" r:id="rId8"/>
    <p:sldId id="549" r:id="rId9"/>
    <p:sldId id="550" r:id="rId10"/>
    <p:sldId id="551" r:id="rId11"/>
    <p:sldId id="552" r:id="rId12"/>
    <p:sldId id="553" r:id="rId13"/>
    <p:sldId id="554" r:id="rId14"/>
    <p:sldId id="555" r:id="rId15"/>
    <p:sldId id="556" r:id="rId16"/>
    <p:sldId id="545" r:id="rId17"/>
    <p:sldId id="557" r:id="rId18"/>
    <p:sldId id="558" r:id="rId19"/>
    <p:sldId id="416" r:id="rId20"/>
    <p:sldId id="559" r:id="rId21"/>
    <p:sldId id="560" r:id="rId22"/>
    <p:sldId id="561" r:id="rId23"/>
    <p:sldId id="562" r:id="rId24"/>
    <p:sldId id="563" r:id="rId25"/>
    <p:sldId id="564" r:id="rId26"/>
    <p:sldId id="565" r:id="rId27"/>
    <p:sldId id="566" r:id="rId28"/>
    <p:sldId id="567" r:id="rId29"/>
    <p:sldId id="568" r:id="rId30"/>
    <p:sldId id="569" r:id="rId31"/>
    <p:sldId id="428" r:id="rId32"/>
    <p:sldId id="570" r:id="rId33"/>
    <p:sldId id="571" r:id="rId34"/>
    <p:sldId id="572" r:id="rId35"/>
    <p:sldId id="573" r:id="rId36"/>
    <p:sldId id="579" r:id="rId37"/>
    <p:sldId id="580" r:id="rId38"/>
    <p:sldId id="581" r:id="rId39"/>
    <p:sldId id="582" r:id="rId40"/>
    <p:sldId id="583" r:id="rId41"/>
    <p:sldId id="584" r:id="rId42"/>
    <p:sldId id="585" r:id="rId43"/>
    <p:sldId id="586" r:id="rId44"/>
    <p:sldId id="587" r:id="rId45"/>
    <p:sldId id="588" r:id="rId46"/>
    <p:sldId id="594" r:id="rId47"/>
    <p:sldId id="593" r:id="rId48"/>
    <p:sldId id="324" r:id="rId49"/>
    <p:sldId id="595" r:id="rId50"/>
    <p:sldId id="596" r:id="rId51"/>
    <p:sldId id="597" r:id="rId52"/>
    <p:sldId id="598" r:id="rId53"/>
    <p:sldId id="599" r:id="rId54"/>
    <p:sldId id="600" r:id="rId55"/>
    <p:sldId id="601" r:id="rId56"/>
    <p:sldId id="602" r:id="rId57"/>
    <p:sldId id="603" r:id="rId58"/>
    <p:sldId id="616" r:id="rId59"/>
    <p:sldId id="617" r:id="rId60"/>
    <p:sldId id="618" r:id="rId61"/>
    <p:sldId id="619" r:id="rId62"/>
    <p:sldId id="620" r:id="rId63"/>
    <p:sldId id="621" r:id="rId64"/>
    <p:sldId id="623" r:id="rId65"/>
    <p:sldId id="624" r:id="rId66"/>
    <p:sldId id="625" r:id="rId67"/>
    <p:sldId id="626" r:id="rId68"/>
    <p:sldId id="627" r:id="rId69"/>
    <p:sldId id="632" r:id="rId70"/>
    <p:sldId id="633" r:id="rId71"/>
    <p:sldId id="634" r:id="rId72"/>
    <p:sldId id="635" r:id="rId73"/>
    <p:sldId id="604" r:id="rId74"/>
    <p:sldId id="605" r:id="rId75"/>
    <p:sldId id="606" r:id="rId76"/>
    <p:sldId id="607" r:id="rId77"/>
    <p:sldId id="608" r:id="rId78"/>
    <p:sldId id="609" r:id="rId79"/>
    <p:sldId id="541" r:id="rId80"/>
    <p:sldId id="611" r:id="rId81"/>
    <p:sldId id="612" r:id="rId82"/>
    <p:sldId id="613" r:id="rId83"/>
    <p:sldId id="615" r:id="rId84"/>
    <p:sldId id="636" r:id="rId85"/>
    <p:sldId id="637" r:id="rId86"/>
    <p:sldId id="638" r:id="rId87"/>
    <p:sldId id="639" r:id="rId88"/>
    <p:sldId id="640" r:id="rId89"/>
    <p:sldId id="333" r:id="rId90"/>
    <p:sldId id="399" r:id="rId91"/>
    <p:sldId id="610" r:id="rId92"/>
  </p:sldIdLst>
  <p:sldSz cx="9144000" cy="6858000" type="screen4x3"/>
  <p:notesSz cx="9144000" cy="6858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6666FF"/>
    <a:srgbClr val="003300"/>
    <a:srgbClr val="666666"/>
    <a:srgbClr val="DDDDDD"/>
    <a:srgbClr val="FAFAFA"/>
    <a:srgbClr val="990000"/>
    <a:srgbClr val="F2F2F2"/>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79832" autoAdjust="0"/>
  </p:normalViewPr>
  <p:slideViewPr>
    <p:cSldViewPr snapToGrid="0" snapToObjects="1">
      <p:cViewPr varScale="1">
        <p:scale>
          <a:sx n="58" d="100"/>
          <a:sy n="58" d="100"/>
        </p:scale>
        <p:origin x="-1404" y="-78"/>
      </p:cViewPr>
      <p:guideLst>
        <p:guide orient="horz" pos="214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060"/>
    </p:cViewPr>
  </p:sorterViewPr>
  <p:notesViewPr>
    <p:cSldViewPr snapToGrid="0" snapToObjects="1">
      <p:cViewPr>
        <p:scale>
          <a:sx n="100" d="100"/>
          <a:sy n="100" d="100"/>
        </p:scale>
        <p:origin x="-2064" y="-30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B8AA42-6BF2-4F1A-9DE5-10E4ADD1BDE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E1BCFDCB-92A9-4E84-ADFF-CC0F7833DC82}">
      <dgm:prSet phldrT="[Texto]"/>
      <dgm:spPr/>
      <dgm:t>
        <a:bodyPr/>
        <a:lstStyle/>
        <a:p>
          <a:r>
            <a:rPr lang="es-ES" dirty="0" smtClean="0"/>
            <a:t>Capital Intelectual</a:t>
          </a:r>
          <a:endParaRPr lang="es-ES" dirty="0"/>
        </a:p>
      </dgm:t>
    </dgm:pt>
    <dgm:pt modelId="{37B6F815-D66A-4663-8C7B-43086D612C60}" type="parTrans" cxnId="{ADD1C296-AAFB-4042-B03A-C8AA1BECFAEF}">
      <dgm:prSet/>
      <dgm:spPr/>
      <dgm:t>
        <a:bodyPr/>
        <a:lstStyle/>
        <a:p>
          <a:endParaRPr lang="es-ES"/>
        </a:p>
      </dgm:t>
    </dgm:pt>
    <dgm:pt modelId="{8448D60B-5D4C-471D-A788-ED8FAC80E6EE}" type="sibTrans" cxnId="{ADD1C296-AAFB-4042-B03A-C8AA1BECFAEF}">
      <dgm:prSet/>
      <dgm:spPr/>
      <dgm:t>
        <a:bodyPr/>
        <a:lstStyle/>
        <a:p>
          <a:endParaRPr lang="es-ES"/>
        </a:p>
      </dgm:t>
    </dgm:pt>
    <dgm:pt modelId="{E14A702E-1AC0-45C0-8EA9-D5C0302225FD}">
      <dgm:prSet phldrT="[Texto]"/>
      <dgm:spPr/>
      <dgm:t>
        <a:bodyPr/>
        <a:lstStyle/>
        <a:p>
          <a:r>
            <a:rPr lang="es-ES" dirty="0" smtClean="0"/>
            <a:t>Capital Humano</a:t>
          </a:r>
          <a:endParaRPr lang="es-ES" dirty="0"/>
        </a:p>
      </dgm:t>
    </dgm:pt>
    <dgm:pt modelId="{38CBE9F5-5C00-43C2-88E2-9241D68908E8}" type="parTrans" cxnId="{952268E5-1DA0-4F5B-96DA-0F31031A5B4F}">
      <dgm:prSet/>
      <dgm:spPr/>
      <dgm:t>
        <a:bodyPr/>
        <a:lstStyle/>
        <a:p>
          <a:endParaRPr lang="es-ES"/>
        </a:p>
      </dgm:t>
    </dgm:pt>
    <dgm:pt modelId="{5EBA6151-8363-4DF2-AF49-8D23CFDDB35C}" type="sibTrans" cxnId="{952268E5-1DA0-4F5B-96DA-0F31031A5B4F}">
      <dgm:prSet/>
      <dgm:spPr/>
      <dgm:t>
        <a:bodyPr/>
        <a:lstStyle/>
        <a:p>
          <a:endParaRPr lang="es-ES"/>
        </a:p>
      </dgm:t>
    </dgm:pt>
    <dgm:pt modelId="{C654DA98-6A99-468F-9AA7-640988050791}">
      <dgm:prSet phldrT="[Texto]"/>
      <dgm:spPr/>
      <dgm:t>
        <a:bodyPr/>
        <a:lstStyle/>
        <a:p>
          <a:r>
            <a:rPr lang="es-ES" dirty="0" smtClean="0"/>
            <a:t>Capital Estructural</a:t>
          </a:r>
          <a:endParaRPr lang="es-ES" dirty="0"/>
        </a:p>
      </dgm:t>
    </dgm:pt>
    <dgm:pt modelId="{EDF53BDD-78AA-4C83-8ABB-8D728C6C1975}" type="parTrans" cxnId="{5454CC6A-7E95-4A56-854B-9D4460878722}">
      <dgm:prSet/>
      <dgm:spPr/>
      <dgm:t>
        <a:bodyPr/>
        <a:lstStyle/>
        <a:p>
          <a:endParaRPr lang="es-ES"/>
        </a:p>
      </dgm:t>
    </dgm:pt>
    <dgm:pt modelId="{9CD7270A-F1D7-402E-A0A1-72546F66454D}" type="sibTrans" cxnId="{5454CC6A-7E95-4A56-854B-9D4460878722}">
      <dgm:prSet/>
      <dgm:spPr/>
      <dgm:t>
        <a:bodyPr/>
        <a:lstStyle/>
        <a:p>
          <a:endParaRPr lang="es-ES"/>
        </a:p>
      </dgm:t>
    </dgm:pt>
    <dgm:pt modelId="{66EA3D46-445C-4748-936B-A686F6E9DFDF}">
      <dgm:prSet phldrT="[Texto]"/>
      <dgm:spPr/>
      <dgm:t>
        <a:bodyPr/>
        <a:lstStyle/>
        <a:p>
          <a:r>
            <a:rPr lang="es-ES" dirty="0" smtClean="0"/>
            <a:t>Capital Tecnológico</a:t>
          </a:r>
          <a:endParaRPr lang="es-ES" dirty="0"/>
        </a:p>
      </dgm:t>
    </dgm:pt>
    <dgm:pt modelId="{F8902530-91DC-4774-926C-1DB3F127BFC0}" type="parTrans" cxnId="{8B6D5904-8FC4-455C-A907-0946707970CA}">
      <dgm:prSet/>
      <dgm:spPr/>
      <dgm:t>
        <a:bodyPr/>
        <a:lstStyle/>
        <a:p>
          <a:endParaRPr lang="es-ES"/>
        </a:p>
      </dgm:t>
    </dgm:pt>
    <dgm:pt modelId="{44D5CEEA-6ADA-42F0-A8C7-CA2E7575B088}" type="sibTrans" cxnId="{8B6D5904-8FC4-455C-A907-0946707970CA}">
      <dgm:prSet/>
      <dgm:spPr/>
      <dgm:t>
        <a:bodyPr/>
        <a:lstStyle/>
        <a:p>
          <a:endParaRPr lang="es-ES"/>
        </a:p>
      </dgm:t>
    </dgm:pt>
    <dgm:pt modelId="{7D621464-172E-4225-986A-09CFF56B60C6}">
      <dgm:prSet phldrT="[Texto]"/>
      <dgm:spPr/>
      <dgm:t>
        <a:bodyPr/>
        <a:lstStyle/>
        <a:p>
          <a:r>
            <a:rPr lang="es-ES" dirty="0" smtClean="0"/>
            <a:t>Capital Relacional</a:t>
          </a:r>
        </a:p>
      </dgm:t>
    </dgm:pt>
    <dgm:pt modelId="{E40C0E1D-94C4-4004-8413-1BE13A2AA00C}" type="parTrans" cxnId="{5E881378-C923-4B4F-B078-8118F4A628E1}">
      <dgm:prSet/>
      <dgm:spPr/>
      <dgm:t>
        <a:bodyPr/>
        <a:lstStyle/>
        <a:p>
          <a:endParaRPr lang="es-ES"/>
        </a:p>
      </dgm:t>
    </dgm:pt>
    <dgm:pt modelId="{3E93B218-0214-4508-8C27-FB0CD86FC868}" type="sibTrans" cxnId="{5E881378-C923-4B4F-B078-8118F4A628E1}">
      <dgm:prSet/>
      <dgm:spPr/>
      <dgm:t>
        <a:bodyPr/>
        <a:lstStyle/>
        <a:p>
          <a:endParaRPr lang="es-ES"/>
        </a:p>
      </dgm:t>
    </dgm:pt>
    <dgm:pt modelId="{AD24E018-ED09-4DBC-8238-C7E7B1F360BE}">
      <dgm:prSet phldrT="[Texto]"/>
      <dgm:spPr/>
      <dgm:t>
        <a:bodyPr/>
        <a:lstStyle/>
        <a:p>
          <a:r>
            <a:rPr lang="es-ES" dirty="0" smtClean="0"/>
            <a:t>Capital Social</a:t>
          </a:r>
        </a:p>
      </dgm:t>
    </dgm:pt>
    <dgm:pt modelId="{07226208-D663-44D9-ABAA-FE85AB431C0E}" type="parTrans" cxnId="{CC5F4B8D-2AE2-49D0-BB0C-79C0AEB9B8B9}">
      <dgm:prSet/>
      <dgm:spPr/>
      <dgm:t>
        <a:bodyPr/>
        <a:lstStyle/>
        <a:p>
          <a:endParaRPr lang="es-ES"/>
        </a:p>
      </dgm:t>
    </dgm:pt>
    <dgm:pt modelId="{61FE1059-C614-45D3-9AC0-6A20E29ABFF8}" type="sibTrans" cxnId="{CC5F4B8D-2AE2-49D0-BB0C-79C0AEB9B8B9}">
      <dgm:prSet/>
      <dgm:spPr/>
      <dgm:t>
        <a:bodyPr/>
        <a:lstStyle/>
        <a:p>
          <a:endParaRPr lang="es-ES"/>
        </a:p>
      </dgm:t>
    </dgm:pt>
    <dgm:pt modelId="{D2561E60-5C9C-4DCF-A1F5-76CC8A8919B2}">
      <dgm:prSet phldrT="[Texto]"/>
      <dgm:spPr/>
      <dgm:t>
        <a:bodyPr/>
        <a:lstStyle/>
        <a:p>
          <a:r>
            <a:rPr lang="es-ES" dirty="0" smtClean="0"/>
            <a:t>Capital Organizativo</a:t>
          </a:r>
          <a:endParaRPr lang="es-ES" dirty="0"/>
        </a:p>
      </dgm:t>
    </dgm:pt>
    <dgm:pt modelId="{50453BED-8C36-4C83-9994-53929C51C4BF}" type="parTrans" cxnId="{77CDDE2F-8356-46EA-B896-C8A8A19576B3}">
      <dgm:prSet/>
      <dgm:spPr/>
      <dgm:t>
        <a:bodyPr/>
        <a:lstStyle/>
        <a:p>
          <a:endParaRPr lang="es-ES"/>
        </a:p>
      </dgm:t>
    </dgm:pt>
    <dgm:pt modelId="{B657CE47-1651-42F5-BD28-50F0ED9CB59C}" type="sibTrans" cxnId="{77CDDE2F-8356-46EA-B896-C8A8A19576B3}">
      <dgm:prSet/>
      <dgm:spPr/>
      <dgm:t>
        <a:bodyPr/>
        <a:lstStyle/>
        <a:p>
          <a:endParaRPr lang="es-ES"/>
        </a:p>
      </dgm:t>
    </dgm:pt>
    <dgm:pt modelId="{4BED9910-AD58-4ED9-B88D-0C3B16EEBE0C}">
      <dgm:prSet phldrT="[Texto]"/>
      <dgm:spPr/>
      <dgm:t>
        <a:bodyPr/>
        <a:lstStyle/>
        <a:p>
          <a:r>
            <a:rPr lang="es-ES" dirty="0" smtClean="0"/>
            <a:t>Capital de Innovación</a:t>
          </a:r>
          <a:endParaRPr lang="es-ES" dirty="0"/>
        </a:p>
      </dgm:t>
    </dgm:pt>
    <dgm:pt modelId="{CA0925E4-D0E7-4ECF-92A9-A5C544B00C5D}" type="parTrans" cxnId="{D161C71C-A964-49FC-8B27-B498061451C6}">
      <dgm:prSet/>
      <dgm:spPr/>
      <dgm:t>
        <a:bodyPr/>
        <a:lstStyle/>
        <a:p>
          <a:endParaRPr lang="es-ES"/>
        </a:p>
      </dgm:t>
    </dgm:pt>
    <dgm:pt modelId="{52ACCE18-4B33-427A-BF4D-672B6BF98F7F}" type="sibTrans" cxnId="{D161C71C-A964-49FC-8B27-B498061451C6}">
      <dgm:prSet/>
      <dgm:spPr/>
      <dgm:t>
        <a:bodyPr/>
        <a:lstStyle/>
        <a:p>
          <a:endParaRPr lang="es-ES"/>
        </a:p>
      </dgm:t>
    </dgm:pt>
    <dgm:pt modelId="{4732CE9F-8887-49B2-A229-2181E661B495}">
      <dgm:prSet phldrT="[Texto]"/>
      <dgm:spPr/>
      <dgm:t>
        <a:bodyPr/>
        <a:lstStyle/>
        <a:p>
          <a:r>
            <a:rPr lang="es-ES" dirty="0" smtClean="0"/>
            <a:t>Capital de Procesos</a:t>
          </a:r>
          <a:endParaRPr lang="es-ES" dirty="0"/>
        </a:p>
      </dgm:t>
    </dgm:pt>
    <dgm:pt modelId="{4450E245-0BBA-41AD-ACC5-9A880BE5359C}" type="parTrans" cxnId="{0DD49415-DBF7-4D29-A93A-1A6CE64FD297}">
      <dgm:prSet/>
      <dgm:spPr/>
      <dgm:t>
        <a:bodyPr/>
        <a:lstStyle/>
        <a:p>
          <a:endParaRPr lang="es-ES"/>
        </a:p>
      </dgm:t>
    </dgm:pt>
    <dgm:pt modelId="{BA9F2D71-676C-4F23-A31E-62CCE2D9256D}" type="sibTrans" cxnId="{0DD49415-DBF7-4D29-A93A-1A6CE64FD297}">
      <dgm:prSet/>
      <dgm:spPr/>
      <dgm:t>
        <a:bodyPr/>
        <a:lstStyle/>
        <a:p>
          <a:endParaRPr lang="es-ES"/>
        </a:p>
      </dgm:t>
    </dgm:pt>
    <dgm:pt modelId="{9EBA3DF3-3F75-4701-A7F9-864C804A3F60}" type="pres">
      <dgm:prSet presAssocID="{4FB8AA42-6BF2-4F1A-9DE5-10E4ADD1BDEC}" presName="hierChild1" presStyleCnt="0">
        <dgm:presLayoutVars>
          <dgm:chPref val="1"/>
          <dgm:dir/>
          <dgm:animOne val="branch"/>
          <dgm:animLvl val="lvl"/>
          <dgm:resizeHandles/>
        </dgm:presLayoutVars>
      </dgm:prSet>
      <dgm:spPr/>
      <dgm:t>
        <a:bodyPr/>
        <a:lstStyle/>
        <a:p>
          <a:endParaRPr lang="es-ES"/>
        </a:p>
      </dgm:t>
    </dgm:pt>
    <dgm:pt modelId="{50039E7D-BAFD-41D7-A138-3C9C261328D0}" type="pres">
      <dgm:prSet presAssocID="{E1BCFDCB-92A9-4E84-ADFF-CC0F7833DC82}" presName="hierRoot1" presStyleCnt="0"/>
      <dgm:spPr/>
    </dgm:pt>
    <dgm:pt modelId="{9A923D44-5F81-43B4-BB4E-BB6C9EAF896D}" type="pres">
      <dgm:prSet presAssocID="{E1BCFDCB-92A9-4E84-ADFF-CC0F7833DC82}" presName="composite" presStyleCnt="0"/>
      <dgm:spPr/>
    </dgm:pt>
    <dgm:pt modelId="{758ED297-4F3F-4CE0-9728-4E5FCC2977F4}" type="pres">
      <dgm:prSet presAssocID="{E1BCFDCB-92A9-4E84-ADFF-CC0F7833DC82}" presName="background" presStyleLbl="node0" presStyleIdx="0" presStyleCnt="1"/>
      <dgm:spPr/>
    </dgm:pt>
    <dgm:pt modelId="{19D1926A-CB29-458D-BC87-692509D4D124}" type="pres">
      <dgm:prSet presAssocID="{E1BCFDCB-92A9-4E84-ADFF-CC0F7833DC82}" presName="text" presStyleLbl="fgAcc0" presStyleIdx="0" presStyleCnt="1">
        <dgm:presLayoutVars>
          <dgm:chPref val="3"/>
        </dgm:presLayoutVars>
      </dgm:prSet>
      <dgm:spPr/>
      <dgm:t>
        <a:bodyPr/>
        <a:lstStyle/>
        <a:p>
          <a:endParaRPr lang="es-ES"/>
        </a:p>
      </dgm:t>
    </dgm:pt>
    <dgm:pt modelId="{31826B1F-5585-4DDF-8D98-8429C1B56CD4}" type="pres">
      <dgm:prSet presAssocID="{E1BCFDCB-92A9-4E84-ADFF-CC0F7833DC82}" presName="hierChild2" presStyleCnt="0"/>
      <dgm:spPr/>
    </dgm:pt>
    <dgm:pt modelId="{C3C4B558-30D8-41BA-B3AE-0CC5F0C87A97}" type="pres">
      <dgm:prSet presAssocID="{38CBE9F5-5C00-43C2-88E2-9241D68908E8}" presName="Name10" presStyleLbl="parChTrans1D2" presStyleIdx="0" presStyleCnt="4"/>
      <dgm:spPr/>
      <dgm:t>
        <a:bodyPr/>
        <a:lstStyle/>
        <a:p>
          <a:endParaRPr lang="es-ES"/>
        </a:p>
      </dgm:t>
    </dgm:pt>
    <dgm:pt modelId="{48E3F08D-8B63-4BCF-BC54-0268A2BD66CB}" type="pres">
      <dgm:prSet presAssocID="{E14A702E-1AC0-45C0-8EA9-D5C0302225FD}" presName="hierRoot2" presStyleCnt="0"/>
      <dgm:spPr/>
    </dgm:pt>
    <dgm:pt modelId="{67843286-3EF7-4435-A371-F32622B3DB94}" type="pres">
      <dgm:prSet presAssocID="{E14A702E-1AC0-45C0-8EA9-D5C0302225FD}" presName="composite2" presStyleCnt="0"/>
      <dgm:spPr/>
    </dgm:pt>
    <dgm:pt modelId="{2A7A3A02-575F-4AF1-86AA-01F7DC0BAE1D}" type="pres">
      <dgm:prSet presAssocID="{E14A702E-1AC0-45C0-8EA9-D5C0302225FD}" presName="background2" presStyleLbl="node2" presStyleIdx="0" presStyleCnt="4"/>
      <dgm:spPr/>
    </dgm:pt>
    <dgm:pt modelId="{E61FB247-8C9B-4C66-ACA3-8ABC5F979156}" type="pres">
      <dgm:prSet presAssocID="{E14A702E-1AC0-45C0-8EA9-D5C0302225FD}" presName="text2" presStyleLbl="fgAcc2" presStyleIdx="0" presStyleCnt="4">
        <dgm:presLayoutVars>
          <dgm:chPref val="3"/>
        </dgm:presLayoutVars>
      </dgm:prSet>
      <dgm:spPr/>
      <dgm:t>
        <a:bodyPr/>
        <a:lstStyle/>
        <a:p>
          <a:endParaRPr lang="es-ES"/>
        </a:p>
      </dgm:t>
    </dgm:pt>
    <dgm:pt modelId="{482076AD-02F9-40C6-ACBB-FEDAF693C18E}" type="pres">
      <dgm:prSet presAssocID="{E14A702E-1AC0-45C0-8EA9-D5C0302225FD}" presName="hierChild3" presStyleCnt="0"/>
      <dgm:spPr/>
    </dgm:pt>
    <dgm:pt modelId="{A0412817-ACAC-4125-BA58-8BC317243AAB}" type="pres">
      <dgm:prSet presAssocID="{EDF53BDD-78AA-4C83-8ABB-8D728C6C1975}" presName="Name10" presStyleLbl="parChTrans1D2" presStyleIdx="1" presStyleCnt="4"/>
      <dgm:spPr/>
      <dgm:t>
        <a:bodyPr/>
        <a:lstStyle/>
        <a:p>
          <a:endParaRPr lang="es-ES"/>
        </a:p>
      </dgm:t>
    </dgm:pt>
    <dgm:pt modelId="{46779FCC-E257-4BF8-BE6B-6EC1D3EECC91}" type="pres">
      <dgm:prSet presAssocID="{C654DA98-6A99-468F-9AA7-640988050791}" presName="hierRoot2" presStyleCnt="0"/>
      <dgm:spPr/>
    </dgm:pt>
    <dgm:pt modelId="{F723DD7D-1E08-408C-A262-24273642EBBC}" type="pres">
      <dgm:prSet presAssocID="{C654DA98-6A99-468F-9AA7-640988050791}" presName="composite2" presStyleCnt="0"/>
      <dgm:spPr/>
    </dgm:pt>
    <dgm:pt modelId="{C150495A-8E5B-4AE3-86CB-3A37723D7CB3}" type="pres">
      <dgm:prSet presAssocID="{C654DA98-6A99-468F-9AA7-640988050791}" presName="background2" presStyleLbl="node2" presStyleIdx="1" presStyleCnt="4"/>
      <dgm:spPr/>
    </dgm:pt>
    <dgm:pt modelId="{59C32315-5A5D-4D52-B721-A46F1DDD9ED1}" type="pres">
      <dgm:prSet presAssocID="{C654DA98-6A99-468F-9AA7-640988050791}" presName="text2" presStyleLbl="fgAcc2" presStyleIdx="1" presStyleCnt="4">
        <dgm:presLayoutVars>
          <dgm:chPref val="3"/>
        </dgm:presLayoutVars>
      </dgm:prSet>
      <dgm:spPr/>
      <dgm:t>
        <a:bodyPr/>
        <a:lstStyle/>
        <a:p>
          <a:endParaRPr lang="es-ES"/>
        </a:p>
      </dgm:t>
    </dgm:pt>
    <dgm:pt modelId="{47A9A474-0407-446B-B269-F9C699939FA6}" type="pres">
      <dgm:prSet presAssocID="{C654DA98-6A99-468F-9AA7-640988050791}" presName="hierChild3" presStyleCnt="0"/>
      <dgm:spPr/>
    </dgm:pt>
    <dgm:pt modelId="{6ADB3592-B2B5-424D-9120-2B72D9565A66}" type="pres">
      <dgm:prSet presAssocID="{F8902530-91DC-4774-926C-1DB3F127BFC0}" presName="Name17" presStyleLbl="parChTrans1D3" presStyleIdx="0" presStyleCnt="2"/>
      <dgm:spPr/>
      <dgm:t>
        <a:bodyPr/>
        <a:lstStyle/>
        <a:p>
          <a:endParaRPr lang="es-ES"/>
        </a:p>
      </dgm:t>
    </dgm:pt>
    <dgm:pt modelId="{44526D36-2F5F-4559-A3A0-994E15DAD060}" type="pres">
      <dgm:prSet presAssocID="{66EA3D46-445C-4748-936B-A686F6E9DFDF}" presName="hierRoot3" presStyleCnt="0"/>
      <dgm:spPr/>
    </dgm:pt>
    <dgm:pt modelId="{AE4A06E7-BB50-48E6-B3BC-701D3186850E}" type="pres">
      <dgm:prSet presAssocID="{66EA3D46-445C-4748-936B-A686F6E9DFDF}" presName="composite3" presStyleCnt="0"/>
      <dgm:spPr/>
    </dgm:pt>
    <dgm:pt modelId="{FC36D739-B402-4E58-9820-D2CCC5444185}" type="pres">
      <dgm:prSet presAssocID="{66EA3D46-445C-4748-936B-A686F6E9DFDF}" presName="background3" presStyleLbl="node3" presStyleIdx="0" presStyleCnt="2"/>
      <dgm:spPr/>
    </dgm:pt>
    <dgm:pt modelId="{F4859C86-093E-477F-9F4C-97BB15A22080}" type="pres">
      <dgm:prSet presAssocID="{66EA3D46-445C-4748-936B-A686F6E9DFDF}" presName="text3" presStyleLbl="fgAcc3" presStyleIdx="0" presStyleCnt="2">
        <dgm:presLayoutVars>
          <dgm:chPref val="3"/>
        </dgm:presLayoutVars>
      </dgm:prSet>
      <dgm:spPr/>
      <dgm:t>
        <a:bodyPr/>
        <a:lstStyle/>
        <a:p>
          <a:endParaRPr lang="es-ES"/>
        </a:p>
      </dgm:t>
    </dgm:pt>
    <dgm:pt modelId="{E8C659B3-1444-477B-8EEC-E36F17639105}" type="pres">
      <dgm:prSet presAssocID="{66EA3D46-445C-4748-936B-A686F6E9DFDF}" presName="hierChild4" presStyleCnt="0"/>
      <dgm:spPr/>
    </dgm:pt>
    <dgm:pt modelId="{28478375-7AF3-48FB-8401-3E071E6C7B7A}" type="pres">
      <dgm:prSet presAssocID="{50453BED-8C36-4C83-9994-53929C51C4BF}" presName="Name17" presStyleLbl="parChTrans1D3" presStyleIdx="1" presStyleCnt="2"/>
      <dgm:spPr/>
      <dgm:t>
        <a:bodyPr/>
        <a:lstStyle/>
        <a:p>
          <a:endParaRPr lang="es-ES"/>
        </a:p>
      </dgm:t>
    </dgm:pt>
    <dgm:pt modelId="{50A76C74-8B36-438E-99D8-31C7C38F9139}" type="pres">
      <dgm:prSet presAssocID="{D2561E60-5C9C-4DCF-A1F5-76CC8A8919B2}" presName="hierRoot3" presStyleCnt="0"/>
      <dgm:spPr/>
    </dgm:pt>
    <dgm:pt modelId="{396D865E-D64B-45A7-8263-7B23DBA36A7F}" type="pres">
      <dgm:prSet presAssocID="{D2561E60-5C9C-4DCF-A1F5-76CC8A8919B2}" presName="composite3" presStyleCnt="0"/>
      <dgm:spPr/>
    </dgm:pt>
    <dgm:pt modelId="{E873702C-115D-485E-8AA3-C40A8173EA7B}" type="pres">
      <dgm:prSet presAssocID="{D2561E60-5C9C-4DCF-A1F5-76CC8A8919B2}" presName="background3" presStyleLbl="node3" presStyleIdx="1" presStyleCnt="2"/>
      <dgm:spPr/>
    </dgm:pt>
    <dgm:pt modelId="{EEA4C9D3-1AA0-4735-B4BC-FCA6E5F67B34}" type="pres">
      <dgm:prSet presAssocID="{D2561E60-5C9C-4DCF-A1F5-76CC8A8919B2}" presName="text3" presStyleLbl="fgAcc3" presStyleIdx="1" presStyleCnt="2">
        <dgm:presLayoutVars>
          <dgm:chPref val="3"/>
        </dgm:presLayoutVars>
      </dgm:prSet>
      <dgm:spPr/>
      <dgm:t>
        <a:bodyPr/>
        <a:lstStyle/>
        <a:p>
          <a:endParaRPr lang="es-ES"/>
        </a:p>
      </dgm:t>
    </dgm:pt>
    <dgm:pt modelId="{9E7ED7E3-BD08-4028-88B6-10C305F25B32}" type="pres">
      <dgm:prSet presAssocID="{D2561E60-5C9C-4DCF-A1F5-76CC8A8919B2}" presName="hierChild4" presStyleCnt="0"/>
      <dgm:spPr/>
    </dgm:pt>
    <dgm:pt modelId="{8F7E5CFB-7820-4167-9F54-17B874B48CB6}" type="pres">
      <dgm:prSet presAssocID="{CA0925E4-D0E7-4ECF-92A9-A5C544B00C5D}" presName="Name23" presStyleLbl="parChTrans1D4" presStyleIdx="0" presStyleCnt="2"/>
      <dgm:spPr/>
      <dgm:t>
        <a:bodyPr/>
        <a:lstStyle/>
        <a:p>
          <a:endParaRPr lang="es-ES"/>
        </a:p>
      </dgm:t>
    </dgm:pt>
    <dgm:pt modelId="{BD90D0B1-28A9-4388-B60F-284CB45659BD}" type="pres">
      <dgm:prSet presAssocID="{4BED9910-AD58-4ED9-B88D-0C3B16EEBE0C}" presName="hierRoot4" presStyleCnt="0"/>
      <dgm:spPr/>
    </dgm:pt>
    <dgm:pt modelId="{ED2CE7E7-ACB1-4F5D-8DE6-70E099550831}" type="pres">
      <dgm:prSet presAssocID="{4BED9910-AD58-4ED9-B88D-0C3B16EEBE0C}" presName="composite4" presStyleCnt="0"/>
      <dgm:spPr/>
    </dgm:pt>
    <dgm:pt modelId="{5F5E61AE-6506-451E-B180-75173DBE42F9}" type="pres">
      <dgm:prSet presAssocID="{4BED9910-AD58-4ED9-B88D-0C3B16EEBE0C}" presName="background4" presStyleLbl="node4" presStyleIdx="0" presStyleCnt="2"/>
      <dgm:spPr/>
    </dgm:pt>
    <dgm:pt modelId="{673929FE-EF6B-4F26-922F-09905A3D4AD1}" type="pres">
      <dgm:prSet presAssocID="{4BED9910-AD58-4ED9-B88D-0C3B16EEBE0C}" presName="text4" presStyleLbl="fgAcc4" presStyleIdx="0" presStyleCnt="2">
        <dgm:presLayoutVars>
          <dgm:chPref val="3"/>
        </dgm:presLayoutVars>
      </dgm:prSet>
      <dgm:spPr/>
      <dgm:t>
        <a:bodyPr/>
        <a:lstStyle/>
        <a:p>
          <a:endParaRPr lang="es-ES"/>
        </a:p>
      </dgm:t>
    </dgm:pt>
    <dgm:pt modelId="{69764EC3-416B-4664-AA2E-5F93F84A6BA9}" type="pres">
      <dgm:prSet presAssocID="{4BED9910-AD58-4ED9-B88D-0C3B16EEBE0C}" presName="hierChild5" presStyleCnt="0"/>
      <dgm:spPr/>
    </dgm:pt>
    <dgm:pt modelId="{E36831CC-493B-49AF-AB21-0BA095D20EC0}" type="pres">
      <dgm:prSet presAssocID="{4450E245-0BBA-41AD-ACC5-9A880BE5359C}" presName="Name23" presStyleLbl="parChTrans1D4" presStyleIdx="1" presStyleCnt="2"/>
      <dgm:spPr/>
      <dgm:t>
        <a:bodyPr/>
        <a:lstStyle/>
        <a:p>
          <a:endParaRPr lang="es-ES"/>
        </a:p>
      </dgm:t>
    </dgm:pt>
    <dgm:pt modelId="{43B97B80-ADA5-4C01-A3A8-3950D7AB45F5}" type="pres">
      <dgm:prSet presAssocID="{4732CE9F-8887-49B2-A229-2181E661B495}" presName="hierRoot4" presStyleCnt="0"/>
      <dgm:spPr/>
    </dgm:pt>
    <dgm:pt modelId="{A316469E-9738-498C-9D78-8AD313C85B46}" type="pres">
      <dgm:prSet presAssocID="{4732CE9F-8887-49B2-A229-2181E661B495}" presName="composite4" presStyleCnt="0"/>
      <dgm:spPr/>
    </dgm:pt>
    <dgm:pt modelId="{E6FFB98D-485A-4F46-8298-24B878B48EDF}" type="pres">
      <dgm:prSet presAssocID="{4732CE9F-8887-49B2-A229-2181E661B495}" presName="background4" presStyleLbl="node4" presStyleIdx="1" presStyleCnt="2"/>
      <dgm:spPr/>
    </dgm:pt>
    <dgm:pt modelId="{98B9343B-0305-4656-9C9A-D6B03F6ECC1F}" type="pres">
      <dgm:prSet presAssocID="{4732CE9F-8887-49B2-A229-2181E661B495}" presName="text4" presStyleLbl="fgAcc4" presStyleIdx="1" presStyleCnt="2">
        <dgm:presLayoutVars>
          <dgm:chPref val="3"/>
        </dgm:presLayoutVars>
      </dgm:prSet>
      <dgm:spPr/>
      <dgm:t>
        <a:bodyPr/>
        <a:lstStyle/>
        <a:p>
          <a:endParaRPr lang="es-ES"/>
        </a:p>
      </dgm:t>
    </dgm:pt>
    <dgm:pt modelId="{C8F6661A-704B-492C-9318-67856735DEC6}" type="pres">
      <dgm:prSet presAssocID="{4732CE9F-8887-49B2-A229-2181E661B495}" presName="hierChild5" presStyleCnt="0"/>
      <dgm:spPr/>
    </dgm:pt>
    <dgm:pt modelId="{80E1BE14-DBE2-4272-96E6-50439ECEDE5C}" type="pres">
      <dgm:prSet presAssocID="{E40C0E1D-94C4-4004-8413-1BE13A2AA00C}" presName="Name10" presStyleLbl="parChTrans1D2" presStyleIdx="2" presStyleCnt="4"/>
      <dgm:spPr/>
      <dgm:t>
        <a:bodyPr/>
        <a:lstStyle/>
        <a:p>
          <a:endParaRPr lang="es-ES"/>
        </a:p>
      </dgm:t>
    </dgm:pt>
    <dgm:pt modelId="{55EF8C01-05A3-42F8-8529-39D1F2B22A20}" type="pres">
      <dgm:prSet presAssocID="{7D621464-172E-4225-986A-09CFF56B60C6}" presName="hierRoot2" presStyleCnt="0"/>
      <dgm:spPr/>
    </dgm:pt>
    <dgm:pt modelId="{986B2A09-B406-4BE2-8037-572DF7CF2509}" type="pres">
      <dgm:prSet presAssocID="{7D621464-172E-4225-986A-09CFF56B60C6}" presName="composite2" presStyleCnt="0"/>
      <dgm:spPr/>
    </dgm:pt>
    <dgm:pt modelId="{2851A3F6-5532-4364-914D-FDA4F415F10C}" type="pres">
      <dgm:prSet presAssocID="{7D621464-172E-4225-986A-09CFF56B60C6}" presName="background2" presStyleLbl="node2" presStyleIdx="2" presStyleCnt="4"/>
      <dgm:spPr/>
    </dgm:pt>
    <dgm:pt modelId="{6458C343-2093-44AC-B104-D1184FC4D92D}" type="pres">
      <dgm:prSet presAssocID="{7D621464-172E-4225-986A-09CFF56B60C6}" presName="text2" presStyleLbl="fgAcc2" presStyleIdx="2" presStyleCnt="4">
        <dgm:presLayoutVars>
          <dgm:chPref val="3"/>
        </dgm:presLayoutVars>
      </dgm:prSet>
      <dgm:spPr/>
      <dgm:t>
        <a:bodyPr/>
        <a:lstStyle/>
        <a:p>
          <a:endParaRPr lang="es-ES"/>
        </a:p>
      </dgm:t>
    </dgm:pt>
    <dgm:pt modelId="{7A3B68B6-B641-41F4-87CF-66258FADBCEA}" type="pres">
      <dgm:prSet presAssocID="{7D621464-172E-4225-986A-09CFF56B60C6}" presName="hierChild3" presStyleCnt="0"/>
      <dgm:spPr/>
    </dgm:pt>
    <dgm:pt modelId="{D036AF19-CA47-4730-99CB-695463CC2EF9}" type="pres">
      <dgm:prSet presAssocID="{07226208-D663-44D9-ABAA-FE85AB431C0E}" presName="Name10" presStyleLbl="parChTrans1D2" presStyleIdx="3" presStyleCnt="4"/>
      <dgm:spPr/>
      <dgm:t>
        <a:bodyPr/>
        <a:lstStyle/>
        <a:p>
          <a:endParaRPr lang="es-ES"/>
        </a:p>
      </dgm:t>
    </dgm:pt>
    <dgm:pt modelId="{83A2F0B7-EADA-41D4-9ACA-590BA76C06AD}" type="pres">
      <dgm:prSet presAssocID="{AD24E018-ED09-4DBC-8238-C7E7B1F360BE}" presName="hierRoot2" presStyleCnt="0"/>
      <dgm:spPr/>
    </dgm:pt>
    <dgm:pt modelId="{01DB6EF1-E594-4B6D-AD8C-A9A7B70246C8}" type="pres">
      <dgm:prSet presAssocID="{AD24E018-ED09-4DBC-8238-C7E7B1F360BE}" presName="composite2" presStyleCnt="0"/>
      <dgm:spPr/>
    </dgm:pt>
    <dgm:pt modelId="{C5413E5E-1814-4106-859E-38BC7403074E}" type="pres">
      <dgm:prSet presAssocID="{AD24E018-ED09-4DBC-8238-C7E7B1F360BE}" presName="background2" presStyleLbl="node2" presStyleIdx="3" presStyleCnt="4"/>
      <dgm:spPr/>
    </dgm:pt>
    <dgm:pt modelId="{5A359AC2-092A-4260-8C19-49D0CF141498}" type="pres">
      <dgm:prSet presAssocID="{AD24E018-ED09-4DBC-8238-C7E7B1F360BE}" presName="text2" presStyleLbl="fgAcc2" presStyleIdx="3" presStyleCnt="4">
        <dgm:presLayoutVars>
          <dgm:chPref val="3"/>
        </dgm:presLayoutVars>
      </dgm:prSet>
      <dgm:spPr/>
      <dgm:t>
        <a:bodyPr/>
        <a:lstStyle/>
        <a:p>
          <a:endParaRPr lang="es-ES"/>
        </a:p>
      </dgm:t>
    </dgm:pt>
    <dgm:pt modelId="{2CF28A88-1F25-45F0-804D-80225C39889A}" type="pres">
      <dgm:prSet presAssocID="{AD24E018-ED09-4DBC-8238-C7E7B1F360BE}" presName="hierChild3" presStyleCnt="0"/>
      <dgm:spPr/>
    </dgm:pt>
  </dgm:ptLst>
  <dgm:cxnLst>
    <dgm:cxn modelId="{5551A638-3DE0-4DF4-8372-B8A55C0667C9}" type="presOf" srcId="{EDF53BDD-78AA-4C83-8ABB-8D728C6C1975}" destId="{A0412817-ACAC-4125-BA58-8BC317243AAB}" srcOrd="0" destOrd="0" presId="urn:microsoft.com/office/officeart/2005/8/layout/hierarchy1"/>
    <dgm:cxn modelId="{D295CCEE-FC26-4A55-B924-279E5A6108E5}" type="presOf" srcId="{4FB8AA42-6BF2-4F1A-9DE5-10E4ADD1BDEC}" destId="{9EBA3DF3-3F75-4701-A7F9-864C804A3F60}" srcOrd="0" destOrd="0" presId="urn:microsoft.com/office/officeart/2005/8/layout/hierarchy1"/>
    <dgm:cxn modelId="{8B6D5904-8FC4-455C-A907-0946707970CA}" srcId="{C654DA98-6A99-468F-9AA7-640988050791}" destId="{66EA3D46-445C-4748-936B-A686F6E9DFDF}" srcOrd="0" destOrd="0" parTransId="{F8902530-91DC-4774-926C-1DB3F127BFC0}" sibTransId="{44D5CEEA-6ADA-42F0-A8C7-CA2E7575B088}"/>
    <dgm:cxn modelId="{5DA4E084-6C92-402B-9BB3-A819D11EB0CE}" type="presOf" srcId="{AD24E018-ED09-4DBC-8238-C7E7B1F360BE}" destId="{5A359AC2-092A-4260-8C19-49D0CF141498}" srcOrd="0" destOrd="0" presId="urn:microsoft.com/office/officeart/2005/8/layout/hierarchy1"/>
    <dgm:cxn modelId="{A0A57A85-EDA0-47A6-B5C7-2B9A10E344DE}" type="presOf" srcId="{D2561E60-5C9C-4DCF-A1F5-76CC8A8919B2}" destId="{EEA4C9D3-1AA0-4735-B4BC-FCA6E5F67B34}" srcOrd="0" destOrd="0" presId="urn:microsoft.com/office/officeart/2005/8/layout/hierarchy1"/>
    <dgm:cxn modelId="{BFEEBACD-557C-474D-8AC6-46F776F6E91F}" type="presOf" srcId="{7D621464-172E-4225-986A-09CFF56B60C6}" destId="{6458C343-2093-44AC-B104-D1184FC4D92D}" srcOrd="0" destOrd="0" presId="urn:microsoft.com/office/officeart/2005/8/layout/hierarchy1"/>
    <dgm:cxn modelId="{77CDDE2F-8356-46EA-B896-C8A8A19576B3}" srcId="{C654DA98-6A99-468F-9AA7-640988050791}" destId="{D2561E60-5C9C-4DCF-A1F5-76CC8A8919B2}" srcOrd="1" destOrd="0" parTransId="{50453BED-8C36-4C83-9994-53929C51C4BF}" sibTransId="{B657CE47-1651-42F5-BD28-50F0ED9CB59C}"/>
    <dgm:cxn modelId="{C3526C57-DDF7-4E8A-B16A-ED5C01162DC6}" type="presOf" srcId="{C654DA98-6A99-468F-9AA7-640988050791}" destId="{59C32315-5A5D-4D52-B721-A46F1DDD9ED1}" srcOrd="0" destOrd="0" presId="urn:microsoft.com/office/officeart/2005/8/layout/hierarchy1"/>
    <dgm:cxn modelId="{ADD1C296-AAFB-4042-B03A-C8AA1BECFAEF}" srcId="{4FB8AA42-6BF2-4F1A-9DE5-10E4ADD1BDEC}" destId="{E1BCFDCB-92A9-4E84-ADFF-CC0F7833DC82}" srcOrd="0" destOrd="0" parTransId="{37B6F815-D66A-4663-8C7B-43086D612C60}" sibTransId="{8448D60B-5D4C-471D-A788-ED8FAC80E6EE}"/>
    <dgm:cxn modelId="{0C7BEE11-53FA-4A64-B334-A04C8483659E}" type="presOf" srcId="{38CBE9F5-5C00-43C2-88E2-9241D68908E8}" destId="{C3C4B558-30D8-41BA-B3AE-0CC5F0C87A97}" srcOrd="0" destOrd="0" presId="urn:microsoft.com/office/officeart/2005/8/layout/hierarchy1"/>
    <dgm:cxn modelId="{370F55DA-BDDF-4050-8491-20A9244C9860}" type="presOf" srcId="{4450E245-0BBA-41AD-ACC5-9A880BE5359C}" destId="{E36831CC-493B-49AF-AB21-0BA095D20EC0}" srcOrd="0" destOrd="0" presId="urn:microsoft.com/office/officeart/2005/8/layout/hierarchy1"/>
    <dgm:cxn modelId="{B31F13EB-79F0-4A8E-8515-42ADDDB9FA45}" type="presOf" srcId="{4BED9910-AD58-4ED9-B88D-0C3B16EEBE0C}" destId="{673929FE-EF6B-4F26-922F-09905A3D4AD1}" srcOrd="0" destOrd="0" presId="urn:microsoft.com/office/officeart/2005/8/layout/hierarchy1"/>
    <dgm:cxn modelId="{5E881378-C923-4B4F-B078-8118F4A628E1}" srcId="{E1BCFDCB-92A9-4E84-ADFF-CC0F7833DC82}" destId="{7D621464-172E-4225-986A-09CFF56B60C6}" srcOrd="2" destOrd="0" parTransId="{E40C0E1D-94C4-4004-8413-1BE13A2AA00C}" sibTransId="{3E93B218-0214-4508-8C27-FB0CD86FC868}"/>
    <dgm:cxn modelId="{E09FD87D-1985-4825-B67D-745A5375DD5A}" type="presOf" srcId="{07226208-D663-44D9-ABAA-FE85AB431C0E}" destId="{D036AF19-CA47-4730-99CB-695463CC2EF9}" srcOrd="0" destOrd="0" presId="urn:microsoft.com/office/officeart/2005/8/layout/hierarchy1"/>
    <dgm:cxn modelId="{8A60B209-FAE1-4B20-947A-A25768FBC773}" type="presOf" srcId="{E1BCFDCB-92A9-4E84-ADFF-CC0F7833DC82}" destId="{19D1926A-CB29-458D-BC87-692509D4D124}" srcOrd="0" destOrd="0" presId="urn:microsoft.com/office/officeart/2005/8/layout/hierarchy1"/>
    <dgm:cxn modelId="{3BAECD08-1164-4A03-916E-BC9D82690C08}" type="presOf" srcId="{F8902530-91DC-4774-926C-1DB3F127BFC0}" destId="{6ADB3592-B2B5-424D-9120-2B72D9565A66}" srcOrd="0" destOrd="0" presId="urn:microsoft.com/office/officeart/2005/8/layout/hierarchy1"/>
    <dgm:cxn modelId="{5454CC6A-7E95-4A56-854B-9D4460878722}" srcId="{E1BCFDCB-92A9-4E84-ADFF-CC0F7833DC82}" destId="{C654DA98-6A99-468F-9AA7-640988050791}" srcOrd="1" destOrd="0" parTransId="{EDF53BDD-78AA-4C83-8ABB-8D728C6C1975}" sibTransId="{9CD7270A-F1D7-402E-A0A1-72546F66454D}"/>
    <dgm:cxn modelId="{D161C71C-A964-49FC-8B27-B498061451C6}" srcId="{D2561E60-5C9C-4DCF-A1F5-76CC8A8919B2}" destId="{4BED9910-AD58-4ED9-B88D-0C3B16EEBE0C}" srcOrd="0" destOrd="0" parTransId="{CA0925E4-D0E7-4ECF-92A9-A5C544B00C5D}" sibTransId="{52ACCE18-4B33-427A-BF4D-672B6BF98F7F}"/>
    <dgm:cxn modelId="{0DD49415-DBF7-4D29-A93A-1A6CE64FD297}" srcId="{D2561E60-5C9C-4DCF-A1F5-76CC8A8919B2}" destId="{4732CE9F-8887-49B2-A229-2181E661B495}" srcOrd="1" destOrd="0" parTransId="{4450E245-0BBA-41AD-ACC5-9A880BE5359C}" sibTransId="{BA9F2D71-676C-4F23-A31E-62CCE2D9256D}"/>
    <dgm:cxn modelId="{C381DDDC-BF3F-458C-B3BE-6EF6BA94EF1E}" type="presOf" srcId="{66EA3D46-445C-4748-936B-A686F6E9DFDF}" destId="{F4859C86-093E-477F-9F4C-97BB15A22080}" srcOrd="0" destOrd="0" presId="urn:microsoft.com/office/officeart/2005/8/layout/hierarchy1"/>
    <dgm:cxn modelId="{044587A4-1035-45F0-B34D-C6C49FEB81EA}" type="presOf" srcId="{50453BED-8C36-4C83-9994-53929C51C4BF}" destId="{28478375-7AF3-48FB-8401-3E071E6C7B7A}" srcOrd="0" destOrd="0" presId="urn:microsoft.com/office/officeart/2005/8/layout/hierarchy1"/>
    <dgm:cxn modelId="{952268E5-1DA0-4F5B-96DA-0F31031A5B4F}" srcId="{E1BCFDCB-92A9-4E84-ADFF-CC0F7833DC82}" destId="{E14A702E-1AC0-45C0-8EA9-D5C0302225FD}" srcOrd="0" destOrd="0" parTransId="{38CBE9F5-5C00-43C2-88E2-9241D68908E8}" sibTransId="{5EBA6151-8363-4DF2-AF49-8D23CFDDB35C}"/>
    <dgm:cxn modelId="{0AB6A2AE-A367-40F6-9B61-D5DD4FA1246C}" type="presOf" srcId="{E40C0E1D-94C4-4004-8413-1BE13A2AA00C}" destId="{80E1BE14-DBE2-4272-96E6-50439ECEDE5C}" srcOrd="0" destOrd="0" presId="urn:microsoft.com/office/officeart/2005/8/layout/hierarchy1"/>
    <dgm:cxn modelId="{D651EB7F-9235-4AF6-9D74-25C6DF32A8A1}" type="presOf" srcId="{CA0925E4-D0E7-4ECF-92A9-A5C544B00C5D}" destId="{8F7E5CFB-7820-4167-9F54-17B874B48CB6}" srcOrd="0" destOrd="0" presId="urn:microsoft.com/office/officeart/2005/8/layout/hierarchy1"/>
    <dgm:cxn modelId="{001E73DF-BFC8-4AC2-8402-2DAAC625E9F3}" type="presOf" srcId="{E14A702E-1AC0-45C0-8EA9-D5C0302225FD}" destId="{E61FB247-8C9B-4C66-ACA3-8ABC5F979156}" srcOrd="0" destOrd="0" presId="urn:microsoft.com/office/officeart/2005/8/layout/hierarchy1"/>
    <dgm:cxn modelId="{CC5F4B8D-2AE2-49D0-BB0C-79C0AEB9B8B9}" srcId="{E1BCFDCB-92A9-4E84-ADFF-CC0F7833DC82}" destId="{AD24E018-ED09-4DBC-8238-C7E7B1F360BE}" srcOrd="3" destOrd="0" parTransId="{07226208-D663-44D9-ABAA-FE85AB431C0E}" sibTransId="{61FE1059-C614-45D3-9AC0-6A20E29ABFF8}"/>
    <dgm:cxn modelId="{BE322EFC-AFFD-4BD5-BE7D-6F11AAB74A55}" type="presOf" srcId="{4732CE9F-8887-49B2-A229-2181E661B495}" destId="{98B9343B-0305-4656-9C9A-D6B03F6ECC1F}" srcOrd="0" destOrd="0" presId="urn:microsoft.com/office/officeart/2005/8/layout/hierarchy1"/>
    <dgm:cxn modelId="{284DF386-AF95-494E-B77B-3630E861E3AA}" type="presParOf" srcId="{9EBA3DF3-3F75-4701-A7F9-864C804A3F60}" destId="{50039E7D-BAFD-41D7-A138-3C9C261328D0}" srcOrd="0" destOrd="0" presId="urn:microsoft.com/office/officeart/2005/8/layout/hierarchy1"/>
    <dgm:cxn modelId="{31F61CDD-56D0-423E-8C96-22E2816DE847}" type="presParOf" srcId="{50039E7D-BAFD-41D7-A138-3C9C261328D0}" destId="{9A923D44-5F81-43B4-BB4E-BB6C9EAF896D}" srcOrd="0" destOrd="0" presId="urn:microsoft.com/office/officeart/2005/8/layout/hierarchy1"/>
    <dgm:cxn modelId="{DC184264-1DA5-4FE3-B23D-5C3558EE5142}" type="presParOf" srcId="{9A923D44-5F81-43B4-BB4E-BB6C9EAF896D}" destId="{758ED297-4F3F-4CE0-9728-4E5FCC2977F4}" srcOrd="0" destOrd="0" presId="urn:microsoft.com/office/officeart/2005/8/layout/hierarchy1"/>
    <dgm:cxn modelId="{F7D4BEB5-A89B-4E0B-BD6B-5B0E99AAC840}" type="presParOf" srcId="{9A923D44-5F81-43B4-BB4E-BB6C9EAF896D}" destId="{19D1926A-CB29-458D-BC87-692509D4D124}" srcOrd="1" destOrd="0" presId="urn:microsoft.com/office/officeart/2005/8/layout/hierarchy1"/>
    <dgm:cxn modelId="{1C79C75A-25B9-4BD0-8B36-D69C79C84B3C}" type="presParOf" srcId="{50039E7D-BAFD-41D7-A138-3C9C261328D0}" destId="{31826B1F-5585-4DDF-8D98-8429C1B56CD4}" srcOrd="1" destOrd="0" presId="urn:microsoft.com/office/officeart/2005/8/layout/hierarchy1"/>
    <dgm:cxn modelId="{C7F2445A-4F8C-40D2-8F47-937695FBAE6A}" type="presParOf" srcId="{31826B1F-5585-4DDF-8D98-8429C1B56CD4}" destId="{C3C4B558-30D8-41BA-B3AE-0CC5F0C87A97}" srcOrd="0" destOrd="0" presId="urn:microsoft.com/office/officeart/2005/8/layout/hierarchy1"/>
    <dgm:cxn modelId="{2BA71913-1F16-4E1B-871A-212CA28A4B1B}" type="presParOf" srcId="{31826B1F-5585-4DDF-8D98-8429C1B56CD4}" destId="{48E3F08D-8B63-4BCF-BC54-0268A2BD66CB}" srcOrd="1" destOrd="0" presId="urn:microsoft.com/office/officeart/2005/8/layout/hierarchy1"/>
    <dgm:cxn modelId="{9014FF4D-BBA4-4F76-836E-CCF550111A88}" type="presParOf" srcId="{48E3F08D-8B63-4BCF-BC54-0268A2BD66CB}" destId="{67843286-3EF7-4435-A371-F32622B3DB94}" srcOrd="0" destOrd="0" presId="urn:microsoft.com/office/officeart/2005/8/layout/hierarchy1"/>
    <dgm:cxn modelId="{B95FA466-0EE9-4FDD-BCFF-55A3DF81730F}" type="presParOf" srcId="{67843286-3EF7-4435-A371-F32622B3DB94}" destId="{2A7A3A02-575F-4AF1-86AA-01F7DC0BAE1D}" srcOrd="0" destOrd="0" presId="urn:microsoft.com/office/officeart/2005/8/layout/hierarchy1"/>
    <dgm:cxn modelId="{7B182F4D-3397-420B-8DCB-79A7B91DA5E4}" type="presParOf" srcId="{67843286-3EF7-4435-A371-F32622B3DB94}" destId="{E61FB247-8C9B-4C66-ACA3-8ABC5F979156}" srcOrd="1" destOrd="0" presId="urn:microsoft.com/office/officeart/2005/8/layout/hierarchy1"/>
    <dgm:cxn modelId="{EC255FCF-D96F-4504-8846-518967FBD5BE}" type="presParOf" srcId="{48E3F08D-8B63-4BCF-BC54-0268A2BD66CB}" destId="{482076AD-02F9-40C6-ACBB-FEDAF693C18E}" srcOrd="1" destOrd="0" presId="urn:microsoft.com/office/officeart/2005/8/layout/hierarchy1"/>
    <dgm:cxn modelId="{6E9E2C06-EDEF-456A-8A9F-5B21A48AFAB5}" type="presParOf" srcId="{31826B1F-5585-4DDF-8D98-8429C1B56CD4}" destId="{A0412817-ACAC-4125-BA58-8BC317243AAB}" srcOrd="2" destOrd="0" presId="urn:microsoft.com/office/officeart/2005/8/layout/hierarchy1"/>
    <dgm:cxn modelId="{325B09BA-C32D-4323-8DA0-1736B6DEE7E9}" type="presParOf" srcId="{31826B1F-5585-4DDF-8D98-8429C1B56CD4}" destId="{46779FCC-E257-4BF8-BE6B-6EC1D3EECC91}" srcOrd="3" destOrd="0" presId="urn:microsoft.com/office/officeart/2005/8/layout/hierarchy1"/>
    <dgm:cxn modelId="{C4ABC37A-4345-4823-98EA-07B6429B7354}" type="presParOf" srcId="{46779FCC-E257-4BF8-BE6B-6EC1D3EECC91}" destId="{F723DD7D-1E08-408C-A262-24273642EBBC}" srcOrd="0" destOrd="0" presId="urn:microsoft.com/office/officeart/2005/8/layout/hierarchy1"/>
    <dgm:cxn modelId="{BC88304F-44F7-46E6-A208-85C3EAAC74C1}" type="presParOf" srcId="{F723DD7D-1E08-408C-A262-24273642EBBC}" destId="{C150495A-8E5B-4AE3-86CB-3A37723D7CB3}" srcOrd="0" destOrd="0" presId="urn:microsoft.com/office/officeart/2005/8/layout/hierarchy1"/>
    <dgm:cxn modelId="{8003313E-0008-496F-8CF6-CCC10A193D7C}" type="presParOf" srcId="{F723DD7D-1E08-408C-A262-24273642EBBC}" destId="{59C32315-5A5D-4D52-B721-A46F1DDD9ED1}" srcOrd="1" destOrd="0" presId="urn:microsoft.com/office/officeart/2005/8/layout/hierarchy1"/>
    <dgm:cxn modelId="{BC9D8B24-9673-4C47-BB2C-024F09F5FACB}" type="presParOf" srcId="{46779FCC-E257-4BF8-BE6B-6EC1D3EECC91}" destId="{47A9A474-0407-446B-B269-F9C699939FA6}" srcOrd="1" destOrd="0" presId="urn:microsoft.com/office/officeart/2005/8/layout/hierarchy1"/>
    <dgm:cxn modelId="{B5C63ECB-465D-4143-B3FD-F0A6E899100E}" type="presParOf" srcId="{47A9A474-0407-446B-B269-F9C699939FA6}" destId="{6ADB3592-B2B5-424D-9120-2B72D9565A66}" srcOrd="0" destOrd="0" presId="urn:microsoft.com/office/officeart/2005/8/layout/hierarchy1"/>
    <dgm:cxn modelId="{47253286-5045-486B-AF33-5B6681B2AA6C}" type="presParOf" srcId="{47A9A474-0407-446B-B269-F9C699939FA6}" destId="{44526D36-2F5F-4559-A3A0-994E15DAD060}" srcOrd="1" destOrd="0" presId="urn:microsoft.com/office/officeart/2005/8/layout/hierarchy1"/>
    <dgm:cxn modelId="{14166551-F554-4962-9D49-700E50653FE4}" type="presParOf" srcId="{44526D36-2F5F-4559-A3A0-994E15DAD060}" destId="{AE4A06E7-BB50-48E6-B3BC-701D3186850E}" srcOrd="0" destOrd="0" presId="urn:microsoft.com/office/officeart/2005/8/layout/hierarchy1"/>
    <dgm:cxn modelId="{65D3FB22-59CD-4726-97D5-6A4A13D30CCD}" type="presParOf" srcId="{AE4A06E7-BB50-48E6-B3BC-701D3186850E}" destId="{FC36D739-B402-4E58-9820-D2CCC5444185}" srcOrd="0" destOrd="0" presId="urn:microsoft.com/office/officeart/2005/8/layout/hierarchy1"/>
    <dgm:cxn modelId="{3051C6E1-3FF8-4B0D-92F7-230102251A36}" type="presParOf" srcId="{AE4A06E7-BB50-48E6-B3BC-701D3186850E}" destId="{F4859C86-093E-477F-9F4C-97BB15A22080}" srcOrd="1" destOrd="0" presId="urn:microsoft.com/office/officeart/2005/8/layout/hierarchy1"/>
    <dgm:cxn modelId="{CCA208E2-05F6-40D2-B9BC-5AADAD22D986}" type="presParOf" srcId="{44526D36-2F5F-4559-A3A0-994E15DAD060}" destId="{E8C659B3-1444-477B-8EEC-E36F17639105}" srcOrd="1" destOrd="0" presId="urn:microsoft.com/office/officeart/2005/8/layout/hierarchy1"/>
    <dgm:cxn modelId="{EE18685C-1D6A-433B-BD90-5BE973059FB5}" type="presParOf" srcId="{47A9A474-0407-446B-B269-F9C699939FA6}" destId="{28478375-7AF3-48FB-8401-3E071E6C7B7A}" srcOrd="2" destOrd="0" presId="urn:microsoft.com/office/officeart/2005/8/layout/hierarchy1"/>
    <dgm:cxn modelId="{AFC9BCB4-2A01-4FF0-95F3-B5C9421F144A}" type="presParOf" srcId="{47A9A474-0407-446B-B269-F9C699939FA6}" destId="{50A76C74-8B36-438E-99D8-31C7C38F9139}" srcOrd="3" destOrd="0" presId="urn:microsoft.com/office/officeart/2005/8/layout/hierarchy1"/>
    <dgm:cxn modelId="{45E43BEA-FC19-43B7-9B24-3AC5CCA85CF7}" type="presParOf" srcId="{50A76C74-8B36-438E-99D8-31C7C38F9139}" destId="{396D865E-D64B-45A7-8263-7B23DBA36A7F}" srcOrd="0" destOrd="0" presId="urn:microsoft.com/office/officeart/2005/8/layout/hierarchy1"/>
    <dgm:cxn modelId="{28B32081-BA10-4123-8954-0CF6B0896A71}" type="presParOf" srcId="{396D865E-D64B-45A7-8263-7B23DBA36A7F}" destId="{E873702C-115D-485E-8AA3-C40A8173EA7B}" srcOrd="0" destOrd="0" presId="urn:microsoft.com/office/officeart/2005/8/layout/hierarchy1"/>
    <dgm:cxn modelId="{EA38227B-299C-48BE-A4A0-BB3160870B7D}" type="presParOf" srcId="{396D865E-D64B-45A7-8263-7B23DBA36A7F}" destId="{EEA4C9D3-1AA0-4735-B4BC-FCA6E5F67B34}" srcOrd="1" destOrd="0" presId="urn:microsoft.com/office/officeart/2005/8/layout/hierarchy1"/>
    <dgm:cxn modelId="{23BAF558-5E4B-42FB-8401-461CA998FFE3}" type="presParOf" srcId="{50A76C74-8B36-438E-99D8-31C7C38F9139}" destId="{9E7ED7E3-BD08-4028-88B6-10C305F25B32}" srcOrd="1" destOrd="0" presId="urn:microsoft.com/office/officeart/2005/8/layout/hierarchy1"/>
    <dgm:cxn modelId="{C49AA16C-B5C2-4611-80AC-0DF1E0C8A704}" type="presParOf" srcId="{9E7ED7E3-BD08-4028-88B6-10C305F25B32}" destId="{8F7E5CFB-7820-4167-9F54-17B874B48CB6}" srcOrd="0" destOrd="0" presId="urn:microsoft.com/office/officeart/2005/8/layout/hierarchy1"/>
    <dgm:cxn modelId="{92A64E5E-C394-4B40-9B81-5681798DA7B6}" type="presParOf" srcId="{9E7ED7E3-BD08-4028-88B6-10C305F25B32}" destId="{BD90D0B1-28A9-4388-B60F-284CB45659BD}" srcOrd="1" destOrd="0" presId="urn:microsoft.com/office/officeart/2005/8/layout/hierarchy1"/>
    <dgm:cxn modelId="{2BB69017-CAFA-414C-8AB4-F37A1305362E}" type="presParOf" srcId="{BD90D0B1-28A9-4388-B60F-284CB45659BD}" destId="{ED2CE7E7-ACB1-4F5D-8DE6-70E099550831}" srcOrd="0" destOrd="0" presId="urn:microsoft.com/office/officeart/2005/8/layout/hierarchy1"/>
    <dgm:cxn modelId="{CF6E7C59-5360-45B2-805A-AAC4AE99977D}" type="presParOf" srcId="{ED2CE7E7-ACB1-4F5D-8DE6-70E099550831}" destId="{5F5E61AE-6506-451E-B180-75173DBE42F9}" srcOrd="0" destOrd="0" presId="urn:microsoft.com/office/officeart/2005/8/layout/hierarchy1"/>
    <dgm:cxn modelId="{96A8E405-FBD1-4CAF-BF8C-DF98F341BFDE}" type="presParOf" srcId="{ED2CE7E7-ACB1-4F5D-8DE6-70E099550831}" destId="{673929FE-EF6B-4F26-922F-09905A3D4AD1}" srcOrd="1" destOrd="0" presId="urn:microsoft.com/office/officeart/2005/8/layout/hierarchy1"/>
    <dgm:cxn modelId="{448135FE-3D0F-447B-9A4E-42E50DCAE779}" type="presParOf" srcId="{BD90D0B1-28A9-4388-B60F-284CB45659BD}" destId="{69764EC3-416B-4664-AA2E-5F93F84A6BA9}" srcOrd="1" destOrd="0" presId="urn:microsoft.com/office/officeart/2005/8/layout/hierarchy1"/>
    <dgm:cxn modelId="{3C585DC9-291E-468F-9BDE-7596DFD6993E}" type="presParOf" srcId="{9E7ED7E3-BD08-4028-88B6-10C305F25B32}" destId="{E36831CC-493B-49AF-AB21-0BA095D20EC0}" srcOrd="2" destOrd="0" presId="urn:microsoft.com/office/officeart/2005/8/layout/hierarchy1"/>
    <dgm:cxn modelId="{12DE8769-8F2F-4B6D-ADB5-9716F1ACEDBC}" type="presParOf" srcId="{9E7ED7E3-BD08-4028-88B6-10C305F25B32}" destId="{43B97B80-ADA5-4C01-A3A8-3950D7AB45F5}" srcOrd="3" destOrd="0" presId="urn:microsoft.com/office/officeart/2005/8/layout/hierarchy1"/>
    <dgm:cxn modelId="{BC1CD2AB-A8C5-4D79-B444-3CBFA3AD8642}" type="presParOf" srcId="{43B97B80-ADA5-4C01-A3A8-3950D7AB45F5}" destId="{A316469E-9738-498C-9D78-8AD313C85B46}" srcOrd="0" destOrd="0" presId="urn:microsoft.com/office/officeart/2005/8/layout/hierarchy1"/>
    <dgm:cxn modelId="{D68A85AC-A50F-45CC-ADBD-6A4DBFFFCA5B}" type="presParOf" srcId="{A316469E-9738-498C-9D78-8AD313C85B46}" destId="{E6FFB98D-485A-4F46-8298-24B878B48EDF}" srcOrd="0" destOrd="0" presId="urn:microsoft.com/office/officeart/2005/8/layout/hierarchy1"/>
    <dgm:cxn modelId="{36D64396-5530-4A95-998E-634BF2F3204F}" type="presParOf" srcId="{A316469E-9738-498C-9D78-8AD313C85B46}" destId="{98B9343B-0305-4656-9C9A-D6B03F6ECC1F}" srcOrd="1" destOrd="0" presId="urn:microsoft.com/office/officeart/2005/8/layout/hierarchy1"/>
    <dgm:cxn modelId="{275E5F05-A060-47A4-9D45-F5411FB25DCF}" type="presParOf" srcId="{43B97B80-ADA5-4C01-A3A8-3950D7AB45F5}" destId="{C8F6661A-704B-492C-9318-67856735DEC6}" srcOrd="1" destOrd="0" presId="urn:microsoft.com/office/officeart/2005/8/layout/hierarchy1"/>
    <dgm:cxn modelId="{832EB386-58A9-4DBE-B2B9-51D02014D465}" type="presParOf" srcId="{31826B1F-5585-4DDF-8D98-8429C1B56CD4}" destId="{80E1BE14-DBE2-4272-96E6-50439ECEDE5C}" srcOrd="4" destOrd="0" presId="urn:microsoft.com/office/officeart/2005/8/layout/hierarchy1"/>
    <dgm:cxn modelId="{F6FDC343-7F14-48BA-99D3-771370A36965}" type="presParOf" srcId="{31826B1F-5585-4DDF-8D98-8429C1B56CD4}" destId="{55EF8C01-05A3-42F8-8529-39D1F2B22A20}" srcOrd="5" destOrd="0" presId="urn:microsoft.com/office/officeart/2005/8/layout/hierarchy1"/>
    <dgm:cxn modelId="{1A551475-BD75-4E02-ABEB-DC2F28ADAFD4}" type="presParOf" srcId="{55EF8C01-05A3-42F8-8529-39D1F2B22A20}" destId="{986B2A09-B406-4BE2-8037-572DF7CF2509}" srcOrd="0" destOrd="0" presId="urn:microsoft.com/office/officeart/2005/8/layout/hierarchy1"/>
    <dgm:cxn modelId="{7FB83AF1-9FE4-4089-8DEB-C0F5934F8901}" type="presParOf" srcId="{986B2A09-B406-4BE2-8037-572DF7CF2509}" destId="{2851A3F6-5532-4364-914D-FDA4F415F10C}" srcOrd="0" destOrd="0" presId="urn:microsoft.com/office/officeart/2005/8/layout/hierarchy1"/>
    <dgm:cxn modelId="{0FA80575-7745-4861-9BB0-0583BB39DEF0}" type="presParOf" srcId="{986B2A09-B406-4BE2-8037-572DF7CF2509}" destId="{6458C343-2093-44AC-B104-D1184FC4D92D}" srcOrd="1" destOrd="0" presId="urn:microsoft.com/office/officeart/2005/8/layout/hierarchy1"/>
    <dgm:cxn modelId="{6A25D131-642A-48DB-9940-F7537AD0277E}" type="presParOf" srcId="{55EF8C01-05A3-42F8-8529-39D1F2B22A20}" destId="{7A3B68B6-B641-41F4-87CF-66258FADBCEA}" srcOrd="1" destOrd="0" presId="urn:microsoft.com/office/officeart/2005/8/layout/hierarchy1"/>
    <dgm:cxn modelId="{07524536-8AE5-4880-B36A-2BFCB52F77FA}" type="presParOf" srcId="{31826B1F-5585-4DDF-8D98-8429C1B56CD4}" destId="{D036AF19-CA47-4730-99CB-695463CC2EF9}" srcOrd="6" destOrd="0" presId="urn:microsoft.com/office/officeart/2005/8/layout/hierarchy1"/>
    <dgm:cxn modelId="{EC2338C6-BDFD-4637-ACE4-B19BB6F23F13}" type="presParOf" srcId="{31826B1F-5585-4DDF-8D98-8429C1B56CD4}" destId="{83A2F0B7-EADA-41D4-9ACA-590BA76C06AD}" srcOrd="7" destOrd="0" presId="urn:microsoft.com/office/officeart/2005/8/layout/hierarchy1"/>
    <dgm:cxn modelId="{5FAE185B-C5AE-4A22-91F7-E32369FE4689}" type="presParOf" srcId="{83A2F0B7-EADA-41D4-9ACA-590BA76C06AD}" destId="{01DB6EF1-E594-4B6D-AD8C-A9A7B70246C8}" srcOrd="0" destOrd="0" presId="urn:microsoft.com/office/officeart/2005/8/layout/hierarchy1"/>
    <dgm:cxn modelId="{EF564C93-CC02-4C70-A7D1-D5EF43573D81}" type="presParOf" srcId="{01DB6EF1-E594-4B6D-AD8C-A9A7B70246C8}" destId="{C5413E5E-1814-4106-859E-38BC7403074E}" srcOrd="0" destOrd="0" presId="urn:microsoft.com/office/officeart/2005/8/layout/hierarchy1"/>
    <dgm:cxn modelId="{4FE7DE1D-B9EE-49BC-A2CE-B9E714381C87}" type="presParOf" srcId="{01DB6EF1-E594-4B6D-AD8C-A9A7B70246C8}" destId="{5A359AC2-092A-4260-8C19-49D0CF141498}" srcOrd="1" destOrd="0" presId="urn:microsoft.com/office/officeart/2005/8/layout/hierarchy1"/>
    <dgm:cxn modelId="{7F87FCCA-F6F6-41BC-B5DA-B79780293756}" type="presParOf" srcId="{83A2F0B7-EADA-41D4-9ACA-590BA76C06AD}" destId="{2CF28A88-1F25-45F0-804D-80225C39889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6AF19-CA47-4730-99CB-695463CC2EF9}">
      <dsp:nvSpPr>
        <dsp:cNvPr id="0" name=""/>
        <dsp:cNvSpPr/>
      </dsp:nvSpPr>
      <dsp:spPr>
        <a:xfrm>
          <a:off x="4043373" y="817848"/>
          <a:ext cx="2357069" cy="373916"/>
        </a:xfrm>
        <a:custGeom>
          <a:avLst/>
          <a:gdLst/>
          <a:ahLst/>
          <a:cxnLst/>
          <a:rect l="0" t="0" r="0" b="0"/>
          <a:pathLst>
            <a:path>
              <a:moveTo>
                <a:pt x="0" y="0"/>
              </a:moveTo>
              <a:lnTo>
                <a:pt x="0" y="254813"/>
              </a:lnTo>
              <a:lnTo>
                <a:pt x="2357069" y="254813"/>
              </a:lnTo>
              <a:lnTo>
                <a:pt x="2357069" y="3739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E1BE14-DBE2-4272-96E6-50439ECEDE5C}">
      <dsp:nvSpPr>
        <dsp:cNvPr id="0" name=""/>
        <dsp:cNvSpPr/>
      </dsp:nvSpPr>
      <dsp:spPr>
        <a:xfrm>
          <a:off x="4043373" y="817848"/>
          <a:ext cx="785689" cy="373916"/>
        </a:xfrm>
        <a:custGeom>
          <a:avLst/>
          <a:gdLst/>
          <a:ahLst/>
          <a:cxnLst/>
          <a:rect l="0" t="0" r="0" b="0"/>
          <a:pathLst>
            <a:path>
              <a:moveTo>
                <a:pt x="0" y="0"/>
              </a:moveTo>
              <a:lnTo>
                <a:pt x="0" y="254813"/>
              </a:lnTo>
              <a:lnTo>
                <a:pt x="785689" y="254813"/>
              </a:lnTo>
              <a:lnTo>
                <a:pt x="785689" y="3739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6831CC-493B-49AF-AB21-0BA095D20EC0}">
      <dsp:nvSpPr>
        <dsp:cNvPr id="0" name=""/>
        <dsp:cNvSpPr/>
      </dsp:nvSpPr>
      <dsp:spPr>
        <a:xfrm>
          <a:off x="4043373" y="3198487"/>
          <a:ext cx="785689" cy="373916"/>
        </a:xfrm>
        <a:custGeom>
          <a:avLst/>
          <a:gdLst/>
          <a:ahLst/>
          <a:cxnLst/>
          <a:rect l="0" t="0" r="0" b="0"/>
          <a:pathLst>
            <a:path>
              <a:moveTo>
                <a:pt x="0" y="0"/>
              </a:moveTo>
              <a:lnTo>
                <a:pt x="0" y="254813"/>
              </a:lnTo>
              <a:lnTo>
                <a:pt x="785689" y="254813"/>
              </a:lnTo>
              <a:lnTo>
                <a:pt x="785689" y="3739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7E5CFB-7820-4167-9F54-17B874B48CB6}">
      <dsp:nvSpPr>
        <dsp:cNvPr id="0" name=""/>
        <dsp:cNvSpPr/>
      </dsp:nvSpPr>
      <dsp:spPr>
        <a:xfrm>
          <a:off x="3257683" y="3198487"/>
          <a:ext cx="785689" cy="373916"/>
        </a:xfrm>
        <a:custGeom>
          <a:avLst/>
          <a:gdLst/>
          <a:ahLst/>
          <a:cxnLst/>
          <a:rect l="0" t="0" r="0" b="0"/>
          <a:pathLst>
            <a:path>
              <a:moveTo>
                <a:pt x="785689" y="0"/>
              </a:moveTo>
              <a:lnTo>
                <a:pt x="785689" y="254813"/>
              </a:lnTo>
              <a:lnTo>
                <a:pt x="0" y="254813"/>
              </a:lnTo>
              <a:lnTo>
                <a:pt x="0" y="3739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78375-7AF3-48FB-8401-3E071E6C7B7A}">
      <dsp:nvSpPr>
        <dsp:cNvPr id="0" name=""/>
        <dsp:cNvSpPr/>
      </dsp:nvSpPr>
      <dsp:spPr>
        <a:xfrm>
          <a:off x="3257683" y="2008168"/>
          <a:ext cx="785689" cy="373916"/>
        </a:xfrm>
        <a:custGeom>
          <a:avLst/>
          <a:gdLst/>
          <a:ahLst/>
          <a:cxnLst/>
          <a:rect l="0" t="0" r="0" b="0"/>
          <a:pathLst>
            <a:path>
              <a:moveTo>
                <a:pt x="0" y="0"/>
              </a:moveTo>
              <a:lnTo>
                <a:pt x="0" y="254813"/>
              </a:lnTo>
              <a:lnTo>
                <a:pt x="785689" y="254813"/>
              </a:lnTo>
              <a:lnTo>
                <a:pt x="785689" y="3739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DB3592-B2B5-424D-9120-2B72D9565A66}">
      <dsp:nvSpPr>
        <dsp:cNvPr id="0" name=""/>
        <dsp:cNvSpPr/>
      </dsp:nvSpPr>
      <dsp:spPr>
        <a:xfrm>
          <a:off x="2471994" y="2008168"/>
          <a:ext cx="785689" cy="373916"/>
        </a:xfrm>
        <a:custGeom>
          <a:avLst/>
          <a:gdLst/>
          <a:ahLst/>
          <a:cxnLst/>
          <a:rect l="0" t="0" r="0" b="0"/>
          <a:pathLst>
            <a:path>
              <a:moveTo>
                <a:pt x="785689" y="0"/>
              </a:moveTo>
              <a:lnTo>
                <a:pt x="785689" y="254813"/>
              </a:lnTo>
              <a:lnTo>
                <a:pt x="0" y="254813"/>
              </a:lnTo>
              <a:lnTo>
                <a:pt x="0" y="3739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412817-ACAC-4125-BA58-8BC317243AAB}">
      <dsp:nvSpPr>
        <dsp:cNvPr id="0" name=""/>
        <dsp:cNvSpPr/>
      </dsp:nvSpPr>
      <dsp:spPr>
        <a:xfrm>
          <a:off x="3257683" y="817848"/>
          <a:ext cx="785689" cy="373916"/>
        </a:xfrm>
        <a:custGeom>
          <a:avLst/>
          <a:gdLst/>
          <a:ahLst/>
          <a:cxnLst/>
          <a:rect l="0" t="0" r="0" b="0"/>
          <a:pathLst>
            <a:path>
              <a:moveTo>
                <a:pt x="785689" y="0"/>
              </a:moveTo>
              <a:lnTo>
                <a:pt x="785689" y="254813"/>
              </a:lnTo>
              <a:lnTo>
                <a:pt x="0" y="254813"/>
              </a:lnTo>
              <a:lnTo>
                <a:pt x="0" y="3739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C4B558-30D8-41BA-B3AE-0CC5F0C87A97}">
      <dsp:nvSpPr>
        <dsp:cNvPr id="0" name=""/>
        <dsp:cNvSpPr/>
      </dsp:nvSpPr>
      <dsp:spPr>
        <a:xfrm>
          <a:off x="1686304" y="817848"/>
          <a:ext cx="2357069" cy="373916"/>
        </a:xfrm>
        <a:custGeom>
          <a:avLst/>
          <a:gdLst/>
          <a:ahLst/>
          <a:cxnLst/>
          <a:rect l="0" t="0" r="0" b="0"/>
          <a:pathLst>
            <a:path>
              <a:moveTo>
                <a:pt x="2357069" y="0"/>
              </a:moveTo>
              <a:lnTo>
                <a:pt x="2357069" y="254813"/>
              </a:lnTo>
              <a:lnTo>
                <a:pt x="0" y="254813"/>
              </a:lnTo>
              <a:lnTo>
                <a:pt x="0" y="3739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8ED297-4F3F-4CE0-9728-4E5FCC2977F4}">
      <dsp:nvSpPr>
        <dsp:cNvPr id="0" name=""/>
        <dsp:cNvSpPr/>
      </dsp:nvSpPr>
      <dsp:spPr>
        <a:xfrm>
          <a:off x="3400536" y="1445"/>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D1926A-CB29-458D-BC87-692509D4D124}">
      <dsp:nvSpPr>
        <dsp:cNvPr id="0" name=""/>
        <dsp:cNvSpPr/>
      </dsp:nvSpPr>
      <dsp:spPr>
        <a:xfrm>
          <a:off x="3543389" y="137155"/>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Intelectual</a:t>
          </a:r>
          <a:endParaRPr lang="es-ES" sz="1700" kern="1200" dirty="0"/>
        </a:p>
      </dsp:txBody>
      <dsp:txXfrm>
        <a:off x="3567301" y="161067"/>
        <a:ext cx="1237850" cy="768579"/>
      </dsp:txXfrm>
    </dsp:sp>
    <dsp:sp modelId="{2A7A3A02-575F-4AF1-86AA-01F7DC0BAE1D}">
      <dsp:nvSpPr>
        <dsp:cNvPr id="0" name=""/>
        <dsp:cNvSpPr/>
      </dsp:nvSpPr>
      <dsp:spPr>
        <a:xfrm>
          <a:off x="1043467" y="119176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1FB247-8C9B-4C66-ACA3-8ABC5F979156}">
      <dsp:nvSpPr>
        <dsp:cNvPr id="0" name=""/>
        <dsp:cNvSpPr/>
      </dsp:nvSpPr>
      <dsp:spPr>
        <a:xfrm>
          <a:off x="1186320" y="1327475"/>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Humano</a:t>
          </a:r>
          <a:endParaRPr lang="es-ES" sz="1700" kern="1200" dirty="0"/>
        </a:p>
      </dsp:txBody>
      <dsp:txXfrm>
        <a:off x="1210232" y="1351387"/>
        <a:ext cx="1237850" cy="768579"/>
      </dsp:txXfrm>
    </dsp:sp>
    <dsp:sp modelId="{C150495A-8E5B-4AE3-86CB-3A37723D7CB3}">
      <dsp:nvSpPr>
        <dsp:cNvPr id="0" name=""/>
        <dsp:cNvSpPr/>
      </dsp:nvSpPr>
      <dsp:spPr>
        <a:xfrm>
          <a:off x="2614846" y="119176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C32315-5A5D-4D52-B721-A46F1DDD9ED1}">
      <dsp:nvSpPr>
        <dsp:cNvPr id="0" name=""/>
        <dsp:cNvSpPr/>
      </dsp:nvSpPr>
      <dsp:spPr>
        <a:xfrm>
          <a:off x="2757699" y="1327475"/>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Estructural</a:t>
          </a:r>
          <a:endParaRPr lang="es-ES" sz="1700" kern="1200" dirty="0"/>
        </a:p>
      </dsp:txBody>
      <dsp:txXfrm>
        <a:off x="2781611" y="1351387"/>
        <a:ext cx="1237850" cy="768579"/>
      </dsp:txXfrm>
    </dsp:sp>
    <dsp:sp modelId="{FC36D739-B402-4E58-9820-D2CCC5444185}">
      <dsp:nvSpPr>
        <dsp:cNvPr id="0" name=""/>
        <dsp:cNvSpPr/>
      </dsp:nvSpPr>
      <dsp:spPr>
        <a:xfrm>
          <a:off x="1829157" y="238208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859C86-093E-477F-9F4C-97BB15A22080}">
      <dsp:nvSpPr>
        <dsp:cNvPr id="0" name=""/>
        <dsp:cNvSpPr/>
      </dsp:nvSpPr>
      <dsp:spPr>
        <a:xfrm>
          <a:off x="1972009" y="2517794"/>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Tecnológico</a:t>
          </a:r>
          <a:endParaRPr lang="es-ES" sz="1700" kern="1200" dirty="0"/>
        </a:p>
      </dsp:txBody>
      <dsp:txXfrm>
        <a:off x="1995921" y="2541706"/>
        <a:ext cx="1237850" cy="768579"/>
      </dsp:txXfrm>
    </dsp:sp>
    <dsp:sp modelId="{E873702C-115D-485E-8AA3-C40A8173EA7B}">
      <dsp:nvSpPr>
        <dsp:cNvPr id="0" name=""/>
        <dsp:cNvSpPr/>
      </dsp:nvSpPr>
      <dsp:spPr>
        <a:xfrm>
          <a:off x="3400536" y="238208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A4C9D3-1AA0-4735-B4BC-FCA6E5F67B34}">
      <dsp:nvSpPr>
        <dsp:cNvPr id="0" name=""/>
        <dsp:cNvSpPr/>
      </dsp:nvSpPr>
      <dsp:spPr>
        <a:xfrm>
          <a:off x="3543389" y="2517794"/>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Organizativo</a:t>
          </a:r>
          <a:endParaRPr lang="es-ES" sz="1700" kern="1200" dirty="0"/>
        </a:p>
      </dsp:txBody>
      <dsp:txXfrm>
        <a:off x="3567301" y="2541706"/>
        <a:ext cx="1237850" cy="768579"/>
      </dsp:txXfrm>
    </dsp:sp>
    <dsp:sp modelId="{5F5E61AE-6506-451E-B180-75173DBE42F9}">
      <dsp:nvSpPr>
        <dsp:cNvPr id="0" name=""/>
        <dsp:cNvSpPr/>
      </dsp:nvSpPr>
      <dsp:spPr>
        <a:xfrm>
          <a:off x="2614846" y="357240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3929FE-EF6B-4F26-922F-09905A3D4AD1}">
      <dsp:nvSpPr>
        <dsp:cNvPr id="0" name=""/>
        <dsp:cNvSpPr/>
      </dsp:nvSpPr>
      <dsp:spPr>
        <a:xfrm>
          <a:off x="2757699" y="3708114"/>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de Innovación</a:t>
          </a:r>
          <a:endParaRPr lang="es-ES" sz="1700" kern="1200" dirty="0"/>
        </a:p>
      </dsp:txBody>
      <dsp:txXfrm>
        <a:off x="2781611" y="3732026"/>
        <a:ext cx="1237850" cy="768579"/>
      </dsp:txXfrm>
    </dsp:sp>
    <dsp:sp modelId="{E6FFB98D-485A-4F46-8298-24B878B48EDF}">
      <dsp:nvSpPr>
        <dsp:cNvPr id="0" name=""/>
        <dsp:cNvSpPr/>
      </dsp:nvSpPr>
      <dsp:spPr>
        <a:xfrm>
          <a:off x="4186226" y="357240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B9343B-0305-4656-9C9A-D6B03F6ECC1F}">
      <dsp:nvSpPr>
        <dsp:cNvPr id="0" name=""/>
        <dsp:cNvSpPr/>
      </dsp:nvSpPr>
      <dsp:spPr>
        <a:xfrm>
          <a:off x="4329079" y="3708114"/>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de Procesos</a:t>
          </a:r>
          <a:endParaRPr lang="es-ES" sz="1700" kern="1200" dirty="0"/>
        </a:p>
      </dsp:txBody>
      <dsp:txXfrm>
        <a:off x="4352991" y="3732026"/>
        <a:ext cx="1237850" cy="768579"/>
      </dsp:txXfrm>
    </dsp:sp>
    <dsp:sp modelId="{2851A3F6-5532-4364-914D-FDA4F415F10C}">
      <dsp:nvSpPr>
        <dsp:cNvPr id="0" name=""/>
        <dsp:cNvSpPr/>
      </dsp:nvSpPr>
      <dsp:spPr>
        <a:xfrm>
          <a:off x="4186226" y="119176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58C343-2093-44AC-B104-D1184FC4D92D}">
      <dsp:nvSpPr>
        <dsp:cNvPr id="0" name=""/>
        <dsp:cNvSpPr/>
      </dsp:nvSpPr>
      <dsp:spPr>
        <a:xfrm>
          <a:off x="4329079" y="1327475"/>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Relacional</a:t>
          </a:r>
        </a:p>
      </dsp:txBody>
      <dsp:txXfrm>
        <a:off x="4352991" y="1351387"/>
        <a:ext cx="1237850" cy="768579"/>
      </dsp:txXfrm>
    </dsp:sp>
    <dsp:sp modelId="{C5413E5E-1814-4106-859E-38BC7403074E}">
      <dsp:nvSpPr>
        <dsp:cNvPr id="0" name=""/>
        <dsp:cNvSpPr/>
      </dsp:nvSpPr>
      <dsp:spPr>
        <a:xfrm>
          <a:off x="5757605" y="1191764"/>
          <a:ext cx="1285674" cy="8164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359AC2-092A-4260-8C19-49D0CF141498}">
      <dsp:nvSpPr>
        <dsp:cNvPr id="0" name=""/>
        <dsp:cNvSpPr/>
      </dsp:nvSpPr>
      <dsp:spPr>
        <a:xfrm>
          <a:off x="5900458" y="1327475"/>
          <a:ext cx="1285674" cy="8164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Capital Social</a:t>
          </a:r>
        </a:p>
      </dsp:txBody>
      <dsp:txXfrm>
        <a:off x="5924370" y="1351387"/>
        <a:ext cx="1237850" cy="7685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Marcador de pie de página 3"/>
          <p:cNvSpPr>
            <a:spLocks noGrp="1"/>
          </p:cNvSpPr>
          <p:nvPr>
            <p:ph type="ftr" sz="quarter" idx="2"/>
          </p:nvPr>
        </p:nvSpPr>
        <p:spPr>
          <a:xfrm>
            <a:off x="2590800" y="6515100"/>
            <a:ext cx="3962400" cy="17145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8127999" y="6513910"/>
            <a:ext cx="1013884" cy="3429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3195259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7134577" y="0"/>
            <a:ext cx="2007307" cy="3429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15/02/2011</a:t>
            </a:fld>
            <a:endParaRPr lang="es-ES_tradnl" dirty="0"/>
          </a:p>
        </p:txBody>
      </p:sp>
      <p:sp>
        <p:nvSpPr>
          <p:cNvPr id="4" name="Marcador de imagen de diapositiva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2551288" y="6513910"/>
            <a:ext cx="3962400" cy="178991"/>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8229599" y="6513910"/>
            <a:ext cx="912284" cy="3429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27771730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informl.com/where-did-the-80-come-from/"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hdl.handle.net/1807/2733"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3" Type="http://schemas.openxmlformats.org/officeDocument/2006/relationships/hyperlink" Target="http://ruizdequerol.wordpress.com/2007/08/18/internet-para-vivir-%c2%bfcomo/" TargetMode="External"/><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extLst>
      <p:ext uri="{BB962C8B-B14F-4D97-AF65-F5344CB8AC3E}">
        <p14:creationId xmlns:p14="http://schemas.microsoft.com/office/powerpoint/2010/main" val="2398518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extLst>
      <p:ext uri="{BB962C8B-B14F-4D97-AF65-F5344CB8AC3E}">
        <p14:creationId xmlns:p14="http://schemas.microsoft.com/office/powerpoint/2010/main" val="2398518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Tácito</a:t>
            </a:r>
            <a:r>
              <a:rPr lang="es-ES" baseline="0" dirty="0" smtClean="0"/>
              <a:t> a tácito (socialización). Los individuos adquieren nuevos conocimientos directamente de otros</a:t>
            </a:r>
          </a:p>
          <a:p>
            <a:r>
              <a:rPr lang="es-ES" baseline="0" dirty="0" smtClean="0"/>
              <a:t>Tácito a explícito (externalización). El conocimiento se articula de una manera tangible, a través del diálogo, plasmándolo en esquemas, fórmulas y métodos</a:t>
            </a:r>
          </a:p>
          <a:p>
            <a:r>
              <a:rPr lang="es-ES" baseline="0" dirty="0" smtClean="0"/>
              <a:t>Explícito a explícito (combinación). Se combinan diferentes formas de conocimiento explícito mediante documentos o bases de datos.</a:t>
            </a:r>
          </a:p>
          <a:p>
            <a:r>
              <a:rPr lang="es-ES" baseline="0" dirty="0" smtClean="0"/>
              <a:t>Explícito a tácito (internalización). Los individuos internalizan el conocimiento de los documentos en su propia experiencia. </a:t>
            </a:r>
          </a:p>
          <a:p>
            <a:endParaRPr lang="es-ES" baseline="0" dirty="0" smtClean="0"/>
          </a:p>
          <a:p>
            <a:r>
              <a:rPr lang="en-US" dirty="0" smtClean="0"/>
              <a:t>NONAKA, I.; TAKEUCHI, H. </a:t>
            </a:r>
            <a:r>
              <a:rPr lang="en-US" smtClean="0"/>
              <a:t>(1995), The Knowledge Creating Company: How Japanese Companies Create the Dynamics of Innovation, Oxford University Press, Nueva York</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extLst>
      <p:ext uri="{BB962C8B-B14F-4D97-AF65-F5344CB8AC3E}">
        <p14:creationId xmlns:p14="http://schemas.microsoft.com/office/powerpoint/2010/main" val="384884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extLst>
      <p:ext uri="{BB962C8B-B14F-4D97-AF65-F5344CB8AC3E}">
        <p14:creationId xmlns:p14="http://schemas.microsoft.com/office/powerpoint/2010/main" val="387739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3877394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387739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extLst>
      <p:ext uri="{BB962C8B-B14F-4D97-AF65-F5344CB8AC3E}">
        <p14:creationId xmlns:p14="http://schemas.microsoft.com/office/powerpoint/2010/main" val="2070022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extLst>
      <p:ext uri="{BB962C8B-B14F-4D97-AF65-F5344CB8AC3E}">
        <p14:creationId xmlns:p14="http://schemas.microsoft.com/office/powerpoint/2010/main" val="232156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extLst>
      <p:ext uri="{BB962C8B-B14F-4D97-AF65-F5344CB8AC3E}">
        <p14:creationId xmlns:p14="http://schemas.microsoft.com/office/powerpoint/2010/main" val="3390655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extLst>
      <p:ext uri="{BB962C8B-B14F-4D97-AF65-F5344CB8AC3E}">
        <p14:creationId xmlns:p14="http://schemas.microsoft.com/office/powerpoint/2010/main" val="1334777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i="0" u="none" strike="noStrike" kern="1200" baseline="0" dirty="0" smtClean="0">
                <a:solidFill>
                  <a:schemeClr val="tx1"/>
                </a:solidFill>
                <a:latin typeface="Arial"/>
                <a:ea typeface="+mn-ea"/>
                <a:cs typeface="+mn-cs"/>
              </a:rPr>
              <a:t>A partir de aquí, la referencia a la ley de Moore para comprobar el ritmo de crecimiento o mejora</a:t>
            </a:r>
          </a:p>
          <a:p>
            <a:r>
              <a:rPr lang="es-ES" sz="1200" b="0" i="0" u="none" strike="noStrike" kern="1200" baseline="0" dirty="0" smtClean="0">
                <a:solidFill>
                  <a:schemeClr val="tx1"/>
                </a:solidFill>
                <a:latin typeface="Arial"/>
                <a:ea typeface="+mn-ea"/>
                <a:cs typeface="+mn-cs"/>
              </a:rPr>
              <a:t>de todo tipo de tecnologías, sistemas o componentes se disparó. No tiene nada de sorprendente,</a:t>
            </a:r>
          </a:p>
          <a:p>
            <a:r>
              <a:rPr lang="es-ES" sz="1200" b="0" i="0" u="none" strike="noStrike" kern="1200" baseline="0" dirty="0" smtClean="0">
                <a:solidFill>
                  <a:schemeClr val="tx1"/>
                </a:solidFill>
                <a:latin typeface="Arial"/>
                <a:ea typeface="+mn-ea"/>
                <a:cs typeface="+mn-cs"/>
              </a:rPr>
              <a:t>dada que la más leve cita a la ley de Moore en cualquier presentación o conferencia parece</a:t>
            </a:r>
          </a:p>
          <a:p>
            <a:r>
              <a:rPr lang="es-ES" sz="1200" b="0" i="0" u="none" strike="noStrike" kern="1200" baseline="0" dirty="0" smtClean="0">
                <a:solidFill>
                  <a:schemeClr val="tx1"/>
                </a:solidFill>
                <a:latin typeface="Arial"/>
                <a:ea typeface="+mn-ea"/>
                <a:cs typeface="+mn-cs"/>
              </a:rPr>
              <a:t>otorgar notoriedad a quien la utiliza, siendo frecuente que la ocurrencia se premie con dar su</a:t>
            </a:r>
          </a:p>
          <a:p>
            <a:r>
              <a:rPr lang="es-ES" sz="1200" b="0" i="0" u="none" strike="noStrike" kern="1200" baseline="0" dirty="0" smtClean="0">
                <a:solidFill>
                  <a:schemeClr val="tx1"/>
                </a:solidFill>
                <a:latin typeface="Arial"/>
                <a:ea typeface="+mn-ea"/>
                <a:cs typeface="+mn-cs"/>
              </a:rPr>
              <a:t>nombre a una nueva ley derivada.</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21</a:t>
            </a:fld>
            <a:endParaRPr lang="es-ES_tradnl" dirty="0"/>
          </a:p>
        </p:txBody>
      </p:sp>
    </p:spTree>
    <p:extLst>
      <p:ext uri="{BB962C8B-B14F-4D97-AF65-F5344CB8AC3E}">
        <p14:creationId xmlns:p14="http://schemas.microsoft.com/office/powerpoint/2010/main" val="3824275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22</a:t>
            </a:fld>
            <a:endParaRPr lang="es-ES_tradnl" dirty="0"/>
          </a:p>
        </p:txBody>
      </p:sp>
    </p:spTree>
    <p:extLst>
      <p:ext uri="{BB962C8B-B14F-4D97-AF65-F5344CB8AC3E}">
        <p14:creationId xmlns:p14="http://schemas.microsoft.com/office/powerpoint/2010/main" val="2983350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The Role of Blended Learning in the World of Technology</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ES" dirty="0" err="1" smtClean="0"/>
              <a:t>Cathy</a:t>
            </a:r>
            <a:r>
              <a:rPr lang="es-ES" dirty="0" smtClean="0"/>
              <a:t> Gonzalez (2004)</a:t>
            </a:r>
          </a:p>
          <a:p>
            <a:r>
              <a:rPr lang="es-ES" dirty="0" smtClean="0"/>
              <a:t>http://www.unt.edu/benchmarks/archives/2004/september04/eis.htm</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23</a:t>
            </a:fld>
            <a:endParaRPr lang="es-ES_tradnl" dirty="0"/>
          </a:p>
        </p:txBody>
      </p:sp>
    </p:spTree>
    <p:extLst>
      <p:ext uri="{BB962C8B-B14F-4D97-AF65-F5344CB8AC3E}">
        <p14:creationId xmlns:p14="http://schemas.microsoft.com/office/powerpoint/2010/main" val="496315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Fuente: http://www.economist.com/node/15557443 </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24</a:t>
            </a:fld>
            <a:endParaRPr lang="es-ES_tradnl" dirty="0"/>
          </a:p>
        </p:txBody>
      </p:sp>
    </p:spTree>
    <p:extLst>
      <p:ext uri="{BB962C8B-B14F-4D97-AF65-F5344CB8AC3E}">
        <p14:creationId xmlns:p14="http://schemas.microsoft.com/office/powerpoint/2010/main" val="1165091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ES" dirty="0" smtClean="0"/>
              <a:t>Fuente Google: </a:t>
            </a:r>
            <a:r>
              <a:rPr lang="es-ES" sz="1200" b="0" i="0" u="none" strike="noStrike" kern="1200" baseline="0" dirty="0" err="1" smtClean="0">
                <a:solidFill>
                  <a:schemeClr val="tx1"/>
                </a:solidFill>
                <a:latin typeface="Arial"/>
                <a:ea typeface="+mn-ea"/>
                <a:cs typeface="+mn-cs"/>
              </a:rPr>
              <a:t>MapReduce</a:t>
            </a:r>
            <a:r>
              <a:rPr lang="es-ES" sz="1200" b="0" i="0" u="none" strike="noStrike" kern="1200" baseline="0" dirty="0" smtClean="0">
                <a:solidFill>
                  <a:schemeClr val="tx1"/>
                </a:solidFill>
                <a:latin typeface="Arial"/>
                <a:ea typeface="+mn-ea"/>
                <a:cs typeface="+mn-cs"/>
              </a:rPr>
              <a:t>: </a:t>
            </a:r>
            <a:r>
              <a:rPr lang="es-ES" sz="1200" b="0" i="0" u="none" strike="noStrike" kern="1200" baseline="0" dirty="0" err="1" smtClean="0">
                <a:solidFill>
                  <a:schemeClr val="tx1"/>
                </a:solidFill>
                <a:latin typeface="Arial"/>
                <a:ea typeface="+mn-ea"/>
                <a:cs typeface="+mn-cs"/>
              </a:rPr>
              <a:t>Simplified</a:t>
            </a:r>
            <a:r>
              <a:rPr lang="es-ES" sz="1200" b="0" i="0" u="none" strike="noStrike" kern="1200" baseline="0" dirty="0" smtClean="0">
                <a:solidFill>
                  <a:schemeClr val="tx1"/>
                </a:solidFill>
                <a:latin typeface="Arial"/>
                <a:ea typeface="+mn-ea"/>
                <a:cs typeface="+mn-cs"/>
              </a:rPr>
              <a:t> Data </a:t>
            </a:r>
            <a:r>
              <a:rPr lang="es-ES" sz="1200" b="0" i="0" u="none" strike="noStrike" kern="1200" baseline="0" dirty="0" err="1" smtClean="0">
                <a:solidFill>
                  <a:schemeClr val="tx1"/>
                </a:solidFill>
                <a:latin typeface="Arial"/>
                <a:ea typeface="+mn-ea"/>
                <a:cs typeface="+mn-cs"/>
              </a:rPr>
              <a:t>Processing</a:t>
            </a:r>
            <a:r>
              <a:rPr lang="es-ES" sz="1200" b="0" i="0" u="none" strike="noStrike" kern="1200" baseline="0" dirty="0" smtClean="0">
                <a:solidFill>
                  <a:schemeClr val="tx1"/>
                </a:solidFill>
                <a:latin typeface="Arial"/>
                <a:ea typeface="+mn-ea"/>
                <a:cs typeface="+mn-cs"/>
              </a:rPr>
              <a:t> on </a:t>
            </a:r>
            <a:r>
              <a:rPr lang="es-ES" sz="1200" b="0" i="0" u="none" strike="noStrike" kern="1200" baseline="0" dirty="0" err="1" smtClean="0">
                <a:solidFill>
                  <a:schemeClr val="tx1"/>
                </a:solidFill>
                <a:latin typeface="Arial"/>
                <a:ea typeface="+mn-ea"/>
                <a:cs typeface="+mn-cs"/>
              </a:rPr>
              <a:t>Large</a:t>
            </a:r>
            <a:r>
              <a:rPr lang="es-ES" sz="1200" b="0" i="0" u="none" strike="noStrike" kern="1200" baseline="0" dirty="0" smtClean="0">
                <a:solidFill>
                  <a:schemeClr val="tx1"/>
                </a:solidFill>
                <a:latin typeface="Arial"/>
                <a:ea typeface="+mn-ea"/>
                <a:cs typeface="+mn-cs"/>
              </a:rPr>
              <a:t> </a:t>
            </a:r>
            <a:r>
              <a:rPr lang="es-ES" sz="1200" b="0" i="0" u="none" strike="noStrike" kern="1200" baseline="0" dirty="0" err="1" smtClean="0">
                <a:solidFill>
                  <a:schemeClr val="tx1"/>
                </a:solidFill>
                <a:latin typeface="Arial"/>
                <a:ea typeface="+mn-ea"/>
                <a:cs typeface="+mn-cs"/>
              </a:rPr>
              <a:t>Clusters</a:t>
            </a:r>
            <a:endParaRPr lang="es-ES" sz="1200" b="0" i="0" u="none" strike="noStrike" kern="1200" baseline="0" dirty="0" smtClean="0">
              <a:solidFill>
                <a:schemeClr val="tx1"/>
              </a:solidFill>
              <a:latin typeface="Arial"/>
              <a:ea typeface="+mn-ea"/>
              <a:cs typeface="+mn-cs"/>
            </a:endParaRPr>
          </a:p>
          <a:p>
            <a:r>
              <a:rPr lang="en-US" sz="1200" b="1" i="0" u="none" strike="noStrike" kern="1200" baseline="0" dirty="0" smtClean="0">
                <a:solidFill>
                  <a:schemeClr val="tx1"/>
                </a:solidFill>
                <a:latin typeface="Arial"/>
                <a:ea typeface="+mn-ea"/>
                <a:cs typeface="+mn-cs"/>
              </a:rPr>
              <a:t>by Jeffrey Dean and Sanjay </a:t>
            </a:r>
            <a:r>
              <a:rPr lang="en-US" sz="1200" b="1" i="0" u="none" strike="noStrike" kern="1200" baseline="0" dirty="0" err="1" smtClean="0">
                <a:solidFill>
                  <a:schemeClr val="tx1"/>
                </a:solidFill>
                <a:latin typeface="Arial"/>
                <a:ea typeface="+mn-ea"/>
                <a:cs typeface="+mn-cs"/>
              </a:rPr>
              <a:t>Ghemawat</a:t>
            </a:r>
            <a:r>
              <a:rPr lang="en-US" sz="1200" b="1" i="0" u="none" strike="noStrike" kern="1200" baseline="0" dirty="0" smtClean="0">
                <a:solidFill>
                  <a:schemeClr val="tx1"/>
                </a:solidFill>
                <a:latin typeface="Arial"/>
                <a:ea typeface="+mn-ea"/>
                <a:cs typeface="+mn-cs"/>
              </a:rPr>
              <a:t> </a:t>
            </a:r>
            <a:r>
              <a:rPr lang="en-US" sz="1200" b="0" i="0" u="none" strike="noStrike" kern="1200" baseline="0" dirty="0" smtClean="0">
                <a:solidFill>
                  <a:schemeClr val="tx1"/>
                </a:solidFill>
                <a:latin typeface="Arial"/>
                <a:ea typeface="+mn-ea"/>
                <a:cs typeface="+mn-cs"/>
              </a:rPr>
              <a:t>COMMUNICATIONS OF THE ACM January 2008/Vol. 51, No. 1</a:t>
            </a:r>
          </a:p>
          <a:p>
            <a:endParaRPr lang="en-US" sz="1200" b="0" i="0" u="none" strike="noStrike" kern="1200" baseline="0" dirty="0" smtClean="0">
              <a:solidFill>
                <a:schemeClr val="tx1"/>
              </a:solidFill>
              <a:latin typeface="Arial"/>
              <a:ea typeface="+mn-ea"/>
              <a:cs typeface="+mn-cs"/>
            </a:endParaRPr>
          </a:p>
          <a:p>
            <a:r>
              <a:rPr lang="en-US" sz="1200" b="0" i="0" u="none" strike="noStrike" kern="1200" baseline="0" dirty="0" err="1" smtClean="0">
                <a:solidFill>
                  <a:schemeClr val="tx1"/>
                </a:solidFill>
                <a:latin typeface="Arial"/>
                <a:ea typeface="+mn-ea"/>
                <a:cs typeface="+mn-cs"/>
              </a:rPr>
              <a:t>Fuente</a:t>
            </a:r>
            <a:r>
              <a:rPr lang="en-US" sz="1200" b="0" i="0" u="none" strike="noStrike" kern="1200" baseline="0" dirty="0" smtClean="0">
                <a:solidFill>
                  <a:schemeClr val="tx1"/>
                </a:solidFill>
                <a:latin typeface="Arial"/>
                <a:ea typeface="+mn-ea"/>
                <a:cs typeface="+mn-cs"/>
              </a:rPr>
              <a:t>: Universidad de California</a:t>
            </a:r>
          </a:p>
          <a:p>
            <a:r>
              <a:rPr lang="es-ES" sz="1200" b="0" i="0" u="none" strike="noStrike" kern="1200" baseline="0" dirty="0" err="1" smtClean="0">
                <a:solidFill>
                  <a:schemeClr val="tx1"/>
                </a:solidFill>
                <a:latin typeface="Arial"/>
                <a:ea typeface="+mn-ea"/>
                <a:cs typeface="+mn-cs"/>
              </a:rPr>
              <a:t>How</a:t>
            </a:r>
            <a:r>
              <a:rPr lang="es-ES" sz="1200" b="0" i="0" u="none" strike="noStrike" kern="1200" baseline="0" dirty="0" smtClean="0">
                <a:solidFill>
                  <a:schemeClr val="tx1"/>
                </a:solidFill>
                <a:latin typeface="Arial"/>
                <a:ea typeface="+mn-ea"/>
                <a:cs typeface="+mn-cs"/>
              </a:rPr>
              <a:t> </a:t>
            </a:r>
            <a:r>
              <a:rPr lang="es-ES" sz="1200" b="0" i="0" u="none" strike="noStrike" kern="1200" baseline="0" dirty="0" err="1" smtClean="0">
                <a:solidFill>
                  <a:schemeClr val="tx1"/>
                </a:solidFill>
                <a:latin typeface="Arial"/>
                <a:ea typeface="+mn-ea"/>
                <a:cs typeface="+mn-cs"/>
              </a:rPr>
              <a:t>Much</a:t>
            </a:r>
            <a:r>
              <a:rPr lang="es-ES" sz="1200" b="0" i="0" u="none" strike="noStrike" kern="1200" baseline="0" dirty="0" smtClean="0">
                <a:solidFill>
                  <a:schemeClr val="tx1"/>
                </a:solidFill>
                <a:latin typeface="Arial"/>
                <a:ea typeface="+mn-ea"/>
                <a:cs typeface="+mn-cs"/>
              </a:rPr>
              <a:t> </a:t>
            </a:r>
            <a:r>
              <a:rPr lang="es-ES" sz="1200" b="0" i="0" u="none" strike="noStrike" kern="1200" baseline="0" dirty="0" err="1" smtClean="0">
                <a:solidFill>
                  <a:schemeClr val="tx1"/>
                </a:solidFill>
                <a:latin typeface="Arial"/>
                <a:ea typeface="+mn-ea"/>
                <a:cs typeface="+mn-cs"/>
              </a:rPr>
              <a:t>Information</a:t>
            </a:r>
            <a:r>
              <a:rPr lang="es-ES" sz="1200" b="0" i="0" u="none" strike="noStrike" kern="1200" baseline="0" dirty="0" smtClean="0">
                <a:solidFill>
                  <a:schemeClr val="tx1"/>
                </a:solidFill>
                <a:latin typeface="Arial"/>
                <a:ea typeface="+mn-ea"/>
                <a:cs typeface="+mn-cs"/>
              </a:rPr>
              <a:t>? 2009 </a:t>
            </a:r>
          </a:p>
          <a:p>
            <a:r>
              <a:rPr lang="es-ES" sz="1200" b="0" i="0" u="none" strike="noStrike" kern="1200" baseline="0" dirty="0" err="1" smtClean="0">
                <a:solidFill>
                  <a:schemeClr val="tx1"/>
                </a:solidFill>
                <a:latin typeface="Arial"/>
                <a:ea typeface="+mn-ea"/>
                <a:cs typeface="+mn-cs"/>
              </a:rPr>
              <a:t>Report</a:t>
            </a:r>
            <a:r>
              <a:rPr lang="es-ES" sz="1200" b="0" i="0" u="none" strike="noStrike" kern="1200" baseline="0" dirty="0" smtClean="0">
                <a:solidFill>
                  <a:schemeClr val="tx1"/>
                </a:solidFill>
                <a:latin typeface="Arial"/>
                <a:ea typeface="+mn-ea"/>
                <a:cs typeface="+mn-cs"/>
              </a:rPr>
              <a:t> on American </a:t>
            </a:r>
            <a:r>
              <a:rPr lang="es-ES" sz="1200" b="0" i="0" u="none" strike="noStrike" kern="1200" baseline="0" dirty="0" err="1" smtClean="0">
                <a:solidFill>
                  <a:schemeClr val="tx1"/>
                </a:solidFill>
                <a:latin typeface="Arial"/>
                <a:ea typeface="+mn-ea"/>
                <a:cs typeface="+mn-cs"/>
              </a:rPr>
              <a:t>Consumers</a:t>
            </a:r>
            <a:r>
              <a:rPr lang="es-ES" sz="1200" b="0" i="0" u="none" strike="noStrike" kern="1200" baseline="0" dirty="0" smtClean="0">
                <a:solidFill>
                  <a:schemeClr val="tx1"/>
                </a:solidFill>
                <a:latin typeface="Arial"/>
                <a:ea typeface="+mn-ea"/>
                <a:cs typeface="+mn-cs"/>
              </a:rPr>
              <a:t> </a:t>
            </a:r>
          </a:p>
          <a:p>
            <a:r>
              <a:rPr lang="es-ES" sz="1200" b="0" i="0" u="none" strike="noStrike" kern="1200" baseline="0" dirty="0" smtClean="0">
                <a:solidFill>
                  <a:schemeClr val="tx1"/>
                </a:solidFill>
                <a:latin typeface="Arial"/>
                <a:ea typeface="+mn-ea"/>
                <a:cs typeface="+mn-cs"/>
              </a:rPr>
              <a:t>Roger E. </a:t>
            </a:r>
            <a:r>
              <a:rPr lang="es-ES" sz="1200" b="0" i="0" u="none" strike="noStrike" kern="1200" baseline="0" dirty="0" err="1" smtClean="0">
                <a:solidFill>
                  <a:schemeClr val="tx1"/>
                </a:solidFill>
                <a:latin typeface="Arial"/>
                <a:ea typeface="+mn-ea"/>
                <a:cs typeface="+mn-cs"/>
              </a:rPr>
              <a:t>Bohn</a:t>
            </a:r>
            <a:r>
              <a:rPr lang="es-ES" sz="1200" b="0" i="0" u="none" strike="noStrike" kern="1200" baseline="0" dirty="0" smtClean="0">
                <a:solidFill>
                  <a:schemeClr val="tx1"/>
                </a:solidFill>
                <a:latin typeface="Arial"/>
                <a:ea typeface="+mn-ea"/>
                <a:cs typeface="+mn-cs"/>
              </a:rPr>
              <a:t> </a:t>
            </a:r>
          </a:p>
          <a:p>
            <a:r>
              <a:rPr lang="es-ES" sz="1200" b="0" i="0" u="none" strike="noStrike" kern="1200" baseline="0" dirty="0" smtClean="0">
                <a:solidFill>
                  <a:schemeClr val="tx1"/>
                </a:solidFill>
                <a:latin typeface="Arial"/>
                <a:ea typeface="+mn-ea"/>
                <a:cs typeface="+mn-cs"/>
              </a:rPr>
              <a:t>James E. Short </a:t>
            </a:r>
          </a:p>
          <a:p>
            <a:r>
              <a:rPr lang="en-US" sz="1200" b="0" i="0" u="none" strike="noStrike" kern="1200" baseline="0" dirty="0" smtClean="0">
                <a:solidFill>
                  <a:schemeClr val="tx1"/>
                </a:solidFill>
                <a:latin typeface="Arial"/>
                <a:ea typeface="+mn-ea"/>
                <a:cs typeface="+mn-cs"/>
              </a:rPr>
              <a:t>http://hmi.ucsd.edu/pdf/HMI_2009_ConsumerReport_Dec9_2009.pdf</a:t>
            </a:r>
          </a:p>
          <a:p>
            <a:endParaRPr lang="en-US" sz="1200" b="0" i="0" u="none" strike="noStrike" kern="1200" baseline="0" dirty="0" smtClean="0">
              <a:solidFill>
                <a:schemeClr val="tx1"/>
              </a:solidFill>
              <a:latin typeface="Arial"/>
              <a:ea typeface="+mn-ea"/>
              <a:cs typeface="+mn-cs"/>
            </a:endParaRPr>
          </a:p>
          <a:p>
            <a:r>
              <a:rPr lang="en-US" sz="1200" b="0" i="0" u="none" strike="noStrike" kern="1200" baseline="0" dirty="0" err="1" smtClean="0">
                <a:solidFill>
                  <a:schemeClr val="tx1"/>
                </a:solidFill>
                <a:latin typeface="Arial"/>
                <a:ea typeface="+mn-ea"/>
                <a:cs typeface="+mn-cs"/>
              </a:rPr>
              <a:t>Fuente</a:t>
            </a:r>
            <a:r>
              <a:rPr lang="en-US" sz="1200" b="0" i="0" u="none" strike="noStrike" kern="1200" baseline="0" dirty="0" smtClean="0">
                <a:solidFill>
                  <a:schemeClr val="tx1"/>
                </a:solidFill>
                <a:latin typeface="Arial"/>
                <a:ea typeface="+mn-ea"/>
                <a:cs typeface="+mn-cs"/>
              </a:rPr>
              <a:t> emails: http://email.about.com/od/emailtrivia/f/emails_per_day.htm</a:t>
            </a:r>
          </a:p>
          <a:p>
            <a:endParaRPr lang="en-US" sz="1200" b="0" i="0" u="none" strike="noStrike" kern="1200" baseline="0" dirty="0" smtClean="0">
              <a:solidFill>
                <a:schemeClr val="tx1"/>
              </a:solidFill>
              <a:latin typeface="Arial"/>
              <a:ea typeface="+mn-ea"/>
              <a:cs typeface="+mn-cs"/>
            </a:endParaRPr>
          </a:p>
          <a:p>
            <a:r>
              <a:rPr lang="en-US" sz="1200" b="0" i="0" u="none" strike="noStrike" kern="1200" baseline="0" dirty="0" err="1" smtClean="0">
                <a:solidFill>
                  <a:schemeClr val="tx1"/>
                </a:solidFill>
                <a:latin typeface="Arial"/>
                <a:ea typeface="+mn-ea"/>
                <a:cs typeface="+mn-cs"/>
              </a:rPr>
              <a:t>Fuente</a:t>
            </a:r>
            <a:r>
              <a:rPr lang="en-US" sz="1200" b="0" i="0" u="none" strike="noStrike" kern="1200" baseline="0" dirty="0" smtClean="0">
                <a:solidFill>
                  <a:schemeClr val="tx1"/>
                </a:solidFill>
                <a:latin typeface="Arial"/>
                <a:ea typeface="+mn-ea"/>
                <a:cs typeface="+mn-cs"/>
              </a:rPr>
              <a:t> 150EB http://www.economist.com/node/15579717?story_id=15579717</a:t>
            </a:r>
          </a:p>
          <a:p>
            <a:endParaRPr lang="es-ES" dirty="0" smtClean="0"/>
          </a:p>
          <a:p>
            <a:r>
              <a:rPr lang="es-ES" dirty="0" smtClean="0"/>
              <a:t>Fuente 2020: http://www.datacenterknowledge.com/archives/2010/05/04/digital-universe-nears-a-zettabyte/</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25</a:t>
            </a:fld>
            <a:endParaRPr lang="es-ES_tradnl" dirty="0"/>
          </a:p>
        </p:txBody>
      </p:sp>
    </p:spTree>
    <p:extLst>
      <p:ext uri="{BB962C8B-B14F-4D97-AF65-F5344CB8AC3E}">
        <p14:creationId xmlns:p14="http://schemas.microsoft.com/office/powerpoint/2010/main" val="33093279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b="1" dirty="0" smtClean="0"/>
              <a:t>Technology</a:t>
            </a:r>
          </a:p>
          <a:p>
            <a:r>
              <a:rPr lang="en-US" dirty="0" smtClean="0"/>
              <a:t>The data deluge</a:t>
            </a:r>
          </a:p>
          <a:p>
            <a:r>
              <a:rPr lang="en-US" b="1" dirty="0" smtClean="0"/>
              <a:t>Businesses, governments and society are only starting to tap its vast potential </a:t>
            </a:r>
          </a:p>
          <a:p>
            <a:r>
              <a:rPr lang="en-US" dirty="0" smtClean="0"/>
              <a:t>Feb 25th 2010 | from PRINT EDITION </a:t>
            </a:r>
          </a:p>
          <a:p>
            <a:r>
              <a:rPr lang="en-US" dirty="0" smtClean="0"/>
              <a:t>EIGHTEEN months ago, Li &amp; Fung, a firm that manages supply chains for retailers, saw 100 gigabytes of information flow through its network each day. Now the amount has increased tenfold. During 2009, American drone aircraft flying over Iraq and Afghanistan sent back around 24 years’ worth of video footage. New models being deployed this year will produce ten times as many data streams as their predecessors, and those in 2011 will produce 30 times as many. </a:t>
            </a:r>
          </a:p>
          <a:p>
            <a:r>
              <a:rPr lang="en-US" dirty="0" smtClean="0"/>
              <a:t>Everywhere you look, the quantity of information in the world is soaring. According to one estimate, mankind created 150 </a:t>
            </a:r>
            <a:r>
              <a:rPr lang="en-US" dirty="0" err="1" smtClean="0"/>
              <a:t>exabytes</a:t>
            </a:r>
            <a:r>
              <a:rPr lang="en-US" dirty="0" smtClean="0"/>
              <a:t> (billion gigabytes) of data in 2005. This year, it will create 1,200 </a:t>
            </a:r>
            <a:r>
              <a:rPr lang="en-US" dirty="0" err="1" smtClean="0"/>
              <a:t>exabytes</a:t>
            </a:r>
            <a:r>
              <a:rPr lang="en-US" dirty="0" smtClean="0"/>
              <a:t>. Merely keeping up with this flood, and storing the bits that might be useful, is difficult enough. </a:t>
            </a:r>
            <a:r>
              <a:rPr lang="en-US" dirty="0" err="1" smtClean="0"/>
              <a:t>Analysing</a:t>
            </a:r>
            <a:r>
              <a:rPr lang="en-US" dirty="0" smtClean="0"/>
              <a:t> it, to spot patterns and extract useful information, is harder still. Even so, the data deluge is already starting to transform business, government, science and everyday life </a:t>
            </a:r>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26</a:t>
            </a:fld>
            <a:endParaRPr lang="es-ES_tradnl" dirty="0"/>
          </a:p>
        </p:txBody>
      </p:sp>
    </p:spTree>
    <p:extLst>
      <p:ext uri="{BB962C8B-B14F-4D97-AF65-F5344CB8AC3E}">
        <p14:creationId xmlns:p14="http://schemas.microsoft.com/office/powerpoint/2010/main" val="39982087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27</a:t>
            </a:fld>
            <a:endParaRPr lang="es-ES_tradnl" dirty="0"/>
          </a:p>
        </p:txBody>
      </p:sp>
    </p:spTree>
    <p:extLst>
      <p:ext uri="{BB962C8B-B14F-4D97-AF65-F5344CB8AC3E}">
        <p14:creationId xmlns:p14="http://schemas.microsoft.com/office/powerpoint/2010/main" val="39982087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28</a:t>
            </a:fld>
            <a:endParaRPr lang="es-ES_tradnl" dirty="0"/>
          </a:p>
        </p:txBody>
      </p:sp>
    </p:spTree>
    <p:extLst>
      <p:ext uri="{BB962C8B-B14F-4D97-AF65-F5344CB8AC3E}">
        <p14:creationId xmlns:p14="http://schemas.microsoft.com/office/powerpoint/2010/main" val="2240754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29</a:t>
            </a:fld>
            <a:endParaRPr lang="es-ES_tradnl" dirty="0"/>
          </a:p>
        </p:txBody>
      </p:sp>
    </p:spTree>
    <p:extLst>
      <p:ext uri="{BB962C8B-B14F-4D97-AF65-F5344CB8AC3E}">
        <p14:creationId xmlns:p14="http://schemas.microsoft.com/office/powerpoint/2010/main" val="2031345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30</a:t>
            </a:fld>
            <a:endParaRPr lang="es-ES_tradnl" dirty="0"/>
          </a:p>
        </p:txBody>
      </p:sp>
    </p:spTree>
    <p:extLst>
      <p:ext uri="{BB962C8B-B14F-4D97-AF65-F5344CB8AC3E}">
        <p14:creationId xmlns:p14="http://schemas.microsoft.com/office/powerpoint/2010/main" val="20313453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31</a:t>
            </a:fld>
            <a:endParaRPr lang="es-ES_tradnl"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32</a:t>
            </a:fld>
            <a:endParaRPr lang="es-ES_tradnl" dirty="0"/>
          </a:p>
        </p:txBody>
      </p:sp>
    </p:spTree>
    <p:extLst>
      <p:ext uri="{BB962C8B-B14F-4D97-AF65-F5344CB8AC3E}">
        <p14:creationId xmlns:p14="http://schemas.microsoft.com/office/powerpoint/2010/main" val="1824476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Educación formal</a:t>
            </a:r>
          </a:p>
          <a:p>
            <a:endParaRPr lang="es-E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Se trataría de un tipo de educación regulado (</a:t>
            </a:r>
            <a:r>
              <a:rPr lang="es-ES" b="1" dirty="0" smtClean="0"/>
              <a:t>por los diferentes reglamentos internos dentro del proyecto educativo de cada colegio), intencional</a:t>
            </a:r>
            <a:r>
              <a:rPr lang="es-ES" dirty="0" smtClean="0"/>
              <a:t> (porque tienen como intención principal la de educar y dar conocimientos a los alumnos) y planificado (porque antes de comenzar cada curso, el colegio regula y planifica toda la acción educativa que va a ser transmitida en el mismo). Como características básicas podríamos señalar que este tipo de educación se produce en espacio y tiempo completo, y que además con ella se recibe un título. Un ejemplo de este tipo de educación sería la recibida en los escuelas.</a:t>
            </a:r>
          </a:p>
          <a:p>
            <a:endParaRPr lang="es-ES" dirty="0" smtClean="0"/>
          </a:p>
          <a:p>
            <a:r>
              <a:rPr lang="es-ES" dirty="0" smtClean="0"/>
              <a:t>Retomando la clasificación y definición que trabaja Coombs y Ahmed la educación formal comprendería el sistema educativo altamente institucionalizado, cronológicamente graduado y jerárquicamente estructurado que se extiende desde los primeros años de la escuela primaria hasta los últimos años de la universidad</a:t>
            </a:r>
          </a:p>
          <a:p>
            <a:endParaRPr lang="es-ES" dirty="0" smtClean="0"/>
          </a:p>
          <a:p>
            <a:r>
              <a:rPr lang="es-ES" dirty="0" smtClean="0"/>
              <a:t>Educación no formal</a:t>
            </a:r>
          </a:p>
          <a:p>
            <a:endParaRPr lang="es-ES" dirty="0" smtClean="0"/>
          </a:p>
          <a:p>
            <a:r>
              <a:rPr lang="es-ES" dirty="0" smtClean="0"/>
              <a:t>La educación no formal refiere a todas aquellas instituciones, ámbitos y actividades de educación que, no siendo escolares, han sido creados expresamente para satisfacer determinados objetivos</a:t>
            </a:r>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33</a:t>
            </a:fld>
            <a:endParaRPr lang="es-ES_tradnl"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34</a:t>
            </a:fld>
            <a:endParaRPr lang="es-ES_tradnl" dirty="0"/>
          </a:p>
        </p:txBody>
      </p:sp>
    </p:spTree>
    <p:extLst>
      <p:ext uri="{BB962C8B-B14F-4D97-AF65-F5344CB8AC3E}">
        <p14:creationId xmlns:p14="http://schemas.microsoft.com/office/powerpoint/2010/main" val="39069471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35</a:t>
            </a:fld>
            <a:endParaRPr lang="es-ES_tradnl" dirty="0"/>
          </a:p>
        </p:txBody>
      </p:sp>
    </p:spTree>
    <p:extLst>
      <p:ext uri="{BB962C8B-B14F-4D97-AF65-F5344CB8AC3E}">
        <p14:creationId xmlns:p14="http://schemas.microsoft.com/office/powerpoint/2010/main" val="4732187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36</a:t>
            </a:fld>
            <a:endParaRPr lang="es-ES_tradnl" dirty="0"/>
          </a:p>
        </p:txBody>
      </p:sp>
    </p:spTree>
    <p:extLst>
      <p:ext uri="{BB962C8B-B14F-4D97-AF65-F5344CB8AC3E}">
        <p14:creationId xmlns:p14="http://schemas.microsoft.com/office/powerpoint/2010/main" val="25854628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Cross, J. </a:t>
            </a:r>
            <a:r>
              <a:rPr lang="en-GB" sz="1200" kern="1200" dirty="0" smtClean="0">
                <a:solidFill>
                  <a:schemeClr val="tx1"/>
                </a:solidFill>
                <a:effectLst/>
                <a:latin typeface="Arial"/>
                <a:ea typeface="+mn-ea"/>
                <a:cs typeface="+mn-cs"/>
              </a:rPr>
              <a:t>“Informal Learning. Rediscovering the Natural Pathways that Inspire Innovation and Performance”. John Wiley &amp; Sons, 2007</a:t>
            </a:r>
          </a:p>
          <a:p>
            <a:endParaRPr lang="en-GB" sz="1200" kern="1200" dirty="0" smtClean="0">
              <a:solidFill>
                <a:schemeClr val="tx1"/>
              </a:solidFill>
              <a:effectLst/>
              <a:latin typeface="Arial"/>
              <a:ea typeface="+mn-ea"/>
              <a:cs typeface="+mn-cs"/>
            </a:endParaRPr>
          </a:p>
          <a:p>
            <a:endParaRPr lang="en-GB" sz="1200" kern="1200" dirty="0" smtClean="0">
              <a:solidFill>
                <a:schemeClr val="tx1"/>
              </a:solidFill>
              <a:effectLst/>
              <a:latin typeface="Arial"/>
              <a:ea typeface="+mn-ea"/>
              <a:cs typeface="+mn-cs"/>
            </a:endParaRPr>
          </a:p>
          <a:p>
            <a:r>
              <a:rPr lang="es-ES" dirty="0" smtClean="0">
                <a:effectLst/>
              </a:rPr>
              <a:t>Las investigaciones muestran que el 70% del aprendizaje puede marcarse como "informal", lo que se puede definir como aprendizaje que no ha sido "planificado" por una empresa, pero se lleva a cabo sobre la base de las necesidades diarias de los empleados de adquirir conocimientos y desarrollar habilidades. Además, alrededor del 95% del aprendizaje se lleva a cabo "on-the-</a:t>
            </a:r>
            <a:r>
              <a:rPr lang="es-ES" dirty="0" err="1" smtClean="0">
                <a:effectLst/>
              </a:rPr>
              <a:t>job</a:t>
            </a:r>
            <a:r>
              <a:rPr lang="es-ES" dirty="0" smtClean="0">
                <a:effectLst/>
              </a:rPr>
              <a:t>" en contraposición a "en el aula".</a:t>
            </a:r>
          </a:p>
          <a:p>
            <a:r>
              <a:rPr lang="es-ES" dirty="0" smtClean="0">
                <a:effectLst/>
              </a:rPr>
              <a:t>Los mundos virtuales, las comunidades de práctica, los </a:t>
            </a:r>
            <a:r>
              <a:rPr lang="es-ES" dirty="0" err="1" smtClean="0">
                <a:effectLst/>
              </a:rPr>
              <a:t>microblogs</a:t>
            </a:r>
            <a:r>
              <a:rPr lang="es-ES" dirty="0" smtClean="0">
                <a:effectLst/>
              </a:rPr>
              <a:t> (como </a:t>
            </a:r>
            <a:r>
              <a:rPr lang="es-ES" dirty="0" err="1" smtClean="0">
                <a:effectLst/>
              </a:rPr>
              <a:t>Twitter</a:t>
            </a:r>
            <a:r>
              <a:rPr lang="es-ES" dirty="0" smtClean="0">
                <a:effectLst/>
              </a:rPr>
              <a:t>) y las aulas virtuales, brindan a las personas la oportunidad de conectarse con expertos y aprovechar nuevas áreas de conocimiento. Todo esto sucede "on-the-</a:t>
            </a:r>
            <a:r>
              <a:rPr lang="es-ES" dirty="0" err="1" smtClean="0">
                <a:effectLst/>
              </a:rPr>
              <a:t>job</a:t>
            </a:r>
            <a:r>
              <a:rPr lang="es-ES" dirty="0" smtClean="0">
                <a:effectLst/>
              </a:rPr>
              <a:t>" y es ejemplo del llamado "aprendizaje informal".</a:t>
            </a:r>
          </a:p>
          <a:p>
            <a:endParaRPr lang="es-E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Cross, Jay. 2010b. </a:t>
            </a:r>
            <a:r>
              <a:rPr lang="en-US" dirty="0" smtClean="0">
                <a:hlinkClick r:id="rId3"/>
              </a:rPr>
              <a:t>Where Did the 80% Come From?</a:t>
            </a:r>
            <a:r>
              <a:rPr lang="en-US" dirty="0" smtClean="0"/>
              <a:t> Informal Learning Blog</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37</a:t>
            </a:fld>
            <a:endParaRPr lang="es-ES_tradnl" dirty="0"/>
          </a:p>
        </p:txBody>
      </p:sp>
    </p:spTree>
    <p:extLst>
      <p:ext uri="{BB962C8B-B14F-4D97-AF65-F5344CB8AC3E}">
        <p14:creationId xmlns:p14="http://schemas.microsoft.com/office/powerpoint/2010/main" val="25854628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sz="1200" b="0" i="0" u="none" strike="noStrike" kern="1200" baseline="0" dirty="0" smtClean="0">
                <a:solidFill>
                  <a:schemeClr val="tx1"/>
                </a:solidFill>
                <a:latin typeface="Arial"/>
                <a:ea typeface="+mn-ea"/>
                <a:cs typeface="+mn-cs"/>
              </a:rPr>
              <a:t>Informal learning may be characterized by: </a:t>
            </a:r>
          </a:p>
          <a:p>
            <a:r>
              <a:rPr lang="en-US" sz="1200" b="0" i="0" u="none" strike="noStrike" kern="1200" baseline="0" dirty="0" smtClean="0">
                <a:solidFill>
                  <a:schemeClr val="tx1"/>
                </a:solidFill>
                <a:latin typeface="Arial"/>
                <a:ea typeface="+mn-ea"/>
                <a:cs typeface="+mn-cs"/>
              </a:rPr>
              <a:t>A learning environment that is chosen, controlled and in some cases, invented, by the person(s) doing the learning; </a:t>
            </a:r>
          </a:p>
          <a:p>
            <a:r>
              <a:rPr lang="en-US" sz="1200" b="0" i="0" u="none" strike="noStrike" kern="1200" baseline="0" dirty="0" smtClean="0">
                <a:solidFill>
                  <a:schemeClr val="tx1"/>
                </a:solidFill>
                <a:latin typeface="Arial"/>
                <a:ea typeface="+mn-ea"/>
                <a:cs typeface="+mn-cs"/>
              </a:rPr>
              <a:t>Learning that may be intentional or casual and serendipitous; </a:t>
            </a:r>
          </a:p>
          <a:p>
            <a:r>
              <a:rPr lang="en-US" sz="1200" b="0" i="0" u="none" strike="noStrike" kern="1200" baseline="0" dirty="0" smtClean="0">
                <a:solidFill>
                  <a:schemeClr val="tx1"/>
                </a:solidFill>
                <a:latin typeface="Arial"/>
                <a:ea typeface="+mn-ea"/>
                <a:cs typeface="+mn-cs"/>
              </a:rPr>
              <a:t>The absence of an identified instructor or assigned leader who controls the environment—informal learning is self-directed; </a:t>
            </a:r>
          </a:p>
          <a:p>
            <a:r>
              <a:rPr lang="en-US" sz="1200" b="0" i="0" u="none" strike="noStrike" kern="1200" baseline="0" dirty="0" smtClean="0">
                <a:solidFill>
                  <a:schemeClr val="tx1"/>
                </a:solidFill>
                <a:latin typeface="Arial"/>
                <a:ea typeface="+mn-ea"/>
                <a:cs typeface="+mn-cs"/>
              </a:rPr>
              <a:t>Learner defined goals that may range from amorphous to precise, and which guide the learning path; </a:t>
            </a:r>
          </a:p>
          <a:p>
            <a:r>
              <a:rPr lang="en-US" sz="1200" b="0" i="0" u="none" strike="noStrike" kern="1200" baseline="0" dirty="0" smtClean="0">
                <a:solidFill>
                  <a:schemeClr val="tx1"/>
                </a:solidFill>
                <a:latin typeface="Arial"/>
                <a:ea typeface="+mn-ea"/>
                <a:cs typeface="+mn-cs"/>
              </a:rPr>
              <a:t>No organizational expectations around participation, investment, persistence and completion. </a:t>
            </a:r>
          </a:p>
          <a:p>
            <a:pPr lvl="1"/>
            <a:endParaRPr lang="es-ES" dirty="0" smtClean="0"/>
          </a:p>
          <a:p>
            <a:endParaRPr lang="es-ES" sz="1200" b="0" i="0" u="none" strike="noStrike" kern="1200" baseline="0" dirty="0" smtClean="0">
              <a:solidFill>
                <a:schemeClr val="tx1"/>
              </a:solidFill>
              <a:latin typeface="Arial"/>
              <a:ea typeface="+mn-ea"/>
              <a:cs typeface="+mn-cs"/>
            </a:endParaRPr>
          </a:p>
          <a:p>
            <a:r>
              <a:rPr lang="es-ES" sz="1400" b="0" i="0" u="none" strike="noStrike" kern="1200" baseline="0" dirty="0" err="1" smtClean="0">
                <a:solidFill>
                  <a:schemeClr val="tx1"/>
                </a:solidFill>
                <a:latin typeface="Arial"/>
                <a:ea typeface="+mn-ea"/>
                <a:cs typeface="+mn-cs"/>
              </a:rPr>
              <a:t>Schwier</a:t>
            </a:r>
            <a:r>
              <a:rPr lang="es-ES" sz="1400" b="0" i="0" u="none" strike="noStrike" kern="1200" baseline="0" dirty="0" smtClean="0">
                <a:solidFill>
                  <a:schemeClr val="tx1"/>
                </a:solidFill>
                <a:latin typeface="Arial"/>
                <a:ea typeface="+mn-ea"/>
                <a:cs typeface="+mn-cs"/>
              </a:rPr>
              <a:t>, </a:t>
            </a:r>
            <a:r>
              <a:rPr lang="es-ES" sz="1200" b="0" i="0" u="none" strike="noStrike" kern="1200" baseline="0" dirty="0" smtClean="0">
                <a:solidFill>
                  <a:schemeClr val="tx1"/>
                </a:solidFill>
                <a:latin typeface="Arial"/>
                <a:ea typeface="+mn-ea"/>
                <a:cs typeface="+mn-cs"/>
              </a:rPr>
              <a:t>R. A. (2010) </a:t>
            </a:r>
            <a:r>
              <a:rPr lang="en-US" sz="1200" b="0" i="0" u="none" strike="noStrike" kern="1200" baseline="0" dirty="0" smtClean="0">
                <a:solidFill>
                  <a:schemeClr val="tx1"/>
                </a:solidFill>
                <a:latin typeface="Arial"/>
                <a:ea typeface="+mn-ea"/>
                <a:cs typeface="+mn-cs"/>
              </a:rPr>
              <a:t>Focusing Educational Technology Research on Informal Learning Environments. </a:t>
            </a:r>
            <a:r>
              <a:rPr lang="en-US" sz="1200" b="0" i="1" u="none" strike="noStrike" kern="1200" baseline="0" dirty="0" smtClean="0">
                <a:solidFill>
                  <a:schemeClr val="tx1"/>
                </a:solidFill>
                <a:latin typeface="Arial"/>
                <a:ea typeface="+mn-ea"/>
                <a:cs typeface="+mn-cs"/>
              </a:rPr>
              <a:t>Contemporary Educational Technology,</a:t>
            </a:r>
            <a:r>
              <a:rPr lang="en-US" sz="1200" b="0" i="0" u="none" strike="noStrike" kern="1200" baseline="0" dirty="0" smtClean="0">
                <a:solidFill>
                  <a:schemeClr val="tx1"/>
                </a:solidFill>
                <a:latin typeface="Arial"/>
                <a:ea typeface="+mn-ea"/>
                <a:cs typeface="+mn-cs"/>
              </a:rPr>
              <a:t> 1(1), 90-92</a:t>
            </a:r>
            <a:endParaRPr lang="es-ES" dirty="0" smtClean="0"/>
          </a:p>
          <a:p>
            <a:pPr lvl="1"/>
            <a:endParaRPr lang="es-E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38</a:t>
            </a:fld>
            <a:endParaRPr lang="es-ES_tradnl" dirty="0"/>
          </a:p>
        </p:txBody>
      </p:sp>
    </p:spTree>
    <p:extLst>
      <p:ext uri="{BB962C8B-B14F-4D97-AF65-F5344CB8AC3E}">
        <p14:creationId xmlns:p14="http://schemas.microsoft.com/office/powerpoint/2010/main" val="8065083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39</a:t>
            </a:fld>
            <a:endParaRPr lang="es-ES_tradnl" dirty="0"/>
          </a:p>
        </p:txBody>
      </p:sp>
    </p:spTree>
    <p:extLst>
      <p:ext uri="{BB962C8B-B14F-4D97-AF65-F5344CB8AC3E}">
        <p14:creationId xmlns:p14="http://schemas.microsoft.com/office/powerpoint/2010/main" val="806508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extLst>
      <p:ext uri="{BB962C8B-B14F-4D97-AF65-F5344CB8AC3E}">
        <p14:creationId xmlns:p14="http://schemas.microsoft.com/office/powerpoint/2010/main" val="38145924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40</a:t>
            </a:fld>
            <a:endParaRPr lang="es-ES_tradnl" dirty="0"/>
          </a:p>
        </p:txBody>
      </p:sp>
    </p:spTree>
    <p:extLst>
      <p:ext uri="{BB962C8B-B14F-4D97-AF65-F5344CB8AC3E}">
        <p14:creationId xmlns:p14="http://schemas.microsoft.com/office/powerpoint/2010/main" val="8065083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Merriam and others (2007) state: "Informal learning, </a:t>
            </a:r>
            <a:r>
              <a:rPr lang="en-US" dirty="0" err="1" smtClean="0"/>
              <a:t>Schugurensky</a:t>
            </a:r>
            <a:r>
              <a:rPr lang="en-US" dirty="0" smtClean="0"/>
              <a:t> (2000) suggests, has its own internal forms that are important to distinguish in studying the phenomenon. He proposes three forms: self-directed learning, incidental learning, and socialization, or tacit learning. These differ among themselves in terms of intentionality and awareness at the time of the learning experience. Self-directed learning, for example, is intentional and conscious; incidental learning, which </a:t>
            </a:r>
            <a:r>
              <a:rPr lang="en-US" dirty="0" err="1" smtClean="0"/>
              <a:t>Marsick</a:t>
            </a:r>
            <a:r>
              <a:rPr lang="en-US" dirty="0" smtClean="0"/>
              <a:t> and Watkins (1990) describe as an accidental by-product of doing something else, is unintentional but after the experience she or he becomes aware that some learning has taken place; and finally, socialization or tacit learning is neither intentional nor conscious (although we can become aware of this learning later through 'retrospective recognition') (</a:t>
            </a:r>
            <a:r>
              <a:rPr lang="en-US" dirty="0" err="1" smtClean="0"/>
              <a:t>Marsick</a:t>
            </a:r>
            <a:r>
              <a:rPr lang="en-US" dirty="0" smtClean="0"/>
              <a:t> &amp; Watkins, 1990, p. 6)" (p. 36).</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Schugurensky</a:t>
            </a:r>
            <a:r>
              <a:rPr lang="en-US" dirty="0" smtClean="0"/>
              <a:t>, D. (2000). </a:t>
            </a:r>
            <a:r>
              <a:rPr lang="en-US" i="1" dirty="0" smtClean="0">
                <a:hlinkClick r:id="rId3"/>
              </a:rPr>
              <a:t>The Forms of Informal Learning: Towards a Conceptualization of the Field</a:t>
            </a:r>
            <a:endParaRPr lang="en-US" i="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Watkins, K., &amp; </a:t>
            </a:r>
            <a:r>
              <a:rPr lang="en-US" dirty="0" err="1" smtClean="0"/>
              <a:t>Marsick</a:t>
            </a:r>
            <a:r>
              <a:rPr lang="en-US" dirty="0" smtClean="0"/>
              <a:t>, V. (1990). </a:t>
            </a:r>
            <a:r>
              <a:rPr lang="en-US" i="1" dirty="0" smtClean="0"/>
              <a:t>Informal and Incidental Learning in the Workplace</a:t>
            </a:r>
            <a:r>
              <a:rPr lang="en-US" dirty="0" smtClean="0"/>
              <a:t>. London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41</a:t>
            </a:fld>
            <a:endParaRPr lang="es-ES_tradnl" dirty="0"/>
          </a:p>
        </p:txBody>
      </p:sp>
    </p:spTree>
    <p:extLst>
      <p:ext uri="{BB962C8B-B14F-4D97-AF65-F5344CB8AC3E}">
        <p14:creationId xmlns:p14="http://schemas.microsoft.com/office/powerpoint/2010/main" val="4735929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42</a:t>
            </a:fld>
            <a:endParaRPr lang="es-ES_tradnl" dirty="0"/>
          </a:p>
        </p:txBody>
      </p:sp>
    </p:spTree>
    <p:extLst>
      <p:ext uri="{BB962C8B-B14F-4D97-AF65-F5344CB8AC3E}">
        <p14:creationId xmlns:p14="http://schemas.microsoft.com/office/powerpoint/2010/main" val="27316057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43</a:t>
            </a:fld>
            <a:endParaRPr lang="es-ES_tradnl" dirty="0"/>
          </a:p>
        </p:txBody>
      </p:sp>
    </p:spTree>
    <p:extLst>
      <p:ext uri="{BB962C8B-B14F-4D97-AF65-F5344CB8AC3E}">
        <p14:creationId xmlns:p14="http://schemas.microsoft.com/office/powerpoint/2010/main" val="36093484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44</a:t>
            </a:fld>
            <a:endParaRPr lang="es-ES_tradnl" dirty="0"/>
          </a:p>
        </p:txBody>
      </p:sp>
    </p:spTree>
    <p:extLst>
      <p:ext uri="{BB962C8B-B14F-4D97-AF65-F5344CB8AC3E}">
        <p14:creationId xmlns:p14="http://schemas.microsoft.com/office/powerpoint/2010/main" val="23189611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45</a:t>
            </a:fld>
            <a:endParaRPr lang="es-ES_tradnl" dirty="0"/>
          </a:p>
        </p:txBody>
      </p:sp>
    </p:spTree>
    <p:extLst>
      <p:ext uri="{BB962C8B-B14F-4D97-AF65-F5344CB8AC3E}">
        <p14:creationId xmlns:p14="http://schemas.microsoft.com/office/powerpoint/2010/main" val="41148473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46</a:t>
            </a:fld>
            <a:endParaRPr lang="es-ES_tradnl" dirty="0"/>
          </a:p>
        </p:txBody>
      </p:sp>
    </p:spTree>
    <p:extLst>
      <p:ext uri="{BB962C8B-B14F-4D97-AF65-F5344CB8AC3E}">
        <p14:creationId xmlns:p14="http://schemas.microsoft.com/office/powerpoint/2010/main" val="2581504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47</a:t>
            </a:fld>
            <a:endParaRPr lang="es-ES_tradnl" dirty="0"/>
          </a:p>
        </p:txBody>
      </p:sp>
    </p:spTree>
    <p:extLst>
      <p:ext uri="{BB962C8B-B14F-4D97-AF65-F5344CB8AC3E}">
        <p14:creationId xmlns:p14="http://schemas.microsoft.com/office/powerpoint/2010/main" val="31021434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48</a:t>
            </a:fld>
            <a:endParaRPr lang="es-ES_tradnl"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49</a:t>
            </a:fld>
            <a:endParaRPr lang="es-ES_tradnl" dirty="0"/>
          </a:p>
        </p:txBody>
      </p:sp>
    </p:spTree>
    <p:extLst>
      <p:ext uri="{BB962C8B-B14F-4D97-AF65-F5344CB8AC3E}">
        <p14:creationId xmlns:p14="http://schemas.microsoft.com/office/powerpoint/2010/main" val="2897577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extLst>
      <p:ext uri="{BB962C8B-B14F-4D97-AF65-F5344CB8AC3E}">
        <p14:creationId xmlns:p14="http://schemas.microsoft.com/office/powerpoint/2010/main" val="37069076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Durante</a:t>
            </a:r>
            <a:r>
              <a:rPr lang="es-ES" baseline="0" dirty="0" smtClean="0"/>
              <a:t> el tiempo de existencia de una empresa y dependiendo del grado de presión al que se la someta por su entorno (competencia, globalización…) la empresa pasa por una serie de estadio que se tipifican por el grado de asimilación que la empresa logra de la tecnología en la que se basa su negocio</a:t>
            </a:r>
            <a:endParaRPr lang="es-ES"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50</a:t>
            </a:fld>
            <a:endParaRPr lang="es-ES_tradnl" dirty="0"/>
          </a:p>
        </p:txBody>
      </p:sp>
    </p:spTree>
    <p:extLst>
      <p:ext uri="{BB962C8B-B14F-4D97-AF65-F5344CB8AC3E}">
        <p14:creationId xmlns:p14="http://schemas.microsoft.com/office/powerpoint/2010/main" val="3131724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51</a:t>
            </a:fld>
            <a:endParaRPr lang="es-ES_tradnl" dirty="0"/>
          </a:p>
        </p:txBody>
      </p:sp>
    </p:spTree>
    <p:extLst>
      <p:ext uri="{BB962C8B-B14F-4D97-AF65-F5344CB8AC3E}">
        <p14:creationId xmlns:p14="http://schemas.microsoft.com/office/powerpoint/2010/main" val="27815538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52</a:t>
            </a:fld>
            <a:endParaRPr lang="es-ES_tradnl" dirty="0"/>
          </a:p>
        </p:txBody>
      </p:sp>
    </p:spTree>
    <p:extLst>
      <p:ext uri="{BB962C8B-B14F-4D97-AF65-F5344CB8AC3E}">
        <p14:creationId xmlns:p14="http://schemas.microsoft.com/office/powerpoint/2010/main" val="28382602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53</a:t>
            </a:fld>
            <a:endParaRPr lang="es-ES_tradnl" dirty="0"/>
          </a:p>
        </p:txBody>
      </p:sp>
    </p:spTree>
    <p:extLst>
      <p:ext uri="{BB962C8B-B14F-4D97-AF65-F5344CB8AC3E}">
        <p14:creationId xmlns:p14="http://schemas.microsoft.com/office/powerpoint/2010/main" val="18379789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54</a:t>
            </a:fld>
            <a:endParaRPr lang="es-ES_tradnl" dirty="0"/>
          </a:p>
        </p:txBody>
      </p:sp>
    </p:spTree>
    <p:extLst>
      <p:ext uri="{BB962C8B-B14F-4D97-AF65-F5344CB8AC3E}">
        <p14:creationId xmlns:p14="http://schemas.microsoft.com/office/powerpoint/2010/main" val="2168295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55</a:t>
            </a:fld>
            <a:endParaRPr lang="es-ES_tradnl" dirty="0"/>
          </a:p>
        </p:txBody>
      </p:sp>
    </p:spTree>
    <p:extLst>
      <p:ext uri="{BB962C8B-B14F-4D97-AF65-F5344CB8AC3E}">
        <p14:creationId xmlns:p14="http://schemas.microsoft.com/office/powerpoint/2010/main" val="35110272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56</a:t>
            </a:fld>
            <a:endParaRPr lang="es-ES_tradnl" dirty="0"/>
          </a:p>
        </p:txBody>
      </p:sp>
    </p:spTree>
    <p:extLst>
      <p:ext uri="{BB962C8B-B14F-4D97-AF65-F5344CB8AC3E}">
        <p14:creationId xmlns:p14="http://schemas.microsoft.com/office/powerpoint/2010/main" val="35110272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57</a:t>
            </a:fld>
            <a:endParaRPr lang="es-ES_tradnl" dirty="0"/>
          </a:p>
        </p:txBody>
      </p:sp>
    </p:spTree>
    <p:extLst>
      <p:ext uri="{BB962C8B-B14F-4D97-AF65-F5344CB8AC3E}">
        <p14:creationId xmlns:p14="http://schemas.microsoft.com/office/powerpoint/2010/main" val="35110272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0" dirty="0" smtClean="0"/>
              <a:t>Rebaño. http://www.flickr.com/photos/vfer/2339726517/in/photostream/</a:t>
            </a:r>
            <a:endParaRPr lang="es-ES" b="0"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58</a:t>
            </a:fld>
            <a:endParaRPr lang="es-E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59</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extLst>
      <p:ext uri="{BB962C8B-B14F-4D97-AF65-F5344CB8AC3E}">
        <p14:creationId xmlns:p14="http://schemas.microsoft.com/office/powerpoint/2010/main" val="35390073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60</a:t>
            </a:fld>
            <a:endParaRPr lang="es-E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0" dirty="0" smtClean="0"/>
              <a:t>Panorámica polar de Béjar. http://www.flickr.com/photos/seiho/2382242921/</a:t>
            </a:r>
            <a:endParaRPr lang="es-ES" b="0"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61</a:t>
            </a:fld>
            <a:endParaRPr lang="es-E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62</a:t>
            </a:fld>
            <a:endParaRPr lang="es-E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ciclo PDCA, también conocido como "Círculo de </a:t>
            </a:r>
            <a:r>
              <a:rPr lang="es-ES" dirty="0" err="1" smtClean="0"/>
              <a:t>Deming</a:t>
            </a:r>
            <a:r>
              <a:rPr lang="es-ES" dirty="0" smtClean="0"/>
              <a:t>" (de Edwards </a:t>
            </a:r>
            <a:r>
              <a:rPr lang="es-ES" dirty="0" err="1" smtClean="0"/>
              <a:t>Deming</a:t>
            </a:r>
            <a:r>
              <a:rPr lang="es-ES" dirty="0" smtClean="0"/>
              <a:t>), es una estrategia de mejora continua de la calidad en cuatro pasos, basada en un concepto ideado por Walter A. </a:t>
            </a:r>
            <a:r>
              <a:rPr lang="es-ES" dirty="0" err="1" smtClean="0"/>
              <a:t>Shewhart</a:t>
            </a:r>
            <a:r>
              <a:rPr lang="es-ES" dirty="0" smtClean="0"/>
              <a:t>. También se denomina espiral de mejora continua. Es muy utilizado por los SGSI.</a:t>
            </a:r>
          </a:p>
          <a:p>
            <a:r>
              <a:rPr lang="es-ES" dirty="0" smtClean="0"/>
              <a:t>Las siglas PDCA son el acrónimo de Plan, Do, </a:t>
            </a:r>
            <a:r>
              <a:rPr lang="es-ES" dirty="0" err="1" smtClean="0"/>
              <a:t>Check</a:t>
            </a:r>
            <a:r>
              <a:rPr lang="es-ES" dirty="0" smtClean="0"/>
              <a:t>, </a:t>
            </a:r>
            <a:r>
              <a:rPr lang="es-ES" dirty="0" err="1" smtClean="0"/>
              <a:t>Act</a:t>
            </a:r>
            <a:r>
              <a:rPr lang="es-ES" dirty="0" smtClean="0"/>
              <a:t> (Planificar, Hacer, Verificar, Actuar).</a:t>
            </a:r>
          </a:p>
          <a:p>
            <a:endParaRPr lang="es-ES"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63</a:t>
            </a:fld>
            <a:endParaRPr lang="es-E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64</a:t>
            </a:fld>
            <a:endParaRPr lang="es-E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65</a:t>
            </a:fld>
            <a:endParaRPr lang="es-E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66</a:t>
            </a:fld>
            <a:endParaRPr lang="es-E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0" dirty="0" smtClean="0"/>
              <a:t>En ruta en el desierto. http://www.flickr.com/photos/aztlek/2313034369/</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Camino a </a:t>
            </a:r>
            <a:r>
              <a:rPr lang="en-US" b="0" dirty="0" err="1" smtClean="0"/>
              <a:t>las</a:t>
            </a:r>
            <a:r>
              <a:rPr lang="en-US" b="0" dirty="0" smtClean="0"/>
              <a:t> </a:t>
            </a:r>
            <a:r>
              <a:rPr lang="en-US" b="0" dirty="0" err="1" smtClean="0"/>
              <a:t>Montañas</a:t>
            </a:r>
            <a:r>
              <a:rPr lang="en-US" b="0" dirty="0" smtClean="0"/>
              <a:t> (The Way to the Mountains). http://www.flickr.com/photos/silviandjuan/4147666301/</a:t>
            </a:r>
            <a:endParaRPr lang="es-ES" b="0"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67</a:t>
            </a:fld>
            <a:endParaRPr lang="es-E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Misión: ¿quiénes</a:t>
            </a:r>
            <a:r>
              <a:rPr lang="es-ES" baseline="0" dirty="0" smtClean="0"/>
              <a:t> somos? ¿de dónde venimos?</a:t>
            </a:r>
          </a:p>
          <a:p>
            <a:r>
              <a:rPr lang="es-ES" baseline="0" dirty="0" smtClean="0"/>
              <a:t>Visión: ¿A dónde vamos?</a:t>
            </a:r>
          </a:p>
          <a:p>
            <a:r>
              <a:rPr lang="es-ES" baseline="0" dirty="0" smtClean="0"/>
              <a:t>DAFO: ¿Dónde estamos?</a:t>
            </a:r>
            <a:endParaRPr lang="es-ES"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68</a:t>
            </a:fld>
            <a:endParaRPr lang="es-E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b="0"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69</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Un </a:t>
            </a:r>
            <a:r>
              <a:rPr lang="es-ES" b="1" dirty="0" smtClean="0"/>
              <a:t>dato</a:t>
            </a:r>
            <a:r>
              <a:rPr lang="es-ES" dirty="0" smtClean="0"/>
              <a:t> es una representación simbólica (numérica, alfabética, etc.), atributo o característica de una entidad.</a:t>
            </a:r>
          </a:p>
          <a:p>
            <a:r>
              <a:rPr lang="es-ES" dirty="0" smtClean="0"/>
              <a:t>El dato no tiene valor semántico (sentido) en sí mismo, pero convenientemente tratado (procesado) se puede utilizar en la realización de cálculos o toma de decisiones.</a:t>
            </a:r>
          </a:p>
          <a:p>
            <a:r>
              <a:rPr lang="es-ES" dirty="0" smtClean="0"/>
              <a:t>La </a:t>
            </a:r>
            <a:r>
              <a:rPr lang="es-ES" b="1" dirty="0" smtClean="0"/>
              <a:t>Información</a:t>
            </a:r>
            <a:r>
              <a:rPr lang="es-ES" dirty="0" smtClean="0"/>
              <a:t> es un conjunto organizado de datos, que constituyen un mensaje sobre un determinado ente o fenómeno</a:t>
            </a:r>
          </a:p>
          <a:p>
            <a:r>
              <a:rPr lang="es-ES" b="1" dirty="0" smtClean="0"/>
              <a:t>Conocimiento</a:t>
            </a:r>
            <a:r>
              <a:rPr lang="es-ES" b="0" dirty="0" smtClean="0"/>
              <a:t> es la capacidad para actuar. Capacidad para producir resultados</a:t>
            </a:r>
            <a:endParaRPr lang="es-ES" b="1" dirty="0"/>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304765781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Foto: </a:t>
            </a:r>
            <a:r>
              <a:rPr lang="en-US" b="1" dirty="0" smtClean="0"/>
              <a:t>It's about rules and strategy http://www.flickr.com/photos/pshan427/2331162310/</a:t>
            </a:r>
            <a:endParaRPr lang="es-ES"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70</a:t>
            </a:fld>
            <a:endParaRPr lang="es-E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71</a:t>
            </a:fld>
            <a:endParaRPr lang="es-E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72</a:t>
            </a:fld>
            <a:endParaRPr lang="es-E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73</a:t>
            </a:fld>
            <a:endParaRPr lang="es-ES_tradnl"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74</a:t>
            </a:fld>
            <a:endParaRPr lang="es-ES_tradnl" dirty="0"/>
          </a:p>
        </p:txBody>
      </p:sp>
    </p:spTree>
    <p:extLst>
      <p:ext uri="{BB962C8B-B14F-4D97-AF65-F5344CB8AC3E}">
        <p14:creationId xmlns:p14="http://schemas.microsoft.com/office/powerpoint/2010/main" val="271260653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75</a:t>
            </a:fld>
            <a:endParaRPr lang="es-ES_tradnl" dirty="0"/>
          </a:p>
        </p:txBody>
      </p:sp>
    </p:spTree>
    <p:extLst>
      <p:ext uri="{BB962C8B-B14F-4D97-AF65-F5344CB8AC3E}">
        <p14:creationId xmlns:p14="http://schemas.microsoft.com/office/powerpoint/2010/main" val="16403134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76</a:t>
            </a:fld>
            <a:endParaRPr lang="es-ES_tradnl" dirty="0"/>
          </a:p>
        </p:txBody>
      </p:sp>
    </p:spTree>
    <p:extLst>
      <p:ext uri="{BB962C8B-B14F-4D97-AF65-F5344CB8AC3E}">
        <p14:creationId xmlns:p14="http://schemas.microsoft.com/office/powerpoint/2010/main" val="426198939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77</a:t>
            </a:fld>
            <a:endParaRPr lang="es-ES_tradnl" dirty="0"/>
          </a:p>
        </p:txBody>
      </p:sp>
    </p:spTree>
    <p:extLst>
      <p:ext uri="{BB962C8B-B14F-4D97-AF65-F5344CB8AC3E}">
        <p14:creationId xmlns:p14="http://schemas.microsoft.com/office/powerpoint/2010/main" val="369232949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78</a:t>
            </a:fld>
            <a:endParaRPr lang="es-ES_tradnl" dirty="0"/>
          </a:p>
        </p:txBody>
      </p:sp>
    </p:spTree>
    <p:extLst>
      <p:ext uri="{BB962C8B-B14F-4D97-AF65-F5344CB8AC3E}">
        <p14:creationId xmlns:p14="http://schemas.microsoft.com/office/powerpoint/2010/main" val="197820061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79</a:t>
            </a:fld>
            <a:endParaRPr lang="es-ES_tradn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extLst>
      <p:ext uri="{BB962C8B-B14F-4D97-AF65-F5344CB8AC3E}">
        <p14:creationId xmlns:p14="http://schemas.microsoft.com/office/powerpoint/2010/main" val="153488956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80</a:t>
            </a:fld>
            <a:endParaRPr lang="es-ES_tradnl"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81</a:t>
            </a:fld>
            <a:endParaRPr lang="es-ES_tradnl"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82</a:t>
            </a:fld>
            <a:endParaRPr lang="es-ES_tradnl" dirty="0"/>
          </a:p>
        </p:txBody>
      </p:sp>
    </p:spTree>
    <p:extLst>
      <p:ext uri="{BB962C8B-B14F-4D97-AF65-F5344CB8AC3E}">
        <p14:creationId xmlns:p14="http://schemas.microsoft.com/office/powerpoint/2010/main" val="296149768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83</a:t>
            </a:fld>
            <a:endParaRPr lang="es-ES_tradnl"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84</a:t>
            </a:fld>
            <a:endParaRPr lang="es-E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85</a:t>
            </a:fld>
            <a:endParaRPr lang="es-E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spcBef>
                <a:spcPct val="0"/>
              </a:spcBef>
            </a:pPr>
            <a:r>
              <a:rPr lang="es-ES" dirty="0" smtClean="0"/>
              <a:t>El eje de </a:t>
            </a:r>
            <a:r>
              <a:rPr lang="es-ES" dirty="0" err="1" smtClean="0"/>
              <a:t>abcisas</a:t>
            </a:r>
            <a:r>
              <a:rPr lang="es-ES" dirty="0" smtClean="0"/>
              <a:t> (horizontal) calibraría la intensidad del uso de las TIC de diversos colectivos o grupos (de empresas en este caso).</a:t>
            </a:r>
          </a:p>
          <a:p>
            <a:pPr>
              <a:spcBef>
                <a:spcPct val="0"/>
              </a:spcBef>
            </a:pPr>
            <a:r>
              <a:rPr lang="es-ES" dirty="0" smtClean="0"/>
              <a:t>En el eje de ordenadas se representaría la "ejemplaridad" o la capacidad de arrastre de cada colectivo, la influencia que pudiera tener para otros como referente para otros en el uso de las TIC.</a:t>
            </a:r>
          </a:p>
          <a:p>
            <a:pPr>
              <a:spcBef>
                <a:spcPct val="0"/>
              </a:spcBef>
            </a:pPr>
            <a:r>
              <a:rPr lang="es-ES" dirty="0" smtClean="0"/>
              <a:t>En su esquematismo, el diagrama pretende ilustrar que:</a:t>
            </a:r>
          </a:p>
          <a:p>
            <a:pPr>
              <a:spcBef>
                <a:spcPct val="0"/>
              </a:spcBef>
            </a:pPr>
            <a:r>
              <a:rPr lang="es-ES" dirty="0" smtClean="0"/>
              <a:t>La distancia entre los "</a:t>
            </a:r>
            <a:r>
              <a:rPr lang="es-ES" b="1" i="1" dirty="0" smtClean="0"/>
              <a:t>Referentes Globales</a:t>
            </a:r>
            <a:r>
              <a:rPr lang="es-ES" dirty="0" smtClean="0"/>
              <a:t>" (Google, Amazon y similares) y la "</a:t>
            </a:r>
            <a:r>
              <a:rPr lang="es-ES" b="1" i="1" dirty="0" smtClean="0"/>
              <a:t>Mayoría Indiferente</a:t>
            </a:r>
            <a:r>
              <a:rPr lang="es-ES" dirty="0" smtClean="0"/>
              <a:t>" a la causa de las TIC hace imposible que compartan un mismo "marco mental", un mismo lenguaje. Provoca reacciones como "</a:t>
            </a:r>
            <a:r>
              <a:rPr lang="es-ES" i="1" dirty="0" smtClean="0"/>
              <a:t>esto es posible en …, pero no aquí".</a:t>
            </a:r>
            <a:r>
              <a:rPr lang="es-ES" dirty="0" smtClean="0"/>
              <a:t> </a:t>
            </a:r>
          </a:p>
          <a:p>
            <a:pPr>
              <a:spcBef>
                <a:spcPct val="0"/>
              </a:spcBef>
            </a:pPr>
            <a:r>
              <a:rPr lang="es-ES" dirty="0" smtClean="0"/>
              <a:t>Los "</a:t>
            </a:r>
            <a:r>
              <a:rPr lang="es-ES" b="1" i="1" dirty="0" err="1" smtClean="0"/>
              <a:t>Techies</a:t>
            </a:r>
            <a:r>
              <a:rPr lang="es-ES" dirty="0" smtClean="0"/>
              <a:t>" (perdón por generalizar) tienen poca capacidad de arrastre entre los colectivos poco afines a las TIC. Pocos empresarios de fuera del sector, por ejemplo, se emocionarían en un "</a:t>
            </a:r>
            <a:r>
              <a:rPr lang="es-ES" dirty="0" smtClean="0">
                <a:hlinkClick r:id="rId3"/>
              </a:rPr>
              <a:t>Campus </a:t>
            </a:r>
            <a:r>
              <a:rPr lang="es-ES" dirty="0" err="1" smtClean="0">
                <a:hlinkClick r:id="rId3"/>
              </a:rPr>
              <a:t>Party</a:t>
            </a:r>
            <a:r>
              <a:rPr lang="es-ES" dirty="0" smtClean="0"/>
              <a:t>". </a:t>
            </a:r>
          </a:p>
          <a:p>
            <a:pPr>
              <a:spcBef>
                <a:spcPct val="0"/>
              </a:spcBef>
            </a:pPr>
            <a:r>
              <a:rPr lang="es-ES" dirty="0" smtClean="0"/>
              <a:t>Hay en nuestro entorno empresas "</a:t>
            </a:r>
            <a:r>
              <a:rPr lang="es-ES" b="1" i="1" dirty="0" smtClean="0"/>
              <a:t>Emergentes</a:t>
            </a:r>
            <a:r>
              <a:rPr lang="es-ES" dirty="0" smtClean="0"/>
              <a:t>", sea en la producción de TIC o en el uso avanzado de las TIC, pero muchos de ellos poco conocidas en general. No tienen el status de ‘rol </a:t>
            </a:r>
            <a:r>
              <a:rPr lang="es-ES" dirty="0" err="1" smtClean="0"/>
              <a:t>models</a:t>
            </a:r>
            <a:r>
              <a:rPr lang="es-ES" dirty="0" smtClean="0"/>
              <a:t>’, pero pudieran quizá serlo, con la comunicación adecuada, para empresarios "</a:t>
            </a:r>
            <a:r>
              <a:rPr lang="es-ES" b="1" i="1" dirty="0" smtClean="0"/>
              <a:t>Pragmáticos</a:t>
            </a:r>
            <a:r>
              <a:rPr lang="es-ES" dirty="0" smtClean="0"/>
              <a:t>". Que no comprarían la causa de las TIC en abstracto, pero sí envuelta en proyectos empresariales con los que pudieran desarrollar una cierta afinidad. </a:t>
            </a:r>
          </a:p>
          <a:p>
            <a:pPr>
              <a:spcBef>
                <a:spcPct val="0"/>
              </a:spcBef>
            </a:pPr>
            <a:r>
              <a:rPr lang="es-ES" dirty="0" smtClean="0"/>
              <a:t>El grupo calificado como "</a:t>
            </a:r>
            <a:r>
              <a:rPr lang="es-ES" b="1" i="1" dirty="0" smtClean="0"/>
              <a:t>Mayoría Indiferente"</a:t>
            </a:r>
            <a:r>
              <a:rPr lang="es-ES" dirty="0" smtClean="0"/>
              <a:t> a las TIC no sería, se supone, indiferente al éxito en el uso de las TIC por parte de los empresarios Pragmáticos. Actuarían seguramente por mimetismo</a:t>
            </a:r>
          </a:p>
          <a:p>
            <a:pPr>
              <a:spcBef>
                <a:spcPct val="0"/>
              </a:spcBef>
            </a:pP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86</a:t>
            </a:fld>
            <a:endParaRPr lang="es-E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87</a:t>
            </a:fld>
            <a:endParaRPr lang="es-E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D5023EF-00C2-4F0B-8FB0-4BA09394A950}" type="slidenum">
              <a:rPr lang="es-ES" smtClean="0"/>
              <a:pPr/>
              <a:t>88</a:t>
            </a:fld>
            <a:endParaRPr lang="es-E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89</a:t>
            </a:fld>
            <a:endParaRPr lang="es-ES_tradn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extLst>
      <p:ext uri="{BB962C8B-B14F-4D97-AF65-F5344CB8AC3E}">
        <p14:creationId xmlns:p14="http://schemas.microsoft.com/office/powerpoint/2010/main" val="239851825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90</a:t>
            </a:fld>
            <a:endParaRPr lang="es-ES_tradnl"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91</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 smtClean="0"/>
              <a:t>Haga clic para modificar el estilo de título del patrón</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 smtClean="0"/>
              <a:t>Haga clic para modificar el estilo de título del patrón</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p>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 smtClean="0"/>
              <a:t>Haga clic para modificar el estilo de título del patrón</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8" name="7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pic>
        <p:nvPicPr>
          <p:cNvPr id="10" name="9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11" y="6321844"/>
            <a:ext cx="1512167" cy="5635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_tradnl"/>
          </a:p>
        </p:txBody>
      </p:sp>
      <p:sp>
        <p:nvSpPr>
          <p:cNvPr id="3" name="Marcador de fecha 2"/>
          <p:cNvSpPr>
            <a:spLocks noGrp="1"/>
          </p:cNvSpPr>
          <p:nvPr>
            <p:ph type="dt" sz="half" idx="10"/>
          </p:nvPr>
        </p:nvSpPr>
        <p:spPr/>
        <p:txBody>
          <a:bodyPr/>
          <a:lstStyle/>
          <a:p>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 smtClean="0"/>
              <a:t>Haga clic para modificar el estilo de título del patrón</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 smtClean="0"/>
              <a:t>Haga clic para modificar el estilo de título del patrón</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8" name="Imagen 7" descr="Grial 100 transparente.png"/>
          <p:cNvPicPr>
            <a:picLocks noChangeAspect="1"/>
          </p:cNvPicPr>
          <p:nvPr/>
        </p:nvPicPr>
        <p:blipFill>
          <a:blip r:embed="rId13"/>
          <a:stretch>
            <a:fillRect/>
          </a:stretch>
        </p:blipFill>
        <p:spPr>
          <a:xfrm>
            <a:off x="6337300" y="0"/>
            <a:ext cx="2806700" cy="127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garcia@usal.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twitter.com/frangp" TargetMode="External"/><Relationship Id="rId4" Type="http://schemas.openxmlformats.org/officeDocument/2006/relationships/hyperlink" Target="http://grial.usal.e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upload.wikimedia.org/wikipedia/commons/0/00/Transistor_Count_and_Moore's_Law_-_2008.sv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hyperlink" Target="http://www.deviantart.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flickr.com/photos/luchilu/410584534/in/set-72157600613333995"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universidaddigital2010.es/"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5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59.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8.emf"/><Relationship Id="rId7"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10" Type="http://schemas.openxmlformats.org/officeDocument/2006/relationships/image" Target="../media/image15.emf"/><Relationship Id="rId4" Type="http://schemas.openxmlformats.org/officeDocument/2006/relationships/image" Target="../media/image9.emf"/><Relationship Id="rId9" Type="http://schemas.openxmlformats.org/officeDocument/2006/relationships/image" Target="../media/image14.emf"/></Relationships>
</file>

<file path=ppt/slides/_rels/slide6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62.xm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8.jpeg"/></Relationships>
</file>

<file path=ppt/slides/_rels/slide6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hyperlink" Target="http://grial.usal.es/" TargetMode="External"/><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hyperlink" Target="http://www.deviantart.com/"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6.gif"/><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ace-of-finland.deviantart.com/" TargetMode="External"/><Relationship Id="rId2" Type="http://schemas.openxmlformats.org/officeDocument/2006/relationships/notesSlide" Target="../notesSlides/notesSlide89.xml"/><Relationship Id="rId1" Type="http://schemas.openxmlformats.org/officeDocument/2006/relationships/slideLayout" Target="../slideLayouts/slideLayout3.xml"/><Relationship Id="rId5" Type="http://schemas.openxmlformats.org/officeDocument/2006/relationships/image" Target="../media/image70.jpeg"/><Relationship Id="rId4" Type="http://schemas.openxmlformats.org/officeDocument/2006/relationships/hyperlink" Target="http://www.deviantart.co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grial.usal.es/" TargetMode="External"/><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hyperlink" Target="http://twitter.com/grial_usal" TargetMode="External"/><Relationship Id="rId4" Type="http://schemas.openxmlformats.org/officeDocument/2006/relationships/hyperlink" Target="http://www.facebook.com/grialusal"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mailto:fgarcia@usal.es" TargetMode="External"/><Relationship Id="rId2" Type="http://schemas.openxmlformats.org/officeDocument/2006/relationships/notesSlide" Target="../notesSlides/notesSlide9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twitter.com/frangp" TargetMode="External"/><Relationship Id="rId4" Type="http://schemas.openxmlformats.org/officeDocument/2006/relationships/hyperlink" Target="http://grial.usa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39096"/>
            <a:ext cx="7772400" cy="1470025"/>
          </a:xfrm>
        </p:spPr>
        <p:txBody>
          <a:bodyPr>
            <a:normAutofit/>
          </a:bodyPr>
          <a:lstStyle/>
          <a:p>
            <a:r>
              <a:rPr lang="es-ES" sz="4000" dirty="0" smtClean="0"/>
              <a:t>Gestión del Conocimiento</a:t>
            </a:r>
            <a:endParaRPr lang="es-ES" sz="4000" dirty="0"/>
          </a:p>
        </p:txBody>
      </p:sp>
      <p:sp>
        <p:nvSpPr>
          <p:cNvPr id="3" name="2 Subtítulo"/>
          <p:cNvSpPr>
            <a:spLocks noGrp="1"/>
          </p:cNvSpPr>
          <p:nvPr>
            <p:ph type="subTitle" idx="1"/>
          </p:nvPr>
        </p:nvSpPr>
        <p:spPr>
          <a:xfrm>
            <a:off x="1047749" y="3177541"/>
            <a:ext cx="7077075" cy="2051058"/>
          </a:xfrm>
        </p:spPr>
        <p:txBody>
          <a:bodyPr>
            <a:normAutofit fontScale="77500" lnSpcReduction="20000"/>
          </a:bodyPr>
          <a:lstStyle/>
          <a:p>
            <a:r>
              <a:rPr lang="es-ES" dirty="0"/>
              <a:t>Dr. Francisco José García Peñalvo</a:t>
            </a:r>
          </a:p>
          <a:p>
            <a:endParaRPr lang="es-ES" sz="2100" dirty="0" smtClean="0"/>
          </a:p>
          <a:p>
            <a:r>
              <a:rPr lang="es-ES" sz="2100" dirty="0" smtClean="0"/>
              <a:t>Departamento </a:t>
            </a:r>
            <a:r>
              <a:rPr lang="es-ES" sz="2100" dirty="0"/>
              <a:t>de Informática y Automática</a:t>
            </a:r>
          </a:p>
          <a:p>
            <a:r>
              <a:rPr lang="es-ES" sz="2100" dirty="0"/>
              <a:t>GRupo de investigación en InterAcción y eLearning (GRIAL)</a:t>
            </a:r>
          </a:p>
          <a:p>
            <a:r>
              <a:rPr lang="es-ES" sz="2100" dirty="0"/>
              <a:t>Universidad de Salamanca</a:t>
            </a:r>
          </a:p>
          <a:p>
            <a:r>
              <a:rPr lang="es-ES" sz="2100" dirty="0">
                <a:hlinkClick r:id="rId3"/>
              </a:rPr>
              <a:t>fgarcia@usal.es</a:t>
            </a:r>
            <a:endParaRPr lang="es-ES" sz="2100" dirty="0"/>
          </a:p>
          <a:p>
            <a:r>
              <a:rPr lang="es-ES" sz="2100" dirty="0">
                <a:hlinkClick r:id="rId4"/>
              </a:rPr>
              <a:t>http://grial.usal.es</a:t>
            </a:r>
            <a:r>
              <a:rPr lang="es-ES" sz="2100" dirty="0"/>
              <a:t> </a:t>
            </a:r>
          </a:p>
          <a:p>
            <a:r>
              <a:rPr lang="es-ES" sz="2100" dirty="0">
                <a:hlinkClick r:id="rId5"/>
              </a:rPr>
              <a:t>http://</a:t>
            </a:r>
            <a:r>
              <a:rPr lang="es-ES" sz="2100" dirty="0" smtClean="0">
                <a:hlinkClick r:id="rId5"/>
              </a:rPr>
              <a:t>twitter.com/frangp</a:t>
            </a:r>
            <a:endParaRPr lang="es-ES" sz="2100" dirty="0"/>
          </a:p>
        </p:txBody>
      </p:sp>
      <p:pic>
        <p:nvPicPr>
          <p:cNvPr id="8" name="Picture 1"/>
          <p:cNvPicPr>
            <a:picLocks noChangeAspect="1" noChangeArrowheads="1"/>
          </p:cNvPicPr>
          <p:nvPr/>
        </p:nvPicPr>
        <p:blipFill>
          <a:blip r:embed="rId6" cstate="print"/>
          <a:srcRect t="4261" r="7216" b="19032"/>
          <a:stretch>
            <a:fillRect/>
          </a:stretch>
        </p:blipFill>
        <p:spPr bwMode="auto">
          <a:xfrm>
            <a:off x="8129814" y="6508314"/>
            <a:ext cx="685800" cy="233799"/>
          </a:xfrm>
          <a:prstGeom prst="rect">
            <a:avLst/>
          </a:prstGeom>
          <a:noFill/>
          <a:ln w="9525">
            <a:noFill/>
            <a:miter lim="800000"/>
            <a:headEnd/>
            <a:tailEnd/>
          </a:ln>
          <a:effectLst/>
        </p:spPr>
      </p:pic>
      <p:sp>
        <p:nvSpPr>
          <p:cNvPr id="7" name="6 Rectángulo"/>
          <p:cNvSpPr/>
          <p:nvPr/>
        </p:nvSpPr>
        <p:spPr>
          <a:xfrm>
            <a:off x="0" y="4324"/>
            <a:ext cx="8056588" cy="307777"/>
          </a:xfrm>
          <a:prstGeom prst="rect">
            <a:avLst/>
          </a:prstGeom>
        </p:spPr>
        <p:txBody>
          <a:bodyPr wrap="square">
            <a:spAutoFit/>
          </a:bodyPr>
          <a:lstStyle/>
          <a:p>
            <a:r>
              <a:rPr lang="es-ES" sz="1400" b="1" dirty="0"/>
              <a:t>Recursos Informáticos - Unidad I: Gestión de la Tecnología y del Conocimiento</a:t>
            </a:r>
            <a:endParaRPr lang="es-ES" sz="1400" dirty="0"/>
          </a:p>
        </p:txBody>
      </p:sp>
      <p:sp>
        <p:nvSpPr>
          <p:cNvPr id="10" name="9 CuadroTexto"/>
          <p:cNvSpPr txBox="1"/>
          <p:nvPr/>
        </p:nvSpPr>
        <p:spPr>
          <a:xfrm>
            <a:off x="1366823" y="5809105"/>
            <a:ext cx="6429420" cy="830997"/>
          </a:xfrm>
          <a:prstGeom prst="rect">
            <a:avLst/>
          </a:prstGeom>
          <a:noFill/>
        </p:spPr>
        <p:txBody>
          <a:bodyPr wrap="square" rtlCol="0">
            <a:spAutoFit/>
          </a:bodyPr>
          <a:lstStyle/>
          <a:p>
            <a:pPr algn="ctr"/>
            <a:r>
              <a:rPr lang="es-ES" dirty="0" smtClean="0">
                <a:solidFill>
                  <a:srgbClr val="FF0000"/>
                </a:solidFill>
              </a:rPr>
              <a:t>Máster en las TIC en la Educación: Análisis y Diseño de Procesos, Recursos y Prácticas Formativas</a:t>
            </a:r>
          </a:p>
          <a:p>
            <a:pPr algn="ctr"/>
            <a:r>
              <a:rPr lang="es-ES" sz="1200" dirty="0" smtClean="0"/>
              <a:t>Facultad de Educación – 15 de febrero 2010</a:t>
            </a:r>
            <a:endParaRPr lang="es-ES" sz="1200" dirty="0"/>
          </a:p>
        </p:txBody>
      </p:sp>
    </p:spTree>
    <p:extLst>
      <p:ext uri="{BB962C8B-B14F-4D97-AF65-F5344CB8AC3E}">
        <p14:creationId xmlns:p14="http://schemas.microsoft.com/office/powerpoint/2010/main" val="594780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conocimiento</a:t>
            </a:r>
            <a:endParaRPr lang="es-ES" dirty="0"/>
          </a:p>
        </p:txBody>
      </p:sp>
      <p:sp>
        <p:nvSpPr>
          <p:cNvPr id="3" name="2 Marcador de contenido"/>
          <p:cNvSpPr>
            <a:spLocks noGrp="1"/>
          </p:cNvSpPr>
          <p:nvPr>
            <p:ph idx="1"/>
          </p:nvPr>
        </p:nvSpPr>
        <p:spPr>
          <a:xfrm>
            <a:off x="457200" y="1270000"/>
            <a:ext cx="8229600" cy="4577347"/>
          </a:xfrm>
        </p:spPr>
        <p:txBody>
          <a:bodyPr>
            <a:normAutofit fontScale="92500" lnSpcReduction="10000"/>
          </a:bodyPr>
          <a:lstStyle/>
          <a:p>
            <a:r>
              <a:rPr lang="es-CO" dirty="0"/>
              <a:t>Según su nivel de </a:t>
            </a:r>
            <a:r>
              <a:rPr lang="es-CO" dirty="0" smtClean="0"/>
              <a:t>sistematización</a:t>
            </a:r>
            <a:endParaRPr lang="es-CO" dirty="0"/>
          </a:p>
          <a:p>
            <a:pPr lvl="1"/>
            <a:r>
              <a:rPr lang="es-CO" dirty="0" smtClean="0"/>
              <a:t>Explícito</a:t>
            </a:r>
          </a:p>
          <a:p>
            <a:pPr lvl="2"/>
            <a:r>
              <a:rPr lang="es-CO" dirty="0" smtClean="0"/>
              <a:t>Conocimiento basado en datos concretos que pueden expresarse en lenguaje formal y que es </a:t>
            </a:r>
            <a:r>
              <a:rPr lang="es-CO" dirty="0" err="1" smtClean="0"/>
              <a:t>empaquetable</a:t>
            </a:r>
            <a:endParaRPr lang="es-CO" dirty="0" smtClean="0"/>
          </a:p>
          <a:p>
            <a:pPr lvl="2"/>
            <a:r>
              <a:rPr lang="es-CO" dirty="0" smtClean="0"/>
              <a:t>Puede utilizarse y compartirse mediante algún medio</a:t>
            </a:r>
          </a:p>
          <a:p>
            <a:pPr lvl="2"/>
            <a:r>
              <a:rPr lang="es-CO" dirty="0" smtClean="0"/>
              <a:t>Es transferible, siempre que el receptor posea las claves para aprovecharlo</a:t>
            </a:r>
          </a:p>
          <a:p>
            <a:pPr lvl="1"/>
            <a:r>
              <a:rPr lang="es-CO" dirty="0" smtClean="0"/>
              <a:t>Tácito</a:t>
            </a:r>
            <a:endParaRPr lang="es-CO" dirty="0"/>
          </a:p>
          <a:p>
            <a:pPr lvl="2"/>
            <a:r>
              <a:rPr lang="es-ES" dirty="0" smtClean="0"/>
              <a:t>Es específico del contexto, es personal y difícil de formalizar, comunicar y transferir</a:t>
            </a:r>
          </a:p>
          <a:p>
            <a:pPr lvl="2"/>
            <a:r>
              <a:rPr lang="es-ES" dirty="0" smtClean="0"/>
              <a:t>Se compone de ideas, habilidades y valores del individuo</a:t>
            </a:r>
          </a:p>
          <a:p>
            <a:pPr lvl="2"/>
            <a:r>
              <a:rPr lang="es-ES" dirty="0" smtClean="0"/>
              <a:t>Está íntimamente ligado a las personas y determina sus conductas</a:t>
            </a:r>
          </a:p>
          <a:p>
            <a:pPr lvl="2"/>
            <a:r>
              <a:rPr lang="es-ES" dirty="0" smtClean="0"/>
              <a:t>No está registrado por lo que es más difícil de compartir</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10</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211924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conocimiento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11</a:t>
            </a:fld>
            <a:endParaRPr lang="es-ES_tradnl"/>
          </a:p>
        </p:txBody>
      </p:sp>
      <p:sp>
        <p:nvSpPr>
          <p:cNvPr id="7" name="6 CuadroTexto"/>
          <p:cNvSpPr txBox="1"/>
          <p:nvPr/>
        </p:nvSpPr>
        <p:spPr>
          <a:xfrm>
            <a:off x="1255085" y="5588689"/>
            <a:ext cx="6595011" cy="276999"/>
          </a:xfrm>
          <a:prstGeom prst="rect">
            <a:avLst/>
          </a:prstGeom>
          <a:solidFill>
            <a:srgbClr val="FEF690"/>
          </a:solidFill>
        </p:spPr>
        <p:txBody>
          <a:bodyPr wrap="none" rtlCol="0">
            <a:spAutoFit/>
          </a:bodyPr>
          <a:lstStyle>
            <a:defPPr>
              <a:defRPr lang="es-ES_tradnl"/>
            </a:defPPr>
            <a:lvl1pPr>
              <a:defRPr sz="1400"/>
            </a:lvl1pPr>
          </a:lstStyle>
          <a:p>
            <a:r>
              <a:rPr lang="es-ES" sz="1200" dirty="0" smtClean="0"/>
              <a:t>Tomado </a:t>
            </a:r>
            <a:r>
              <a:rPr lang="es-ES" sz="1200" dirty="0"/>
              <a:t>de http://www.slideshare.net/escenaenelmar/gestion-del-conocimiento-presentation-591517</a:t>
            </a:r>
          </a:p>
        </p:txBody>
      </p:sp>
      <p:grpSp>
        <p:nvGrpSpPr>
          <p:cNvPr id="7270" name="7269 Grupo"/>
          <p:cNvGrpSpPr/>
          <p:nvPr/>
        </p:nvGrpSpPr>
        <p:grpSpPr>
          <a:xfrm>
            <a:off x="126206" y="1192838"/>
            <a:ext cx="8729663" cy="4457700"/>
            <a:chOff x="80963" y="1130300"/>
            <a:chExt cx="8729663" cy="4457700"/>
          </a:xfrm>
        </p:grpSpPr>
        <p:sp>
          <p:nvSpPr>
            <p:cNvPr id="5" name="AutoShape 3"/>
            <p:cNvSpPr>
              <a:spLocks noChangeAspect="1" noChangeArrowheads="1" noTextEdit="1"/>
            </p:cNvSpPr>
            <p:nvPr/>
          </p:nvSpPr>
          <p:spPr bwMode="auto">
            <a:xfrm>
              <a:off x="457201" y="1133475"/>
              <a:ext cx="8353425" cy="445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grpSp>
          <p:nvGrpSpPr>
            <p:cNvPr id="7269" name="7268 Grupo"/>
            <p:cNvGrpSpPr/>
            <p:nvPr/>
          </p:nvGrpSpPr>
          <p:grpSpPr>
            <a:xfrm>
              <a:off x="80963" y="1130300"/>
              <a:ext cx="8705851" cy="4448176"/>
              <a:chOff x="80963" y="1130300"/>
              <a:chExt cx="8705851" cy="4448176"/>
            </a:xfrm>
          </p:grpSpPr>
          <p:sp>
            <p:nvSpPr>
              <p:cNvPr id="6" name="Rectangle 5"/>
              <p:cNvSpPr>
                <a:spLocks noChangeArrowheads="1"/>
              </p:cNvSpPr>
              <p:nvPr/>
            </p:nvSpPr>
            <p:spPr bwMode="auto">
              <a:xfrm>
                <a:off x="4613276" y="4144963"/>
                <a:ext cx="280988"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100" b="0" i="0" u="none" strike="noStrike" cap="none" normalizeH="0" baseline="0" smtClean="0">
                    <a:ln>
                      <a:noFill/>
                    </a:ln>
                    <a:solidFill>
                      <a:srgbClr val="FFFFFF"/>
                    </a:solidFill>
                    <a:effectLst/>
                    <a:latin typeface="Arial" pitchFamily="34" charset="0"/>
                    <a:cs typeface="Arial" pitchFamily="34" charset="0"/>
                  </a:rPr>
                  <a:t>T</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6"/>
              <p:cNvSpPr>
                <a:spLocks noChangeArrowheads="1"/>
              </p:cNvSpPr>
              <p:nvPr/>
            </p:nvSpPr>
            <p:spPr bwMode="auto">
              <a:xfrm>
                <a:off x="1846263" y="2924175"/>
                <a:ext cx="6319838" cy="53975"/>
              </a:xfrm>
              <a:prstGeom prst="rect">
                <a:avLst/>
              </a:prstGeom>
              <a:solidFill>
                <a:srgbClr val="B3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9" name="Rectangle 7"/>
              <p:cNvSpPr>
                <a:spLocks noChangeArrowheads="1"/>
              </p:cNvSpPr>
              <p:nvPr/>
            </p:nvSpPr>
            <p:spPr bwMode="auto">
              <a:xfrm>
                <a:off x="1846263" y="2978150"/>
                <a:ext cx="6319838" cy="39688"/>
              </a:xfrm>
              <a:prstGeom prst="rect">
                <a:avLst/>
              </a:prstGeom>
              <a:solidFill>
                <a:srgbClr val="B2DE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0" name="Rectangle 8"/>
              <p:cNvSpPr>
                <a:spLocks noChangeArrowheads="1"/>
              </p:cNvSpPr>
              <p:nvPr/>
            </p:nvSpPr>
            <p:spPr bwMode="auto">
              <a:xfrm>
                <a:off x="1846263" y="3017838"/>
                <a:ext cx="6319838" cy="57150"/>
              </a:xfrm>
              <a:prstGeom prst="rect">
                <a:avLst/>
              </a:prstGeom>
              <a:solidFill>
                <a:srgbClr val="B0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1" name="Rectangle 9"/>
              <p:cNvSpPr>
                <a:spLocks noChangeArrowheads="1"/>
              </p:cNvSpPr>
              <p:nvPr/>
            </p:nvSpPr>
            <p:spPr bwMode="auto">
              <a:xfrm>
                <a:off x="1846263" y="3074988"/>
                <a:ext cx="6319838" cy="53975"/>
              </a:xfrm>
              <a:prstGeom prst="rect">
                <a:avLst/>
              </a:prstGeom>
              <a:solidFill>
                <a:srgbClr val="AEDA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2" name="Rectangle 10"/>
              <p:cNvSpPr>
                <a:spLocks noChangeArrowheads="1"/>
              </p:cNvSpPr>
              <p:nvPr/>
            </p:nvSpPr>
            <p:spPr bwMode="auto">
              <a:xfrm>
                <a:off x="1846263" y="3128963"/>
                <a:ext cx="6319838" cy="53975"/>
              </a:xfrm>
              <a:prstGeom prst="rect">
                <a:avLst/>
              </a:prstGeom>
              <a:solidFill>
                <a:srgbClr val="ADD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3" name="Freeform 11"/>
              <p:cNvSpPr>
                <a:spLocks/>
              </p:cNvSpPr>
              <p:nvPr/>
            </p:nvSpPr>
            <p:spPr bwMode="auto">
              <a:xfrm>
                <a:off x="2295526" y="1154113"/>
                <a:ext cx="5472113" cy="4219575"/>
              </a:xfrm>
              <a:custGeom>
                <a:avLst/>
                <a:gdLst>
                  <a:gd name="T0" fmla="*/ 371 w 3447"/>
                  <a:gd name="T1" fmla="*/ 1023 h 2658"/>
                  <a:gd name="T2" fmla="*/ 482 w 3447"/>
                  <a:gd name="T3" fmla="*/ 898 h 2658"/>
                  <a:gd name="T4" fmla="*/ 593 w 3447"/>
                  <a:gd name="T5" fmla="*/ 824 h 2658"/>
                  <a:gd name="T6" fmla="*/ 741 w 3447"/>
                  <a:gd name="T7" fmla="*/ 824 h 2658"/>
                  <a:gd name="T8" fmla="*/ 778 w 3447"/>
                  <a:gd name="T9" fmla="*/ 611 h 2658"/>
                  <a:gd name="T10" fmla="*/ 852 w 3447"/>
                  <a:gd name="T11" fmla="*/ 537 h 2658"/>
                  <a:gd name="T12" fmla="*/ 1001 w 3447"/>
                  <a:gd name="T13" fmla="*/ 537 h 2658"/>
                  <a:gd name="T14" fmla="*/ 1112 w 3447"/>
                  <a:gd name="T15" fmla="*/ 405 h 2658"/>
                  <a:gd name="T16" fmla="*/ 1223 w 3447"/>
                  <a:gd name="T17" fmla="*/ 250 h 2658"/>
                  <a:gd name="T18" fmla="*/ 1298 w 3447"/>
                  <a:gd name="T19" fmla="*/ 81 h 2658"/>
                  <a:gd name="T20" fmla="*/ 1409 w 3447"/>
                  <a:gd name="T21" fmla="*/ 81 h 2658"/>
                  <a:gd name="T22" fmla="*/ 1557 w 3447"/>
                  <a:gd name="T23" fmla="*/ 0 h 2658"/>
                  <a:gd name="T24" fmla="*/ 1631 w 3447"/>
                  <a:gd name="T25" fmla="*/ 81 h 2658"/>
                  <a:gd name="T26" fmla="*/ 1705 w 3447"/>
                  <a:gd name="T27" fmla="*/ 169 h 2658"/>
                  <a:gd name="T28" fmla="*/ 1780 w 3447"/>
                  <a:gd name="T29" fmla="*/ 287 h 2658"/>
                  <a:gd name="T30" fmla="*/ 1890 w 3447"/>
                  <a:gd name="T31" fmla="*/ 368 h 2658"/>
                  <a:gd name="T32" fmla="*/ 1927 w 3447"/>
                  <a:gd name="T33" fmla="*/ 493 h 2658"/>
                  <a:gd name="T34" fmla="*/ 2113 w 3447"/>
                  <a:gd name="T35" fmla="*/ 574 h 2658"/>
                  <a:gd name="T36" fmla="*/ 2150 w 3447"/>
                  <a:gd name="T37" fmla="*/ 692 h 2658"/>
                  <a:gd name="T38" fmla="*/ 2261 w 3447"/>
                  <a:gd name="T39" fmla="*/ 824 h 2658"/>
                  <a:gd name="T40" fmla="*/ 2283 w 3447"/>
                  <a:gd name="T41" fmla="*/ 839 h 2658"/>
                  <a:gd name="T42" fmla="*/ 2520 w 3447"/>
                  <a:gd name="T43" fmla="*/ 1023 h 2658"/>
                  <a:gd name="T44" fmla="*/ 2668 w 3447"/>
                  <a:gd name="T45" fmla="*/ 1185 h 2658"/>
                  <a:gd name="T46" fmla="*/ 2965 w 3447"/>
                  <a:gd name="T47" fmla="*/ 1310 h 2658"/>
                  <a:gd name="T48" fmla="*/ 3114 w 3447"/>
                  <a:gd name="T49" fmla="*/ 1553 h 2658"/>
                  <a:gd name="T50" fmla="*/ 3224 w 3447"/>
                  <a:gd name="T51" fmla="*/ 1635 h 2658"/>
                  <a:gd name="T52" fmla="*/ 3335 w 3447"/>
                  <a:gd name="T53" fmla="*/ 1716 h 2658"/>
                  <a:gd name="T54" fmla="*/ 3447 w 3447"/>
                  <a:gd name="T55" fmla="*/ 1966 h 2658"/>
                  <a:gd name="T56" fmla="*/ 3410 w 3447"/>
                  <a:gd name="T57" fmla="*/ 2172 h 2658"/>
                  <a:gd name="T58" fmla="*/ 3039 w 3447"/>
                  <a:gd name="T59" fmla="*/ 2408 h 2658"/>
                  <a:gd name="T60" fmla="*/ 3002 w 3447"/>
                  <a:gd name="T61" fmla="*/ 2577 h 2658"/>
                  <a:gd name="T62" fmla="*/ 2743 w 3447"/>
                  <a:gd name="T63" fmla="*/ 2658 h 2658"/>
                  <a:gd name="T64" fmla="*/ 2676 w 3447"/>
                  <a:gd name="T65" fmla="*/ 2651 h 2658"/>
                  <a:gd name="T66" fmla="*/ 2335 w 3447"/>
                  <a:gd name="T67" fmla="*/ 2614 h 2658"/>
                  <a:gd name="T68" fmla="*/ 1927 w 3447"/>
                  <a:gd name="T69" fmla="*/ 2496 h 2658"/>
                  <a:gd name="T70" fmla="*/ 1668 w 3447"/>
                  <a:gd name="T71" fmla="*/ 2577 h 2658"/>
                  <a:gd name="T72" fmla="*/ 1372 w 3447"/>
                  <a:gd name="T73" fmla="*/ 2408 h 2658"/>
                  <a:gd name="T74" fmla="*/ 1186 w 3447"/>
                  <a:gd name="T75" fmla="*/ 2371 h 2658"/>
                  <a:gd name="T76" fmla="*/ 1038 w 3447"/>
                  <a:gd name="T77" fmla="*/ 2209 h 2658"/>
                  <a:gd name="T78" fmla="*/ 667 w 3447"/>
                  <a:gd name="T79" fmla="*/ 2172 h 2658"/>
                  <a:gd name="T80" fmla="*/ 556 w 3447"/>
                  <a:gd name="T81" fmla="*/ 2003 h 2658"/>
                  <a:gd name="T82" fmla="*/ 519 w 3447"/>
                  <a:gd name="T83" fmla="*/ 1885 h 2658"/>
                  <a:gd name="T84" fmla="*/ 408 w 3447"/>
                  <a:gd name="T85" fmla="*/ 1635 h 2658"/>
                  <a:gd name="T86" fmla="*/ 259 w 3447"/>
                  <a:gd name="T87" fmla="*/ 1553 h 2658"/>
                  <a:gd name="T88" fmla="*/ 74 w 3447"/>
                  <a:gd name="T89" fmla="*/ 1428 h 2658"/>
                  <a:gd name="T90" fmla="*/ 0 w 3447"/>
                  <a:gd name="T91" fmla="*/ 1185 h 2658"/>
                  <a:gd name="T92" fmla="*/ 0 w 3447"/>
                  <a:gd name="T93" fmla="*/ 1060 h 2658"/>
                  <a:gd name="T94" fmla="*/ 371 w 3447"/>
                  <a:gd name="T95" fmla="*/ 1023 h 2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47" h="2658">
                    <a:moveTo>
                      <a:pt x="371" y="1023"/>
                    </a:moveTo>
                    <a:lnTo>
                      <a:pt x="482" y="898"/>
                    </a:lnTo>
                    <a:lnTo>
                      <a:pt x="593" y="824"/>
                    </a:lnTo>
                    <a:lnTo>
                      <a:pt x="741" y="824"/>
                    </a:lnTo>
                    <a:lnTo>
                      <a:pt x="778" y="611"/>
                    </a:lnTo>
                    <a:lnTo>
                      <a:pt x="852" y="537"/>
                    </a:lnTo>
                    <a:lnTo>
                      <a:pt x="1001" y="537"/>
                    </a:lnTo>
                    <a:lnTo>
                      <a:pt x="1112" y="405"/>
                    </a:lnTo>
                    <a:lnTo>
                      <a:pt x="1223" y="250"/>
                    </a:lnTo>
                    <a:lnTo>
                      <a:pt x="1298" y="81"/>
                    </a:lnTo>
                    <a:lnTo>
                      <a:pt x="1409" y="81"/>
                    </a:lnTo>
                    <a:lnTo>
                      <a:pt x="1557" y="0"/>
                    </a:lnTo>
                    <a:lnTo>
                      <a:pt x="1631" y="81"/>
                    </a:lnTo>
                    <a:lnTo>
                      <a:pt x="1705" y="169"/>
                    </a:lnTo>
                    <a:lnTo>
                      <a:pt x="1780" y="287"/>
                    </a:lnTo>
                    <a:lnTo>
                      <a:pt x="1890" y="368"/>
                    </a:lnTo>
                    <a:lnTo>
                      <a:pt x="1927" y="493"/>
                    </a:lnTo>
                    <a:lnTo>
                      <a:pt x="2113" y="574"/>
                    </a:lnTo>
                    <a:lnTo>
                      <a:pt x="2150" y="692"/>
                    </a:lnTo>
                    <a:lnTo>
                      <a:pt x="2261" y="824"/>
                    </a:lnTo>
                    <a:lnTo>
                      <a:pt x="2283" y="839"/>
                    </a:lnTo>
                    <a:lnTo>
                      <a:pt x="2520" y="1023"/>
                    </a:lnTo>
                    <a:lnTo>
                      <a:pt x="2668" y="1185"/>
                    </a:lnTo>
                    <a:lnTo>
                      <a:pt x="2965" y="1310"/>
                    </a:lnTo>
                    <a:lnTo>
                      <a:pt x="3114" y="1553"/>
                    </a:lnTo>
                    <a:lnTo>
                      <a:pt x="3224" y="1635"/>
                    </a:lnTo>
                    <a:lnTo>
                      <a:pt x="3335" y="1716"/>
                    </a:lnTo>
                    <a:lnTo>
                      <a:pt x="3447" y="1966"/>
                    </a:lnTo>
                    <a:lnTo>
                      <a:pt x="3410" y="2172"/>
                    </a:lnTo>
                    <a:lnTo>
                      <a:pt x="3039" y="2408"/>
                    </a:lnTo>
                    <a:lnTo>
                      <a:pt x="3002" y="2577"/>
                    </a:lnTo>
                    <a:lnTo>
                      <a:pt x="2743" y="2658"/>
                    </a:lnTo>
                    <a:lnTo>
                      <a:pt x="2676" y="2651"/>
                    </a:lnTo>
                    <a:lnTo>
                      <a:pt x="2335" y="2614"/>
                    </a:lnTo>
                    <a:lnTo>
                      <a:pt x="1927" y="2496"/>
                    </a:lnTo>
                    <a:lnTo>
                      <a:pt x="1668" y="2577"/>
                    </a:lnTo>
                    <a:lnTo>
                      <a:pt x="1372" y="2408"/>
                    </a:lnTo>
                    <a:lnTo>
                      <a:pt x="1186" y="2371"/>
                    </a:lnTo>
                    <a:lnTo>
                      <a:pt x="1038" y="2209"/>
                    </a:lnTo>
                    <a:lnTo>
                      <a:pt x="667" y="2172"/>
                    </a:lnTo>
                    <a:lnTo>
                      <a:pt x="556" y="2003"/>
                    </a:lnTo>
                    <a:lnTo>
                      <a:pt x="519" y="1885"/>
                    </a:lnTo>
                    <a:lnTo>
                      <a:pt x="408" y="1635"/>
                    </a:lnTo>
                    <a:lnTo>
                      <a:pt x="259" y="1553"/>
                    </a:lnTo>
                    <a:lnTo>
                      <a:pt x="74" y="1428"/>
                    </a:lnTo>
                    <a:lnTo>
                      <a:pt x="0" y="1185"/>
                    </a:lnTo>
                    <a:lnTo>
                      <a:pt x="0" y="1060"/>
                    </a:lnTo>
                    <a:lnTo>
                      <a:pt x="371" y="10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4" name="Freeform 12"/>
              <p:cNvSpPr>
                <a:spLocks/>
              </p:cNvSpPr>
              <p:nvPr/>
            </p:nvSpPr>
            <p:spPr bwMode="auto">
              <a:xfrm>
                <a:off x="2274888" y="1130300"/>
                <a:ext cx="5514975" cy="4264025"/>
              </a:xfrm>
              <a:custGeom>
                <a:avLst/>
                <a:gdLst>
                  <a:gd name="T0" fmla="*/ 2282 w 16246"/>
                  <a:gd name="T1" fmla="*/ 4218 h 12563"/>
                  <a:gd name="T2" fmla="*/ 3529 w 16246"/>
                  <a:gd name="T3" fmla="*/ 3862 h 12563"/>
                  <a:gd name="T4" fmla="*/ 3657 w 16246"/>
                  <a:gd name="T5" fmla="*/ 2882 h 12563"/>
                  <a:gd name="T6" fmla="*/ 4742 w 16246"/>
                  <a:gd name="T7" fmla="*/ 2519 h 12563"/>
                  <a:gd name="T8" fmla="*/ 5733 w 16246"/>
                  <a:gd name="T9" fmla="*/ 1201 h 12563"/>
                  <a:gd name="T10" fmla="*/ 6130 w 16246"/>
                  <a:gd name="T11" fmla="*/ 384 h 12563"/>
                  <a:gd name="T12" fmla="*/ 7313 w 16246"/>
                  <a:gd name="T13" fmla="*/ 14 h 12563"/>
                  <a:gd name="T14" fmla="*/ 8084 w 16246"/>
                  <a:gd name="T15" fmla="*/ 820 h 12563"/>
                  <a:gd name="T16" fmla="*/ 8939 w 16246"/>
                  <a:gd name="T17" fmla="*/ 1739 h 12563"/>
                  <a:gd name="T18" fmla="*/ 9099 w 16246"/>
                  <a:gd name="T19" fmla="*/ 2317 h 12563"/>
                  <a:gd name="T20" fmla="*/ 10174 w 16246"/>
                  <a:gd name="T21" fmla="*/ 3285 h 12563"/>
                  <a:gd name="T22" fmla="*/ 10669 w 16246"/>
                  <a:gd name="T23" fmla="*/ 3873 h 12563"/>
                  <a:gd name="T24" fmla="*/ 11892 w 16246"/>
                  <a:gd name="T25" fmla="*/ 4812 h 12563"/>
                  <a:gd name="T26" fmla="*/ 13953 w 16246"/>
                  <a:gd name="T27" fmla="*/ 6140 h 12563"/>
                  <a:gd name="T28" fmla="*/ 14659 w 16246"/>
                  <a:gd name="T29" fmla="*/ 7284 h 12563"/>
                  <a:gd name="T30" fmla="*/ 15717 w 16246"/>
                  <a:gd name="T31" fmla="*/ 8068 h 12563"/>
                  <a:gd name="T32" fmla="*/ 16068 w 16246"/>
                  <a:gd name="T33" fmla="*/ 10238 h 12563"/>
                  <a:gd name="T34" fmla="*/ 14336 w 16246"/>
                  <a:gd name="T35" fmla="*/ 11345 h 12563"/>
                  <a:gd name="T36" fmla="*/ 12906 w 16246"/>
                  <a:gd name="T37" fmla="*/ 12560 h 12563"/>
                  <a:gd name="T38" fmla="*/ 10974 w 16246"/>
                  <a:gd name="T39" fmla="*/ 12355 h 12563"/>
                  <a:gd name="T40" fmla="*/ 9093 w 16246"/>
                  <a:gd name="T41" fmla="*/ 11804 h 12563"/>
                  <a:gd name="T42" fmla="*/ 6446 w 16246"/>
                  <a:gd name="T43" fmla="*/ 11386 h 12563"/>
                  <a:gd name="T44" fmla="*/ 5562 w 16246"/>
                  <a:gd name="T45" fmla="*/ 11199 h 12563"/>
                  <a:gd name="T46" fmla="*/ 3176 w 16246"/>
                  <a:gd name="T47" fmla="*/ 10289 h 12563"/>
                  <a:gd name="T48" fmla="*/ 2604 w 16246"/>
                  <a:gd name="T49" fmla="*/ 9455 h 12563"/>
                  <a:gd name="T50" fmla="*/ 1939 w 16246"/>
                  <a:gd name="T51" fmla="*/ 7769 h 12563"/>
                  <a:gd name="T52" fmla="*/ 350 w 16246"/>
                  <a:gd name="T53" fmla="*/ 6768 h 12563"/>
                  <a:gd name="T54" fmla="*/ 0 w 16246"/>
                  <a:gd name="T55" fmla="*/ 5028 h 12563"/>
                  <a:gd name="T56" fmla="*/ 1804 w 16246"/>
                  <a:gd name="T57" fmla="*/ 4916 h 12563"/>
                  <a:gd name="T58" fmla="*/ 124 w 16246"/>
                  <a:gd name="T59" fmla="*/ 5613 h 12563"/>
                  <a:gd name="T60" fmla="*/ 444 w 16246"/>
                  <a:gd name="T61" fmla="*/ 6698 h 12563"/>
                  <a:gd name="T62" fmla="*/ 2026 w 16246"/>
                  <a:gd name="T63" fmla="*/ 7690 h 12563"/>
                  <a:gd name="T64" fmla="*/ 2715 w 16246"/>
                  <a:gd name="T65" fmla="*/ 9402 h 12563"/>
                  <a:gd name="T66" fmla="*/ 4923 w 16246"/>
                  <a:gd name="T67" fmla="*/ 10340 h 12563"/>
                  <a:gd name="T68" fmla="*/ 5620 w 16246"/>
                  <a:gd name="T69" fmla="*/ 11096 h 12563"/>
                  <a:gd name="T70" fmla="*/ 7892 w 16246"/>
                  <a:gd name="T71" fmla="*/ 12069 h 12563"/>
                  <a:gd name="T72" fmla="*/ 9091 w 16246"/>
                  <a:gd name="T73" fmla="*/ 11685 h 12563"/>
                  <a:gd name="T74" fmla="*/ 12582 w 16246"/>
                  <a:gd name="T75" fmla="*/ 12407 h 12563"/>
                  <a:gd name="T76" fmla="*/ 14082 w 16246"/>
                  <a:gd name="T77" fmla="*/ 12064 h 12563"/>
                  <a:gd name="T78" fmla="*/ 14242 w 16246"/>
                  <a:gd name="T79" fmla="*/ 11279 h 12563"/>
                  <a:gd name="T80" fmla="*/ 16121 w 16246"/>
                  <a:gd name="T81" fmla="*/ 9254 h 12563"/>
                  <a:gd name="T82" fmla="*/ 15624 w 16246"/>
                  <a:gd name="T83" fmla="*/ 8143 h 12563"/>
                  <a:gd name="T84" fmla="*/ 14570 w 16246"/>
                  <a:gd name="T85" fmla="*/ 7366 h 12563"/>
                  <a:gd name="T86" fmla="*/ 12517 w 16246"/>
                  <a:gd name="T87" fmla="*/ 5670 h 12563"/>
                  <a:gd name="T88" fmla="*/ 11809 w 16246"/>
                  <a:gd name="T89" fmla="*/ 4903 h 12563"/>
                  <a:gd name="T90" fmla="*/ 10586 w 16246"/>
                  <a:gd name="T91" fmla="*/ 3964 h 12563"/>
                  <a:gd name="T92" fmla="*/ 9884 w 16246"/>
                  <a:gd name="T93" fmla="*/ 2774 h 12563"/>
                  <a:gd name="T94" fmla="*/ 9015 w 16246"/>
                  <a:gd name="T95" fmla="*/ 2391 h 12563"/>
                  <a:gd name="T96" fmla="*/ 8347 w 16246"/>
                  <a:gd name="T97" fmla="*/ 1462 h 12563"/>
                  <a:gd name="T98" fmla="*/ 7644 w 16246"/>
                  <a:gd name="T99" fmla="*/ 488 h 12563"/>
                  <a:gd name="T100" fmla="*/ 6678 w 16246"/>
                  <a:gd name="T101" fmla="*/ 501 h 12563"/>
                  <a:gd name="T102" fmla="*/ 6187 w 16246"/>
                  <a:gd name="T103" fmla="*/ 471 h 12563"/>
                  <a:gd name="T104" fmla="*/ 5308 w 16246"/>
                  <a:gd name="T105" fmla="*/ 2000 h 12563"/>
                  <a:gd name="T106" fmla="*/ 4048 w 16246"/>
                  <a:gd name="T107" fmla="*/ 2643 h 12563"/>
                  <a:gd name="T108" fmla="*/ 3762 w 16246"/>
                  <a:gd name="T109" fmla="*/ 2937 h 12563"/>
                  <a:gd name="T110" fmla="*/ 2835 w 16246"/>
                  <a:gd name="T111" fmla="*/ 3986 h 12563"/>
                  <a:gd name="T112" fmla="*/ 2363 w 16246"/>
                  <a:gd name="T113" fmla="*/ 4311 h 12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46" h="12563">
                    <a:moveTo>
                      <a:pt x="1751" y="4813"/>
                    </a:moveTo>
                    <a:lnTo>
                      <a:pt x="2270" y="4228"/>
                    </a:lnTo>
                    <a:cubicBezTo>
                      <a:pt x="2273" y="4224"/>
                      <a:pt x="2277" y="4221"/>
                      <a:pt x="2282" y="4218"/>
                    </a:cubicBezTo>
                    <a:lnTo>
                      <a:pt x="2801" y="3872"/>
                    </a:lnTo>
                    <a:cubicBezTo>
                      <a:pt x="2811" y="3865"/>
                      <a:pt x="2823" y="3862"/>
                      <a:pt x="2835" y="3862"/>
                    </a:cubicBezTo>
                    <a:lnTo>
                      <a:pt x="3529" y="3862"/>
                    </a:lnTo>
                    <a:lnTo>
                      <a:pt x="3468" y="3913"/>
                    </a:lnTo>
                    <a:lnTo>
                      <a:pt x="3640" y="2916"/>
                    </a:lnTo>
                    <a:cubicBezTo>
                      <a:pt x="3642" y="2903"/>
                      <a:pt x="3648" y="2891"/>
                      <a:pt x="3657" y="2882"/>
                    </a:cubicBezTo>
                    <a:lnTo>
                      <a:pt x="4004" y="2537"/>
                    </a:lnTo>
                    <a:cubicBezTo>
                      <a:pt x="4016" y="2525"/>
                      <a:pt x="4031" y="2519"/>
                      <a:pt x="4048" y="2519"/>
                    </a:cubicBezTo>
                    <a:lnTo>
                      <a:pt x="4742" y="2519"/>
                    </a:lnTo>
                    <a:lnTo>
                      <a:pt x="4694" y="2541"/>
                    </a:lnTo>
                    <a:lnTo>
                      <a:pt x="5213" y="1921"/>
                    </a:lnTo>
                    <a:lnTo>
                      <a:pt x="5733" y="1201"/>
                    </a:lnTo>
                    <a:lnTo>
                      <a:pt x="5726" y="1212"/>
                    </a:lnTo>
                    <a:lnTo>
                      <a:pt x="6073" y="421"/>
                    </a:lnTo>
                    <a:cubicBezTo>
                      <a:pt x="6083" y="399"/>
                      <a:pt x="6105" y="384"/>
                      <a:pt x="6130" y="384"/>
                    </a:cubicBezTo>
                    <a:lnTo>
                      <a:pt x="6649" y="384"/>
                    </a:lnTo>
                    <a:lnTo>
                      <a:pt x="6619" y="392"/>
                    </a:lnTo>
                    <a:lnTo>
                      <a:pt x="7313" y="14"/>
                    </a:lnTo>
                    <a:cubicBezTo>
                      <a:pt x="7338" y="0"/>
                      <a:pt x="7369" y="6"/>
                      <a:pt x="7388" y="27"/>
                    </a:cubicBezTo>
                    <a:lnTo>
                      <a:pt x="7735" y="404"/>
                    </a:lnTo>
                    <a:lnTo>
                      <a:pt x="8084" y="820"/>
                    </a:lnTo>
                    <a:lnTo>
                      <a:pt x="8436" y="1379"/>
                    </a:lnTo>
                    <a:lnTo>
                      <a:pt x="8420" y="1362"/>
                    </a:lnTo>
                    <a:lnTo>
                      <a:pt x="8939" y="1739"/>
                    </a:lnTo>
                    <a:cubicBezTo>
                      <a:pt x="8950" y="1747"/>
                      <a:pt x="8958" y="1759"/>
                      <a:pt x="8962" y="1772"/>
                    </a:cubicBezTo>
                    <a:lnTo>
                      <a:pt x="9134" y="2356"/>
                    </a:lnTo>
                    <a:lnTo>
                      <a:pt x="9099" y="2317"/>
                    </a:lnTo>
                    <a:lnTo>
                      <a:pt x="9968" y="2698"/>
                    </a:lnTo>
                    <a:cubicBezTo>
                      <a:pt x="9985" y="2706"/>
                      <a:pt x="9997" y="2719"/>
                      <a:pt x="10003" y="2737"/>
                    </a:cubicBezTo>
                    <a:lnTo>
                      <a:pt x="10174" y="3285"/>
                    </a:lnTo>
                    <a:lnTo>
                      <a:pt x="10163" y="3264"/>
                    </a:lnTo>
                    <a:lnTo>
                      <a:pt x="10681" y="3884"/>
                    </a:lnTo>
                    <a:lnTo>
                      <a:pt x="10669" y="3873"/>
                    </a:lnTo>
                    <a:lnTo>
                      <a:pt x="10774" y="3944"/>
                    </a:lnTo>
                    <a:lnTo>
                      <a:pt x="11885" y="4805"/>
                    </a:lnTo>
                    <a:cubicBezTo>
                      <a:pt x="11887" y="4807"/>
                      <a:pt x="11890" y="4809"/>
                      <a:pt x="11892" y="4812"/>
                    </a:cubicBezTo>
                    <a:lnTo>
                      <a:pt x="12586" y="5571"/>
                    </a:lnTo>
                    <a:lnTo>
                      <a:pt x="12565" y="5556"/>
                    </a:lnTo>
                    <a:lnTo>
                      <a:pt x="13953" y="6140"/>
                    </a:lnTo>
                    <a:cubicBezTo>
                      <a:pt x="13965" y="6145"/>
                      <a:pt x="13975" y="6154"/>
                      <a:pt x="13982" y="6165"/>
                    </a:cubicBezTo>
                    <a:lnTo>
                      <a:pt x="14676" y="7302"/>
                    </a:lnTo>
                    <a:lnTo>
                      <a:pt x="14659" y="7284"/>
                    </a:lnTo>
                    <a:lnTo>
                      <a:pt x="15178" y="7665"/>
                    </a:lnTo>
                    <a:lnTo>
                      <a:pt x="15697" y="8043"/>
                    </a:lnTo>
                    <a:cubicBezTo>
                      <a:pt x="15705" y="8049"/>
                      <a:pt x="15712" y="8058"/>
                      <a:pt x="15717" y="8068"/>
                    </a:cubicBezTo>
                    <a:lnTo>
                      <a:pt x="16239" y="9240"/>
                    </a:lnTo>
                    <a:cubicBezTo>
                      <a:pt x="16244" y="9251"/>
                      <a:pt x="16246" y="9264"/>
                      <a:pt x="16243" y="9276"/>
                    </a:cubicBezTo>
                    <a:lnTo>
                      <a:pt x="16068" y="10238"/>
                    </a:lnTo>
                    <a:cubicBezTo>
                      <a:pt x="16065" y="10255"/>
                      <a:pt x="16055" y="10270"/>
                      <a:pt x="16041" y="10279"/>
                    </a:cubicBezTo>
                    <a:lnTo>
                      <a:pt x="14309" y="11384"/>
                    </a:lnTo>
                    <a:lnTo>
                      <a:pt x="14336" y="11345"/>
                    </a:lnTo>
                    <a:lnTo>
                      <a:pt x="14161" y="12136"/>
                    </a:lnTo>
                    <a:cubicBezTo>
                      <a:pt x="14156" y="12158"/>
                      <a:pt x="14140" y="12175"/>
                      <a:pt x="14119" y="12182"/>
                    </a:cubicBezTo>
                    <a:lnTo>
                      <a:pt x="12906" y="12560"/>
                    </a:lnTo>
                    <a:cubicBezTo>
                      <a:pt x="12898" y="12562"/>
                      <a:pt x="12890" y="12563"/>
                      <a:pt x="12881" y="12562"/>
                    </a:cubicBezTo>
                    <a:lnTo>
                      <a:pt x="12569" y="12530"/>
                    </a:lnTo>
                    <a:lnTo>
                      <a:pt x="10974" y="12355"/>
                    </a:lnTo>
                    <a:cubicBezTo>
                      <a:pt x="10971" y="12355"/>
                      <a:pt x="10967" y="12354"/>
                      <a:pt x="10964" y="12353"/>
                    </a:cubicBezTo>
                    <a:lnTo>
                      <a:pt x="9057" y="11805"/>
                    </a:lnTo>
                    <a:lnTo>
                      <a:pt x="9093" y="11804"/>
                    </a:lnTo>
                    <a:lnTo>
                      <a:pt x="7880" y="12182"/>
                    </a:lnTo>
                    <a:cubicBezTo>
                      <a:pt x="7863" y="12187"/>
                      <a:pt x="7846" y="12185"/>
                      <a:pt x="7831" y="12177"/>
                    </a:cubicBezTo>
                    <a:lnTo>
                      <a:pt x="6446" y="11386"/>
                    </a:lnTo>
                    <a:lnTo>
                      <a:pt x="6465" y="11393"/>
                    </a:lnTo>
                    <a:lnTo>
                      <a:pt x="5595" y="11218"/>
                    </a:lnTo>
                    <a:cubicBezTo>
                      <a:pt x="5582" y="11215"/>
                      <a:pt x="5571" y="11209"/>
                      <a:pt x="5562" y="11199"/>
                    </a:cubicBezTo>
                    <a:lnTo>
                      <a:pt x="4871" y="10444"/>
                    </a:lnTo>
                    <a:lnTo>
                      <a:pt x="4911" y="10463"/>
                    </a:lnTo>
                    <a:lnTo>
                      <a:pt x="3176" y="10289"/>
                    </a:lnTo>
                    <a:cubicBezTo>
                      <a:pt x="3157" y="10287"/>
                      <a:pt x="3140" y="10277"/>
                      <a:pt x="3130" y="10261"/>
                    </a:cubicBezTo>
                    <a:lnTo>
                      <a:pt x="2611" y="9470"/>
                    </a:lnTo>
                    <a:cubicBezTo>
                      <a:pt x="2608" y="9465"/>
                      <a:pt x="2606" y="9460"/>
                      <a:pt x="2604" y="9455"/>
                    </a:cubicBezTo>
                    <a:lnTo>
                      <a:pt x="2429" y="8903"/>
                    </a:lnTo>
                    <a:lnTo>
                      <a:pt x="1913" y="7740"/>
                    </a:lnTo>
                    <a:lnTo>
                      <a:pt x="1939" y="7769"/>
                    </a:lnTo>
                    <a:lnTo>
                      <a:pt x="1245" y="7388"/>
                    </a:lnTo>
                    <a:lnTo>
                      <a:pt x="375" y="6801"/>
                    </a:lnTo>
                    <a:cubicBezTo>
                      <a:pt x="363" y="6793"/>
                      <a:pt x="354" y="6781"/>
                      <a:pt x="350" y="6768"/>
                    </a:cubicBezTo>
                    <a:lnTo>
                      <a:pt x="3" y="5631"/>
                    </a:lnTo>
                    <a:cubicBezTo>
                      <a:pt x="1" y="5625"/>
                      <a:pt x="0" y="5619"/>
                      <a:pt x="0" y="5613"/>
                    </a:cubicBezTo>
                    <a:lnTo>
                      <a:pt x="0" y="5028"/>
                    </a:lnTo>
                    <a:cubicBezTo>
                      <a:pt x="0" y="4997"/>
                      <a:pt x="25" y="4970"/>
                      <a:pt x="56" y="4967"/>
                    </a:cubicBezTo>
                    <a:lnTo>
                      <a:pt x="1791" y="4792"/>
                    </a:lnTo>
                    <a:lnTo>
                      <a:pt x="1804" y="4916"/>
                    </a:lnTo>
                    <a:lnTo>
                      <a:pt x="69" y="5090"/>
                    </a:lnTo>
                    <a:lnTo>
                      <a:pt x="124" y="5028"/>
                    </a:lnTo>
                    <a:lnTo>
                      <a:pt x="124" y="5613"/>
                    </a:lnTo>
                    <a:lnTo>
                      <a:pt x="122" y="5595"/>
                    </a:lnTo>
                    <a:lnTo>
                      <a:pt x="469" y="6731"/>
                    </a:lnTo>
                    <a:lnTo>
                      <a:pt x="444" y="6698"/>
                    </a:lnTo>
                    <a:lnTo>
                      <a:pt x="1305" y="7279"/>
                    </a:lnTo>
                    <a:lnTo>
                      <a:pt x="1999" y="7661"/>
                    </a:lnTo>
                    <a:cubicBezTo>
                      <a:pt x="2011" y="7667"/>
                      <a:pt x="2020" y="7678"/>
                      <a:pt x="2026" y="7690"/>
                    </a:cubicBezTo>
                    <a:lnTo>
                      <a:pt x="2547" y="8865"/>
                    </a:lnTo>
                    <a:lnTo>
                      <a:pt x="2722" y="9417"/>
                    </a:lnTo>
                    <a:lnTo>
                      <a:pt x="2715" y="9402"/>
                    </a:lnTo>
                    <a:lnTo>
                      <a:pt x="3234" y="10193"/>
                    </a:lnTo>
                    <a:lnTo>
                      <a:pt x="3188" y="10165"/>
                    </a:lnTo>
                    <a:lnTo>
                      <a:pt x="4923" y="10340"/>
                    </a:lnTo>
                    <a:cubicBezTo>
                      <a:pt x="4938" y="10342"/>
                      <a:pt x="4953" y="10349"/>
                      <a:pt x="4963" y="10360"/>
                    </a:cubicBezTo>
                    <a:lnTo>
                      <a:pt x="5653" y="11115"/>
                    </a:lnTo>
                    <a:lnTo>
                      <a:pt x="5620" y="11096"/>
                    </a:lnTo>
                    <a:lnTo>
                      <a:pt x="6489" y="11271"/>
                    </a:lnTo>
                    <a:cubicBezTo>
                      <a:pt x="6496" y="11272"/>
                      <a:pt x="6502" y="11275"/>
                      <a:pt x="6508" y="11278"/>
                    </a:cubicBezTo>
                    <a:lnTo>
                      <a:pt x="7892" y="12069"/>
                    </a:lnTo>
                    <a:lnTo>
                      <a:pt x="7843" y="12064"/>
                    </a:lnTo>
                    <a:lnTo>
                      <a:pt x="9056" y="11686"/>
                    </a:lnTo>
                    <a:cubicBezTo>
                      <a:pt x="9067" y="11682"/>
                      <a:pt x="9080" y="11682"/>
                      <a:pt x="9091" y="11685"/>
                    </a:cubicBezTo>
                    <a:lnTo>
                      <a:pt x="10998" y="12234"/>
                    </a:lnTo>
                    <a:lnTo>
                      <a:pt x="10988" y="12232"/>
                    </a:lnTo>
                    <a:lnTo>
                      <a:pt x="12582" y="12407"/>
                    </a:lnTo>
                    <a:lnTo>
                      <a:pt x="12894" y="12439"/>
                    </a:lnTo>
                    <a:lnTo>
                      <a:pt x="12869" y="12441"/>
                    </a:lnTo>
                    <a:lnTo>
                      <a:pt x="14082" y="12064"/>
                    </a:lnTo>
                    <a:lnTo>
                      <a:pt x="14040" y="12109"/>
                    </a:lnTo>
                    <a:lnTo>
                      <a:pt x="14215" y="11318"/>
                    </a:lnTo>
                    <a:cubicBezTo>
                      <a:pt x="14219" y="11302"/>
                      <a:pt x="14228" y="11288"/>
                      <a:pt x="14242" y="11279"/>
                    </a:cubicBezTo>
                    <a:lnTo>
                      <a:pt x="15974" y="10175"/>
                    </a:lnTo>
                    <a:lnTo>
                      <a:pt x="15946" y="10216"/>
                    </a:lnTo>
                    <a:lnTo>
                      <a:pt x="16121" y="9254"/>
                    </a:lnTo>
                    <a:lnTo>
                      <a:pt x="16126" y="9290"/>
                    </a:lnTo>
                    <a:lnTo>
                      <a:pt x="15604" y="8118"/>
                    </a:lnTo>
                    <a:lnTo>
                      <a:pt x="15624" y="8143"/>
                    </a:lnTo>
                    <a:lnTo>
                      <a:pt x="15105" y="7765"/>
                    </a:lnTo>
                    <a:lnTo>
                      <a:pt x="14586" y="7384"/>
                    </a:lnTo>
                    <a:cubicBezTo>
                      <a:pt x="14579" y="7379"/>
                      <a:pt x="14574" y="7373"/>
                      <a:pt x="14570" y="7366"/>
                    </a:cubicBezTo>
                    <a:lnTo>
                      <a:pt x="13876" y="6229"/>
                    </a:lnTo>
                    <a:lnTo>
                      <a:pt x="13905" y="6254"/>
                    </a:lnTo>
                    <a:lnTo>
                      <a:pt x="12517" y="5670"/>
                    </a:lnTo>
                    <a:cubicBezTo>
                      <a:pt x="12508" y="5666"/>
                      <a:pt x="12501" y="5661"/>
                      <a:pt x="12495" y="5655"/>
                    </a:cubicBezTo>
                    <a:lnTo>
                      <a:pt x="11801" y="4896"/>
                    </a:lnTo>
                    <a:lnTo>
                      <a:pt x="11809" y="4903"/>
                    </a:lnTo>
                    <a:lnTo>
                      <a:pt x="10704" y="4046"/>
                    </a:lnTo>
                    <a:lnTo>
                      <a:pt x="10599" y="3975"/>
                    </a:lnTo>
                    <a:cubicBezTo>
                      <a:pt x="10594" y="3972"/>
                      <a:pt x="10590" y="3968"/>
                      <a:pt x="10586" y="3964"/>
                    </a:cubicBezTo>
                    <a:lnTo>
                      <a:pt x="10068" y="3344"/>
                    </a:lnTo>
                    <a:cubicBezTo>
                      <a:pt x="10062" y="3337"/>
                      <a:pt x="10058" y="3330"/>
                      <a:pt x="10056" y="3322"/>
                    </a:cubicBezTo>
                    <a:lnTo>
                      <a:pt x="9884" y="2774"/>
                    </a:lnTo>
                    <a:lnTo>
                      <a:pt x="9918" y="2812"/>
                    </a:lnTo>
                    <a:lnTo>
                      <a:pt x="9049" y="2431"/>
                    </a:lnTo>
                    <a:cubicBezTo>
                      <a:pt x="9032" y="2423"/>
                      <a:pt x="9020" y="2409"/>
                      <a:pt x="9015" y="2391"/>
                    </a:cubicBezTo>
                    <a:lnTo>
                      <a:pt x="8843" y="1807"/>
                    </a:lnTo>
                    <a:lnTo>
                      <a:pt x="8866" y="1840"/>
                    </a:lnTo>
                    <a:lnTo>
                      <a:pt x="8347" y="1462"/>
                    </a:lnTo>
                    <a:cubicBezTo>
                      <a:pt x="8341" y="1457"/>
                      <a:pt x="8335" y="1451"/>
                      <a:pt x="8331" y="1445"/>
                    </a:cubicBezTo>
                    <a:lnTo>
                      <a:pt x="7989" y="899"/>
                    </a:lnTo>
                    <a:lnTo>
                      <a:pt x="7644" y="488"/>
                    </a:lnTo>
                    <a:lnTo>
                      <a:pt x="7297" y="110"/>
                    </a:lnTo>
                    <a:lnTo>
                      <a:pt x="7372" y="123"/>
                    </a:lnTo>
                    <a:lnTo>
                      <a:pt x="6678" y="501"/>
                    </a:lnTo>
                    <a:cubicBezTo>
                      <a:pt x="6669" y="506"/>
                      <a:pt x="6659" y="508"/>
                      <a:pt x="6649" y="508"/>
                    </a:cubicBezTo>
                    <a:lnTo>
                      <a:pt x="6130" y="508"/>
                    </a:lnTo>
                    <a:lnTo>
                      <a:pt x="6187" y="471"/>
                    </a:lnTo>
                    <a:lnTo>
                      <a:pt x="5840" y="1262"/>
                    </a:lnTo>
                    <a:cubicBezTo>
                      <a:pt x="5838" y="1266"/>
                      <a:pt x="5836" y="1270"/>
                      <a:pt x="5833" y="1273"/>
                    </a:cubicBezTo>
                    <a:lnTo>
                      <a:pt x="5308" y="2000"/>
                    </a:lnTo>
                    <a:lnTo>
                      <a:pt x="4789" y="2620"/>
                    </a:lnTo>
                    <a:cubicBezTo>
                      <a:pt x="4778" y="2634"/>
                      <a:pt x="4760" y="2643"/>
                      <a:pt x="4742" y="2643"/>
                    </a:cubicBezTo>
                    <a:lnTo>
                      <a:pt x="4048" y="2643"/>
                    </a:lnTo>
                    <a:lnTo>
                      <a:pt x="4092" y="2624"/>
                    </a:lnTo>
                    <a:lnTo>
                      <a:pt x="3745" y="2970"/>
                    </a:lnTo>
                    <a:lnTo>
                      <a:pt x="3762" y="2937"/>
                    </a:lnTo>
                    <a:lnTo>
                      <a:pt x="3590" y="3934"/>
                    </a:lnTo>
                    <a:cubicBezTo>
                      <a:pt x="3585" y="3964"/>
                      <a:pt x="3559" y="3986"/>
                      <a:pt x="3529" y="3986"/>
                    </a:cubicBezTo>
                    <a:lnTo>
                      <a:pt x="2835" y="3986"/>
                    </a:lnTo>
                    <a:lnTo>
                      <a:pt x="2869" y="3975"/>
                    </a:lnTo>
                    <a:lnTo>
                      <a:pt x="2351" y="4321"/>
                    </a:lnTo>
                    <a:lnTo>
                      <a:pt x="2363" y="4311"/>
                    </a:lnTo>
                    <a:lnTo>
                      <a:pt x="1844" y="4895"/>
                    </a:lnTo>
                    <a:lnTo>
                      <a:pt x="1751" y="4813"/>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5" name="Freeform 13"/>
              <p:cNvSpPr>
                <a:spLocks/>
              </p:cNvSpPr>
              <p:nvPr/>
            </p:nvSpPr>
            <p:spPr bwMode="auto">
              <a:xfrm>
                <a:off x="5168901" y="1733550"/>
                <a:ext cx="284163" cy="396875"/>
              </a:xfrm>
              <a:custGeom>
                <a:avLst/>
                <a:gdLst>
                  <a:gd name="T0" fmla="*/ 76 w 179"/>
                  <a:gd name="T1" fmla="*/ 0 h 250"/>
                  <a:gd name="T2" fmla="*/ 51 w 179"/>
                  <a:gd name="T3" fmla="*/ 104 h 250"/>
                  <a:gd name="T4" fmla="*/ 76 w 179"/>
                  <a:gd name="T5" fmla="*/ 147 h 250"/>
                  <a:gd name="T6" fmla="*/ 25 w 179"/>
                  <a:gd name="T7" fmla="*/ 190 h 250"/>
                  <a:gd name="T8" fmla="*/ 0 w 179"/>
                  <a:gd name="T9" fmla="*/ 250 h 250"/>
                  <a:gd name="T10" fmla="*/ 94 w 179"/>
                  <a:gd name="T11" fmla="*/ 241 h 250"/>
                  <a:gd name="T12" fmla="*/ 94 w 179"/>
                  <a:gd name="T13" fmla="*/ 207 h 250"/>
                  <a:gd name="T14" fmla="*/ 179 w 179"/>
                  <a:gd name="T15" fmla="*/ 241 h 250"/>
                  <a:gd name="T16" fmla="*/ 162 w 179"/>
                  <a:gd name="T17" fmla="*/ 147 h 250"/>
                  <a:gd name="T18" fmla="*/ 76 w 179"/>
                  <a:gd name="T1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250">
                    <a:moveTo>
                      <a:pt x="76" y="0"/>
                    </a:moveTo>
                    <a:lnTo>
                      <a:pt x="51" y="104"/>
                    </a:lnTo>
                    <a:lnTo>
                      <a:pt x="76" y="147"/>
                    </a:lnTo>
                    <a:lnTo>
                      <a:pt x="25" y="190"/>
                    </a:lnTo>
                    <a:lnTo>
                      <a:pt x="0" y="250"/>
                    </a:lnTo>
                    <a:lnTo>
                      <a:pt x="94" y="241"/>
                    </a:lnTo>
                    <a:lnTo>
                      <a:pt x="94" y="207"/>
                    </a:lnTo>
                    <a:lnTo>
                      <a:pt x="179" y="241"/>
                    </a:lnTo>
                    <a:lnTo>
                      <a:pt x="162" y="147"/>
                    </a:lnTo>
                    <a:lnTo>
                      <a:pt x="7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 name="Freeform 14"/>
              <p:cNvSpPr>
                <a:spLocks/>
              </p:cNvSpPr>
              <p:nvPr/>
            </p:nvSpPr>
            <p:spPr bwMode="auto">
              <a:xfrm>
                <a:off x="5168901" y="1733550"/>
                <a:ext cx="284163" cy="396875"/>
              </a:xfrm>
              <a:custGeom>
                <a:avLst/>
                <a:gdLst>
                  <a:gd name="T0" fmla="*/ 76 w 179"/>
                  <a:gd name="T1" fmla="*/ 0 h 250"/>
                  <a:gd name="T2" fmla="*/ 51 w 179"/>
                  <a:gd name="T3" fmla="*/ 104 h 250"/>
                  <a:gd name="T4" fmla="*/ 76 w 179"/>
                  <a:gd name="T5" fmla="*/ 147 h 250"/>
                  <a:gd name="T6" fmla="*/ 25 w 179"/>
                  <a:gd name="T7" fmla="*/ 190 h 250"/>
                  <a:gd name="T8" fmla="*/ 0 w 179"/>
                  <a:gd name="T9" fmla="*/ 250 h 250"/>
                  <a:gd name="T10" fmla="*/ 94 w 179"/>
                  <a:gd name="T11" fmla="*/ 241 h 250"/>
                  <a:gd name="T12" fmla="*/ 94 w 179"/>
                  <a:gd name="T13" fmla="*/ 207 h 250"/>
                  <a:gd name="T14" fmla="*/ 179 w 179"/>
                  <a:gd name="T15" fmla="*/ 241 h 250"/>
                  <a:gd name="T16" fmla="*/ 162 w 179"/>
                  <a:gd name="T17" fmla="*/ 147 h 250"/>
                  <a:gd name="T18" fmla="*/ 76 w 179"/>
                  <a:gd name="T1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250">
                    <a:moveTo>
                      <a:pt x="76" y="0"/>
                    </a:moveTo>
                    <a:lnTo>
                      <a:pt x="51" y="104"/>
                    </a:lnTo>
                    <a:lnTo>
                      <a:pt x="76" y="147"/>
                    </a:lnTo>
                    <a:lnTo>
                      <a:pt x="25" y="190"/>
                    </a:lnTo>
                    <a:lnTo>
                      <a:pt x="0" y="250"/>
                    </a:lnTo>
                    <a:lnTo>
                      <a:pt x="94" y="241"/>
                    </a:lnTo>
                    <a:lnTo>
                      <a:pt x="94" y="207"/>
                    </a:lnTo>
                    <a:lnTo>
                      <a:pt x="179" y="241"/>
                    </a:lnTo>
                    <a:lnTo>
                      <a:pt x="162" y="147"/>
                    </a:lnTo>
                    <a:lnTo>
                      <a:pt x="76" y="0"/>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 name="Freeform 15"/>
              <p:cNvSpPr>
                <a:spLocks/>
              </p:cNvSpPr>
              <p:nvPr/>
            </p:nvSpPr>
            <p:spPr bwMode="auto">
              <a:xfrm>
                <a:off x="5160963" y="1730375"/>
                <a:ext cx="300038" cy="407988"/>
              </a:xfrm>
              <a:custGeom>
                <a:avLst/>
                <a:gdLst>
                  <a:gd name="T0" fmla="*/ 800 w 1764"/>
                  <a:gd name="T1" fmla="*/ 30 h 2398"/>
                  <a:gd name="T2" fmla="*/ 558 w 1764"/>
                  <a:gd name="T3" fmla="*/ 998 h 2398"/>
                  <a:gd name="T4" fmla="*/ 553 w 1764"/>
                  <a:gd name="T5" fmla="*/ 968 h 2398"/>
                  <a:gd name="T6" fmla="*/ 796 w 1764"/>
                  <a:gd name="T7" fmla="*/ 1368 h 2398"/>
                  <a:gd name="T8" fmla="*/ 787 w 1764"/>
                  <a:gd name="T9" fmla="*/ 1419 h 2398"/>
                  <a:gd name="T10" fmla="*/ 311 w 1764"/>
                  <a:gd name="T11" fmla="*/ 1820 h 2398"/>
                  <a:gd name="T12" fmla="*/ 322 w 1764"/>
                  <a:gd name="T13" fmla="*/ 1805 h 2398"/>
                  <a:gd name="T14" fmla="*/ 79 w 1764"/>
                  <a:gd name="T15" fmla="*/ 2372 h 2398"/>
                  <a:gd name="T16" fmla="*/ 39 w 1764"/>
                  <a:gd name="T17" fmla="*/ 2317 h 2398"/>
                  <a:gd name="T18" fmla="*/ 919 w 1764"/>
                  <a:gd name="T19" fmla="*/ 2233 h 2398"/>
                  <a:gd name="T20" fmla="*/ 883 w 1764"/>
                  <a:gd name="T21" fmla="*/ 2273 h 2398"/>
                  <a:gd name="T22" fmla="*/ 883 w 1764"/>
                  <a:gd name="T23" fmla="*/ 1956 h 2398"/>
                  <a:gd name="T24" fmla="*/ 900 w 1764"/>
                  <a:gd name="T25" fmla="*/ 1923 h 2398"/>
                  <a:gd name="T26" fmla="*/ 938 w 1764"/>
                  <a:gd name="T27" fmla="*/ 1919 h 2398"/>
                  <a:gd name="T28" fmla="*/ 1737 w 1764"/>
                  <a:gd name="T29" fmla="*/ 2236 h 2398"/>
                  <a:gd name="T30" fmla="*/ 1683 w 1764"/>
                  <a:gd name="T31" fmla="*/ 2280 h 2398"/>
                  <a:gd name="T32" fmla="*/ 1522 w 1764"/>
                  <a:gd name="T33" fmla="*/ 1396 h 2398"/>
                  <a:gd name="T34" fmla="*/ 1526 w 1764"/>
                  <a:gd name="T35" fmla="*/ 1409 h 2398"/>
                  <a:gd name="T36" fmla="*/ 727 w 1764"/>
                  <a:gd name="T37" fmla="*/ 41 h 2398"/>
                  <a:gd name="T38" fmla="*/ 796 w 1764"/>
                  <a:gd name="T39" fmla="*/ 0 h 2398"/>
                  <a:gd name="T40" fmla="*/ 1595 w 1764"/>
                  <a:gd name="T41" fmla="*/ 1369 h 2398"/>
                  <a:gd name="T42" fmla="*/ 1600 w 1764"/>
                  <a:gd name="T43" fmla="*/ 1382 h 2398"/>
                  <a:gd name="T44" fmla="*/ 1762 w 1764"/>
                  <a:gd name="T45" fmla="*/ 2266 h 2398"/>
                  <a:gd name="T46" fmla="*/ 1748 w 1764"/>
                  <a:gd name="T47" fmla="*/ 2304 h 2398"/>
                  <a:gd name="T48" fmla="*/ 1708 w 1764"/>
                  <a:gd name="T49" fmla="*/ 2310 h 2398"/>
                  <a:gd name="T50" fmla="*/ 908 w 1764"/>
                  <a:gd name="T51" fmla="*/ 1993 h 2398"/>
                  <a:gd name="T52" fmla="*/ 963 w 1764"/>
                  <a:gd name="T53" fmla="*/ 1956 h 2398"/>
                  <a:gd name="T54" fmla="*/ 963 w 1764"/>
                  <a:gd name="T55" fmla="*/ 2273 h 2398"/>
                  <a:gd name="T56" fmla="*/ 927 w 1764"/>
                  <a:gd name="T57" fmla="*/ 2313 h 2398"/>
                  <a:gd name="T58" fmla="*/ 46 w 1764"/>
                  <a:gd name="T59" fmla="*/ 2396 h 2398"/>
                  <a:gd name="T60" fmla="*/ 10 w 1764"/>
                  <a:gd name="T61" fmla="*/ 2380 h 2398"/>
                  <a:gd name="T62" fmla="*/ 6 w 1764"/>
                  <a:gd name="T63" fmla="*/ 2341 h 2398"/>
                  <a:gd name="T64" fmla="*/ 248 w 1764"/>
                  <a:gd name="T65" fmla="*/ 1773 h 2398"/>
                  <a:gd name="T66" fmla="*/ 259 w 1764"/>
                  <a:gd name="T67" fmla="*/ 1759 h 2398"/>
                  <a:gd name="T68" fmla="*/ 736 w 1764"/>
                  <a:gd name="T69" fmla="*/ 1358 h 2398"/>
                  <a:gd name="T70" fmla="*/ 727 w 1764"/>
                  <a:gd name="T71" fmla="*/ 1409 h 2398"/>
                  <a:gd name="T72" fmla="*/ 485 w 1764"/>
                  <a:gd name="T73" fmla="*/ 1009 h 2398"/>
                  <a:gd name="T74" fmla="*/ 480 w 1764"/>
                  <a:gd name="T75" fmla="*/ 979 h 2398"/>
                  <a:gd name="T76" fmla="*/ 723 w 1764"/>
                  <a:gd name="T77" fmla="*/ 11 h 2398"/>
                  <a:gd name="T78" fmla="*/ 800 w 1764"/>
                  <a:gd name="T79" fmla="*/ 30 h 2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4" h="2398">
                    <a:moveTo>
                      <a:pt x="800" y="30"/>
                    </a:moveTo>
                    <a:lnTo>
                      <a:pt x="558" y="998"/>
                    </a:lnTo>
                    <a:lnTo>
                      <a:pt x="553" y="968"/>
                    </a:lnTo>
                    <a:lnTo>
                      <a:pt x="796" y="1368"/>
                    </a:lnTo>
                    <a:cubicBezTo>
                      <a:pt x="806" y="1385"/>
                      <a:pt x="802" y="1407"/>
                      <a:pt x="787" y="1419"/>
                    </a:cubicBezTo>
                    <a:lnTo>
                      <a:pt x="311" y="1820"/>
                    </a:lnTo>
                    <a:lnTo>
                      <a:pt x="322" y="1805"/>
                    </a:lnTo>
                    <a:lnTo>
                      <a:pt x="79" y="2372"/>
                    </a:lnTo>
                    <a:lnTo>
                      <a:pt x="39" y="2317"/>
                    </a:lnTo>
                    <a:lnTo>
                      <a:pt x="919" y="2233"/>
                    </a:lnTo>
                    <a:lnTo>
                      <a:pt x="883" y="2273"/>
                    </a:lnTo>
                    <a:lnTo>
                      <a:pt x="883" y="1956"/>
                    </a:lnTo>
                    <a:cubicBezTo>
                      <a:pt x="883" y="1943"/>
                      <a:pt x="889" y="1930"/>
                      <a:pt x="900" y="1923"/>
                    </a:cubicBezTo>
                    <a:cubicBezTo>
                      <a:pt x="911" y="1915"/>
                      <a:pt x="925" y="1914"/>
                      <a:pt x="938" y="1919"/>
                    </a:cubicBezTo>
                    <a:lnTo>
                      <a:pt x="1737" y="2236"/>
                    </a:lnTo>
                    <a:lnTo>
                      <a:pt x="1683" y="2280"/>
                    </a:lnTo>
                    <a:lnTo>
                      <a:pt x="1522" y="1396"/>
                    </a:lnTo>
                    <a:lnTo>
                      <a:pt x="1526" y="1409"/>
                    </a:lnTo>
                    <a:lnTo>
                      <a:pt x="727" y="41"/>
                    </a:lnTo>
                    <a:lnTo>
                      <a:pt x="796" y="0"/>
                    </a:lnTo>
                    <a:lnTo>
                      <a:pt x="1595" y="1369"/>
                    </a:lnTo>
                    <a:cubicBezTo>
                      <a:pt x="1598" y="1373"/>
                      <a:pt x="1599" y="1377"/>
                      <a:pt x="1600" y="1382"/>
                    </a:cubicBezTo>
                    <a:lnTo>
                      <a:pt x="1762" y="2266"/>
                    </a:lnTo>
                    <a:cubicBezTo>
                      <a:pt x="1764" y="2280"/>
                      <a:pt x="1759" y="2295"/>
                      <a:pt x="1748" y="2304"/>
                    </a:cubicBezTo>
                    <a:cubicBezTo>
                      <a:pt x="1737" y="2313"/>
                      <a:pt x="1721" y="2316"/>
                      <a:pt x="1708" y="2310"/>
                    </a:cubicBezTo>
                    <a:lnTo>
                      <a:pt x="908" y="1993"/>
                    </a:lnTo>
                    <a:lnTo>
                      <a:pt x="963" y="1956"/>
                    </a:lnTo>
                    <a:lnTo>
                      <a:pt x="963" y="2273"/>
                    </a:lnTo>
                    <a:cubicBezTo>
                      <a:pt x="963" y="2294"/>
                      <a:pt x="947" y="2311"/>
                      <a:pt x="927" y="2313"/>
                    </a:cubicBezTo>
                    <a:lnTo>
                      <a:pt x="46" y="2396"/>
                    </a:lnTo>
                    <a:cubicBezTo>
                      <a:pt x="32" y="2398"/>
                      <a:pt x="18" y="2391"/>
                      <a:pt x="10" y="2380"/>
                    </a:cubicBezTo>
                    <a:cubicBezTo>
                      <a:pt x="2" y="2369"/>
                      <a:pt x="0" y="2354"/>
                      <a:pt x="6" y="2341"/>
                    </a:cubicBezTo>
                    <a:lnTo>
                      <a:pt x="248" y="1773"/>
                    </a:lnTo>
                    <a:cubicBezTo>
                      <a:pt x="250" y="1768"/>
                      <a:pt x="254" y="1763"/>
                      <a:pt x="259" y="1759"/>
                    </a:cubicBezTo>
                    <a:lnTo>
                      <a:pt x="736" y="1358"/>
                    </a:lnTo>
                    <a:lnTo>
                      <a:pt x="727" y="1409"/>
                    </a:lnTo>
                    <a:lnTo>
                      <a:pt x="485" y="1009"/>
                    </a:lnTo>
                    <a:cubicBezTo>
                      <a:pt x="479" y="1000"/>
                      <a:pt x="478" y="989"/>
                      <a:pt x="480" y="979"/>
                    </a:cubicBezTo>
                    <a:lnTo>
                      <a:pt x="723" y="11"/>
                    </a:lnTo>
                    <a:lnTo>
                      <a:pt x="800" y="30"/>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8" name="Freeform 16"/>
              <p:cNvSpPr>
                <a:spLocks/>
              </p:cNvSpPr>
              <p:nvPr/>
            </p:nvSpPr>
            <p:spPr bwMode="auto">
              <a:xfrm>
                <a:off x="6791326" y="3455988"/>
                <a:ext cx="92075" cy="493713"/>
              </a:xfrm>
              <a:custGeom>
                <a:avLst/>
                <a:gdLst>
                  <a:gd name="T0" fmla="*/ 233 w 272"/>
                  <a:gd name="T1" fmla="*/ 1453 h 1453"/>
                  <a:gd name="T2" fmla="*/ 154 w 272"/>
                  <a:gd name="T3" fmla="*/ 1129 h 1453"/>
                  <a:gd name="T4" fmla="*/ 154 w 272"/>
                  <a:gd name="T5" fmla="*/ 1124 h 1453"/>
                  <a:gd name="T6" fmla="*/ 154 w 272"/>
                  <a:gd name="T7" fmla="*/ 883 h 1453"/>
                  <a:gd name="T8" fmla="*/ 154 w 272"/>
                  <a:gd name="T9" fmla="*/ 641 h 1453"/>
                  <a:gd name="T10" fmla="*/ 156 w 272"/>
                  <a:gd name="T11" fmla="*/ 650 h 1453"/>
                  <a:gd name="T12" fmla="*/ 2 w 272"/>
                  <a:gd name="T13" fmla="*/ 329 h 1453"/>
                  <a:gd name="T14" fmla="*/ 0 w 272"/>
                  <a:gd name="T15" fmla="*/ 321 h 1453"/>
                  <a:gd name="T16" fmla="*/ 0 w 272"/>
                  <a:gd name="T17" fmla="*/ 0 h 1453"/>
                  <a:gd name="T18" fmla="*/ 40 w 272"/>
                  <a:gd name="T19" fmla="*/ 0 h 1453"/>
                  <a:gd name="T20" fmla="*/ 40 w 272"/>
                  <a:gd name="T21" fmla="*/ 321 h 1453"/>
                  <a:gd name="T22" fmla="*/ 39 w 272"/>
                  <a:gd name="T23" fmla="*/ 312 h 1453"/>
                  <a:gd name="T24" fmla="*/ 192 w 272"/>
                  <a:gd name="T25" fmla="*/ 633 h 1453"/>
                  <a:gd name="T26" fmla="*/ 194 w 272"/>
                  <a:gd name="T27" fmla="*/ 641 h 1453"/>
                  <a:gd name="T28" fmla="*/ 194 w 272"/>
                  <a:gd name="T29" fmla="*/ 883 h 1453"/>
                  <a:gd name="T30" fmla="*/ 194 w 272"/>
                  <a:gd name="T31" fmla="*/ 1124 h 1453"/>
                  <a:gd name="T32" fmla="*/ 193 w 272"/>
                  <a:gd name="T33" fmla="*/ 1119 h 1453"/>
                  <a:gd name="T34" fmla="*/ 272 w 272"/>
                  <a:gd name="T35" fmla="*/ 1444 h 1453"/>
                  <a:gd name="T36" fmla="*/ 233 w 272"/>
                  <a:gd name="T37" fmla="*/ 1453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2" h="1453">
                    <a:moveTo>
                      <a:pt x="233" y="1453"/>
                    </a:moveTo>
                    <a:lnTo>
                      <a:pt x="154" y="1129"/>
                    </a:lnTo>
                    <a:cubicBezTo>
                      <a:pt x="154" y="1127"/>
                      <a:pt x="154" y="1126"/>
                      <a:pt x="154" y="1124"/>
                    </a:cubicBezTo>
                    <a:lnTo>
                      <a:pt x="154" y="883"/>
                    </a:lnTo>
                    <a:lnTo>
                      <a:pt x="154" y="641"/>
                    </a:lnTo>
                    <a:lnTo>
                      <a:pt x="156" y="650"/>
                    </a:lnTo>
                    <a:lnTo>
                      <a:pt x="2" y="329"/>
                    </a:lnTo>
                    <a:cubicBezTo>
                      <a:pt x="1" y="327"/>
                      <a:pt x="0" y="324"/>
                      <a:pt x="0" y="321"/>
                    </a:cubicBezTo>
                    <a:lnTo>
                      <a:pt x="0" y="0"/>
                    </a:lnTo>
                    <a:lnTo>
                      <a:pt x="40" y="0"/>
                    </a:lnTo>
                    <a:lnTo>
                      <a:pt x="40" y="321"/>
                    </a:lnTo>
                    <a:lnTo>
                      <a:pt x="39" y="312"/>
                    </a:lnTo>
                    <a:lnTo>
                      <a:pt x="192" y="633"/>
                    </a:lnTo>
                    <a:cubicBezTo>
                      <a:pt x="193" y="635"/>
                      <a:pt x="194" y="638"/>
                      <a:pt x="194" y="641"/>
                    </a:cubicBezTo>
                    <a:lnTo>
                      <a:pt x="194" y="883"/>
                    </a:lnTo>
                    <a:lnTo>
                      <a:pt x="194" y="1124"/>
                    </a:lnTo>
                    <a:lnTo>
                      <a:pt x="193" y="1119"/>
                    </a:lnTo>
                    <a:lnTo>
                      <a:pt x="272" y="1444"/>
                    </a:lnTo>
                    <a:lnTo>
                      <a:pt x="233" y="1453"/>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9" name="Freeform 17"/>
              <p:cNvSpPr>
                <a:spLocks/>
              </p:cNvSpPr>
              <p:nvPr/>
            </p:nvSpPr>
            <p:spPr bwMode="auto">
              <a:xfrm>
                <a:off x="5840413" y="2606675"/>
                <a:ext cx="255588" cy="620713"/>
              </a:xfrm>
              <a:custGeom>
                <a:avLst/>
                <a:gdLst>
                  <a:gd name="T0" fmla="*/ 718 w 751"/>
                  <a:gd name="T1" fmla="*/ 1831 h 1831"/>
                  <a:gd name="T2" fmla="*/ 400 w 751"/>
                  <a:gd name="T3" fmla="*/ 1390 h 1831"/>
                  <a:gd name="T4" fmla="*/ 397 w 751"/>
                  <a:gd name="T5" fmla="*/ 1382 h 1831"/>
                  <a:gd name="T6" fmla="*/ 240 w 751"/>
                  <a:gd name="T7" fmla="*/ 615 h 1831"/>
                  <a:gd name="T8" fmla="*/ 241 w 751"/>
                  <a:gd name="T9" fmla="*/ 619 h 1831"/>
                  <a:gd name="T10" fmla="*/ 0 w 751"/>
                  <a:gd name="T11" fmla="*/ 15 h 1831"/>
                  <a:gd name="T12" fmla="*/ 37 w 751"/>
                  <a:gd name="T13" fmla="*/ 0 h 1831"/>
                  <a:gd name="T14" fmla="*/ 278 w 751"/>
                  <a:gd name="T15" fmla="*/ 604 h 1831"/>
                  <a:gd name="T16" fmla="*/ 279 w 751"/>
                  <a:gd name="T17" fmla="*/ 607 h 1831"/>
                  <a:gd name="T18" fmla="*/ 436 w 751"/>
                  <a:gd name="T19" fmla="*/ 1374 h 1831"/>
                  <a:gd name="T20" fmla="*/ 433 w 751"/>
                  <a:gd name="T21" fmla="*/ 1366 h 1831"/>
                  <a:gd name="T22" fmla="*/ 751 w 751"/>
                  <a:gd name="T23" fmla="*/ 1808 h 1831"/>
                  <a:gd name="T24" fmla="*/ 718 w 751"/>
                  <a:gd name="T25" fmla="*/ 1831 h 1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1" h="1831">
                    <a:moveTo>
                      <a:pt x="718" y="1831"/>
                    </a:moveTo>
                    <a:lnTo>
                      <a:pt x="400" y="1390"/>
                    </a:lnTo>
                    <a:cubicBezTo>
                      <a:pt x="399" y="1387"/>
                      <a:pt x="398" y="1385"/>
                      <a:pt x="397" y="1382"/>
                    </a:cubicBezTo>
                    <a:lnTo>
                      <a:pt x="240" y="615"/>
                    </a:lnTo>
                    <a:lnTo>
                      <a:pt x="241" y="619"/>
                    </a:lnTo>
                    <a:lnTo>
                      <a:pt x="0" y="15"/>
                    </a:lnTo>
                    <a:lnTo>
                      <a:pt x="37" y="0"/>
                    </a:lnTo>
                    <a:lnTo>
                      <a:pt x="278" y="604"/>
                    </a:lnTo>
                    <a:cubicBezTo>
                      <a:pt x="279" y="605"/>
                      <a:pt x="279" y="606"/>
                      <a:pt x="279" y="607"/>
                    </a:cubicBezTo>
                    <a:lnTo>
                      <a:pt x="436" y="1374"/>
                    </a:lnTo>
                    <a:lnTo>
                      <a:pt x="433" y="1366"/>
                    </a:lnTo>
                    <a:lnTo>
                      <a:pt x="751" y="1808"/>
                    </a:lnTo>
                    <a:lnTo>
                      <a:pt x="718" y="1831"/>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0" name="Freeform 18"/>
              <p:cNvSpPr>
                <a:spLocks/>
              </p:cNvSpPr>
              <p:nvPr/>
            </p:nvSpPr>
            <p:spPr bwMode="auto">
              <a:xfrm>
                <a:off x="2655888" y="3794125"/>
                <a:ext cx="131763" cy="414338"/>
              </a:xfrm>
              <a:custGeom>
                <a:avLst/>
                <a:gdLst>
                  <a:gd name="T0" fmla="*/ 0 w 779"/>
                  <a:gd name="T1" fmla="*/ 2424 h 2443"/>
                  <a:gd name="T2" fmla="*/ 237 w 779"/>
                  <a:gd name="T3" fmla="*/ 1458 h 2443"/>
                  <a:gd name="T4" fmla="*/ 395 w 779"/>
                  <a:gd name="T5" fmla="*/ 660 h 2443"/>
                  <a:gd name="T6" fmla="*/ 398 w 779"/>
                  <a:gd name="T7" fmla="*/ 650 h 2443"/>
                  <a:gd name="T8" fmla="*/ 706 w 779"/>
                  <a:gd name="T9" fmla="*/ 0 h 2443"/>
                  <a:gd name="T10" fmla="*/ 779 w 779"/>
                  <a:gd name="T11" fmla="*/ 35 h 2443"/>
                  <a:gd name="T12" fmla="*/ 470 w 779"/>
                  <a:gd name="T13" fmla="*/ 684 h 2443"/>
                  <a:gd name="T14" fmla="*/ 473 w 779"/>
                  <a:gd name="T15" fmla="*/ 675 h 2443"/>
                  <a:gd name="T16" fmla="*/ 315 w 779"/>
                  <a:gd name="T17" fmla="*/ 1477 h 2443"/>
                  <a:gd name="T18" fmla="*/ 77 w 779"/>
                  <a:gd name="T19" fmla="*/ 2443 h 2443"/>
                  <a:gd name="T20" fmla="*/ 0 w 779"/>
                  <a:gd name="T21" fmla="*/ 2424 h 2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9" h="2443">
                    <a:moveTo>
                      <a:pt x="0" y="2424"/>
                    </a:moveTo>
                    <a:lnTo>
                      <a:pt x="237" y="1458"/>
                    </a:lnTo>
                    <a:lnTo>
                      <a:pt x="395" y="660"/>
                    </a:lnTo>
                    <a:cubicBezTo>
                      <a:pt x="395" y="656"/>
                      <a:pt x="396" y="653"/>
                      <a:pt x="398" y="650"/>
                    </a:cubicBezTo>
                    <a:lnTo>
                      <a:pt x="706" y="0"/>
                    </a:lnTo>
                    <a:lnTo>
                      <a:pt x="779" y="35"/>
                    </a:lnTo>
                    <a:lnTo>
                      <a:pt x="470" y="684"/>
                    </a:lnTo>
                    <a:lnTo>
                      <a:pt x="473" y="675"/>
                    </a:lnTo>
                    <a:lnTo>
                      <a:pt x="315" y="1477"/>
                    </a:lnTo>
                    <a:lnTo>
                      <a:pt x="77" y="2443"/>
                    </a:lnTo>
                    <a:lnTo>
                      <a:pt x="0" y="2424"/>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1" name="Freeform 19"/>
              <p:cNvSpPr>
                <a:spLocks/>
              </p:cNvSpPr>
              <p:nvPr/>
            </p:nvSpPr>
            <p:spPr bwMode="auto">
              <a:xfrm>
                <a:off x="3779838" y="4562475"/>
                <a:ext cx="53975" cy="588963"/>
              </a:xfrm>
              <a:custGeom>
                <a:avLst/>
                <a:gdLst>
                  <a:gd name="T0" fmla="*/ 233 w 312"/>
                  <a:gd name="T1" fmla="*/ 3469 h 3469"/>
                  <a:gd name="T2" fmla="*/ 155 w 312"/>
                  <a:gd name="T3" fmla="*/ 2743 h 3469"/>
                  <a:gd name="T4" fmla="*/ 78 w 312"/>
                  <a:gd name="T5" fmla="*/ 2016 h 3469"/>
                  <a:gd name="T6" fmla="*/ 78 w 312"/>
                  <a:gd name="T7" fmla="*/ 1286 h 3469"/>
                  <a:gd name="T8" fmla="*/ 78 w 312"/>
                  <a:gd name="T9" fmla="*/ 1292 h 3469"/>
                  <a:gd name="T10" fmla="*/ 1 w 312"/>
                  <a:gd name="T11" fmla="*/ 808 h 3469"/>
                  <a:gd name="T12" fmla="*/ 0 w 312"/>
                  <a:gd name="T13" fmla="*/ 802 h 3469"/>
                  <a:gd name="T14" fmla="*/ 0 w 312"/>
                  <a:gd name="T15" fmla="*/ 0 h 3469"/>
                  <a:gd name="T16" fmla="*/ 80 w 312"/>
                  <a:gd name="T17" fmla="*/ 0 h 3469"/>
                  <a:gd name="T18" fmla="*/ 80 w 312"/>
                  <a:gd name="T19" fmla="*/ 802 h 3469"/>
                  <a:gd name="T20" fmla="*/ 80 w 312"/>
                  <a:gd name="T21" fmla="*/ 795 h 3469"/>
                  <a:gd name="T22" fmla="*/ 157 w 312"/>
                  <a:gd name="T23" fmla="*/ 1280 h 3469"/>
                  <a:gd name="T24" fmla="*/ 158 w 312"/>
                  <a:gd name="T25" fmla="*/ 1286 h 3469"/>
                  <a:gd name="T26" fmla="*/ 158 w 312"/>
                  <a:gd name="T27" fmla="*/ 2008 h 3469"/>
                  <a:gd name="T28" fmla="*/ 235 w 312"/>
                  <a:gd name="T29" fmla="*/ 2734 h 3469"/>
                  <a:gd name="T30" fmla="*/ 312 w 312"/>
                  <a:gd name="T31" fmla="*/ 3460 h 3469"/>
                  <a:gd name="T32" fmla="*/ 233 w 312"/>
                  <a:gd name="T33" fmla="*/ 3469 h 3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3469">
                    <a:moveTo>
                      <a:pt x="233" y="3469"/>
                    </a:moveTo>
                    <a:lnTo>
                      <a:pt x="155" y="2743"/>
                    </a:lnTo>
                    <a:lnTo>
                      <a:pt x="78" y="2016"/>
                    </a:lnTo>
                    <a:lnTo>
                      <a:pt x="78" y="1286"/>
                    </a:lnTo>
                    <a:lnTo>
                      <a:pt x="78" y="1292"/>
                    </a:lnTo>
                    <a:lnTo>
                      <a:pt x="1" y="808"/>
                    </a:lnTo>
                    <a:cubicBezTo>
                      <a:pt x="1" y="806"/>
                      <a:pt x="0" y="804"/>
                      <a:pt x="0" y="802"/>
                    </a:cubicBezTo>
                    <a:lnTo>
                      <a:pt x="0" y="0"/>
                    </a:lnTo>
                    <a:lnTo>
                      <a:pt x="80" y="0"/>
                    </a:lnTo>
                    <a:lnTo>
                      <a:pt x="80" y="802"/>
                    </a:lnTo>
                    <a:lnTo>
                      <a:pt x="80" y="795"/>
                    </a:lnTo>
                    <a:lnTo>
                      <a:pt x="157" y="1280"/>
                    </a:lnTo>
                    <a:cubicBezTo>
                      <a:pt x="158" y="1282"/>
                      <a:pt x="158" y="1284"/>
                      <a:pt x="158" y="1286"/>
                    </a:cubicBezTo>
                    <a:lnTo>
                      <a:pt x="158" y="2008"/>
                    </a:lnTo>
                    <a:lnTo>
                      <a:pt x="235" y="2734"/>
                    </a:lnTo>
                    <a:lnTo>
                      <a:pt x="312" y="3460"/>
                    </a:lnTo>
                    <a:lnTo>
                      <a:pt x="233" y="3469"/>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2" name="Freeform 20"/>
              <p:cNvSpPr>
                <a:spLocks/>
              </p:cNvSpPr>
              <p:nvPr/>
            </p:nvSpPr>
            <p:spPr bwMode="auto">
              <a:xfrm>
                <a:off x="3340101" y="4821238"/>
                <a:ext cx="1150938" cy="752475"/>
              </a:xfrm>
              <a:custGeom>
                <a:avLst/>
                <a:gdLst>
                  <a:gd name="T0" fmla="*/ 426 w 725"/>
                  <a:gd name="T1" fmla="*/ 474 h 474"/>
                  <a:gd name="T2" fmla="*/ 520 w 725"/>
                  <a:gd name="T3" fmla="*/ 380 h 474"/>
                  <a:gd name="T4" fmla="*/ 725 w 725"/>
                  <a:gd name="T5" fmla="*/ 422 h 474"/>
                  <a:gd name="T6" fmla="*/ 632 w 725"/>
                  <a:gd name="T7" fmla="*/ 233 h 474"/>
                  <a:gd name="T8" fmla="*/ 426 w 725"/>
                  <a:gd name="T9" fmla="*/ 61 h 474"/>
                  <a:gd name="T10" fmla="*/ 94 w 725"/>
                  <a:gd name="T11" fmla="*/ 0 h 474"/>
                  <a:gd name="T12" fmla="*/ 0 w 725"/>
                  <a:gd name="T13" fmla="*/ 61 h 474"/>
                  <a:gd name="T14" fmla="*/ 94 w 725"/>
                  <a:gd name="T15" fmla="*/ 164 h 474"/>
                  <a:gd name="T16" fmla="*/ 43 w 725"/>
                  <a:gd name="T17" fmla="*/ 233 h 474"/>
                  <a:gd name="T18" fmla="*/ 239 w 725"/>
                  <a:gd name="T19" fmla="*/ 302 h 474"/>
                  <a:gd name="T20" fmla="*/ 426 w 725"/>
                  <a:gd name="T21"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5" h="474">
                    <a:moveTo>
                      <a:pt x="426" y="474"/>
                    </a:moveTo>
                    <a:lnTo>
                      <a:pt x="520" y="380"/>
                    </a:lnTo>
                    <a:lnTo>
                      <a:pt x="725" y="422"/>
                    </a:lnTo>
                    <a:lnTo>
                      <a:pt x="632" y="233"/>
                    </a:lnTo>
                    <a:lnTo>
                      <a:pt x="426" y="61"/>
                    </a:lnTo>
                    <a:lnTo>
                      <a:pt x="94" y="0"/>
                    </a:lnTo>
                    <a:lnTo>
                      <a:pt x="0" y="61"/>
                    </a:lnTo>
                    <a:lnTo>
                      <a:pt x="94" y="164"/>
                    </a:lnTo>
                    <a:lnTo>
                      <a:pt x="43" y="233"/>
                    </a:lnTo>
                    <a:lnTo>
                      <a:pt x="239" y="302"/>
                    </a:lnTo>
                    <a:lnTo>
                      <a:pt x="426" y="474"/>
                    </a:lnTo>
                    <a:close/>
                  </a:path>
                </a:pathLst>
              </a:cu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 name="Freeform 21"/>
              <p:cNvSpPr>
                <a:spLocks/>
              </p:cNvSpPr>
              <p:nvPr/>
            </p:nvSpPr>
            <p:spPr bwMode="auto">
              <a:xfrm>
                <a:off x="3333751" y="4814888"/>
                <a:ext cx="1163638" cy="763588"/>
              </a:xfrm>
              <a:custGeom>
                <a:avLst/>
                <a:gdLst>
                  <a:gd name="T0" fmla="*/ 3998 w 6860"/>
                  <a:gd name="T1" fmla="*/ 4445 h 4503"/>
                  <a:gd name="T2" fmla="*/ 4877 w 6860"/>
                  <a:gd name="T3" fmla="*/ 3562 h 4503"/>
                  <a:gd name="T4" fmla="*/ 4914 w 6860"/>
                  <a:gd name="T5" fmla="*/ 3551 h 4503"/>
                  <a:gd name="T6" fmla="*/ 6826 w 6860"/>
                  <a:gd name="T7" fmla="*/ 3951 h 4503"/>
                  <a:gd name="T8" fmla="*/ 6782 w 6860"/>
                  <a:gd name="T9" fmla="*/ 4008 h 4503"/>
                  <a:gd name="T10" fmla="*/ 5910 w 6860"/>
                  <a:gd name="T11" fmla="*/ 2233 h 4503"/>
                  <a:gd name="T12" fmla="*/ 5921 w 6860"/>
                  <a:gd name="T13" fmla="*/ 2246 h 4503"/>
                  <a:gd name="T14" fmla="*/ 4001 w 6860"/>
                  <a:gd name="T15" fmla="*/ 639 h 4503"/>
                  <a:gd name="T16" fmla="*/ 4019 w 6860"/>
                  <a:gd name="T17" fmla="*/ 647 h 4503"/>
                  <a:gd name="T18" fmla="*/ 914 w 6860"/>
                  <a:gd name="T19" fmla="*/ 81 h 4503"/>
                  <a:gd name="T20" fmla="*/ 942 w 6860"/>
                  <a:gd name="T21" fmla="*/ 75 h 4503"/>
                  <a:gd name="T22" fmla="*/ 63 w 6860"/>
                  <a:gd name="T23" fmla="*/ 642 h 4503"/>
                  <a:gd name="T24" fmla="*/ 71 w 6860"/>
                  <a:gd name="T25" fmla="*/ 581 h 4503"/>
                  <a:gd name="T26" fmla="*/ 950 w 6860"/>
                  <a:gd name="T27" fmla="*/ 1547 h 4503"/>
                  <a:gd name="T28" fmla="*/ 953 w 6860"/>
                  <a:gd name="T29" fmla="*/ 1598 h 4503"/>
                  <a:gd name="T30" fmla="*/ 469 w 6860"/>
                  <a:gd name="T31" fmla="*/ 2240 h 4503"/>
                  <a:gd name="T32" fmla="*/ 450 w 6860"/>
                  <a:gd name="T33" fmla="*/ 2178 h 4503"/>
                  <a:gd name="T34" fmla="*/ 2289 w 6860"/>
                  <a:gd name="T35" fmla="*/ 2828 h 4503"/>
                  <a:gd name="T36" fmla="*/ 2303 w 6860"/>
                  <a:gd name="T37" fmla="*/ 2836 h 4503"/>
                  <a:gd name="T38" fmla="*/ 4053 w 6860"/>
                  <a:gd name="T39" fmla="*/ 4444 h 4503"/>
                  <a:gd name="T40" fmla="*/ 3999 w 6860"/>
                  <a:gd name="T41" fmla="*/ 4503 h 4503"/>
                  <a:gd name="T42" fmla="*/ 2249 w 6860"/>
                  <a:gd name="T43" fmla="*/ 2895 h 4503"/>
                  <a:gd name="T44" fmla="*/ 2263 w 6860"/>
                  <a:gd name="T45" fmla="*/ 2903 h 4503"/>
                  <a:gd name="T46" fmla="*/ 423 w 6860"/>
                  <a:gd name="T47" fmla="*/ 2254 h 4503"/>
                  <a:gd name="T48" fmla="*/ 398 w 6860"/>
                  <a:gd name="T49" fmla="*/ 2227 h 4503"/>
                  <a:gd name="T50" fmla="*/ 405 w 6860"/>
                  <a:gd name="T51" fmla="*/ 2192 h 4503"/>
                  <a:gd name="T52" fmla="*/ 889 w 6860"/>
                  <a:gd name="T53" fmla="*/ 1550 h 4503"/>
                  <a:gd name="T54" fmla="*/ 891 w 6860"/>
                  <a:gd name="T55" fmla="*/ 1601 h 4503"/>
                  <a:gd name="T56" fmla="*/ 12 w 6860"/>
                  <a:gd name="T57" fmla="*/ 635 h 4503"/>
                  <a:gd name="T58" fmla="*/ 2 w 6860"/>
                  <a:gd name="T59" fmla="*/ 603 h 4503"/>
                  <a:gd name="T60" fmla="*/ 20 w 6860"/>
                  <a:gd name="T61" fmla="*/ 574 h 4503"/>
                  <a:gd name="T62" fmla="*/ 899 w 6860"/>
                  <a:gd name="T63" fmla="*/ 8 h 4503"/>
                  <a:gd name="T64" fmla="*/ 928 w 6860"/>
                  <a:gd name="T65" fmla="*/ 2 h 4503"/>
                  <a:gd name="T66" fmla="*/ 4034 w 6860"/>
                  <a:gd name="T67" fmla="*/ 569 h 4503"/>
                  <a:gd name="T68" fmla="*/ 4052 w 6860"/>
                  <a:gd name="T69" fmla="*/ 577 h 4503"/>
                  <a:gd name="T70" fmla="*/ 5972 w 6860"/>
                  <a:gd name="T71" fmla="*/ 2185 h 4503"/>
                  <a:gd name="T72" fmla="*/ 5982 w 6860"/>
                  <a:gd name="T73" fmla="*/ 2198 h 4503"/>
                  <a:gd name="T74" fmla="*/ 6853 w 6860"/>
                  <a:gd name="T75" fmla="*/ 3973 h 4503"/>
                  <a:gd name="T76" fmla="*/ 6849 w 6860"/>
                  <a:gd name="T77" fmla="*/ 4015 h 4503"/>
                  <a:gd name="T78" fmla="*/ 6809 w 6860"/>
                  <a:gd name="T79" fmla="*/ 4029 h 4503"/>
                  <a:gd name="T80" fmla="*/ 4897 w 6860"/>
                  <a:gd name="T81" fmla="*/ 3630 h 4503"/>
                  <a:gd name="T82" fmla="*/ 4934 w 6860"/>
                  <a:gd name="T83" fmla="*/ 3619 h 4503"/>
                  <a:gd name="T84" fmla="*/ 4055 w 6860"/>
                  <a:gd name="T85" fmla="*/ 4502 h 4503"/>
                  <a:gd name="T86" fmla="*/ 3998 w 6860"/>
                  <a:gd name="T87" fmla="*/ 4445 h 4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60" h="4503">
                    <a:moveTo>
                      <a:pt x="3998" y="4445"/>
                    </a:moveTo>
                    <a:lnTo>
                      <a:pt x="4877" y="3562"/>
                    </a:lnTo>
                    <a:cubicBezTo>
                      <a:pt x="4887" y="3553"/>
                      <a:pt x="4901" y="3548"/>
                      <a:pt x="4914" y="3551"/>
                    </a:cubicBezTo>
                    <a:lnTo>
                      <a:pt x="6826" y="3951"/>
                    </a:lnTo>
                    <a:lnTo>
                      <a:pt x="6782" y="4008"/>
                    </a:lnTo>
                    <a:lnTo>
                      <a:pt x="5910" y="2233"/>
                    </a:lnTo>
                    <a:lnTo>
                      <a:pt x="5921" y="2246"/>
                    </a:lnTo>
                    <a:lnTo>
                      <a:pt x="4001" y="639"/>
                    </a:lnTo>
                    <a:lnTo>
                      <a:pt x="4019" y="647"/>
                    </a:lnTo>
                    <a:lnTo>
                      <a:pt x="914" y="81"/>
                    </a:lnTo>
                    <a:lnTo>
                      <a:pt x="942" y="75"/>
                    </a:lnTo>
                    <a:lnTo>
                      <a:pt x="63" y="642"/>
                    </a:lnTo>
                    <a:lnTo>
                      <a:pt x="71" y="581"/>
                    </a:lnTo>
                    <a:lnTo>
                      <a:pt x="950" y="1547"/>
                    </a:lnTo>
                    <a:cubicBezTo>
                      <a:pt x="963" y="1562"/>
                      <a:pt x="964" y="1583"/>
                      <a:pt x="953" y="1598"/>
                    </a:cubicBezTo>
                    <a:lnTo>
                      <a:pt x="469" y="2240"/>
                    </a:lnTo>
                    <a:lnTo>
                      <a:pt x="450" y="2178"/>
                    </a:lnTo>
                    <a:lnTo>
                      <a:pt x="2289" y="2828"/>
                    </a:lnTo>
                    <a:cubicBezTo>
                      <a:pt x="2294" y="2830"/>
                      <a:pt x="2299" y="2833"/>
                      <a:pt x="2303" y="2836"/>
                    </a:cubicBezTo>
                    <a:lnTo>
                      <a:pt x="4053" y="4444"/>
                    </a:lnTo>
                    <a:lnTo>
                      <a:pt x="3999" y="4503"/>
                    </a:lnTo>
                    <a:lnTo>
                      <a:pt x="2249" y="2895"/>
                    </a:lnTo>
                    <a:lnTo>
                      <a:pt x="2263" y="2903"/>
                    </a:lnTo>
                    <a:lnTo>
                      <a:pt x="423" y="2254"/>
                    </a:lnTo>
                    <a:cubicBezTo>
                      <a:pt x="411" y="2249"/>
                      <a:pt x="402" y="2240"/>
                      <a:pt x="398" y="2227"/>
                    </a:cubicBezTo>
                    <a:cubicBezTo>
                      <a:pt x="395" y="2215"/>
                      <a:pt x="397" y="2202"/>
                      <a:pt x="405" y="2192"/>
                    </a:cubicBezTo>
                    <a:lnTo>
                      <a:pt x="889" y="1550"/>
                    </a:lnTo>
                    <a:lnTo>
                      <a:pt x="891" y="1601"/>
                    </a:lnTo>
                    <a:lnTo>
                      <a:pt x="12" y="635"/>
                    </a:lnTo>
                    <a:cubicBezTo>
                      <a:pt x="4" y="626"/>
                      <a:pt x="0" y="614"/>
                      <a:pt x="2" y="603"/>
                    </a:cubicBezTo>
                    <a:cubicBezTo>
                      <a:pt x="3" y="591"/>
                      <a:pt x="10" y="581"/>
                      <a:pt x="20" y="574"/>
                    </a:cubicBezTo>
                    <a:lnTo>
                      <a:pt x="899" y="8"/>
                    </a:lnTo>
                    <a:cubicBezTo>
                      <a:pt x="908" y="2"/>
                      <a:pt x="918" y="0"/>
                      <a:pt x="928" y="2"/>
                    </a:cubicBezTo>
                    <a:lnTo>
                      <a:pt x="4034" y="569"/>
                    </a:lnTo>
                    <a:cubicBezTo>
                      <a:pt x="4040" y="570"/>
                      <a:pt x="4047" y="573"/>
                      <a:pt x="4052" y="577"/>
                    </a:cubicBezTo>
                    <a:lnTo>
                      <a:pt x="5972" y="2185"/>
                    </a:lnTo>
                    <a:cubicBezTo>
                      <a:pt x="5976" y="2189"/>
                      <a:pt x="5980" y="2193"/>
                      <a:pt x="5982" y="2198"/>
                    </a:cubicBezTo>
                    <a:lnTo>
                      <a:pt x="6853" y="3973"/>
                    </a:lnTo>
                    <a:cubicBezTo>
                      <a:pt x="6860" y="3986"/>
                      <a:pt x="6858" y="4003"/>
                      <a:pt x="6849" y="4015"/>
                    </a:cubicBezTo>
                    <a:cubicBezTo>
                      <a:pt x="6840" y="4027"/>
                      <a:pt x="6824" y="4033"/>
                      <a:pt x="6809" y="4029"/>
                    </a:cubicBezTo>
                    <a:lnTo>
                      <a:pt x="4897" y="3630"/>
                    </a:lnTo>
                    <a:lnTo>
                      <a:pt x="4934" y="3619"/>
                    </a:lnTo>
                    <a:lnTo>
                      <a:pt x="4055" y="4502"/>
                    </a:lnTo>
                    <a:lnTo>
                      <a:pt x="3998" y="4445"/>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5" name="Freeform 23"/>
              <p:cNvSpPr>
                <a:spLocks/>
              </p:cNvSpPr>
              <p:nvPr/>
            </p:nvSpPr>
            <p:spPr bwMode="auto">
              <a:xfrm>
                <a:off x="2662238" y="3681323"/>
                <a:ext cx="1503363" cy="1298575"/>
              </a:xfrm>
              <a:custGeom>
                <a:avLst/>
                <a:gdLst>
                  <a:gd name="T0" fmla="*/ 196 w 947"/>
                  <a:gd name="T1" fmla="*/ 818 h 818"/>
                  <a:gd name="T2" fmla="*/ 0 w 947"/>
                  <a:gd name="T3" fmla="*/ 301 h 818"/>
                  <a:gd name="T4" fmla="*/ 179 w 947"/>
                  <a:gd name="T5" fmla="*/ 0 h 818"/>
                  <a:gd name="T6" fmla="*/ 495 w 947"/>
                  <a:gd name="T7" fmla="*/ 0 h 818"/>
                  <a:gd name="T8" fmla="*/ 751 w 947"/>
                  <a:gd name="T9" fmla="*/ 284 h 818"/>
                  <a:gd name="T10" fmla="*/ 947 w 947"/>
                  <a:gd name="T11" fmla="*/ 654 h 818"/>
                  <a:gd name="T12" fmla="*/ 631 w 947"/>
                  <a:gd name="T13" fmla="*/ 594 h 818"/>
                  <a:gd name="T14" fmla="*/ 384 w 947"/>
                  <a:gd name="T15" fmla="*/ 525 h 818"/>
                  <a:gd name="T16" fmla="*/ 196 w 947"/>
                  <a:gd name="T17" fmla="*/ 818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7" h="818">
                    <a:moveTo>
                      <a:pt x="196" y="818"/>
                    </a:moveTo>
                    <a:lnTo>
                      <a:pt x="0" y="301"/>
                    </a:lnTo>
                    <a:lnTo>
                      <a:pt x="179" y="0"/>
                    </a:lnTo>
                    <a:lnTo>
                      <a:pt x="495" y="0"/>
                    </a:lnTo>
                    <a:lnTo>
                      <a:pt x="751" y="284"/>
                    </a:lnTo>
                    <a:lnTo>
                      <a:pt x="947" y="654"/>
                    </a:lnTo>
                    <a:lnTo>
                      <a:pt x="631" y="594"/>
                    </a:lnTo>
                    <a:lnTo>
                      <a:pt x="384" y="525"/>
                    </a:lnTo>
                    <a:lnTo>
                      <a:pt x="196" y="818"/>
                    </a:lnTo>
                    <a:close/>
                  </a:path>
                </a:pathLst>
              </a:custGeom>
              <a:solidFill>
                <a:srgbClr val="99CCFF"/>
              </a:solidFill>
              <a:ln>
                <a:noFill/>
              </a:ln>
            </p:spPr>
            <p:txBody>
              <a:bodyPr vert="horz" wrap="square" lIns="91440" tIns="45720" rIns="91440" bIns="45720" numCol="1" anchor="t" anchorCtr="0" compatLnSpc="1">
                <a:prstTxWarp prst="textNoShape">
                  <a:avLst/>
                </a:prstTxWarp>
              </a:bodyPr>
              <a:lstStyle/>
              <a:p>
                <a:endParaRPr lang="es-ES"/>
              </a:p>
            </p:txBody>
          </p:sp>
          <p:sp>
            <p:nvSpPr>
              <p:cNvPr id="27" name="Freeform 25"/>
              <p:cNvSpPr>
                <a:spLocks/>
              </p:cNvSpPr>
              <p:nvPr/>
            </p:nvSpPr>
            <p:spPr bwMode="auto">
              <a:xfrm>
                <a:off x="2654301" y="3654425"/>
                <a:ext cx="1519238" cy="1308100"/>
              </a:xfrm>
              <a:custGeom>
                <a:avLst/>
                <a:gdLst>
                  <a:gd name="T0" fmla="*/ 1845 w 8948"/>
                  <a:gd name="T1" fmla="*/ 7703 h 7710"/>
                  <a:gd name="T2" fmla="*/ 4 w 8948"/>
                  <a:gd name="T3" fmla="*/ 2871 h 7710"/>
                  <a:gd name="T4" fmla="*/ 7 w 8948"/>
                  <a:gd name="T5" fmla="*/ 2836 h 7710"/>
                  <a:gd name="T6" fmla="*/ 1686 w 8948"/>
                  <a:gd name="T7" fmla="*/ 20 h 7710"/>
                  <a:gd name="T8" fmla="*/ 1721 w 8948"/>
                  <a:gd name="T9" fmla="*/ 0 h 7710"/>
                  <a:gd name="T10" fmla="*/ 4675 w 8948"/>
                  <a:gd name="T11" fmla="*/ 0 h 7710"/>
                  <a:gd name="T12" fmla="*/ 4705 w 8948"/>
                  <a:gd name="T13" fmla="*/ 14 h 7710"/>
                  <a:gd name="T14" fmla="*/ 7103 w 8948"/>
                  <a:gd name="T15" fmla="*/ 2671 h 7710"/>
                  <a:gd name="T16" fmla="*/ 7108 w 8948"/>
                  <a:gd name="T17" fmla="*/ 2679 h 7710"/>
                  <a:gd name="T18" fmla="*/ 8941 w 8948"/>
                  <a:gd name="T19" fmla="*/ 6137 h 7710"/>
                  <a:gd name="T20" fmla="*/ 8938 w 8948"/>
                  <a:gd name="T21" fmla="*/ 6179 h 7710"/>
                  <a:gd name="T22" fmla="*/ 8898 w 8948"/>
                  <a:gd name="T23" fmla="*/ 6195 h 7710"/>
                  <a:gd name="T24" fmla="*/ 5943 w 8948"/>
                  <a:gd name="T25" fmla="*/ 5637 h 7710"/>
                  <a:gd name="T26" fmla="*/ 3623 w 8948"/>
                  <a:gd name="T27" fmla="*/ 4986 h 7710"/>
                  <a:gd name="T28" fmla="*/ 3668 w 8948"/>
                  <a:gd name="T29" fmla="*/ 4969 h 7710"/>
                  <a:gd name="T30" fmla="*/ 1916 w 8948"/>
                  <a:gd name="T31" fmla="*/ 7710 h 7710"/>
                  <a:gd name="T32" fmla="*/ 1848 w 8948"/>
                  <a:gd name="T33" fmla="*/ 7667 h 7710"/>
                  <a:gd name="T34" fmla="*/ 3600 w 8948"/>
                  <a:gd name="T35" fmla="*/ 4926 h 7710"/>
                  <a:gd name="T36" fmla="*/ 3645 w 8948"/>
                  <a:gd name="T37" fmla="*/ 4909 h 7710"/>
                  <a:gd name="T38" fmla="*/ 5958 w 8948"/>
                  <a:gd name="T39" fmla="*/ 5558 h 7710"/>
                  <a:gd name="T40" fmla="*/ 8913 w 8948"/>
                  <a:gd name="T41" fmla="*/ 6116 h 7710"/>
                  <a:gd name="T42" fmla="*/ 8870 w 8948"/>
                  <a:gd name="T43" fmla="*/ 6174 h 7710"/>
                  <a:gd name="T44" fmla="*/ 7038 w 8948"/>
                  <a:gd name="T45" fmla="*/ 2717 h 7710"/>
                  <a:gd name="T46" fmla="*/ 7043 w 8948"/>
                  <a:gd name="T47" fmla="*/ 2725 h 7710"/>
                  <a:gd name="T48" fmla="*/ 4646 w 8948"/>
                  <a:gd name="T49" fmla="*/ 67 h 7710"/>
                  <a:gd name="T50" fmla="*/ 4675 w 8948"/>
                  <a:gd name="T51" fmla="*/ 80 h 7710"/>
                  <a:gd name="T52" fmla="*/ 1721 w 8948"/>
                  <a:gd name="T53" fmla="*/ 80 h 7710"/>
                  <a:gd name="T54" fmla="*/ 1755 w 8948"/>
                  <a:gd name="T55" fmla="*/ 61 h 7710"/>
                  <a:gd name="T56" fmla="*/ 76 w 8948"/>
                  <a:gd name="T57" fmla="*/ 2877 h 7710"/>
                  <a:gd name="T58" fmla="*/ 79 w 8948"/>
                  <a:gd name="T59" fmla="*/ 2842 h 7710"/>
                  <a:gd name="T60" fmla="*/ 1919 w 8948"/>
                  <a:gd name="T61" fmla="*/ 7674 h 7710"/>
                  <a:gd name="T62" fmla="*/ 1845 w 8948"/>
                  <a:gd name="T63" fmla="*/ 7703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48" h="7710">
                    <a:moveTo>
                      <a:pt x="1845" y="7703"/>
                    </a:moveTo>
                    <a:lnTo>
                      <a:pt x="4" y="2871"/>
                    </a:lnTo>
                    <a:cubicBezTo>
                      <a:pt x="0" y="2859"/>
                      <a:pt x="1" y="2846"/>
                      <a:pt x="7" y="2836"/>
                    </a:cubicBezTo>
                    <a:lnTo>
                      <a:pt x="1686" y="20"/>
                    </a:lnTo>
                    <a:cubicBezTo>
                      <a:pt x="1693" y="8"/>
                      <a:pt x="1707" y="0"/>
                      <a:pt x="1721" y="0"/>
                    </a:cubicBezTo>
                    <a:lnTo>
                      <a:pt x="4675" y="0"/>
                    </a:lnTo>
                    <a:cubicBezTo>
                      <a:pt x="4687" y="0"/>
                      <a:pt x="4697" y="5"/>
                      <a:pt x="4705" y="14"/>
                    </a:cubicBezTo>
                    <a:lnTo>
                      <a:pt x="7103" y="2671"/>
                    </a:lnTo>
                    <a:cubicBezTo>
                      <a:pt x="7105" y="2674"/>
                      <a:pt x="7107" y="2676"/>
                      <a:pt x="7108" y="2679"/>
                    </a:cubicBezTo>
                    <a:lnTo>
                      <a:pt x="8941" y="6137"/>
                    </a:lnTo>
                    <a:cubicBezTo>
                      <a:pt x="8948" y="6150"/>
                      <a:pt x="8947" y="6167"/>
                      <a:pt x="8938" y="6179"/>
                    </a:cubicBezTo>
                    <a:cubicBezTo>
                      <a:pt x="8929" y="6192"/>
                      <a:pt x="8913" y="6198"/>
                      <a:pt x="8898" y="6195"/>
                    </a:cubicBezTo>
                    <a:lnTo>
                      <a:pt x="5943" y="5637"/>
                    </a:lnTo>
                    <a:lnTo>
                      <a:pt x="3623" y="4986"/>
                    </a:lnTo>
                    <a:lnTo>
                      <a:pt x="3668" y="4969"/>
                    </a:lnTo>
                    <a:lnTo>
                      <a:pt x="1916" y="7710"/>
                    </a:lnTo>
                    <a:lnTo>
                      <a:pt x="1848" y="7667"/>
                    </a:lnTo>
                    <a:lnTo>
                      <a:pt x="3600" y="4926"/>
                    </a:lnTo>
                    <a:cubicBezTo>
                      <a:pt x="3610" y="4911"/>
                      <a:pt x="3628" y="4904"/>
                      <a:pt x="3645" y="4909"/>
                    </a:cubicBezTo>
                    <a:lnTo>
                      <a:pt x="5958" y="5558"/>
                    </a:lnTo>
                    <a:lnTo>
                      <a:pt x="8913" y="6116"/>
                    </a:lnTo>
                    <a:lnTo>
                      <a:pt x="8870" y="6174"/>
                    </a:lnTo>
                    <a:lnTo>
                      <a:pt x="7038" y="2717"/>
                    </a:lnTo>
                    <a:lnTo>
                      <a:pt x="7043" y="2725"/>
                    </a:lnTo>
                    <a:lnTo>
                      <a:pt x="4646" y="67"/>
                    </a:lnTo>
                    <a:lnTo>
                      <a:pt x="4675" y="80"/>
                    </a:lnTo>
                    <a:lnTo>
                      <a:pt x="1721" y="80"/>
                    </a:lnTo>
                    <a:lnTo>
                      <a:pt x="1755" y="61"/>
                    </a:lnTo>
                    <a:lnTo>
                      <a:pt x="76" y="2877"/>
                    </a:lnTo>
                    <a:lnTo>
                      <a:pt x="79" y="2842"/>
                    </a:lnTo>
                    <a:lnTo>
                      <a:pt x="1919" y="7674"/>
                    </a:lnTo>
                    <a:lnTo>
                      <a:pt x="1845" y="7703"/>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8" name="Freeform 26"/>
              <p:cNvSpPr>
                <a:spLocks/>
              </p:cNvSpPr>
              <p:nvPr/>
            </p:nvSpPr>
            <p:spPr bwMode="auto">
              <a:xfrm>
                <a:off x="2051051" y="3729038"/>
                <a:ext cx="514350" cy="273050"/>
              </a:xfrm>
              <a:custGeom>
                <a:avLst/>
                <a:gdLst>
                  <a:gd name="T0" fmla="*/ 137 w 324"/>
                  <a:gd name="T1" fmla="*/ 172 h 172"/>
                  <a:gd name="T2" fmla="*/ 0 w 324"/>
                  <a:gd name="T3" fmla="*/ 86 h 172"/>
                  <a:gd name="T4" fmla="*/ 34 w 324"/>
                  <a:gd name="T5" fmla="*/ 43 h 172"/>
                  <a:gd name="T6" fmla="*/ 76 w 324"/>
                  <a:gd name="T7" fmla="*/ 0 h 172"/>
                  <a:gd name="T8" fmla="*/ 170 w 324"/>
                  <a:gd name="T9" fmla="*/ 52 h 172"/>
                  <a:gd name="T10" fmla="*/ 282 w 324"/>
                  <a:gd name="T11" fmla="*/ 68 h 172"/>
                  <a:gd name="T12" fmla="*/ 324 w 324"/>
                  <a:gd name="T13" fmla="*/ 138 h 172"/>
                  <a:gd name="T14" fmla="*/ 170 w 324"/>
                  <a:gd name="T15" fmla="*/ 112 h 172"/>
                  <a:gd name="T16" fmla="*/ 137 w 324"/>
                  <a:gd name="T17"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172">
                    <a:moveTo>
                      <a:pt x="137" y="172"/>
                    </a:moveTo>
                    <a:lnTo>
                      <a:pt x="0" y="86"/>
                    </a:lnTo>
                    <a:lnTo>
                      <a:pt x="34" y="43"/>
                    </a:lnTo>
                    <a:lnTo>
                      <a:pt x="76" y="0"/>
                    </a:lnTo>
                    <a:lnTo>
                      <a:pt x="170" y="52"/>
                    </a:lnTo>
                    <a:lnTo>
                      <a:pt x="282" y="68"/>
                    </a:lnTo>
                    <a:lnTo>
                      <a:pt x="324" y="138"/>
                    </a:lnTo>
                    <a:lnTo>
                      <a:pt x="170" y="112"/>
                    </a:lnTo>
                    <a:lnTo>
                      <a:pt x="137"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 name="Freeform 27"/>
              <p:cNvSpPr>
                <a:spLocks/>
              </p:cNvSpPr>
              <p:nvPr/>
            </p:nvSpPr>
            <p:spPr bwMode="auto">
              <a:xfrm>
                <a:off x="2051051" y="3729038"/>
                <a:ext cx="514350" cy="273050"/>
              </a:xfrm>
              <a:custGeom>
                <a:avLst/>
                <a:gdLst>
                  <a:gd name="T0" fmla="*/ 137 w 324"/>
                  <a:gd name="T1" fmla="*/ 172 h 172"/>
                  <a:gd name="T2" fmla="*/ 0 w 324"/>
                  <a:gd name="T3" fmla="*/ 86 h 172"/>
                  <a:gd name="T4" fmla="*/ 34 w 324"/>
                  <a:gd name="T5" fmla="*/ 43 h 172"/>
                  <a:gd name="T6" fmla="*/ 76 w 324"/>
                  <a:gd name="T7" fmla="*/ 0 h 172"/>
                  <a:gd name="T8" fmla="*/ 170 w 324"/>
                  <a:gd name="T9" fmla="*/ 52 h 172"/>
                  <a:gd name="T10" fmla="*/ 282 w 324"/>
                  <a:gd name="T11" fmla="*/ 68 h 172"/>
                  <a:gd name="T12" fmla="*/ 324 w 324"/>
                  <a:gd name="T13" fmla="*/ 138 h 172"/>
                  <a:gd name="T14" fmla="*/ 170 w 324"/>
                  <a:gd name="T15" fmla="*/ 112 h 172"/>
                  <a:gd name="T16" fmla="*/ 137 w 324"/>
                  <a:gd name="T17"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172">
                    <a:moveTo>
                      <a:pt x="137" y="172"/>
                    </a:moveTo>
                    <a:lnTo>
                      <a:pt x="0" y="86"/>
                    </a:lnTo>
                    <a:lnTo>
                      <a:pt x="34" y="43"/>
                    </a:lnTo>
                    <a:lnTo>
                      <a:pt x="76" y="0"/>
                    </a:lnTo>
                    <a:lnTo>
                      <a:pt x="170" y="52"/>
                    </a:lnTo>
                    <a:lnTo>
                      <a:pt x="282" y="68"/>
                    </a:lnTo>
                    <a:lnTo>
                      <a:pt x="324" y="138"/>
                    </a:lnTo>
                    <a:lnTo>
                      <a:pt x="170" y="112"/>
                    </a:lnTo>
                    <a:lnTo>
                      <a:pt x="137" y="172"/>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30" name="Freeform 28"/>
              <p:cNvSpPr>
                <a:spLocks/>
              </p:cNvSpPr>
              <p:nvPr/>
            </p:nvSpPr>
            <p:spPr bwMode="auto">
              <a:xfrm>
                <a:off x="2043113" y="3721100"/>
                <a:ext cx="528638" cy="285750"/>
              </a:xfrm>
              <a:custGeom>
                <a:avLst/>
                <a:gdLst>
                  <a:gd name="T0" fmla="*/ 1302 w 3116"/>
                  <a:gd name="T1" fmla="*/ 1685 h 1685"/>
                  <a:gd name="T2" fmla="*/ 20 w 3116"/>
                  <a:gd name="T3" fmla="*/ 886 h 1685"/>
                  <a:gd name="T4" fmla="*/ 2 w 3116"/>
                  <a:gd name="T5" fmla="*/ 858 h 1685"/>
                  <a:gd name="T6" fmla="*/ 10 w 3116"/>
                  <a:gd name="T7" fmla="*/ 827 h 1685"/>
                  <a:gd name="T8" fmla="*/ 333 w 3116"/>
                  <a:gd name="T9" fmla="*/ 419 h 1685"/>
                  <a:gd name="T10" fmla="*/ 731 w 3116"/>
                  <a:gd name="T11" fmla="*/ 15 h 1685"/>
                  <a:gd name="T12" fmla="*/ 778 w 3116"/>
                  <a:gd name="T13" fmla="*/ 8 h 1685"/>
                  <a:gd name="T14" fmla="*/ 1657 w 3116"/>
                  <a:gd name="T15" fmla="*/ 492 h 1685"/>
                  <a:gd name="T16" fmla="*/ 1644 w 3116"/>
                  <a:gd name="T17" fmla="*/ 487 h 1685"/>
                  <a:gd name="T18" fmla="*/ 2684 w 3116"/>
                  <a:gd name="T19" fmla="*/ 645 h 1685"/>
                  <a:gd name="T20" fmla="*/ 2713 w 3116"/>
                  <a:gd name="T21" fmla="*/ 664 h 1685"/>
                  <a:gd name="T22" fmla="*/ 3108 w 3116"/>
                  <a:gd name="T23" fmla="*/ 1314 h 1685"/>
                  <a:gd name="T24" fmla="*/ 3107 w 3116"/>
                  <a:gd name="T25" fmla="*/ 1357 h 1685"/>
                  <a:gd name="T26" fmla="*/ 3067 w 3116"/>
                  <a:gd name="T27" fmla="*/ 1374 h 1685"/>
                  <a:gd name="T28" fmla="*/ 1631 w 3116"/>
                  <a:gd name="T29" fmla="*/ 1133 h 1685"/>
                  <a:gd name="T30" fmla="*/ 1673 w 3116"/>
                  <a:gd name="T31" fmla="*/ 1113 h 1685"/>
                  <a:gd name="T32" fmla="*/ 1358 w 3116"/>
                  <a:gd name="T33" fmla="*/ 1671 h 1685"/>
                  <a:gd name="T34" fmla="*/ 1289 w 3116"/>
                  <a:gd name="T35" fmla="*/ 1632 h 1685"/>
                  <a:gd name="T36" fmla="*/ 1603 w 3116"/>
                  <a:gd name="T37" fmla="*/ 1074 h 1685"/>
                  <a:gd name="T38" fmla="*/ 1645 w 3116"/>
                  <a:gd name="T39" fmla="*/ 1054 h 1685"/>
                  <a:gd name="T40" fmla="*/ 3080 w 3116"/>
                  <a:gd name="T41" fmla="*/ 1295 h 1685"/>
                  <a:gd name="T42" fmla="*/ 3039 w 3116"/>
                  <a:gd name="T43" fmla="*/ 1356 h 1685"/>
                  <a:gd name="T44" fmla="*/ 2644 w 3116"/>
                  <a:gd name="T45" fmla="*/ 706 h 1685"/>
                  <a:gd name="T46" fmla="*/ 2672 w 3116"/>
                  <a:gd name="T47" fmla="*/ 725 h 1685"/>
                  <a:gd name="T48" fmla="*/ 1632 w 3116"/>
                  <a:gd name="T49" fmla="*/ 566 h 1685"/>
                  <a:gd name="T50" fmla="*/ 1619 w 3116"/>
                  <a:gd name="T51" fmla="*/ 562 h 1685"/>
                  <a:gd name="T52" fmla="*/ 740 w 3116"/>
                  <a:gd name="T53" fmla="*/ 79 h 1685"/>
                  <a:gd name="T54" fmla="*/ 788 w 3116"/>
                  <a:gd name="T55" fmla="*/ 72 h 1685"/>
                  <a:gd name="T56" fmla="*/ 395 w 3116"/>
                  <a:gd name="T57" fmla="*/ 468 h 1685"/>
                  <a:gd name="T58" fmla="*/ 73 w 3116"/>
                  <a:gd name="T59" fmla="*/ 876 h 1685"/>
                  <a:gd name="T60" fmla="*/ 63 w 3116"/>
                  <a:gd name="T61" fmla="*/ 818 h 1685"/>
                  <a:gd name="T62" fmla="*/ 1345 w 3116"/>
                  <a:gd name="T63" fmla="*/ 1618 h 1685"/>
                  <a:gd name="T64" fmla="*/ 1302 w 3116"/>
                  <a:gd name="T65" fmla="*/ 1685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6" h="1685">
                    <a:moveTo>
                      <a:pt x="1302" y="1685"/>
                    </a:moveTo>
                    <a:lnTo>
                      <a:pt x="20" y="886"/>
                    </a:lnTo>
                    <a:cubicBezTo>
                      <a:pt x="11" y="880"/>
                      <a:pt x="4" y="870"/>
                      <a:pt x="2" y="858"/>
                    </a:cubicBezTo>
                    <a:cubicBezTo>
                      <a:pt x="0" y="847"/>
                      <a:pt x="3" y="836"/>
                      <a:pt x="10" y="827"/>
                    </a:cubicBezTo>
                    <a:lnTo>
                      <a:pt x="333" y="419"/>
                    </a:lnTo>
                    <a:lnTo>
                      <a:pt x="731" y="15"/>
                    </a:lnTo>
                    <a:cubicBezTo>
                      <a:pt x="743" y="3"/>
                      <a:pt x="763" y="0"/>
                      <a:pt x="778" y="8"/>
                    </a:cubicBezTo>
                    <a:lnTo>
                      <a:pt x="1657" y="492"/>
                    </a:lnTo>
                    <a:lnTo>
                      <a:pt x="1644" y="487"/>
                    </a:lnTo>
                    <a:lnTo>
                      <a:pt x="2684" y="645"/>
                    </a:lnTo>
                    <a:cubicBezTo>
                      <a:pt x="2696" y="647"/>
                      <a:pt x="2706" y="654"/>
                      <a:pt x="2713" y="664"/>
                    </a:cubicBezTo>
                    <a:lnTo>
                      <a:pt x="3108" y="1314"/>
                    </a:lnTo>
                    <a:cubicBezTo>
                      <a:pt x="3116" y="1327"/>
                      <a:pt x="3115" y="1344"/>
                      <a:pt x="3107" y="1357"/>
                    </a:cubicBezTo>
                    <a:cubicBezTo>
                      <a:pt x="3098" y="1370"/>
                      <a:pt x="3082" y="1377"/>
                      <a:pt x="3067" y="1374"/>
                    </a:cubicBezTo>
                    <a:lnTo>
                      <a:pt x="1631" y="1133"/>
                    </a:lnTo>
                    <a:lnTo>
                      <a:pt x="1673" y="1113"/>
                    </a:lnTo>
                    <a:lnTo>
                      <a:pt x="1358" y="1671"/>
                    </a:lnTo>
                    <a:lnTo>
                      <a:pt x="1289" y="1632"/>
                    </a:lnTo>
                    <a:lnTo>
                      <a:pt x="1603" y="1074"/>
                    </a:lnTo>
                    <a:cubicBezTo>
                      <a:pt x="1612" y="1059"/>
                      <a:pt x="1628" y="1051"/>
                      <a:pt x="1645" y="1054"/>
                    </a:cubicBezTo>
                    <a:lnTo>
                      <a:pt x="3080" y="1295"/>
                    </a:lnTo>
                    <a:lnTo>
                      <a:pt x="3039" y="1356"/>
                    </a:lnTo>
                    <a:lnTo>
                      <a:pt x="2644" y="706"/>
                    </a:lnTo>
                    <a:lnTo>
                      <a:pt x="2672" y="725"/>
                    </a:lnTo>
                    <a:lnTo>
                      <a:pt x="1632" y="566"/>
                    </a:lnTo>
                    <a:cubicBezTo>
                      <a:pt x="1627" y="566"/>
                      <a:pt x="1623" y="564"/>
                      <a:pt x="1619" y="562"/>
                    </a:cubicBezTo>
                    <a:lnTo>
                      <a:pt x="740" y="79"/>
                    </a:lnTo>
                    <a:lnTo>
                      <a:pt x="788" y="72"/>
                    </a:lnTo>
                    <a:lnTo>
                      <a:pt x="395" y="468"/>
                    </a:lnTo>
                    <a:lnTo>
                      <a:pt x="73" y="876"/>
                    </a:lnTo>
                    <a:lnTo>
                      <a:pt x="63" y="818"/>
                    </a:lnTo>
                    <a:lnTo>
                      <a:pt x="1345" y="1618"/>
                    </a:lnTo>
                    <a:lnTo>
                      <a:pt x="1302" y="1685"/>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31" name="Freeform 29"/>
              <p:cNvSpPr>
                <a:spLocks/>
              </p:cNvSpPr>
              <p:nvPr/>
            </p:nvSpPr>
            <p:spPr bwMode="auto">
              <a:xfrm>
                <a:off x="4279901" y="1597025"/>
                <a:ext cx="134938" cy="412750"/>
              </a:xfrm>
              <a:custGeom>
                <a:avLst/>
                <a:gdLst>
                  <a:gd name="T0" fmla="*/ 725 w 796"/>
                  <a:gd name="T1" fmla="*/ 2434 h 2434"/>
                  <a:gd name="T2" fmla="*/ 482 w 796"/>
                  <a:gd name="T3" fmla="*/ 1951 h 2434"/>
                  <a:gd name="T4" fmla="*/ 247 w 796"/>
                  <a:gd name="T5" fmla="*/ 1468 h 2434"/>
                  <a:gd name="T6" fmla="*/ 244 w 796"/>
                  <a:gd name="T7" fmla="*/ 1443 h 2434"/>
                  <a:gd name="T8" fmla="*/ 325 w 796"/>
                  <a:gd name="T9" fmla="*/ 960 h 2434"/>
                  <a:gd name="T10" fmla="*/ 336 w 796"/>
                  <a:gd name="T11" fmla="*/ 995 h 2434"/>
                  <a:gd name="T12" fmla="*/ 12 w 796"/>
                  <a:gd name="T13" fmla="*/ 670 h 2434"/>
                  <a:gd name="T14" fmla="*/ 0 w 796"/>
                  <a:gd name="T15" fmla="*/ 642 h 2434"/>
                  <a:gd name="T16" fmla="*/ 0 w 796"/>
                  <a:gd name="T17" fmla="*/ 0 h 2434"/>
                  <a:gd name="T18" fmla="*/ 80 w 796"/>
                  <a:gd name="T19" fmla="*/ 0 h 2434"/>
                  <a:gd name="T20" fmla="*/ 80 w 796"/>
                  <a:gd name="T21" fmla="*/ 642 h 2434"/>
                  <a:gd name="T22" fmla="*/ 69 w 796"/>
                  <a:gd name="T23" fmla="*/ 614 h 2434"/>
                  <a:gd name="T24" fmla="*/ 392 w 796"/>
                  <a:gd name="T25" fmla="*/ 939 h 2434"/>
                  <a:gd name="T26" fmla="*/ 404 w 796"/>
                  <a:gd name="T27" fmla="*/ 973 h 2434"/>
                  <a:gd name="T28" fmla="*/ 323 w 796"/>
                  <a:gd name="T29" fmla="*/ 1457 h 2434"/>
                  <a:gd name="T30" fmla="*/ 319 w 796"/>
                  <a:gd name="T31" fmla="*/ 1433 h 2434"/>
                  <a:gd name="T32" fmla="*/ 554 w 796"/>
                  <a:gd name="T33" fmla="*/ 1915 h 2434"/>
                  <a:gd name="T34" fmla="*/ 796 w 796"/>
                  <a:gd name="T35" fmla="*/ 2399 h 2434"/>
                  <a:gd name="T36" fmla="*/ 725 w 796"/>
                  <a:gd name="T37" fmla="*/ 243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96" h="2434">
                    <a:moveTo>
                      <a:pt x="725" y="2434"/>
                    </a:moveTo>
                    <a:lnTo>
                      <a:pt x="482" y="1951"/>
                    </a:lnTo>
                    <a:lnTo>
                      <a:pt x="247" y="1468"/>
                    </a:lnTo>
                    <a:cubicBezTo>
                      <a:pt x="244" y="1460"/>
                      <a:pt x="242" y="1452"/>
                      <a:pt x="244" y="1443"/>
                    </a:cubicBezTo>
                    <a:lnTo>
                      <a:pt x="325" y="960"/>
                    </a:lnTo>
                    <a:lnTo>
                      <a:pt x="336" y="995"/>
                    </a:lnTo>
                    <a:lnTo>
                      <a:pt x="12" y="670"/>
                    </a:lnTo>
                    <a:cubicBezTo>
                      <a:pt x="5" y="663"/>
                      <a:pt x="0" y="653"/>
                      <a:pt x="0" y="642"/>
                    </a:cubicBezTo>
                    <a:lnTo>
                      <a:pt x="0" y="0"/>
                    </a:lnTo>
                    <a:lnTo>
                      <a:pt x="80" y="0"/>
                    </a:lnTo>
                    <a:lnTo>
                      <a:pt x="80" y="642"/>
                    </a:lnTo>
                    <a:lnTo>
                      <a:pt x="69" y="614"/>
                    </a:lnTo>
                    <a:lnTo>
                      <a:pt x="392" y="939"/>
                    </a:lnTo>
                    <a:cubicBezTo>
                      <a:pt x="402" y="948"/>
                      <a:pt x="406" y="961"/>
                      <a:pt x="404" y="973"/>
                    </a:cubicBezTo>
                    <a:lnTo>
                      <a:pt x="323" y="1457"/>
                    </a:lnTo>
                    <a:lnTo>
                      <a:pt x="319" y="1433"/>
                    </a:lnTo>
                    <a:lnTo>
                      <a:pt x="554" y="1915"/>
                    </a:lnTo>
                    <a:lnTo>
                      <a:pt x="796" y="2399"/>
                    </a:lnTo>
                    <a:lnTo>
                      <a:pt x="725" y="2434"/>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68" name="Freeform 30"/>
              <p:cNvSpPr>
                <a:spLocks/>
              </p:cNvSpPr>
              <p:nvPr/>
            </p:nvSpPr>
            <p:spPr bwMode="auto">
              <a:xfrm>
                <a:off x="7302501" y="4810125"/>
                <a:ext cx="161925" cy="711200"/>
              </a:xfrm>
              <a:custGeom>
                <a:avLst/>
                <a:gdLst>
                  <a:gd name="T0" fmla="*/ 442 w 479"/>
                  <a:gd name="T1" fmla="*/ 2099 h 2099"/>
                  <a:gd name="T2" fmla="*/ 284 w 479"/>
                  <a:gd name="T3" fmla="*/ 1657 h 2099"/>
                  <a:gd name="T4" fmla="*/ 83 w 479"/>
                  <a:gd name="T5" fmla="*/ 1217 h 2099"/>
                  <a:gd name="T6" fmla="*/ 82 w 479"/>
                  <a:gd name="T7" fmla="*/ 1203 h 2099"/>
                  <a:gd name="T8" fmla="*/ 203 w 479"/>
                  <a:gd name="T9" fmla="*/ 799 h 2099"/>
                  <a:gd name="T10" fmla="*/ 205 w 479"/>
                  <a:gd name="T11" fmla="*/ 815 h 2099"/>
                  <a:gd name="T12" fmla="*/ 4 w 479"/>
                  <a:gd name="T13" fmla="*/ 495 h 2099"/>
                  <a:gd name="T14" fmla="*/ 0 w 479"/>
                  <a:gd name="T15" fmla="*/ 484 h 2099"/>
                  <a:gd name="T16" fmla="*/ 0 w 479"/>
                  <a:gd name="T17" fmla="*/ 0 h 2099"/>
                  <a:gd name="T18" fmla="*/ 40 w 479"/>
                  <a:gd name="T19" fmla="*/ 0 h 2099"/>
                  <a:gd name="T20" fmla="*/ 40 w 479"/>
                  <a:gd name="T21" fmla="*/ 484 h 2099"/>
                  <a:gd name="T22" fmla="*/ 37 w 479"/>
                  <a:gd name="T23" fmla="*/ 473 h 2099"/>
                  <a:gd name="T24" fmla="*/ 239 w 479"/>
                  <a:gd name="T25" fmla="*/ 794 h 2099"/>
                  <a:gd name="T26" fmla="*/ 241 w 479"/>
                  <a:gd name="T27" fmla="*/ 810 h 2099"/>
                  <a:gd name="T28" fmla="*/ 120 w 479"/>
                  <a:gd name="T29" fmla="*/ 1215 h 2099"/>
                  <a:gd name="T30" fmla="*/ 119 w 479"/>
                  <a:gd name="T31" fmla="*/ 1201 h 2099"/>
                  <a:gd name="T32" fmla="*/ 322 w 479"/>
                  <a:gd name="T33" fmla="*/ 1644 h 2099"/>
                  <a:gd name="T34" fmla="*/ 479 w 479"/>
                  <a:gd name="T35" fmla="*/ 2086 h 2099"/>
                  <a:gd name="T36" fmla="*/ 442 w 479"/>
                  <a:gd name="T37" fmla="*/ 2099 h 2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9" h="2099">
                    <a:moveTo>
                      <a:pt x="442" y="2099"/>
                    </a:moveTo>
                    <a:lnTo>
                      <a:pt x="284" y="1657"/>
                    </a:lnTo>
                    <a:lnTo>
                      <a:pt x="83" y="1217"/>
                    </a:lnTo>
                    <a:cubicBezTo>
                      <a:pt x="81" y="1213"/>
                      <a:pt x="81" y="1208"/>
                      <a:pt x="82" y="1203"/>
                    </a:cubicBezTo>
                    <a:lnTo>
                      <a:pt x="203" y="799"/>
                    </a:lnTo>
                    <a:lnTo>
                      <a:pt x="205" y="815"/>
                    </a:lnTo>
                    <a:lnTo>
                      <a:pt x="4" y="495"/>
                    </a:lnTo>
                    <a:cubicBezTo>
                      <a:pt x="2" y="491"/>
                      <a:pt x="0" y="488"/>
                      <a:pt x="0" y="484"/>
                    </a:cubicBezTo>
                    <a:lnTo>
                      <a:pt x="0" y="0"/>
                    </a:lnTo>
                    <a:lnTo>
                      <a:pt x="40" y="0"/>
                    </a:lnTo>
                    <a:lnTo>
                      <a:pt x="40" y="484"/>
                    </a:lnTo>
                    <a:lnTo>
                      <a:pt x="37" y="473"/>
                    </a:lnTo>
                    <a:lnTo>
                      <a:pt x="239" y="794"/>
                    </a:lnTo>
                    <a:cubicBezTo>
                      <a:pt x="242" y="799"/>
                      <a:pt x="243" y="805"/>
                      <a:pt x="241" y="810"/>
                    </a:cubicBezTo>
                    <a:lnTo>
                      <a:pt x="120" y="1215"/>
                    </a:lnTo>
                    <a:lnTo>
                      <a:pt x="119" y="1201"/>
                    </a:lnTo>
                    <a:lnTo>
                      <a:pt x="322" y="1644"/>
                    </a:lnTo>
                    <a:lnTo>
                      <a:pt x="479" y="2086"/>
                    </a:lnTo>
                    <a:lnTo>
                      <a:pt x="442" y="2099"/>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69" name="Freeform 31"/>
              <p:cNvSpPr>
                <a:spLocks/>
              </p:cNvSpPr>
              <p:nvPr/>
            </p:nvSpPr>
            <p:spPr bwMode="auto">
              <a:xfrm>
                <a:off x="3270251" y="2144713"/>
                <a:ext cx="814388" cy="709613"/>
              </a:xfrm>
              <a:custGeom>
                <a:avLst/>
                <a:gdLst>
                  <a:gd name="T0" fmla="*/ 34 w 513"/>
                  <a:gd name="T1" fmla="*/ 68 h 447"/>
                  <a:gd name="T2" fmla="*/ 0 w 513"/>
                  <a:gd name="T3" fmla="*/ 284 h 447"/>
                  <a:gd name="T4" fmla="*/ 291 w 513"/>
                  <a:gd name="T5" fmla="*/ 413 h 447"/>
                  <a:gd name="T6" fmla="*/ 436 w 513"/>
                  <a:gd name="T7" fmla="*/ 370 h 447"/>
                  <a:gd name="T8" fmla="*/ 478 w 513"/>
                  <a:gd name="T9" fmla="*/ 447 h 447"/>
                  <a:gd name="T10" fmla="*/ 513 w 513"/>
                  <a:gd name="T11" fmla="*/ 240 h 447"/>
                  <a:gd name="T12" fmla="*/ 333 w 513"/>
                  <a:gd name="T13" fmla="*/ 206 h 447"/>
                  <a:gd name="T14" fmla="*/ 300 w 513"/>
                  <a:gd name="T15" fmla="*/ 85 h 447"/>
                  <a:gd name="T16" fmla="*/ 111 w 513"/>
                  <a:gd name="T17" fmla="*/ 0 h 447"/>
                  <a:gd name="T18" fmla="*/ 34 w 513"/>
                  <a:gd name="T19" fmla="*/ 68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3" h="447">
                    <a:moveTo>
                      <a:pt x="34" y="68"/>
                    </a:moveTo>
                    <a:lnTo>
                      <a:pt x="0" y="284"/>
                    </a:lnTo>
                    <a:lnTo>
                      <a:pt x="291" y="413"/>
                    </a:lnTo>
                    <a:lnTo>
                      <a:pt x="436" y="370"/>
                    </a:lnTo>
                    <a:lnTo>
                      <a:pt x="478" y="447"/>
                    </a:lnTo>
                    <a:lnTo>
                      <a:pt x="513" y="240"/>
                    </a:lnTo>
                    <a:lnTo>
                      <a:pt x="333" y="206"/>
                    </a:lnTo>
                    <a:lnTo>
                      <a:pt x="300" y="85"/>
                    </a:lnTo>
                    <a:lnTo>
                      <a:pt x="111" y="0"/>
                    </a:lnTo>
                    <a:lnTo>
                      <a:pt x="3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7171" name="Freeform 32"/>
              <p:cNvSpPr>
                <a:spLocks/>
              </p:cNvSpPr>
              <p:nvPr/>
            </p:nvSpPr>
            <p:spPr bwMode="auto">
              <a:xfrm>
                <a:off x="3270251" y="2144713"/>
                <a:ext cx="814388" cy="709613"/>
              </a:xfrm>
              <a:custGeom>
                <a:avLst/>
                <a:gdLst>
                  <a:gd name="T0" fmla="*/ 34 w 513"/>
                  <a:gd name="T1" fmla="*/ 68 h 447"/>
                  <a:gd name="T2" fmla="*/ 0 w 513"/>
                  <a:gd name="T3" fmla="*/ 284 h 447"/>
                  <a:gd name="T4" fmla="*/ 291 w 513"/>
                  <a:gd name="T5" fmla="*/ 413 h 447"/>
                  <a:gd name="T6" fmla="*/ 436 w 513"/>
                  <a:gd name="T7" fmla="*/ 370 h 447"/>
                  <a:gd name="T8" fmla="*/ 478 w 513"/>
                  <a:gd name="T9" fmla="*/ 447 h 447"/>
                  <a:gd name="T10" fmla="*/ 513 w 513"/>
                  <a:gd name="T11" fmla="*/ 240 h 447"/>
                  <a:gd name="T12" fmla="*/ 333 w 513"/>
                  <a:gd name="T13" fmla="*/ 206 h 447"/>
                  <a:gd name="T14" fmla="*/ 300 w 513"/>
                  <a:gd name="T15" fmla="*/ 85 h 447"/>
                  <a:gd name="T16" fmla="*/ 111 w 513"/>
                  <a:gd name="T17" fmla="*/ 0 h 447"/>
                  <a:gd name="T18" fmla="*/ 34 w 513"/>
                  <a:gd name="T19" fmla="*/ 68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3" h="447">
                    <a:moveTo>
                      <a:pt x="34" y="68"/>
                    </a:moveTo>
                    <a:lnTo>
                      <a:pt x="0" y="284"/>
                    </a:lnTo>
                    <a:lnTo>
                      <a:pt x="291" y="413"/>
                    </a:lnTo>
                    <a:lnTo>
                      <a:pt x="436" y="370"/>
                    </a:lnTo>
                    <a:lnTo>
                      <a:pt x="478" y="447"/>
                    </a:lnTo>
                    <a:lnTo>
                      <a:pt x="513" y="240"/>
                    </a:lnTo>
                    <a:lnTo>
                      <a:pt x="333" y="206"/>
                    </a:lnTo>
                    <a:lnTo>
                      <a:pt x="300" y="85"/>
                    </a:lnTo>
                    <a:lnTo>
                      <a:pt x="111" y="0"/>
                    </a:lnTo>
                    <a:lnTo>
                      <a:pt x="34" y="68"/>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7172" name="Freeform 33"/>
              <p:cNvSpPr>
                <a:spLocks/>
              </p:cNvSpPr>
              <p:nvPr/>
            </p:nvSpPr>
            <p:spPr bwMode="auto">
              <a:xfrm>
                <a:off x="3262313" y="2136775"/>
                <a:ext cx="830263" cy="725488"/>
              </a:xfrm>
              <a:custGeom>
                <a:avLst/>
                <a:gdLst>
                  <a:gd name="T0" fmla="*/ 405 w 4886"/>
                  <a:gd name="T1" fmla="*/ 692 h 4270"/>
                  <a:gd name="T2" fmla="*/ 82 w 4886"/>
                  <a:gd name="T3" fmla="*/ 2709 h 4270"/>
                  <a:gd name="T4" fmla="*/ 59 w 4886"/>
                  <a:gd name="T5" fmla="*/ 2666 h 4270"/>
                  <a:gd name="T6" fmla="*/ 2782 w 4886"/>
                  <a:gd name="T7" fmla="*/ 3874 h 4270"/>
                  <a:gd name="T8" fmla="*/ 2754 w 4886"/>
                  <a:gd name="T9" fmla="*/ 3872 h 4270"/>
                  <a:gd name="T10" fmla="*/ 4112 w 4886"/>
                  <a:gd name="T11" fmla="*/ 3464 h 4270"/>
                  <a:gd name="T12" fmla="*/ 4158 w 4886"/>
                  <a:gd name="T13" fmla="*/ 3483 h 4270"/>
                  <a:gd name="T14" fmla="*/ 4554 w 4886"/>
                  <a:gd name="T15" fmla="*/ 4208 h 4270"/>
                  <a:gd name="T16" fmla="*/ 4480 w 4886"/>
                  <a:gd name="T17" fmla="*/ 4221 h 4270"/>
                  <a:gd name="T18" fmla="*/ 4803 w 4886"/>
                  <a:gd name="T19" fmla="*/ 2287 h 4270"/>
                  <a:gd name="T20" fmla="*/ 4835 w 4886"/>
                  <a:gd name="T21" fmla="*/ 2333 h 4270"/>
                  <a:gd name="T22" fmla="*/ 3154 w 4886"/>
                  <a:gd name="T23" fmla="*/ 2016 h 4270"/>
                  <a:gd name="T24" fmla="*/ 3123 w 4886"/>
                  <a:gd name="T25" fmla="*/ 1988 h 4270"/>
                  <a:gd name="T26" fmla="*/ 2808 w 4886"/>
                  <a:gd name="T27" fmla="*/ 854 h 4270"/>
                  <a:gd name="T28" fmla="*/ 2830 w 4886"/>
                  <a:gd name="T29" fmla="*/ 880 h 4270"/>
                  <a:gd name="T30" fmla="*/ 1068 w 4886"/>
                  <a:gd name="T31" fmla="*/ 80 h 4270"/>
                  <a:gd name="T32" fmla="*/ 1112 w 4886"/>
                  <a:gd name="T33" fmla="*/ 73 h 4270"/>
                  <a:gd name="T34" fmla="*/ 392 w 4886"/>
                  <a:gd name="T35" fmla="*/ 715 h 4270"/>
                  <a:gd name="T36" fmla="*/ 339 w 4886"/>
                  <a:gd name="T37" fmla="*/ 655 h 4270"/>
                  <a:gd name="T38" fmla="*/ 1058 w 4886"/>
                  <a:gd name="T39" fmla="*/ 14 h 4270"/>
                  <a:gd name="T40" fmla="*/ 1101 w 4886"/>
                  <a:gd name="T41" fmla="*/ 7 h 4270"/>
                  <a:gd name="T42" fmla="*/ 2863 w 4886"/>
                  <a:gd name="T43" fmla="*/ 807 h 4270"/>
                  <a:gd name="T44" fmla="*/ 2885 w 4886"/>
                  <a:gd name="T45" fmla="*/ 833 h 4270"/>
                  <a:gd name="T46" fmla="*/ 3200 w 4886"/>
                  <a:gd name="T47" fmla="*/ 1966 h 4270"/>
                  <a:gd name="T48" fmla="*/ 3169 w 4886"/>
                  <a:gd name="T49" fmla="*/ 1938 h 4270"/>
                  <a:gd name="T50" fmla="*/ 4850 w 4886"/>
                  <a:gd name="T51" fmla="*/ 2255 h 4270"/>
                  <a:gd name="T52" fmla="*/ 4882 w 4886"/>
                  <a:gd name="T53" fmla="*/ 2300 h 4270"/>
                  <a:gd name="T54" fmla="*/ 4559 w 4886"/>
                  <a:gd name="T55" fmla="*/ 4234 h 4270"/>
                  <a:gd name="T56" fmla="*/ 4526 w 4886"/>
                  <a:gd name="T57" fmla="*/ 4267 h 4270"/>
                  <a:gd name="T58" fmla="*/ 4484 w 4886"/>
                  <a:gd name="T59" fmla="*/ 4247 h 4270"/>
                  <a:gd name="T60" fmla="*/ 4088 w 4886"/>
                  <a:gd name="T61" fmla="*/ 3522 h 4270"/>
                  <a:gd name="T62" fmla="*/ 4135 w 4886"/>
                  <a:gd name="T63" fmla="*/ 3541 h 4270"/>
                  <a:gd name="T64" fmla="*/ 2777 w 4886"/>
                  <a:gd name="T65" fmla="*/ 3949 h 4270"/>
                  <a:gd name="T66" fmla="*/ 2749 w 4886"/>
                  <a:gd name="T67" fmla="*/ 3947 h 4270"/>
                  <a:gd name="T68" fmla="*/ 26 w 4886"/>
                  <a:gd name="T69" fmla="*/ 2739 h 4270"/>
                  <a:gd name="T70" fmla="*/ 3 w 4886"/>
                  <a:gd name="T71" fmla="*/ 2696 h 4270"/>
                  <a:gd name="T72" fmla="*/ 326 w 4886"/>
                  <a:gd name="T73" fmla="*/ 679 h 4270"/>
                  <a:gd name="T74" fmla="*/ 405 w 4886"/>
                  <a:gd name="T75" fmla="*/ 692 h 4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86" h="4270">
                    <a:moveTo>
                      <a:pt x="405" y="692"/>
                    </a:moveTo>
                    <a:lnTo>
                      <a:pt x="82" y="2709"/>
                    </a:lnTo>
                    <a:lnTo>
                      <a:pt x="59" y="2666"/>
                    </a:lnTo>
                    <a:lnTo>
                      <a:pt x="2782" y="3874"/>
                    </a:lnTo>
                    <a:lnTo>
                      <a:pt x="2754" y="3872"/>
                    </a:lnTo>
                    <a:lnTo>
                      <a:pt x="4112" y="3464"/>
                    </a:lnTo>
                    <a:cubicBezTo>
                      <a:pt x="4130" y="3459"/>
                      <a:pt x="4149" y="3467"/>
                      <a:pt x="4158" y="3483"/>
                    </a:cubicBezTo>
                    <a:lnTo>
                      <a:pt x="4554" y="4208"/>
                    </a:lnTo>
                    <a:lnTo>
                      <a:pt x="4480" y="4221"/>
                    </a:lnTo>
                    <a:lnTo>
                      <a:pt x="4803" y="2287"/>
                    </a:lnTo>
                    <a:lnTo>
                      <a:pt x="4835" y="2333"/>
                    </a:lnTo>
                    <a:lnTo>
                      <a:pt x="3154" y="2016"/>
                    </a:lnTo>
                    <a:cubicBezTo>
                      <a:pt x="3139" y="2014"/>
                      <a:pt x="3127" y="2003"/>
                      <a:pt x="3123" y="1988"/>
                    </a:cubicBezTo>
                    <a:lnTo>
                      <a:pt x="2808" y="854"/>
                    </a:lnTo>
                    <a:lnTo>
                      <a:pt x="2830" y="880"/>
                    </a:lnTo>
                    <a:lnTo>
                      <a:pt x="1068" y="80"/>
                    </a:lnTo>
                    <a:lnTo>
                      <a:pt x="1112" y="73"/>
                    </a:lnTo>
                    <a:lnTo>
                      <a:pt x="392" y="715"/>
                    </a:lnTo>
                    <a:lnTo>
                      <a:pt x="339" y="655"/>
                    </a:lnTo>
                    <a:lnTo>
                      <a:pt x="1058" y="14"/>
                    </a:lnTo>
                    <a:cubicBezTo>
                      <a:pt x="1070" y="3"/>
                      <a:pt x="1087" y="0"/>
                      <a:pt x="1101" y="7"/>
                    </a:cubicBezTo>
                    <a:lnTo>
                      <a:pt x="2863" y="807"/>
                    </a:lnTo>
                    <a:cubicBezTo>
                      <a:pt x="2874" y="812"/>
                      <a:pt x="2882" y="821"/>
                      <a:pt x="2885" y="833"/>
                    </a:cubicBezTo>
                    <a:lnTo>
                      <a:pt x="3200" y="1966"/>
                    </a:lnTo>
                    <a:lnTo>
                      <a:pt x="3169" y="1938"/>
                    </a:lnTo>
                    <a:lnTo>
                      <a:pt x="4850" y="2255"/>
                    </a:lnTo>
                    <a:cubicBezTo>
                      <a:pt x="4871" y="2259"/>
                      <a:pt x="4886" y="2279"/>
                      <a:pt x="4882" y="2300"/>
                    </a:cubicBezTo>
                    <a:lnTo>
                      <a:pt x="4559" y="4234"/>
                    </a:lnTo>
                    <a:cubicBezTo>
                      <a:pt x="4556" y="4251"/>
                      <a:pt x="4543" y="4264"/>
                      <a:pt x="4526" y="4267"/>
                    </a:cubicBezTo>
                    <a:cubicBezTo>
                      <a:pt x="4509" y="4270"/>
                      <a:pt x="4492" y="4262"/>
                      <a:pt x="4484" y="4247"/>
                    </a:cubicBezTo>
                    <a:lnTo>
                      <a:pt x="4088" y="3522"/>
                    </a:lnTo>
                    <a:lnTo>
                      <a:pt x="4135" y="3541"/>
                    </a:lnTo>
                    <a:lnTo>
                      <a:pt x="2777" y="3949"/>
                    </a:lnTo>
                    <a:cubicBezTo>
                      <a:pt x="2768" y="3952"/>
                      <a:pt x="2758" y="3951"/>
                      <a:pt x="2749" y="3947"/>
                    </a:cubicBezTo>
                    <a:lnTo>
                      <a:pt x="26" y="2739"/>
                    </a:lnTo>
                    <a:cubicBezTo>
                      <a:pt x="10" y="2731"/>
                      <a:pt x="0" y="2714"/>
                      <a:pt x="3" y="2696"/>
                    </a:cubicBezTo>
                    <a:lnTo>
                      <a:pt x="326" y="679"/>
                    </a:lnTo>
                    <a:lnTo>
                      <a:pt x="405" y="692"/>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3" name="Freeform 34"/>
              <p:cNvSpPr>
                <a:spLocks/>
              </p:cNvSpPr>
              <p:nvPr/>
            </p:nvSpPr>
            <p:spPr bwMode="auto">
              <a:xfrm>
                <a:off x="1509713" y="2752725"/>
                <a:ext cx="895350" cy="55563"/>
              </a:xfrm>
              <a:custGeom>
                <a:avLst/>
                <a:gdLst>
                  <a:gd name="T0" fmla="*/ 0 w 10544"/>
                  <a:gd name="T1" fmla="*/ 160 h 658"/>
                  <a:gd name="T2" fmla="*/ 3343 w 10544"/>
                  <a:gd name="T3" fmla="*/ 160 h 658"/>
                  <a:gd name="T4" fmla="*/ 4604 w 10544"/>
                  <a:gd name="T5" fmla="*/ 2 h 658"/>
                  <a:gd name="T6" fmla="*/ 6540 w 10544"/>
                  <a:gd name="T7" fmla="*/ 0 h 658"/>
                  <a:gd name="T8" fmla="*/ 7846 w 10544"/>
                  <a:gd name="T9" fmla="*/ 162 h 658"/>
                  <a:gd name="T10" fmla="*/ 7775 w 10544"/>
                  <a:gd name="T11" fmla="*/ 164 h 658"/>
                  <a:gd name="T12" fmla="*/ 8744 w 10544"/>
                  <a:gd name="T13" fmla="*/ 4 h 658"/>
                  <a:gd name="T14" fmla="*/ 8784 w 10544"/>
                  <a:gd name="T15" fmla="*/ 0 h 658"/>
                  <a:gd name="T16" fmla="*/ 10544 w 10544"/>
                  <a:gd name="T17" fmla="*/ 0 h 658"/>
                  <a:gd name="T18" fmla="*/ 10544 w 10544"/>
                  <a:gd name="T19" fmla="*/ 496 h 658"/>
                  <a:gd name="T20" fmla="*/ 8784 w 10544"/>
                  <a:gd name="T21" fmla="*/ 496 h 658"/>
                  <a:gd name="T22" fmla="*/ 8825 w 10544"/>
                  <a:gd name="T23" fmla="*/ 493 h 658"/>
                  <a:gd name="T24" fmla="*/ 7856 w 10544"/>
                  <a:gd name="T25" fmla="*/ 653 h 658"/>
                  <a:gd name="T26" fmla="*/ 7785 w 10544"/>
                  <a:gd name="T27" fmla="*/ 655 h 658"/>
                  <a:gd name="T28" fmla="*/ 6540 w 10544"/>
                  <a:gd name="T29" fmla="*/ 496 h 658"/>
                  <a:gd name="T30" fmla="*/ 4665 w 10544"/>
                  <a:gd name="T31" fmla="*/ 495 h 658"/>
                  <a:gd name="T32" fmla="*/ 3343 w 10544"/>
                  <a:gd name="T33" fmla="*/ 656 h 658"/>
                  <a:gd name="T34" fmla="*/ 0 w 10544"/>
                  <a:gd name="T35" fmla="*/ 656 h 658"/>
                  <a:gd name="T36" fmla="*/ 0 w 10544"/>
                  <a:gd name="T37" fmla="*/ 16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544" h="658">
                    <a:moveTo>
                      <a:pt x="0" y="160"/>
                    </a:moveTo>
                    <a:lnTo>
                      <a:pt x="3343" y="160"/>
                    </a:lnTo>
                    <a:lnTo>
                      <a:pt x="4604" y="2"/>
                    </a:lnTo>
                    <a:lnTo>
                      <a:pt x="6540" y="0"/>
                    </a:lnTo>
                    <a:lnTo>
                      <a:pt x="7846" y="162"/>
                    </a:lnTo>
                    <a:lnTo>
                      <a:pt x="7775" y="164"/>
                    </a:lnTo>
                    <a:lnTo>
                      <a:pt x="8744" y="4"/>
                    </a:lnTo>
                    <a:cubicBezTo>
                      <a:pt x="8757" y="2"/>
                      <a:pt x="8771" y="0"/>
                      <a:pt x="8784" y="0"/>
                    </a:cubicBezTo>
                    <a:lnTo>
                      <a:pt x="10544" y="0"/>
                    </a:lnTo>
                    <a:lnTo>
                      <a:pt x="10544" y="496"/>
                    </a:lnTo>
                    <a:lnTo>
                      <a:pt x="8784" y="496"/>
                    </a:lnTo>
                    <a:lnTo>
                      <a:pt x="8825" y="493"/>
                    </a:lnTo>
                    <a:lnTo>
                      <a:pt x="7856" y="653"/>
                    </a:lnTo>
                    <a:cubicBezTo>
                      <a:pt x="7832" y="657"/>
                      <a:pt x="7808" y="658"/>
                      <a:pt x="7785" y="655"/>
                    </a:cubicBezTo>
                    <a:lnTo>
                      <a:pt x="6540" y="496"/>
                    </a:lnTo>
                    <a:lnTo>
                      <a:pt x="4665" y="495"/>
                    </a:lnTo>
                    <a:lnTo>
                      <a:pt x="3343" y="656"/>
                    </a:lnTo>
                    <a:lnTo>
                      <a:pt x="0" y="656"/>
                    </a:lnTo>
                    <a:lnTo>
                      <a:pt x="0" y="16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4" name="Freeform 35"/>
              <p:cNvSpPr>
                <a:spLocks/>
              </p:cNvSpPr>
              <p:nvPr/>
            </p:nvSpPr>
            <p:spPr bwMode="auto">
              <a:xfrm>
                <a:off x="2125663" y="2768600"/>
                <a:ext cx="247650" cy="120650"/>
              </a:xfrm>
              <a:custGeom>
                <a:avLst/>
                <a:gdLst>
                  <a:gd name="T0" fmla="*/ 0 w 2918"/>
                  <a:gd name="T1" fmla="*/ 963 h 1430"/>
                  <a:gd name="T2" fmla="*/ 469 w 2918"/>
                  <a:gd name="T3" fmla="*/ 795 h 1430"/>
                  <a:gd name="T4" fmla="*/ 507 w 2918"/>
                  <a:gd name="T5" fmla="*/ 784 h 1430"/>
                  <a:gd name="T6" fmla="*/ 1317 w 2918"/>
                  <a:gd name="T7" fmla="*/ 633 h 1430"/>
                  <a:gd name="T8" fmla="*/ 1363 w 2918"/>
                  <a:gd name="T9" fmla="*/ 629 h 1430"/>
                  <a:gd name="T10" fmla="*/ 1686 w 2918"/>
                  <a:gd name="T11" fmla="*/ 629 h 1430"/>
                  <a:gd name="T12" fmla="*/ 1542 w 2918"/>
                  <a:gd name="T13" fmla="*/ 675 h 1430"/>
                  <a:gd name="T14" fmla="*/ 2011 w 2918"/>
                  <a:gd name="T15" fmla="*/ 339 h 1430"/>
                  <a:gd name="T16" fmla="*/ 2051 w 2918"/>
                  <a:gd name="T17" fmla="*/ 316 h 1430"/>
                  <a:gd name="T18" fmla="*/ 2375 w 2918"/>
                  <a:gd name="T19" fmla="*/ 164 h 1430"/>
                  <a:gd name="T20" fmla="*/ 2689 w 2918"/>
                  <a:gd name="T21" fmla="*/ 0 h 1430"/>
                  <a:gd name="T22" fmla="*/ 2918 w 2918"/>
                  <a:gd name="T23" fmla="*/ 441 h 1430"/>
                  <a:gd name="T24" fmla="*/ 2585 w 2918"/>
                  <a:gd name="T25" fmla="*/ 613 h 1430"/>
                  <a:gd name="T26" fmla="*/ 2261 w 2918"/>
                  <a:gd name="T27" fmla="*/ 765 h 1430"/>
                  <a:gd name="T28" fmla="*/ 2300 w 2918"/>
                  <a:gd name="T29" fmla="*/ 742 h 1430"/>
                  <a:gd name="T30" fmla="*/ 1831 w 2918"/>
                  <a:gd name="T31" fmla="*/ 1078 h 1430"/>
                  <a:gd name="T32" fmla="*/ 1686 w 2918"/>
                  <a:gd name="T33" fmla="*/ 1125 h 1430"/>
                  <a:gd name="T34" fmla="*/ 1363 w 2918"/>
                  <a:gd name="T35" fmla="*/ 1125 h 1430"/>
                  <a:gd name="T36" fmla="*/ 1408 w 2918"/>
                  <a:gd name="T37" fmla="*/ 1121 h 1430"/>
                  <a:gd name="T38" fmla="*/ 599 w 2918"/>
                  <a:gd name="T39" fmla="*/ 1272 h 1430"/>
                  <a:gd name="T40" fmla="*/ 637 w 2918"/>
                  <a:gd name="T41" fmla="*/ 1262 h 1430"/>
                  <a:gd name="T42" fmla="*/ 167 w 2918"/>
                  <a:gd name="T43" fmla="*/ 1430 h 1430"/>
                  <a:gd name="T44" fmla="*/ 0 w 2918"/>
                  <a:gd name="T45" fmla="*/ 963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8" h="1430">
                    <a:moveTo>
                      <a:pt x="0" y="963"/>
                    </a:moveTo>
                    <a:lnTo>
                      <a:pt x="469" y="795"/>
                    </a:lnTo>
                    <a:cubicBezTo>
                      <a:pt x="482" y="790"/>
                      <a:pt x="494" y="787"/>
                      <a:pt x="507" y="784"/>
                    </a:cubicBezTo>
                    <a:lnTo>
                      <a:pt x="1317" y="633"/>
                    </a:lnTo>
                    <a:cubicBezTo>
                      <a:pt x="1332" y="630"/>
                      <a:pt x="1347" y="629"/>
                      <a:pt x="1363" y="629"/>
                    </a:cubicBezTo>
                    <a:lnTo>
                      <a:pt x="1686" y="629"/>
                    </a:lnTo>
                    <a:lnTo>
                      <a:pt x="1542" y="675"/>
                    </a:lnTo>
                    <a:lnTo>
                      <a:pt x="2011" y="339"/>
                    </a:lnTo>
                    <a:cubicBezTo>
                      <a:pt x="2024" y="330"/>
                      <a:pt x="2037" y="322"/>
                      <a:pt x="2051" y="316"/>
                    </a:cubicBezTo>
                    <a:lnTo>
                      <a:pt x="2375" y="164"/>
                    </a:lnTo>
                    <a:lnTo>
                      <a:pt x="2689" y="0"/>
                    </a:lnTo>
                    <a:lnTo>
                      <a:pt x="2918" y="441"/>
                    </a:lnTo>
                    <a:lnTo>
                      <a:pt x="2585" y="613"/>
                    </a:lnTo>
                    <a:lnTo>
                      <a:pt x="2261" y="765"/>
                    </a:lnTo>
                    <a:lnTo>
                      <a:pt x="2300" y="742"/>
                    </a:lnTo>
                    <a:lnTo>
                      <a:pt x="1831" y="1078"/>
                    </a:lnTo>
                    <a:cubicBezTo>
                      <a:pt x="1789" y="1109"/>
                      <a:pt x="1738" y="1125"/>
                      <a:pt x="1686" y="1125"/>
                    </a:cubicBezTo>
                    <a:lnTo>
                      <a:pt x="1363" y="1125"/>
                    </a:lnTo>
                    <a:lnTo>
                      <a:pt x="1408" y="1121"/>
                    </a:lnTo>
                    <a:lnTo>
                      <a:pt x="599" y="1272"/>
                    </a:lnTo>
                    <a:lnTo>
                      <a:pt x="637" y="1262"/>
                    </a:lnTo>
                    <a:lnTo>
                      <a:pt x="167" y="1430"/>
                    </a:lnTo>
                    <a:lnTo>
                      <a:pt x="0" y="96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5" name="Freeform 36"/>
              <p:cNvSpPr>
                <a:spLocks/>
              </p:cNvSpPr>
              <p:nvPr/>
            </p:nvSpPr>
            <p:spPr bwMode="auto">
              <a:xfrm>
                <a:off x="2559051" y="2590800"/>
                <a:ext cx="633413" cy="368300"/>
              </a:xfrm>
              <a:custGeom>
                <a:avLst/>
                <a:gdLst>
                  <a:gd name="T0" fmla="*/ 2912 w 7471"/>
                  <a:gd name="T1" fmla="*/ 443 h 4342"/>
                  <a:gd name="T2" fmla="*/ 1959 w 7471"/>
                  <a:gd name="T3" fmla="*/ 927 h 4342"/>
                  <a:gd name="T4" fmla="*/ 1898 w 7471"/>
                  <a:gd name="T5" fmla="*/ 948 h 4342"/>
                  <a:gd name="T6" fmla="*/ 1107 w 7471"/>
                  <a:gd name="T7" fmla="*/ 1115 h 4342"/>
                  <a:gd name="T8" fmla="*/ 652 w 7471"/>
                  <a:gd name="T9" fmla="*/ 1274 h 4342"/>
                  <a:gd name="T10" fmla="*/ 353 w 7471"/>
                  <a:gd name="T11" fmla="*/ 1414 h 4342"/>
                  <a:gd name="T12" fmla="*/ 496 w 7471"/>
                  <a:gd name="T13" fmla="*/ 1189 h 4342"/>
                  <a:gd name="T14" fmla="*/ 496 w 7471"/>
                  <a:gd name="T15" fmla="*/ 1840 h 4342"/>
                  <a:gd name="T16" fmla="*/ 484 w 7471"/>
                  <a:gd name="T17" fmla="*/ 1762 h 4342"/>
                  <a:gd name="T18" fmla="*/ 645 w 7471"/>
                  <a:gd name="T19" fmla="*/ 2246 h 4342"/>
                  <a:gd name="T20" fmla="*/ 442 w 7471"/>
                  <a:gd name="T21" fmla="*/ 2078 h 4342"/>
                  <a:gd name="T22" fmla="*/ 1717 w 7471"/>
                  <a:gd name="T23" fmla="*/ 2245 h 4342"/>
                  <a:gd name="T24" fmla="*/ 2638 w 7471"/>
                  <a:gd name="T25" fmla="*/ 2243 h 4342"/>
                  <a:gd name="T26" fmla="*/ 2683 w 7471"/>
                  <a:gd name="T27" fmla="*/ 2247 h 4342"/>
                  <a:gd name="T28" fmla="*/ 3490 w 7471"/>
                  <a:gd name="T29" fmla="*/ 2398 h 4342"/>
                  <a:gd name="T30" fmla="*/ 3541 w 7471"/>
                  <a:gd name="T31" fmla="*/ 2413 h 4342"/>
                  <a:gd name="T32" fmla="*/ 4332 w 7471"/>
                  <a:gd name="T33" fmla="*/ 2747 h 4342"/>
                  <a:gd name="T34" fmla="*/ 4236 w 7471"/>
                  <a:gd name="T35" fmla="*/ 2727 h 4342"/>
                  <a:gd name="T36" fmla="*/ 5043 w 7471"/>
                  <a:gd name="T37" fmla="*/ 2727 h 4342"/>
                  <a:gd name="T38" fmla="*/ 6190 w 7471"/>
                  <a:gd name="T39" fmla="*/ 2880 h 4342"/>
                  <a:gd name="T40" fmla="*/ 6398 w 7471"/>
                  <a:gd name="T41" fmla="*/ 3068 h 4342"/>
                  <a:gd name="T42" fmla="*/ 6298 w 7471"/>
                  <a:gd name="T43" fmla="*/ 3330 h 4342"/>
                  <a:gd name="T44" fmla="*/ 5814 w 7471"/>
                  <a:gd name="T45" fmla="*/ 3663 h 4342"/>
                  <a:gd name="T46" fmla="*/ 5851 w 7471"/>
                  <a:gd name="T47" fmla="*/ 3632 h 4342"/>
                  <a:gd name="T48" fmla="*/ 5383 w 7471"/>
                  <a:gd name="T49" fmla="*/ 4116 h 4342"/>
                  <a:gd name="T50" fmla="*/ 5234 w 7471"/>
                  <a:gd name="T51" fmla="*/ 3697 h 4342"/>
                  <a:gd name="T52" fmla="*/ 6509 w 7471"/>
                  <a:gd name="T53" fmla="*/ 3847 h 4342"/>
                  <a:gd name="T54" fmla="*/ 6441 w 7471"/>
                  <a:gd name="T55" fmla="*/ 3848 h 4342"/>
                  <a:gd name="T56" fmla="*/ 7394 w 7471"/>
                  <a:gd name="T57" fmla="*/ 3698 h 4342"/>
                  <a:gd name="T58" fmla="*/ 7471 w 7471"/>
                  <a:gd name="T59" fmla="*/ 4188 h 4342"/>
                  <a:gd name="T60" fmla="*/ 6519 w 7471"/>
                  <a:gd name="T61" fmla="*/ 4338 h 4342"/>
                  <a:gd name="T62" fmla="*/ 6451 w 7471"/>
                  <a:gd name="T63" fmla="*/ 4340 h 4342"/>
                  <a:gd name="T64" fmla="*/ 5176 w 7471"/>
                  <a:gd name="T65" fmla="*/ 4190 h 4342"/>
                  <a:gd name="T66" fmla="*/ 4971 w 7471"/>
                  <a:gd name="T67" fmla="*/ 4027 h 4342"/>
                  <a:gd name="T68" fmla="*/ 5026 w 7471"/>
                  <a:gd name="T69" fmla="*/ 3771 h 4342"/>
                  <a:gd name="T70" fmla="*/ 5495 w 7471"/>
                  <a:gd name="T71" fmla="*/ 3287 h 4342"/>
                  <a:gd name="T72" fmla="*/ 5532 w 7471"/>
                  <a:gd name="T73" fmla="*/ 3255 h 4342"/>
                  <a:gd name="T74" fmla="*/ 6016 w 7471"/>
                  <a:gd name="T75" fmla="*/ 2921 h 4342"/>
                  <a:gd name="T76" fmla="*/ 6124 w 7471"/>
                  <a:gd name="T77" fmla="*/ 3371 h 4342"/>
                  <a:gd name="T78" fmla="*/ 5043 w 7471"/>
                  <a:gd name="T79" fmla="*/ 3223 h 4342"/>
                  <a:gd name="T80" fmla="*/ 4236 w 7471"/>
                  <a:gd name="T81" fmla="*/ 3223 h 4342"/>
                  <a:gd name="T82" fmla="*/ 4140 w 7471"/>
                  <a:gd name="T83" fmla="*/ 3204 h 4342"/>
                  <a:gd name="T84" fmla="*/ 3349 w 7471"/>
                  <a:gd name="T85" fmla="*/ 2870 h 4342"/>
                  <a:gd name="T86" fmla="*/ 3400 w 7471"/>
                  <a:gd name="T87" fmla="*/ 2885 h 4342"/>
                  <a:gd name="T88" fmla="*/ 2592 w 7471"/>
                  <a:gd name="T89" fmla="*/ 2735 h 4342"/>
                  <a:gd name="T90" fmla="*/ 2638 w 7471"/>
                  <a:gd name="T91" fmla="*/ 2739 h 4342"/>
                  <a:gd name="T92" fmla="*/ 1653 w 7471"/>
                  <a:gd name="T93" fmla="*/ 2737 h 4342"/>
                  <a:gd name="T94" fmla="*/ 378 w 7471"/>
                  <a:gd name="T95" fmla="*/ 2570 h 4342"/>
                  <a:gd name="T96" fmla="*/ 175 w 7471"/>
                  <a:gd name="T97" fmla="*/ 2403 h 4342"/>
                  <a:gd name="T98" fmla="*/ 13 w 7471"/>
                  <a:gd name="T99" fmla="*/ 1919 h 4342"/>
                  <a:gd name="T100" fmla="*/ 0 w 7471"/>
                  <a:gd name="T101" fmla="*/ 1840 h 4342"/>
                  <a:gd name="T102" fmla="*/ 0 w 7471"/>
                  <a:gd name="T103" fmla="*/ 1189 h 4342"/>
                  <a:gd name="T104" fmla="*/ 144 w 7471"/>
                  <a:gd name="T105" fmla="*/ 965 h 4342"/>
                  <a:gd name="T106" fmla="*/ 491 w 7471"/>
                  <a:gd name="T107" fmla="*/ 805 h 4342"/>
                  <a:gd name="T108" fmla="*/ 1004 w 7471"/>
                  <a:gd name="T109" fmla="*/ 630 h 4342"/>
                  <a:gd name="T110" fmla="*/ 1796 w 7471"/>
                  <a:gd name="T111" fmla="*/ 463 h 4342"/>
                  <a:gd name="T112" fmla="*/ 1734 w 7471"/>
                  <a:gd name="T113" fmla="*/ 484 h 4342"/>
                  <a:gd name="T114" fmla="*/ 2687 w 7471"/>
                  <a:gd name="T115" fmla="*/ 0 h 4342"/>
                  <a:gd name="T116" fmla="*/ 2912 w 7471"/>
                  <a:gd name="T117" fmla="*/ 443 h 4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71" h="4342">
                    <a:moveTo>
                      <a:pt x="2912" y="443"/>
                    </a:moveTo>
                    <a:lnTo>
                      <a:pt x="1959" y="927"/>
                    </a:lnTo>
                    <a:cubicBezTo>
                      <a:pt x="1940" y="936"/>
                      <a:pt x="1919" y="944"/>
                      <a:pt x="1898" y="948"/>
                    </a:cubicBezTo>
                    <a:lnTo>
                      <a:pt x="1107" y="1115"/>
                    </a:lnTo>
                    <a:lnTo>
                      <a:pt x="652" y="1274"/>
                    </a:lnTo>
                    <a:lnTo>
                      <a:pt x="353" y="1414"/>
                    </a:lnTo>
                    <a:lnTo>
                      <a:pt x="496" y="1189"/>
                    </a:lnTo>
                    <a:lnTo>
                      <a:pt x="496" y="1840"/>
                    </a:lnTo>
                    <a:lnTo>
                      <a:pt x="484" y="1762"/>
                    </a:lnTo>
                    <a:lnTo>
                      <a:pt x="645" y="2246"/>
                    </a:lnTo>
                    <a:lnTo>
                      <a:pt x="442" y="2078"/>
                    </a:lnTo>
                    <a:lnTo>
                      <a:pt x="1717" y="2245"/>
                    </a:lnTo>
                    <a:lnTo>
                      <a:pt x="2638" y="2243"/>
                    </a:lnTo>
                    <a:cubicBezTo>
                      <a:pt x="2653" y="2243"/>
                      <a:pt x="2668" y="2245"/>
                      <a:pt x="2683" y="2247"/>
                    </a:cubicBezTo>
                    <a:lnTo>
                      <a:pt x="3490" y="2398"/>
                    </a:lnTo>
                    <a:cubicBezTo>
                      <a:pt x="3508" y="2401"/>
                      <a:pt x="3525" y="2406"/>
                      <a:pt x="3541" y="2413"/>
                    </a:cubicBezTo>
                    <a:lnTo>
                      <a:pt x="4332" y="2747"/>
                    </a:lnTo>
                    <a:lnTo>
                      <a:pt x="4236" y="2727"/>
                    </a:lnTo>
                    <a:lnTo>
                      <a:pt x="5043" y="2727"/>
                    </a:lnTo>
                    <a:lnTo>
                      <a:pt x="6190" y="2880"/>
                    </a:lnTo>
                    <a:cubicBezTo>
                      <a:pt x="6292" y="2893"/>
                      <a:pt x="6374" y="2968"/>
                      <a:pt x="6398" y="3068"/>
                    </a:cubicBezTo>
                    <a:cubicBezTo>
                      <a:pt x="6422" y="3167"/>
                      <a:pt x="6382" y="3272"/>
                      <a:pt x="6298" y="3330"/>
                    </a:cubicBezTo>
                    <a:lnTo>
                      <a:pt x="5814" y="3663"/>
                    </a:lnTo>
                    <a:lnTo>
                      <a:pt x="5851" y="3632"/>
                    </a:lnTo>
                    <a:lnTo>
                      <a:pt x="5383" y="4116"/>
                    </a:lnTo>
                    <a:lnTo>
                      <a:pt x="5234" y="3697"/>
                    </a:lnTo>
                    <a:lnTo>
                      <a:pt x="6509" y="3847"/>
                    </a:lnTo>
                    <a:lnTo>
                      <a:pt x="6441" y="3848"/>
                    </a:lnTo>
                    <a:lnTo>
                      <a:pt x="7394" y="3698"/>
                    </a:lnTo>
                    <a:lnTo>
                      <a:pt x="7471" y="4188"/>
                    </a:lnTo>
                    <a:lnTo>
                      <a:pt x="6519" y="4338"/>
                    </a:lnTo>
                    <a:cubicBezTo>
                      <a:pt x="6496" y="4342"/>
                      <a:pt x="6473" y="4342"/>
                      <a:pt x="6451" y="4340"/>
                    </a:cubicBezTo>
                    <a:lnTo>
                      <a:pt x="5176" y="4190"/>
                    </a:lnTo>
                    <a:cubicBezTo>
                      <a:pt x="5082" y="4179"/>
                      <a:pt x="5003" y="4115"/>
                      <a:pt x="4971" y="4027"/>
                    </a:cubicBezTo>
                    <a:cubicBezTo>
                      <a:pt x="4939" y="3938"/>
                      <a:pt x="4961" y="3839"/>
                      <a:pt x="5026" y="3771"/>
                    </a:cubicBezTo>
                    <a:lnTo>
                      <a:pt x="5495" y="3287"/>
                    </a:lnTo>
                    <a:cubicBezTo>
                      <a:pt x="5506" y="3275"/>
                      <a:pt x="5519" y="3264"/>
                      <a:pt x="5532" y="3255"/>
                    </a:cubicBezTo>
                    <a:lnTo>
                      <a:pt x="6016" y="2921"/>
                    </a:lnTo>
                    <a:lnTo>
                      <a:pt x="6124" y="3371"/>
                    </a:lnTo>
                    <a:lnTo>
                      <a:pt x="5043" y="3223"/>
                    </a:lnTo>
                    <a:lnTo>
                      <a:pt x="4236" y="3223"/>
                    </a:lnTo>
                    <a:cubicBezTo>
                      <a:pt x="4203" y="3223"/>
                      <a:pt x="4170" y="3217"/>
                      <a:pt x="4140" y="3204"/>
                    </a:cubicBezTo>
                    <a:lnTo>
                      <a:pt x="3349" y="2870"/>
                    </a:lnTo>
                    <a:lnTo>
                      <a:pt x="3400" y="2885"/>
                    </a:lnTo>
                    <a:lnTo>
                      <a:pt x="2592" y="2735"/>
                    </a:lnTo>
                    <a:lnTo>
                      <a:pt x="2638" y="2739"/>
                    </a:lnTo>
                    <a:lnTo>
                      <a:pt x="1653" y="2737"/>
                    </a:lnTo>
                    <a:lnTo>
                      <a:pt x="378" y="2570"/>
                    </a:lnTo>
                    <a:cubicBezTo>
                      <a:pt x="284" y="2558"/>
                      <a:pt x="205" y="2493"/>
                      <a:pt x="175" y="2403"/>
                    </a:cubicBezTo>
                    <a:lnTo>
                      <a:pt x="13" y="1919"/>
                    </a:lnTo>
                    <a:cubicBezTo>
                      <a:pt x="5" y="1894"/>
                      <a:pt x="0" y="1867"/>
                      <a:pt x="0" y="1840"/>
                    </a:cubicBezTo>
                    <a:lnTo>
                      <a:pt x="0" y="1189"/>
                    </a:lnTo>
                    <a:cubicBezTo>
                      <a:pt x="0" y="1093"/>
                      <a:pt x="56" y="1005"/>
                      <a:pt x="144" y="965"/>
                    </a:cubicBezTo>
                    <a:lnTo>
                      <a:pt x="491" y="805"/>
                    </a:lnTo>
                    <a:lnTo>
                      <a:pt x="1004" y="630"/>
                    </a:lnTo>
                    <a:lnTo>
                      <a:pt x="1796" y="463"/>
                    </a:lnTo>
                    <a:lnTo>
                      <a:pt x="1734" y="484"/>
                    </a:lnTo>
                    <a:lnTo>
                      <a:pt x="2687" y="0"/>
                    </a:lnTo>
                    <a:lnTo>
                      <a:pt x="2912" y="44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6" name="Freeform 37"/>
              <p:cNvSpPr>
                <a:spLocks/>
              </p:cNvSpPr>
              <p:nvPr/>
            </p:nvSpPr>
            <p:spPr bwMode="auto">
              <a:xfrm>
                <a:off x="2895601" y="2628900"/>
                <a:ext cx="2265363" cy="371475"/>
              </a:xfrm>
              <a:custGeom>
                <a:avLst/>
                <a:gdLst>
                  <a:gd name="T0" fmla="*/ 1337 w 13349"/>
                  <a:gd name="T1" fmla="*/ 248 h 2184"/>
                  <a:gd name="T2" fmla="*/ 877 w 13349"/>
                  <a:gd name="T3" fmla="*/ 246 h 2184"/>
                  <a:gd name="T4" fmla="*/ 524 w 13349"/>
                  <a:gd name="T5" fmla="*/ 312 h 2184"/>
                  <a:gd name="T6" fmla="*/ 331 w 13349"/>
                  <a:gd name="T7" fmla="*/ 406 h 2184"/>
                  <a:gd name="T8" fmla="*/ 222 w 13349"/>
                  <a:gd name="T9" fmla="*/ 522 h 2184"/>
                  <a:gd name="T10" fmla="*/ 281 w 13349"/>
                  <a:gd name="T11" fmla="*/ 588 h 2184"/>
                  <a:gd name="T12" fmla="*/ 456 w 13349"/>
                  <a:gd name="T13" fmla="*/ 726 h 2184"/>
                  <a:gd name="T14" fmla="*/ 964 w 13349"/>
                  <a:gd name="T15" fmla="*/ 730 h 2184"/>
                  <a:gd name="T16" fmla="*/ 1214 w 13349"/>
                  <a:gd name="T17" fmla="*/ 817 h 2184"/>
                  <a:gd name="T18" fmla="*/ 1531 w 13349"/>
                  <a:gd name="T19" fmla="*/ 733 h 2184"/>
                  <a:gd name="T20" fmla="*/ 1822 w 13349"/>
                  <a:gd name="T21" fmla="*/ 848 h 2184"/>
                  <a:gd name="T22" fmla="*/ 1938 w 13349"/>
                  <a:gd name="T23" fmla="*/ 1017 h 2184"/>
                  <a:gd name="T24" fmla="*/ 1814 w 13349"/>
                  <a:gd name="T25" fmla="*/ 968 h 2184"/>
                  <a:gd name="T26" fmla="*/ 2173 w 13349"/>
                  <a:gd name="T27" fmla="*/ 974 h 2184"/>
                  <a:gd name="T28" fmla="*/ 2877 w 13349"/>
                  <a:gd name="T29" fmla="*/ 1222 h 2184"/>
                  <a:gd name="T30" fmla="*/ 3091 w 13349"/>
                  <a:gd name="T31" fmla="*/ 1135 h 2184"/>
                  <a:gd name="T32" fmla="*/ 3730 w 13349"/>
                  <a:gd name="T33" fmla="*/ 1135 h 2184"/>
                  <a:gd name="T34" fmla="*/ 4081 w 13349"/>
                  <a:gd name="T35" fmla="*/ 1214 h 2184"/>
                  <a:gd name="T36" fmla="*/ 4295 w 13349"/>
                  <a:gd name="T37" fmla="*/ 1210 h 2184"/>
                  <a:gd name="T38" fmla="*/ 4384 w 13349"/>
                  <a:gd name="T39" fmla="*/ 1421 h 2184"/>
                  <a:gd name="T40" fmla="*/ 4332 w 13349"/>
                  <a:gd name="T41" fmla="*/ 1457 h 2184"/>
                  <a:gd name="T42" fmla="*/ 4152 w 13349"/>
                  <a:gd name="T43" fmla="*/ 1537 h 2184"/>
                  <a:gd name="T44" fmla="*/ 6157 w 13349"/>
                  <a:gd name="T45" fmla="*/ 1939 h 2184"/>
                  <a:gd name="T46" fmla="*/ 7812 w 13349"/>
                  <a:gd name="T47" fmla="*/ 1936 h 2184"/>
                  <a:gd name="T48" fmla="*/ 10482 w 13349"/>
                  <a:gd name="T49" fmla="*/ 1703 h 2184"/>
                  <a:gd name="T50" fmla="*/ 10908 w 13349"/>
                  <a:gd name="T51" fmla="*/ 1537 h 2184"/>
                  <a:gd name="T52" fmla="*/ 12153 w 13349"/>
                  <a:gd name="T53" fmla="*/ 1380 h 2184"/>
                  <a:gd name="T54" fmla="*/ 13300 w 13349"/>
                  <a:gd name="T55" fmla="*/ 1865 h 2184"/>
                  <a:gd name="T56" fmla="*/ 12144 w 13349"/>
                  <a:gd name="T57" fmla="*/ 1624 h 2184"/>
                  <a:gd name="T58" fmla="*/ 10970 w 13349"/>
                  <a:gd name="T59" fmla="*/ 1775 h 2184"/>
                  <a:gd name="T60" fmla="*/ 10539 w 13349"/>
                  <a:gd name="T61" fmla="*/ 1942 h 2184"/>
                  <a:gd name="T62" fmla="*/ 6130 w 13349"/>
                  <a:gd name="T63" fmla="*/ 2184 h 2184"/>
                  <a:gd name="T64" fmla="*/ 4673 w 13349"/>
                  <a:gd name="T65" fmla="*/ 1866 h 2184"/>
                  <a:gd name="T66" fmla="*/ 4028 w 13349"/>
                  <a:gd name="T67" fmla="*/ 1725 h 2184"/>
                  <a:gd name="T68" fmla="*/ 4097 w 13349"/>
                  <a:gd name="T69" fmla="*/ 1379 h 2184"/>
                  <a:gd name="T70" fmla="*/ 4206 w 13349"/>
                  <a:gd name="T71" fmla="*/ 1248 h 2184"/>
                  <a:gd name="T72" fmla="*/ 4053 w 13349"/>
                  <a:gd name="T73" fmla="*/ 1458 h 2184"/>
                  <a:gd name="T74" fmla="*/ 3701 w 13349"/>
                  <a:gd name="T75" fmla="*/ 1380 h 2184"/>
                  <a:gd name="T76" fmla="*/ 3414 w 13349"/>
                  <a:gd name="T77" fmla="*/ 1383 h 2184"/>
                  <a:gd name="T78" fmla="*/ 3143 w 13349"/>
                  <a:gd name="T79" fmla="*/ 1372 h 2184"/>
                  <a:gd name="T80" fmla="*/ 2893 w 13349"/>
                  <a:gd name="T81" fmla="*/ 1453 h 2184"/>
                  <a:gd name="T82" fmla="*/ 2137 w 13349"/>
                  <a:gd name="T83" fmla="*/ 1216 h 2184"/>
                  <a:gd name="T84" fmla="*/ 1690 w 13349"/>
                  <a:gd name="T85" fmla="*/ 1092 h 2184"/>
                  <a:gd name="T86" fmla="*/ 1725 w 13349"/>
                  <a:gd name="T87" fmla="*/ 1104 h 2184"/>
                  <a:gd name="T88" fmla="*/ 1693 w 13349"/>
                  <a:gd name="T89" fmla="*/ 1051 h 2184"/>
                  <a:gd name="T90" fmla="*/ 1532 w 13349"/>
                  <a:gd name="T91" fmla="*/ 967 h 2184"/>
                  <a:gd name="T92" fmla="*/ 1225 w 13349"/>
                  <a:gd name="T93" fmla="*/ 1054 h 2184"/>
                  <a:gd name="T94" fmla="*/ 933 w 13349"/>
                  <a:gd name="T95" fmla="*/ 974 h 2184"/>
                  <a:gd name="T96" fmla="*/ 388 w 13349"/>
                  <a:gd name="T97" fmla="*/ 954 h 2184"/>
                  <a:gd name="T98" fmla="*/ 124 w 13349"/>
                  <a:gd name="T99" fmla="*/ 778 h 2184"/>
                  <a:gd name="T100" fmla="*/ 15 w 13349"/>
                  <a:gd name="T101" fmla="*/ 569 h 2184"/>
                  <a:gd name="T102" fmla="*/ 145 w 13349"/>
                  <a:gd name="T103" fmla="*/ 263 h 2184"/>
                  <a:gd name="T104" fmla="*/ 430 w 13349"/>
                  <a:gd name="T105" fmla="*/ 87 h 2184"/>
                  <a:gd name="T106" fmla="*/ 852 w 13349"/>
                  <a:gd name="T107" fmla="*/ 0 h 2184"/>
                  <a:gd name="T108" fmla="*/ 2056 w 13349"/>
                  <a:gd name="T109" fmla="*/ 0 h 2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349" h="2184">
                    <a:moveTo>
                      <a:pt x="2056" y="248"/>
                    </a:moveTo>
                    <a:lnTo>
                      <a:pt x="1337" y="248"/>
                    </a:lnTo>
                    <a:lnTo>
                      <a:pt x="852" y="248"/>
                    </a:lnTo>
                    <a:lnTo>
                      <a:pt x="877" y="246"/>
                    </a:lnTo>
                    <a:lnTo>
                      <a:pt x="481" y="329"/>
                    </a:lnTo>
                    <a:lnTo>
                      <a:pt x="524" y="312"/>
                    </a:lnTo>
                    <a:lnTo>
                      <a:pt x="281" y="470"/>
                    </a:lnTo>
                    <a:lnTo>
                      <a:pt x="331" y="406"/>
                    </a:lnTo>
                    <a:lnTo>
                      <a:pt x="250" y="648"/>
                    </a:lnTo>
                    <a:lnTo>
                      <a:pt x="222" y="522"/>
                    </a:lnTo>
                    <a:lnTo>
                      <a:pt x="302" y="606"/>
                    </a:lnTo>
                    <a:lnTo>
                      <a:pt x="281" y="588"/>
                    </a:lnTo>
                    <a:lnTo>
                      <a:pt x="524" y="747"/>
                    </a:lnTo>
                    <a:lnTo>
                      <a:pt x="456" y="726"/>
                    </a:lnTo>
                    <a:lnTo>
                      <a:pt x="933" y="726"/>
                    </a:lnTo>
                    <a:cubicBezTo>
                      <a:pt x="943" y="726"/>
                      <a:pt x="954" y="728"/>
                      <a:pt x="964" y="730"/>
                    </a:cubicBezTo>
                    <a:lnTo>
                      <a:pt x="1287" y="814"/>
                    </a:lnTo>
                    <a:lnTo>
                      <a:pt x="1214" y="817"/>
                    </a:lnTo>
                    <a:lnTo>
                      <a:pt x="1449" y="734"/>
                    </a:lnTo>
                    <a:cubicBezTo>
                      <a:pt x="1475" y="724"/>
                      <a:pt x="1504" y="724"/>
                      <a:pt x="1531" y="733"/>
                    </a:cubicBezTo>
                    <a:lnTo>
                      <a:pt x="1773" y="817"/>
                    </a:lnTo>
                    <a:cubicBezTo>
                      <a:pt x="1792" y="823"/>
                      <a:pt x="1808" y="834"/>
                      <a:pt x="1822" y="848"/>
                    </a:cubicBezTo>
                    <a:lnTo>
                      <a:pt x="1903" y="931"/>
                    </a:lnTo>
                    <a:cubicBezTo>
                      <a:pt x="1925" y="954"/>
                      <a:pt x="1938" y="985"/>
                      <a:pt x="1938" y="1017"/>
                    </a:cubicBezTo>
                    <a:lnTo>
                      <a:pt x="1938" y="1092"/>
                    </a:lnTo>
                    <a:lnTo>
                      <a:pt x="1814" y="968"/>
                    </a:lnTo>
                    <a:lnTo>
                      <a:pt x="2137" y="968"/>
                    </a:lnTo>
                    <a:cubicBezTo>
                      <a:pt x="2149" y="968"/>
                      <a:pt x="2162" y="970"/>
                      <a:pt x="2173" y="974"/>
                    </a:cubicBezTo>
                    <a:lnTo>
                      <a:pt x="2966" y="1216"/>
                    </a:lnTo>
                    <a:lnTo>
                      <a:pt x="2877" y="1222"/>
                    </a:lnTo>
                    <a:lnTo>
                      <a:pt x="3039" y="1147"/>
                    </a:lnTo>
                    <a:cubicBezTo>
                      <a:pt x="3055" y="1139"/>
                      <a:pt x="3073" y="1135"/>
                      <a:pt x="3091" y="1135"/>
                    </a:cubicBezTo>
                    <a:lnTo>
                      <a:pt x="3414" y="1135"/>
                    </a:lnTo>
                    <a:lnTo>
                      <a:pt x="3730" y="1135"/>
                    </a:lnTo>
                    <a:cubicBezTo>
                      <a:pt x="3739" y="1135"/>
                      <a:pt x="3748" y="1136"/>
                      <a:pt x="3758" y="1139"/>
                    </a:cubicBezTo>
                    <a:lnTo>
                      <a:pt x="4081" y="1214"/>
                    </a:lnTo>
                    <a:lnTo>
                      <a:pt x="4053" y="1210"/>
                    </a:lnTo>
                    <a:lnTo>
                      <a:pt x="4295" y="1210"/>
                    </a:lnTo>
                    <a:cubicBezTo>
                      <a:pt x="4345" y="1210"/>
                      <a:pt x="4390" y="1240"/>
                      <a:pt x="4410" y="1286"/>
                    </a:cubicBezTo>
                    <a:cubicBezTo>
                      <a:pt x="4429" y="1332"/>
                      <a:pt x="4419" y="1385"/>
                      <a:pt x="4384" y="1421"/>
                    </a:cubicBezTo>
                    <a:lnTo>
                      <a:pt x="4304" y="1504"/>
                    </a:lnTo>
                    <a:lnTo>
                      <a:pt x="4332" y="1457"/>
                    </a:lnTo>
                    <a:lnTo>
                      <a:pt x="4251" y="1699"/>
                    </a:lnTo>
                    <a:lnTo>
                      <a:pt x="4152" y="1537"/>
                    </a:lnTo>
                    <a:lnTo>
                      <a:pt x="4710" y="1621"/>
                    </a:lnTo>
                    <a:lnTo>
                      <a:pt x="6157" y="1939"/>
                    </a:lnTo>
                    <a:lnTo>
                      <a:pt x="6130" y="1936"/>
                    </a:lnTo>
                    <a:lnTo>
                      <a:pt x="7812" y="1936"/>
                    </a:lnTo>
                    <a:lnTo>
                      <a:pt x="10517" y="1695"/>
                    </a:lnTo>
                    <a:lnTo>
                      <a:pt x="10482" y="1703"/>
                    </a:lnTo>
                    <a:lnTo>
                      <a:pt x="10878" y="1545"/>
                    </a:lnTo>
                    <a:cubicBezTo>
                      <a:pt x="10887" y="1541"/>
                      <a:pt x="10897" y="1538"/>
                      <a:pt x="10908" y="1537"/>
                    </a:cubicBezTo>
                    <a:lnTo>
                      <a:pt x="12112" y="1378"/>
                    </a:lnTo>
                    <a:cubicBezTo>
                      <a:pt x="12126" y="1377"/>
                      <a:pt x="12139" y="1377"/>
                      <a:pt x="12153" y="1380"/>
                    </a:cubicBezTo>
                    <a:lnTo>
                      <a:pt x="13349" y="1622"/>
                    </a:lnTo>
                    <a:lnTo>
                      <a:pt x="13300" y="1865"/>
                    </a:lnTo>
                    <a:lnTo>
                      <a:pt x="12104" y="1623"/>
                    </a:lnTo>
                    <a:lnTo>
                      <a:pt x="12144" y="1624"/>
                    </a:lnTo>
                    <a:lnTo>
                      <a:pt x="10940" y="1783"/>
                    </a:lnTo>
                    <a:lnTo>
                      <a:pt x="10970" y="1775"/>
                    </a:lnTo>
                    <a:lnTo>
                      <a:pt x="10574" y="1934"/>
                    </a:lnTo>
                    <a:cubicBezTo>
                      <a:pt x="10562" y="1938"/>
                      <a:pt x="10551" y="1941"/>
                      <a:pt x="10539" y="1942"/>
                    </a:cubicBezTo>
                    <a:lnTo>
                      <a:pt x="7812" y="2184"/>
                    </a:lnTo>
                    <a:lnTo>
                      <a:pt x="6130" y="2184"/>
                    </a:lnTo>
                    <a:cubicBezTo>
                      <a:pt x="6121" y="2184"/>
                      <a:pt x="6112" y="2183"/>
                      <a:pt x="6104" y="2182"/>
                    </a:cubicBezTo>
                    <a:lnTo>
                      <a:pt x="4673" y="1866"/>
                    </a:lnTo>
                    <a:lnTo>
                      <a:pt x="4115" y="1783"/>
                    </a:lnTo>
                    <a:cubicBezTo>
                      <a:pt x="4079" y="1777"/>
                      <a:pt x="4047" y="1756"/>
                      <a:pt x="4028" y="1725"/>
                    </a:cubicBezTo>
                    <a:cubicBezTo>
                      <a:pt x="4009" y="1693"/>
                      <a:pt x="4004" y="1655"/>
                      <a:pt x="4016" y="1621"/>
                    </a:cubicBezTo>
                    <a:lnTo>
                      <a:pt x="4097" y="1379"/>
                    </a:lnTo>
                    <a:cubicBezTo>
                      <a:pt x="4103" y="1361"/>
                      <a:pt x="4113" y="1345"/>
                      <a:pt x="4125" y="1332"/>
                    </a:cubicBezTo>
                    <a:lnTo>
                      <a:pt x="4206" y="1248"/>
                    </a:lnTo>
                    <a:lnTo>
                      <a:pt x="4295" y="1458"/>
                    </a:lnTo>
                    <a:lnTo>
                      <a:pt x="4053" y="1458"/>
                    </a:lnTo>
                    <a:cubicBezTo>
                      <a:pt x="4043" y="1458"/>
                      <a:pt x="4034" y="1457"/>
                      <a:pt x="4025" y="1455"/>
                    </a:cubicBezTo>
                    <a:lnTo>
                      <a:pt x="3701" y="1380"/>
                    </a:lnTo>
                    <a:lnTo>
                      <a:pt x="3730" y="1383"/>
                    </a:lnTo>
                    <a:lnTo>
                      <a:pt x="3414" y="1383"/>
                    </a:lnTo>
                    <a:lnTo>
                      <a:pt x="3091" y="1383"/>
                    </a:lnTo>
                    <a:lnTo>
                      <a:pt x="3143" y="1372"/>
                    </a:lnTo>
                    <a:lnTo>
                      <a:pt x="2982" y="1447"/>
                    </a:lnTo>
                    <a:cubicBezTo>
                      <a:pt x="2954" y="1460"/>
                      <a:pt x="2922" y="1462"/>
                      <a:pt x="2893" y="1453"/>
                    </a:cubicBezTo>
                    <a:lnTo>
                      <a:pt x="2101" y="1211"/>
                    </a:lnTo>
                    <a:lnTo>
                      <a:pt x="2137" y="1216"/>
                    </a:lnTo>
                    <a:lnTo>
                      <a:pt x="1814" y="1216"/>
                    </a:lnTo>
                    <a:cubicBezTo>
                      <a:pt x="1745" y="1216"/>
                      <a:pt x="1690" y="1161"/>
                      <a:pt x="1690" y="1092"/>
                    </a:cubicBezTo>
                    <a:lnTo>
                      <a:pt x="1690" y="1017"/>
                    </a:lnTo>
                    <a:lnTo>
                      <a:pt x="1725" y="1104"/>
                    </a:lnTo>
                    <a:lnTo>
                      <a:pt x="1644" y="1020"/>
                    </a:lnTo>
                    <a:lnTo>
                      <a:pt x="1693" y="1051"/>
                    </a:lnTo>
                    <a:lnTo>
                      <a:pt x="1450" y="968"/>
                    </a:lnTo>
                    <a:lnTo>
                      <a:pt x="1532" y="967"/>
                    </a:lnTo>
                    <a:lnTo>
                      <a:pt x="1298" y="1051"/>
                    </a:lnTo>
                    <a:cubicBezTo>
                      <a:pt x="1274" y="1059"/>
                      <a:pt x="1249" y="1060"/>
                      <a:pt x="1225" y="1054"/>
                    </a:cubicBezTo>
                    <a:lnTo>
                      <a:pt x="902" y="971"/>
                    </a:lnTo>
                    <a:lnTo>
                      <a:pt x="933" y="974"/>
                    </a:lnTo>
                    <a:lnTo>
                      <a:pt x="456" y="974"/>
                    </a:lnTo>
                    <a:cubicBezTo>
                      <a:pt x="432" y="974"/>
                      <a:pt x="408" y="967"/>
                      <a:pt x="388" y="954"/>
                    </a:cubicBezTo>
                    <a:lnTo>
                      <a:pt x="145" y="796"/>
                    </a:lnTo>
                    <a:cubicBezTo>
                      <a:pt x="138" y="791"/>
                      <a:pt x="131" y="785"/>
                      <a:pt x="124" y="778"/>
                    </a:cubicBezTo>
                    <a:lnTo>
                      <a:pt x="43" y="695"/>
                    </a:lnTo>
                    <a:cubicBezTo>
                      <a:pt x="11" y="661"/>
                      <a:pt x="0" y="613"/>
                      <a:pt x="15" y="569"/>
                    </a:cubicBezTo>
                    <a:lnTo>
                      <a:pt x="96" y="327"/>
                    </a:lnTo>
                    <a:cubicBezTo>
                      <a:pt x="105" y="301"/>
                      <a:pt x="122" y="278"/>
                      <a:pt x="145" y="263"/>
                    </a:cubicBezTo>
                    <a:lnTo>
                      <a:pt x="388" y="104"/>
                    </a:lnTo>
                    <a:cubicBezTo>
                      <a:pt x="401" y="96"/>
                      <a:pt x="415" y="90"/>
                      <a:pt x="430" y="87"/>
                    </a:cubicBezTo>
                    <a:lnTo>
                      <a:pt x="826" y="3"/>
                    </a:lnTo>
                    <a:cubicBezTo>
                      <a:pt x="835" y="1"/>
                      <a:pt x="843" y="0"/>
                      <a:pt x="852" y="0"/>
                    </a:cubicBezTo>
                    <a:lnTo>
                      <a:pt x="1337" y="0"/>
                    </a:lnTo>
                    <a:lnTo>
                      <a:pt x="2056" y="0"/>
                    </a:lnTo>
                    <a:lnTo>
                      <a:pt x="2056" y="248"/>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7" name="Freeform 38"/>
              <p:cNvSpPr>
                <a:spLocks/>
              </p:cNvSpPr>
              <p:nvPr/>
            </p:nvSpPr>
            <p:spPr bwMode="auto">
              <a:xfrm>
                <a:off x="4830763" y="2889250"/>
                <a:ext cx="1563688" cy="139700"/>
              </a:xfrm>
              <a:custGeom>
                <a:avLst/>
                <a:gdLst>
                  <a:gd name="T0" fmla="*/ 0 w 4607"/>
                  <a:gd name="T1" fmla="*/ 242 h 408"/>
                  <a:gd name="T2" fmla="*/ 158 w 4607"/>
                  <a:gd name="T3" fmla="*/ 242 h 408"/>
                  <a:gd name="T4" fmla="*/ 146 w 4607"/>
                  <a:gd name="T5" fmla="*/ 243 h 408"/>
                  <a:gd name="T6" fmla="*/ 348 w 4607"/>
                  <a:gd name="T7" fmla="*/ 201 h 408"/>
                  <a:gd name="T8" fmla="*/ 371 w 4607"/>
                  <a:gd name="T9" fmla="*/ 201 h 408"/>
                  <a:gd name="T10" fmla="*/ 609 w 4607"/>
                  <a:gd name="T11" fmla="*/ 243 h 408"/>
                  <a:gd name="T12" fmla="*/ 926 w 4607"/>
                  <a:gd name="T13" fmla="*/ 284 h 408"/>
                  <a:gd name="T14" fmla="*/ 909 w 4607"/>
                  <a:gd name="T15" fmla="*/ 284 h 408"/>
                  <a:gd name="T16" fmla="*/ 1188 w 4607"/>
                  <a:gd name="T17" fmla="*/ 242 h 408"/>
                  <a:gd name="T18" fmla="*/ 1197 w 4607"/>
                  <a:gd name="T19" fmla="*/ 242 h 408"/>
                  <a:gd name="T20" fmla="*/ 1399 w 4607"/>
                  <a:gd name="T21" fmla="*/ 242 h 408"/>
                  <a:gd name="T22" fmla="*/ 1557 w 4607"/>
                  <a:gd name="T23" fmla="*/ 242 h 408"/>
                  <a:gd name="T24" fmla="*/ 1544 w 4607"/>
                  <a:gd name="T25" fmla="*/ 243 h 408"/>
                  <a:gd name="T26" fmla="*/ 1746 w 4607"/>
                  <a:gd name="T27" fmla="*/ 201 h 408"/>
                  <a:gd name="T28" fmla="*/ 1759 w 4607"/>
                  <a:gd name="T29" fmla="*/ 200 h 408"/>
                  <a:gd name="T30" fmla="*/ 1997 w 4607"/>
                  <a:gd name="T31" fmla="*/ 200 h 408"/>
                  <a:gd name="T32" fmla="*/ 2357 w 4607"/>
                  <a:gd name="T33" fmla="*/ 200 h 408"/>
                  <a:gd name="T34" fmla="*/ 2368 w 4607"/>
                  <a:gd name="T35" fmla="*/ 201 h 408"/>
                  <a:gd name="T36" fmla="*/ 2610 w 4607"/>
                  <a:gd name="T37" fmla="*/ 243 h 408"/>
                  <a:gd name="T38" fmla="*/ 2600 w 4607"/>
                  <a:gd name="T39" fmla="*/ 242 h 408"/>
                  <a:gd name="T40" fmla="*/ 2757 w 4607"/>
                  <a:gd name="T41" fmla="*/ 242 h 408"/>
                  <a:gd name="T42" fmla="*/ 2739 w 4607"/>
                  <a:gd name="T43" fmla="*/ 244 h 408"/>
                  <a:gd name="T44" fmla="*/ 3139 w 4607"/>
                  <a:gd name="T45" fmla="*/ 123 h 408"/>
                  <a:gd name="T46" fmla="*/ 3152 w 4607"/>
                  <a:gd name="T47" fmla="*/ 121 h 408"/>
                  <a:gd name="T48" fmla="*/ 3592 w 4607"/>
                  <a:gd name="T49" fmla="*/ 79 h 408"/>
                  <a:gd name="T50" fmla="*/ 4115 w 4607"/>
                  <a:gd name="T51" fmla="*/ 79 h 408"/>
                  <a:gd name="T52" fmla="*/ 4105 w 4607"/>
                  <a:gd name="T53" fmla="*/ 80 h 408"/>
                  <a:gd name="T54" fmla="*/ 4586 w 4607"/>
                  <a:gd name="T55" fmla="*/ 0 h 408"/>
                  <a:gd name="T56" fmla="*/ 4607 w 4607"/>
                  <a:gd name="T57" fmla="*/ 123 h 408"/>
                  <a:gd name="T58" fmla="*/ 4126 w 4607"/>
                  <a:gd name="T59" fmla="*/ 202 h 408"/>
                  <a:gd name="T60" fmla="*/ 4115 w 4607"/>
                  <a:gd name="T61" fmla="*/ 203 h 408"/>
                  <a:gd name="T62" fmla="*/ 3604 w 4607"/>
                  <a:gd name="T63" fmla="*/ 203 h 408"/>
                  <a:gd name="T64" fmla="*/ 3163 w 4607"/>
                  <a:gd name="T65" fmla="*/ 244 h 408"/>
                  <a:gd name="T66" fmla="*/ 3175 w 4607"/>
                  <a:gd name="T67" fmla="*/ 242 h 408"/>
                  <a:gd name="T68" fmla="*/ 2775 w 4607"/>
                  <a:gd name="T69" fmla="*/ 363 h 408"/>
                  <a:gd name="T70" fmla="*/ 2757 w 4607"/>
                  <a:gd name="T71" fmla="*/ 366 h 408"/>
                  <a:gd name="T72" fmla="*/ 2600 w 4607"/>
                  <a:gd name="T73" fmla="*/ 366 h 408"/>
                  <a:gd name="T74" fmla="*/ 2589 w 4607"/>
                  <a:gd name="T75" fmla="*/ 365 h 408"/>
                  <a:gd name="T76" fmla="*/ 2347 w 4607"/>
                  <a:gd name="T77" fmla="*/ 323 h 408"/>
                  <a:gd name="T78" fmla="*/ 2357 w 4607"/>
                  <a:gd name="T79" fmla="*/ 324 h 408"/>
                  <a:gd name="T80" fmla="*/ 1997 w 4607"/>
                  <a:gd name="T81" fmla="*/ 324 h 408"/>
                  <a:gd name="T82" fmla="*/ 1759 w 4607"/>
                  <a:gd name="T83" fmla="*/ 324 h 408"/>
                  <a:gd name="T84" fmla="*/ 1771 w 4607"/>
                  <a:gd name="T85" fmla="*/ 323 h 408"/>
                  <a:gd name="T86" fmla="*/ 1569 w 4607"/>
                  <a:gd name="T87" fmla="*/ 364 h 408"/>
                  <a:gd name="T88" fmla="*/ 1557 w 4607"/>
                  <a:gd name="T89" fmla="*/ 366 h 408"/>
                  <a:gd name="T90" fmla="*/ 1399 w 4607"/>
                  <a:gd name="T91" fmla="*/ 366 h 408"/>
                  <a:gd name="T92" fmla="*/ 1197 w 4607"/>
                  <a:gd name="T93" fmla="*/ 366 h 408"/>
                  <a:gd name="T94" fmla="*/ 1206 w 4607"/>
                  <a:gd name="T95" fmla="*/ 365 h 408"/>
                  <a:gd name="T96" fmla="*/ 927 w 4607"/>
                  <a:gd name="T97" fmla="*/ 407 h 408"/>
                  <a:gd name="T98" fmla="*/ 910 w 4607"/>
                  <a:gd name="T99" fmla="*/ 407 h 408"/>
                  <a:gd name="T100" fmla="*/ 588 w 4607"/>
                  <a:gd name="T101" fmla="*/ 365 h 408"/>
                  <a:gd name="T102" fmla="*/ 350 w 4607"/>
                  <a:gd name="T103" fmla="*/ 323 h 408"/>
                  <a:gd name="T104" fmla="*/ 373 w 4607"/>
                  <a:gd name="T105" fmla="*/ 323 h 408"/>
                  <a:gd name="T106" fmla="*/ 171 w 4607"/>
                  <a:gd name="T107" fmla="*/ 364 h 408"/>
                  <a:gd name="T108" fmla="*/ 158 w 4607"/>
                  <a:gd name="T109" fmla="*/ 366 h 408"/>
                  <a:gd name="T110" fmla="*/ 0 w 4607"/>
                  <a:gd name="T111" fmla="*/ 366 h 408"/>
                  <a:gd name="T112" fmla="*/ 0 w 4607"/>
                  <a:gd name="T113" fmla="*/ 24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07" h="408">
                    <a:moveTo>
                      <a:pt x="0" y="242"/>
                    </a:moveTo>
                    <a:lnTo>
                      <a:pt x="158" y="242"/>
                    </a:lnTo>
                    <a:lnTo>
                      <a:pt x="146" y="243"/>
                    </a:lnTo>
                    <a:lnTo>
                      <a:pt x="348" y="201"/>
                    </a:lnTo>
                    <a:cubicBezTo>
                      <a:pt x="355" y="200"/>
                      <a:pt x="363" y="200"/>
                      <a:pt x="371" y="201"/>
                    </a:cubicBezTo>
                    <a:lnTo>
                      <a:pt x="609" y="243"/>
                    </a:lnTo>
                    <a:lnTo>
                      <a:pt x="926" y="284"/>
                    </a:lnTo>
                    <a:lnTo>
                      <a:pt x="909" y="284"/>
                    </a:lnTo>
                    <a:lnTo>
                      <a:pt x="1188" y="242"/>
                    </a:lnTo>
                    <a:cubicBezTo>
                      <a:pt x="1191" y="242"/>
                      <a:pt x="1194" y="242"/>
                      <a:pt x="1197" y="242"/>
                    </a:cubicBezTo>
                    <a:lnTo>
                      <a:pt x="1399" y="242"/>
                    </a:lnTo>
                    <a:lnTo>
                      <a:pt x="1557" y="242"/>
                    </a:lnTo>
                    <a:lnTo>
                      <a:pt x="1544" y="243"/>
                    </a:lnTo>
                    <a:lnTo>
                      <a:pt x="1746" y="201"/>
                    </a:lnTo>
                    <a:cubicBezTo>
                      <a:pt x="1750" y="200"/>
                      <a:pt x="1755" y="200"/>
                      <a:pt x="1759" y="200"/>
                    </a:cubicBezTo>
                    <a:lnTo>
                      <a:pt x="1997" y="200"/>
                    </a:lnTo>
                    <a:lnTo>
                      <a:pt x="2357" y="200"/>
                    </a:lnTo>
                    <a:cubicBezTo>
                      <a:pt x="2361" y="200"/>
                      <a:pt x="2364" y="200"/>
                      <a:pt x="2368" y="201"/>
                    </a:cubicBezTo>
                    <a:lnTo>
                      <a:pt x="2610" y="243"/>
                    </a:lnTo>
                    <a:lnTo>
                      <a:pt x="2600" y="242"/>
                    </a:lnTo>
                    <a:lnTo>
                      <a:pt x="2757" y="242"/>
                    </a:lnTo>
                    <a:lnTo>
                      <a:pt x="2739" y="244"/>
                    </a:lnTo>
                    <a:lnTo>
                      <a:pt x="3139" y="123"/>
                    </a:lnTo>
                    <a:cubicBezTo>
                      <a:pt x="3143" y="122"/>
                      <a:pt x="3147" y="121"/>
                      <a:pt x="3152" y="121"/>
                    </a:cubicBezTo>
                    <a:lnTo>
                      <a:pt x="3592" y="79"/>
                    </a:lnTo>
                    <a:lnTo>
                      <a:pt x="4115" y="79"/>
                    </a:lnTo>
                    <a:lnTo>
                      <a:pt x="4105" y="80"/>
                    </a:lnTo>
                    <a:lnTo>
                      <a:pt x="4586" y="0"/>
                    </a:lnTo>
                    <a:lnTo>
                      <a:pt x="4607" y="123"/>
                    </a:lnTo>
                    <a:lnTo>
                      <a:pt x="4126" y="202"/>
                    </a:lnTo>
                    <a:cubicBezTo>
                      <a:pt x="4122" y="203"/>
                      <a:pt x="4119" y="203"/>
                      <a:pt x="4115" y="203"/>
                    </a:cubicBezTo>
                    <a:lnTo>
                      <a:pt x="3604" y="203"/>
                    </a:lnTo>
                    <a:lnTo>
                      <a:pt x="3163" y="244"/>
                    </a:lnTo>
                    <a:lnTo>
                      <a:pt x="3175" y="242"/>
                    </a:lnTo>
                    <a:lnTo>
                      <a:pt x="2775" y="363"/>
                    </a:lnTo>
                    <a:cubicBezTo>
                      <a:pt x="2769" y="365"/>
                      <a:pt x="2763" y="366"/>
                      <a:pt x="2757" y="366"/>
                    </a:cubicBezTo>
                    <a:lnTo>
                      <a:pt x="2600" y="366"/>
                    </a:lnTo>
                    <a:cubicBezTo>
                      <a:pt x="2596" y="366"/>
                      <a:pt x="2593" y="365"/>
                      <a:pt x="2589" y="365"/>
                    </a:cubicBezTo>
                    <a:lnTo>
                      <a:pt x="2347" y="323"/>
                    </a:lnTo>
                    <a:lnTo>
                      <a:pt x="2357" y="324"/>
                    </a:lnTo>
                    <a:lnTo>
                      <a:pt x="1997" y="324"/>
                    </a:lnTo>
                    <a:lnTo>
                      <a:pt x="1759" y="324"/>
                    </a:lnTo>
                    <a:lnTo>
                      <a:pt x="1771" y="323"/>
                    </a:lnTo>
                    <a:lnTo>
                      <a:pt x="1569" y="364"/>
                    </a:lnTo>
                    <a:cubicBezTo>
                      <a:pt x="1565" y="365"/>
                      <a:pt x="1561" y="366"/>
                      <a:pt x="1557" y="366"/>
                    </a:cubicBezTo>
                    <a:lnTo>
                      <a:pt x="1399" y="366"/>
                    </a:lnTo>
                    <a:lnTo>
                      <a:pt x="1197" y="366"/>
                    </a:lnTo>
                    <a:lnTo>
                      <a:pt x="1206" y="365"/>
                    </a:lnTo>
                    <a:lnTo>
                      <a:pt x="927" y="407"/>
                    </a:lnTo>
                    <a:cubicBezTo>
                      <a:pt x="922" y="408"/>
                      <a:pt x="916" y="408"/>
                      <a:pt x="910" y="407"/>
                    </a:cubicBezTo>
                    <a:lnTo>
                      <a:pt x="588" y="365"/>
                    </a:lnTo>
                    <a:lnTo>
                      <a:pt x="350" y="323"/>
                    </a:lnTo>
                    <a:lnTo>
                      <a:pt x="373" y="323"/>
                    </a:lnTo>
                    <a:lnTo>
                      <a:pt x="171" y="364"/>
                    </a:lnTo>
                    <a:cubicBezTo>
                      <a:pt x="167" y="365"/>
                      <a:pt x="162" y="366"/>
                      <a:pt x="158" y="366"/>
                    </a:cubicBezTo>
                    <a:lnTo>
                      <a:pt x="0" y="366"/>
                    </a:lnTo>
                    <a:lnTo>
                      <a:pt x="0" y="242"/>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8" name="Freeform 39"/>
              <p:cNvSpPr>
                <a:spLocks/>
              </p:cNvSpPr>
              <p:nvPr/>
            </p:nvSpPr>
            <p:spPr bwMode="auto">
              <a:xfrm>
                <a:off x="5516563" y="2601913"/>
                <a:ext cx="1138238" cy="330200"/>
              </a:xfrm>
              <a:custGeom>
                <a:avLst/>
                <a:gdLst>
                  <a:gd name="T0" fmla="*/ 0 w 3355"/>
                  <a:gd name="T1" fmla="*/ 850 h 971"/>
                  <a:gd name="T2" fmla="*/ 360 w 3355"/>
                  <a:gd name="T3" fmla="*/ 771 h 971"/>
                  <a:gd name="T4" fmla="*/ 601 w 3355"/>
                  <a:gd name="T5" fmla="*/ 728 h 971"/>
                  <a:gd name="T6" fmla="*/ 965 w 3355"/>
                  <a:gd name="T7" fmla="*/ 686 h 971"/>
                  <a:gd name="T8" fmla="*/ 1413 w 3355"/>
                  <a:gd name="T9" fmla="*/ 686 h 971"/>
                  <a:gd name="T10" fmla="*/ 2012 w 3355"/>
                  <a:gd name="T11" fmla="*/ 648 h 971"/>
                  <a:gd name="T12" fmla="*/ 2003 w 3355"/>
                  <a:gd name="T13" fmla="*/ 649 h 971"/>
                  <a:gd name="T14" fmla="*/ 2399 w 3355"/>
                  <a:gd name="T15" fmla="*/ 566 h 971"/>
                  <a:gd name="T16" fmla="*/ 2678 w 3355"/>
                  <a:gd name="T17" fmla="*/ 487 h 971"/>
                  <a:gd name="T18" fmla="*/ 2695 w 3355"/>
                  <a:gd name="T19" fmla="*/ 485 h 971"/>
                  <a:gd name="T20" fmla="*/ 2893 w 3355"/>
                  <a:gd name="T21" fmla="*/ 485 h 971"/>
                  <a:gd name="T22" fmla="*/ 2865 w 3355"/>
                  <a:gd name="T23" fmla="*/ 492 h 971"/>
                  <a:gd name="T24" fmla="*/ 2946 w 3355"/>
                  <a:gd name="T25" fmla="*/ 450 h 971"/>
                  <a:gd name="T26" fmla="*/ 3185 w 3355"/>
                  <a:gd name="T27" fmla="*/ 329 h 971"/>
                  <a:gd name="T28" fmla="*/ 3161 w 3355"/>
                  <a:gd name="T29" fmla="*/ 350 h 971"/>
                  <a:gd name="T30" fmla="*/ 3242 w 3355"/>
                  <a:gd name="T31" fmla="*/ 229 h 971"/>
                  <a:gd name="T32" fmla="*/ 3231 w 3355"/>
                  <a:gd name="T33" fmla="*/ 263 h 971"/>
                  <a:gd name="T34" fmla="*/ 3231 w 3355"/>
                  <a:gd name="T35" fmla="*/ 225 h 971"/>
                  <a:gd name="T36" fmla="*/ 3265 w 3355"/>
                  <a:gd name="T37" fmla="*/ 280 h 971"/>
                  <a:gd name="T38" fmla="*/ 3184 w 3355"/>
                  <a:gd name="T39" fmla="*/ 239 h 971"/>
                  <a:gd name="T40" fmla="*/ 3213 w 3355"/>
                  <a:gd name="T41" fmla="*/ 246 h 971"/>
                  <a:gd name="T42" fmla="*/ 3172 w 3355"/>
                  <a:gd name="T43" fmla="*/ 246 h 971"/>
                  <a:gd name="T44" fmla="*/ 3014 w 3355"/>
                  <a:gd name="T45" fmla="*/ 246 h 971"/>
                  <a:gd name="T46" fmla="*/ 3002 w 3355"/>
                  <a:gd name="T47" fmla="*/ 244 h 971"/>
                  <a:gd name="T48" fmla="*/ 2800 w 3355"/>
                  <a:gd name="T49" fmla="*/ 203 h 971"/>
                  <a:gd name="T50" fmla="*/ 2789 w 3355"/>
                  <a:gd name="T51" fmla="*/ 199 h 971"/>
                  <a:gd name="T52" fmla="*/ 2591 w 3355"/>
                  <a:gd name="T53" fmla="*/ 120 h 971"/>
                  <a:gd name="T54" fmla="*/ 2614 w 3355"/>
                  <a:gd name="T55" fmla="*/ 124 h 971"/>
                  <a:gd name="T56" fmla="*/ 2295 w 3355"/>
                  <a:gd name="T57" fmla="*/ 124 h 971"/>
                  <a:gd name="T58" fmla="*/ 2295 w 3355"/>
                  <a:gd name="T59" fmla="*/ 0 h 971"/>
                  <a:gd name="T60" fmla="*/ 2614 w 3355"/>
                  <a:gd name="T61" fmla="*/ 0 h 971"/>
                  <a:gd name="T62" fmla="*/ 2637 w 3355"/>
                  <a:gd name="T63" fmla="*/ 5 h 971"/>
                  <a:gd name="T64" fmla="*/ 2835 w 3355"/>
                  <a:gd name="T65" fmla="*/ 84 h 971"/>
                  <a:gd name="T66" fmla="*/ 2825 w 3355"/>
                  <a:gd name="T67" fmla="*/ 81 h 971"/>
                  <a:gd name="T68" fmla="*/ 3027 w 3355"/>
                  <a:gd name="T69" fmla="*/ 123 h 971"/>
                  <a:gd name="T70" fmla="*/ 3014 w 3355"/>
                  <a:gd name="T71" fmla="*/ 122 h 971"/>
                  <a:gd name="T72" fmla="*/ 3172 w 3355"/>
                  <a:gd name="T73" fmla="*/ 122 h 971"/>
                  <a:gd name="T74" fmla="*/ 3213 w 3355"/>
                  <a:gd name="T75" fmla="*/ 122 h 971"/>
                  <a:gd name="T76" fmla="*/ 3241 w 3355"/>
                  <a:gd name="T77" fmla="*/ 129 h 971"/>
                  <a:gd name="T78" fmla="*/ 3322 w 3355"/>
                  <a:gd name="T79" fmla="*/ 170 h 971"/>
                  <a:gd name="T80" fmla="*/ 3355 w 3355"/>
                  <a:gd name="T81" fmla="*/ 225 h 971"/>
                  <a:gd name="T82" fmla="*/ 3355 w 3355"/>
                  <a:gd name="T83" fmla="*/ 263 h 971"/>
                  <a:gd name="T84" fmla="*/ 3345 w 3355"/>
                  <a:gd name="T85" fmla="*/ 297 h 971"/>
                  <a:gd name="T86" fmla="*/ 3264 w 3355"/>
                  <a:gd name="T87" fmla="*/ 419 h 971"/>
                  <a:gd name="T88" fmla="*/ 3241 w 3355"/>
                  <a:gd name="T89" fmla="*/ 439 h 971"/>
                  <a:gd name="T90" fmla="*/ 3002 w 3355"/>
                  <a:gd name="T91" fmla="*/ 560 h 971"/>
                  <a:gd name="T92" fmla="*/ 2922 w 3355"/>
                  <a:gd name="T93" fmla="*/ 602 h 971"/>
                  <a:gd name="T94" fmla="*/ 2893 w 3355"/>
                  <a:gd name="T95" fmla="*/ 609 h 971"/>
                  <a:gd name="T96" fmla="*/ 2695 w 3355"/>
                  <a:gd name="T97" fmla="*/ 609 h 971"/>
                  <a:gd name="T98" fmla="*/ 2712 w 3355"/>
                  <a:gd name="T99" fmla="*/ 607 h 971"/>
                  <a:gd name="T100" fmla="*/ 2425 w 3355"/>
                  <a:gd name="T101" fmla="*/ 687 h 971"/>
                  <a:gd name="T102" fmla="*/ 2028 w 3355"/>
                  <a:gd name="T103" fmla="*/ 771 h 971"/>
                  <a:gd name="T104" fmla="*/ 2019 w 3355"/>
                  <a:gd name="T105" fmla="*/ 772 h 971"/>
                  <a:gd name="T106" fmla="*/ 1413 w 3355"/>
                  <a:gd name="T107" fmla="*/ 810 h 971"/>
                  <a:gd name="T108" fmla="*/ 979 w 3355"/>
                  <a:gd name="T109" fmla="*/ 809 h 971"/>
                  <a:gd name="T110" fmla="*/ 623 w 3355"/>
                  <a:gd name="T111" fmla="*/ 850 h 971"/>
                  <a:gd name="T112" fmla="*/ 387 w 3355"/>
                  <a:gd name="T113" fmla="*/ 892 h 971"/>
                  <a:gd name="T114" fmla="*/ 27 w 3355"/>
                  <a:gd name="T115" fmla="*/ 971 h 971"/>
                  <a:gd name="T116" fmla="*/ 0 w 3355"/>
                  <a:gd name="T117" fmla="*/ 850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55" h="971">
                    <a:moveTo>
                      <a:pt x="0" y="850"/>
                    </a:moveTo>
                    <a:lnTo>
                      <a:pt x="360" y="771"/>
                    </a:lnTo>
                    <a:lnTo>
                      <a:pt x="601" y="728"/>
                    </a:lnTo>
                    <a:lnTo>
                      <a:pt x="965" y="686"/>
                    </a:lnTo>
                    <a:lnTo>
                      <a:pt x="1413" y="686"/>
                    </a:lnTo>
                    <a:lnTo>
                      <a:pt x="2012" y="648"/>
                    </a:lnTo>
                    <a:lnTo>
                      <a:pt x="2003" y="649"/>
                    </a:lnTo>
                    <a:lnTo>
                      <a:pt x="2399" y="566"/>
                    </a:lnTo>
                    <a:lnTo>
                      <a:pt x="2678" y="487"/>
                    </a:lnTo>
                    <a:cubicBezTo>
                      <a:pt x="2684" y="486"/>
                      <a:pt x="2689" y="485"/>
                      <a:pt x="2695" y="485"/>
                    </a:cubicBezTo>
                    <a:lnTo>
                      <a:pt x="2893" y="485"/>
                    </a:lnTo>
                    <a:lnTo>
                      <a:pt x="2865" y="492"/>
                    </a:lnTo>
                    <a:lnTo>
                      <a:pt x="2946" y="450"/>
                    </a:lnTo>
                    <a:lnTo>
                      <a:pt x="3185" y="329"/>
                    </a:lnTo>
                    <a:lnTo>
                      <a:pt x="3161" y="350"/>
                    </a:lnTo>
                    <a:lnTo>
                      <a:pt x="3242" y="229"/>
                    </a:lnTo>
                    <a:lnTo>
                      <a:pt x="3231" y="263"/>
                    </a:lnTo>
                    <a:lnTo>
                      <a:pt x="3231" y="225"/>
                    </a:lnTo>
                    <a:lnTo>
                      <a:pt x="3265" y="280"/>
                    </a:lnTo>
                    <a:lnTo>
                      <a:pt x="3184" y="239"/>
                    </a:lnTo>
                    <a:lnTo>
                      <a:pt x="3213" y="246"/>
                    </a:lnTo>
                    <a:lnTo>
                      <a:pt x="3172" y="246"/>
                    </a:lnTo>
                    <a:lnTo>
                      <a:pt x="3014" y="246"/>
                    </a:lnTo>
                    <a:cubicBezTo>
                      <a:pt x="3010" y="246"/>
                      <a:pt x="3006" y="245"/>
                      <a:pt x="3002" y="244"/>
                    </a:cubicBezTo>
                    <a:lnTo>
                      <a:pt x="2800" y="203"/>
                    </a:lnTo>
                    <a:cubicBezTo>
                      <a:pt x="2796" y="202"/>
                      <a:pt x="2793" y="201"/>
                      <a:pt x="2789" y="199"/>
                    </a:cubicBezTo>
                    <a:lnTo>
                      <a:pt x="2591" y="120"/>
                    </a:lnTo>
                    <a:lnTo>
                      <a:pt x="2614" y="124"/>
                    </a:lnTo>
                    <a:lnTo>
                      <a:pt x="2295" y="124"/>
                    </a:lnTo>
                    <a:lnTo>
                      <a:pt x="2295" y="0"/>
                    </a:lnTo>
                    <a:lnTo>
                      <a:pt x="2614" y="0"/>
                    </a:lnTo>
                    <a:cubicBezTo>
                      <a:pt x="2622" y="0"/>
                      <a:pt x="2630" y="2"/>
                      <a:pt x="2637" y="5"/>
                    </a:cubicBezTo>
                    <a:lnTo>
                      <a:pt x="2835" y="84"/>
                    </a:lnTo>
                    <a:lnTo>
                      <a:pt x="2825" y="81"/>
                    </a:lnTo>
                    <a:lnTo>
                      <a:pt x="3027" y="123"/>
                    </a:lnTo>
                    <a:lnTo>
                      <a:pt x="3014" y="122"/>
                    </a:lnTo>
                    <a:lnTo>
                      <a:pt x="3172" y="122"/>
                    </a:lnTo>
                    <a:lnTo>
                      <a:pt x="3213" y="122"/>
                    </a:lnTo>
                    <a:cubicBezTo>
                      <a:pt x="3222" y="122"/>
                      <a:pt x="3232" y="124"/>
                      <a:pt x="3241" y="129"/>
                    </a:cubicBezTo>
                    <a:lnTo>
                      <a:pt x="3322" y="170"/>
                    </a:lnTo>
                    <a:cubicBezTo>
                      <a:pt x="3343" y="181"/>
                      <a:pt x="3355" y="202"/>
                      <a:pt x="3355" y="225"/>
                    </a:cubicBezTo>
                    <a:lnTo>
                      <a:pt x="3355" y="263"/>
                    </a:lnTo>
                    <a:cubicBezTo>
                      <a:pt x="3355" y="275"/>
                      <a:pt x="3352" y="287"/>
                      <a:pt x="3345" y="297"/>
                    </a:cubicBezTo>
                    <a:lnTo>
                      <a:pt x="3264" y="419"/>
                    </a:lnTo>
                    <a:cubicBezTo>
                      <a:pt x="3258" y="427"/>
                      <a:pt x="3250" y="435"/>
                      <a:pt x="3241" y="439"/>
                    </a:cubicBezTo>
                    <a:lnTo>
                      <a:pt x="3002" y="560"/>
                    </a:lnTo>
                    <a:lnTo>
                      <a:pt x="2922" y="602"/>
                    </a:lnTo>
                    <a:cubicBezTo>
                      <a:pt x="2913" y="607"/>
                      <a:pt x="2903" y="609"/>
                      <a:pt x="2893" y="609"/>
                    </a:cubicBezTo>
                    <a:lnTo>
                      <a:pt x="2695" y="609"/>
                    </a:lnTo>
                    <a:lnTo>
                      <a:pt x="2712" y="607"/>
                    </a:lnTo>
                    <a:lnTo>
                      <a:pt x="2425" y="687"/>
                    </a:lnTo>
                    <a:lnTo>
                      <a:pt x="2028" y="771"/>
                    </a:lnTo>
                    <a:cubicBezTo>
                      <a:pt x="2025" y="771"/>
                      <a:pt x="2022" y="772"/>
                      <a:pt x="2019" y="772"/>
                    </a:cubicBezTo>
                    <a:lnTo>
                      <a:pt x="1413" y="810"/>
                    </a:lnTo>
                    <a:lnTo>
                      <a:pt x="979" y="809"/>
                    </a:lnTo>
                    <a:lnTo>
                      <a:pt x="623" y="850"/>
                    </a:lnTo>
                    <a:lnTo>
                      <a:pt x="387" y="892"/>
                    </a:lnTo>
                    <a:lnTo>
                      <a:pt x="27" y="971"/>
                    </a:lnTo>
                    <a:lnTo>
                      <a:pt x="0" y="85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79" name="Freeform 40"/>
              <p:cNvSpPr>
                <a:spLocks/>
              </p:cNvSpPr>
              <p:nvPr/>
            </p:nvSpPr>
            <p:spPr bwMode="auto">
              <a:xfrm>
                <a:off x="6672263" y="2576513"/>
                <a:ext cx="323850" cy="298450"/>
              </a:xfrm>
              <a:custGeom>
                <a:avLst/>
                <a:gdLst>
                  <a:gd name="T0" fmla="*/ 181 w 954"/>
                  <a:gd name="T1" fmla="*/ 765 h 879"/>
                  <a:gd name="T2" fmla="*/ 462 w 954"/>
                  <a:gd name="T3" fmla="*/ 645 h 879"/>
                  <a:gd name="T4" fmla="*/ 703 w 954"/>
                  <a:gd name="T5" fmla="*/ 526 h 879"/>
                  <a:gd name="T6" fmla="*/ 675 w 954"/>
                  <a:gd name="T7" fmla="*/ 610 h 879"/>
                  <a:gd name="T8" fmla="*/ 635 w 954"/>
                  <a:gd name="T9" fmla="*/ 531 h 879"/>
                  <a:gd name="T10" fmla="*/ 647 w 954"/>
                  <a:gd name="T11" fmla="*/ 547 h 879"/>
                  <a:gd name="T12" fmla="*/ 565 w 954"/>
                  <a:gd name="T13" fmla="*/ 468 h 879"/>
                  <a:gd name="T14" fmla="*/ 546 w 954"/>
                  <a:gd name="T15" fmla="*/ 424 h 879"/>
                  <a:gd name="T16" fmla="*/ 565 w 954"/>
                  <a:gd name="T17" fmla="*/ 380 h 879"/>
                  <a:gd name="T18" fmla="*/ 687 w 954"/>
                  <a:gd name="T19" fmla="*/ 259 h 879"/>
                  <a:gd name="T20" fmla="*/ 715 w 954"/>
                  <a:gd name="T21" fmla="*/ 243 h 879"/>
                  <a:gd name="T22" fmla="*/ 874 w 954"/>
                  <a:gd name="T23" fmla="*/ 202 h 879"/>
                  <a:gd name="T24" fmla="*/ 857 w 954"/>
                  <a:gd name="T25" fmla="*/ 315 h 879"/>
                  <a:gd name="T26" fmla="*/ 658 w 954"/>
                  <a:gd name="T27" fmla="*/ 194 h 879"/>
                  <a:gd name="T28" fmla="*/ 673 w 954"/>
                  <a:gd name="T29" fmla="*/ 201 h 879"/>
                  <a:gd name="T30" fmla="*/ 392 w 954"/>
                  <a:gd name="T31" fmla="*/ 122 h 879"/>
                  <a:gd name="T32" fmla="*/ 414 w 954"/>
                  <a:gd name="T33" fmla="*/ 124 h 879"/>
                  <a:gd name="T34" fmla="*/ 11 w 954"/>
                  <a:gd name="T35" fmla="*/ 162 h 879"/>
                  <a:gd name="T36" fmla="*/ 0 w 954"/>
                  <a:gd name="T37" fmla="*/ 38 h 879"/>
                  <a:gd name="T38" fmla="*/ 403 w 954"/>
                  <a:gd name="T39" fmla="*/ 1 h 879"/>
                  <a:gd name="T40" fmla="*/ 426 w 954"/>
                  <a:gd name="T41" fmla="*/ 3 h 879"/>
                  <a:gd name="T42" fmla="*/ 707 w 954"/>
                  <a:gd name="T43" fmla="*/ 82 h 879"/>
                  <a:gd name="T44" fmla="*/ 722 w 954"/>
                  <a:gd name="T45" fmla="*/ 88 h 879"/>
                  <a:gd name="T46" fmla="*/ 921 w 954"/>
                  <a:gd name="T47" fmla="*/ 209 h 879"/>
                  <a:gd name="T48" fmla="*/ 951 w 954"/>
                  <a:gd name="T49" fmla="*/ 271 h 879"/>
                  <a:gd name="T50" fmla="*/ 905 w 954"/>
                  <a:gd name="T51" fmla="*/ 322 h 879"/>
                  <a:gd name="T52" fmla="*/ 746 w 954"/>
                  <a:gd name="T53" fmla="*/ 363 h 879"/>
                  <a:gd name="T54" fmla="*/ 774 w 954"/>
                  <a:gd name="T55" fmla="*/ 348 h 879"/>
                  <a:gd name="T56" fmla="*/ 652 w 954"/>
                  <a:gd name="T57" fmla="*/ 468 h 879"/>
                  <a:gd name="T58" fmla="*/ 652 w 954"/>
                  <a:gd name="T59" fmla="*/ 379 h 879"/>
                  <a:gd name="T60" fmla="*/ 733 w 954"/>
                  <a:gd name="T61" fmla="*/ 458 h 879"/>
                  <a:gd name="T62" fmla="*/ 745 w 954"/>
                  <a:gd name="T63" fmla="*/ 474 h 879"/>
                  <a:gd name="T64" fmla="*/ 786 w 954"/>
                  <a:gd name="T65" fmla="*/ 553 h 879"/>
                  <a:gd name="T66" fmla="*/ 789 w 954"/>
                  <a:gd name="T67" fmla="*/ 601 h 879"/>
                  <a:gd name="T68" fmla="*/ 758 w 954"/>
                  <a:gd name="T69" fmla="*/ 637 h 879"/>
                  <a:gd name="T70" fmla="*/ 511 w 954"/>
                  <a:gd name="T71" fmla="*/ 759 h 879"/>
                  <a:gd name="T72" fmla="*/ 229 w 954"/>
                  <a:gd name="T73" fmla="*/ 879 h 879"/>
                  <a:gd name="T74" fmla="*/ 181 w 954"/>
                  <a:gd name="T75" fmla="*/ 765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4" h="879">
                    <a:moveTo>
                      <a:pt x="181" y="765"/>
                    </a:moveTo>
                    <a:lnTo>
                      <a:pt x="462" y="645"/>
                    </a:lnTo>
                    <a:lnTo>
                      <a:pt x="703" y="526"/>
                    </a:lnTo>
                    <a:lnTo>
                      <a:pt x="675" y="610"/>
                    </a:lnTo>
                    <a:lnTo>
                      <a:pt x="635" y="531"/>
                    </a:lnTo>
                    <a:lnTo>
                      <a:pt x="647" y="547"/>
                    </a:lnTo>
                    <a:lnTo>
                      <a:pt x="565" y="468"/>
                    </a:lnTo>
                    <a:cubicBezTo>
                      <a:pt x="553" y="457"/>
                      <a:pt x="546" y="441"/>
                      <a:pt x="546" y="424"/>
                    </a:cubicBezTo>
                    <a:cubicBezTo>
                      <a:pt x="546" y="407"/>
                      <a:pt x="553" y="391"/>
                      <a:pt x="565" y="380"/>
                    </a:cubicBezTo>
                    <a:lnTo>
                      <a:pt x="687" y="259"/>
                    </a:lnTo>
                    <a:cubicBezTo>
                      <a:pt x="695" y="252"/>
                      <a:pt x="704" y="246"/>
                      <a:pt x="715" y="243"/>
                    </a:cubicBezTo>
                    <a:lnTo>
                      <a:pt x="874" y="202"/>
                    </a:lnTo>
                    <a:lnTo>
                      <a:pt x="857" y="315"/>
                    </a:lnTo>
                    <a:lnTo>
                      <a:pt x="658" y="194"/>
                    </a:lnTo>
                    <a:lnTo>
                      <a:pt x="673" y="201"/>
                    </a:lnTo>
                    <a:lnTo>
                      <a:pt x="392" y="122"/>
                    </a:lnTo>
                    <a:lnTo>
                      <a:pt x="414" y="124"/>
                    </a:lnTo>
                    <a:lnTo>
                      <a:pt x="11" y="162"/>
                    </a:lnTo>
                    <a:lnTo>
                      <a:pt x="0" y="38"/>
                    </a:lnTo>
                    <a:lnTo>
                      <a:pt x="403" y="1"/>
                    </a:lnTo>
                    <a:cubicBezTo>
                      <a:pt x="411" y="0"/>
                      <a:pt x="418" y="1"/>
                      <a:pt x="426" y="3"/>
                    </a:cubicBezTo>
                    <a:lnTo>
                      <a:pt x="707" y="82"/>
                    </a:lnTo>
                    <a:cubicBezTo>
                      <a:pt x="712" y="83"/>
                      <a:pt x="717" y="85"/>
                      <a:pt x="722" y="88"/>
                    </a:cubicBezTo>
                    <a:lnTo>
                      <a:pt x="921" y="209"/>
                    </a:lnTo>
                    <a:cubicBezTo>
                      <a:pt x="943" y="222"/>
                      <a:pt x="954" y="246"/>
                      <a:pt x="951" y="271"/>
                    </a:cubicBezTo>
                    <a:cubicBezTo>
                      <a:pt x="947" y="295"/>
                      <a:pt x="929" y="315"/>
                      <a:pt x="905" y="322"/>
                    </a:cubicBezTo>
                    <a:lnTo>
                      <a:pt x="746" y="363"/>
                    </a:lnTo>
                    <a:lnTo>
                      <a:pt x="774" y="348"/>
                    </a:lnTo>
                    <a:lnTo>
                      <a:pt x="652" y="468"/>
                    </a:lnTo>
                    <a:lnTo>
                      <a:pt x="652" y="379"/>
                    </a:lnTo>
                    <a:lnTo>
                      <a:pt x="733" y="458"/>
                    </a:lnTo>
                    <a:cubicBezTo>
                      <a:pt x="738" y="463"/>
                      <a:pt x="742" y="468"/>
                      <a:pt x="745" y="474"/>
                    </a:cubicBezTo>
                    <a:lnTo>
                      <a:pt x="786" y="553"/>
                    </a:lnTo>
                    <a:cubicBezTo>
                      <a:pt x="793" y="568"/>
                      <a:pt x="795" y="585"/>
                      <a:pt x="789" y="601"/>
                    </a:cubicBezTo>
                    <a:cubicBezTo>
                      <a:pt x="784" y="617"/>
                      <a:pt x="773" y="630"/>
                      <a:pt x="758" y="637"/>
                    </a:cubicBezTo>
                    <a:lnTo>
                      <a:pt x="511" y="759"/>
                    </a:lnTo>
                    <a:lnTo>
                      <a:pt x="229" y="879"/>
                    </a:lnTo>
                    <a:lnTo>
                      <a:pt x="181" y="765"/>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0" name="Freeform 41"/>
              <p:cNvSpPr>
                <a:spLocks/>
              </p:cNvSpPr>
              <p:nvPr/>
            </p:nvSpPr>
            <p:spPr bwMode="auto">
              <a:xfrm>
                <a:off x="7380288" y="2794000"/>
                <a:ext cx="636588" cy="82550"/>
              </a:xfrm>
              <a:custGeom>
                <a:avLst/>
                <a:gdLst>
                  <a:gd name="T0" fmla="*/ 0 w 1875"/>
                  <a:gd name="T1" fmla="*/ 0 h 245"/>
                  <a:gd name="T2" fmla="*/ 198 w 1875"/>
                  <a:gd name="T3" fmla="*/ 0 h 245"/>
                  <a:gd name="T4" fmla="*/ 278 w 1875"/>
                  <a:gd name="T5" fmla="*/ 0 h 245"/>
                  <a:gd name="T6" fmla="*/ 296 w 1875"/>
                  <a:gd name="T7" fmla="*/ 3 h 245"/>
                  <a:gd name="T8" fmla="*/ 695 w 1875"/>
                  <a:gd name="T9" fmla="*/ 123 h 245"/>
                  <a:gd name="T10" fmla="*/ 663 w 1875"/>
                  <a:gd name="T11" fmla="*/ 122 h 245"/>
                  <a:gd name="T12" fmla="*/ 824 w 1875"/>
                  <a:gd name="T13" fmla="*/ 85 h 245"/>
                  <a:gd name="T14" fmla="*/ 838 w 1875"/>
                  <a:gd name="T15" fmla="*/ 83 h 245"/>
                  <a:gd name="T16" fmla="*/ 1035 w 1875"/>
                  <a:gd name="T17" fmla="*/ 83 h 245"/>
                  <a:gd name="T18" fmla="*/ 1875 w 1875"/>
                  <a:gd name="T19" fmla="*/ 121 h 245"/>
                  <a:gd name="T20" fmla="*/ 1870 w 1875"/>
                  <a:gd name="T21" fmla="*/ 244 h 245"/>
                  <a:gd name="T22" fmla="*/ 1035 w 1875"/>
                  <a:gd name="T23" fmla="*/ 207 h 245"/>
                  <a:gd name="T24" fmla="*/ 838 w 1875"/>
                  <a:gd name="T25" fmla="*/ 207 h 245"/>
                  <a:gd name="T26" fmla="*/ 852 w 1875"/>
                  <a:gd name="T27" fmla="*/ 206 h 245"/>
                  <a:gd name="T28" fmla="*/ 691 w 1875"/>
                  <a:gd name="T29" fmla="*/ 243 h 245"/>
                  <a:gd name="T30" fmla="*/ 659 w 1875"/>
                  <a:gd name="T31" fmla="*/ 242 h 245"/>
                  <a:gd name="T32" fmla="*/ 260 w 1875"/>
                  <a:gd name="T33" fmla="*/ 122 h 245"/>
                  <a:gd name="T34" fmla="*/ 278 w 1875"/>
                  <a:gd name="T35" fmla="*/ 124 h 245"/>
                  <a:gd name="T36" fmla="*/ 198 w 1875"/>
                  <a:gd name="T37" fmla="*/ 124 h 245"/>
                  <a:gd name="T38" fmla="*/ 0 w 1875"/>
                  <a:gd name="T39" fmla="*/ 124 h 245"/>
                  <a:gd name="T40" fmla="*/ 0 w 1875"/>
                  <a:gd name="T41"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75" h="245">
                    <a:moveTo>
                      <a:pt x="0" y="0"/>
                    </a:moveTo>
                    <a:lnTo>
                      <a:pt x="198" y="0"/>
                    </a:lnTo>
                    <a:lnTo>
                      <a:pt x="278" y="0"/>
                    </a:lnTo>
                    <a:cubicBezTo>
                      <a:pt x="284" y="0"/>
                      <a:pt x="290" y="1"/>
                      <a:pt x="296" y="3"/>
                    </a:cubicBezTo>
                    <a:lnTo>
                      <a:pt x="695" y="123"/>
                    </a:lnTo>
                    <a:lnTo>
                      <a:pt x="663" y="122"/>
                    </a:lnTo>
                    <a:lnTo>
                      <a:pt x="824" y="85"/>
                    </a:lnTo>
                    <a:cubicBezTo>
                      <a:pt x="828" y="84"/>
                      <a:pt x="833" y="83"/>
                      <a:pt x="838" y="83"/>
                    </a:cubicBezTo>
                    <a:lnTo>
                      <a:pt x="1035" y="83"/>
                    </a:lnTo>
                    <a:lnTo>
                      <a:pt x="1875" y="121"/>
                    </a:lnTo>
                    <a:lnTo>
                      <a:pt x="1870" y="244"/>
                    </a:lnTo>
                    <a:lnTo>
                      <a:pt x="1035" y="207"/>
                    </a:lnTo>
                    <a:lnTo>
                      <a:pt x="838" y="207"/>
                    </a:lnTo>
                    <a:lnTo>
                      <a:pt x="852" y="206"/>
                    </a:lnTo>
                    <a:lnTo>
                      <a:pt x="691" y="243"/>
                    </a:lnTo>
                    <a:cubicBezTo>
                      <a:pt x="680" y="245"/>
                      <a:pt x="669" y="245"/>
                      <a:pt x="659" y="242"/>
                    </a:cubicBezTo>
                    <a:lnTo>
                      <a:pt x="260" y="122"/>
                    </a:lnTo>
                    <a:lnTo>
                      <a:pt x="278" y="124"/>
                    </a:lnTo>
                    <a:lnTo>
                      <a:pt x="198" y="124"/>
                    </a:lnTo>
                    <a:lnTo>
                      <a:pt x="0" y="124"/>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1" name="Freeform 42"/>
              <p:cNvSpPr>
                <a:spLocks/>
              </p:cNvSpPr>
              <p:nvPr/>
            </p:nvSpPr>
            <p:spPr bwMode="auto">
              <a:xfrm>
                <a:off x="7202488" y="2833688"/>
                <a:ext cx="677863" cy="71438"/>
              </a:xfrm>
              <a:custGeom>
                <a:avLst/>
                <a:gdLst>
                  <a:gd name="T0" fmla="*/ 0 w 1996"/>
                  <a:gd name="T1" fmla="*/ 0 h 208"/>
                  <a:gd name="T2" fmla="*/ 202 w 1996"/>
                  <a:gd name="T3" fmla="*/ 0 h 208"/>
                  <a:gd name="T4" fmla="*/ 440 w 1996"/>
                  <a:gd name="T5" fmla="*/ 0 h 208"/>
                  <a:gd name="T6" fmla="*/ 456 w 1996"/>
                  <a:gd name="T7" fmla="*/ 2 h 208"/>
                  <a:gd name="T8" fmla="*/ 617 w 1996"/>
                  <a:gd name="T9" fmla="*/ 44 h 208"/>
                  <a:gd name="T10" fmla="*/ 601 w 1996"/>
                  <a:gd name="T11" fmla="*/ 42 h 208"/>
                  <a:gd name="T12" fmla="*/ 759 w 1996"/>
                  <a:gd name="T13" fmla="*/ 42 h 208"/>
                  <a:gd name="T14" fmla="*/ 920 w 1996"/>
                  <a:gd name="T15" fmla="*/ 42 h 208"/>
                  <a:gd name="T16" fmla="*/ 1198 w 1996"/>
                  <a:gd name="T17" fmla="*/ 42 h 208"/>
                  <a:gd name="T18" fmla="*/ 1436 w 1996"/>
                  <a:gd name="T19" fmla="*/ 42 h 208"/>
                  <a:gd name="T20" fmla="*/ 1445 w 1996"/>
                  <a:gd name="T21" fmla="*/ 43 h 208"/>
                  <a:gd name="T22" fmla="*/ 1727 w 1996"/>
                  <a:gd name="T23" fmla="*/ 85 h 208"/>
                  <a:gd name="T24" fmla="*/ 1718 w 1996"/>
                  <a:gd name="T25" fmla="*/ 84 h 208"/>
                  <a:gd name="T26" fmla="*/ 1916 w 1996"/>
                  <a:gd name="T27" fmla="*/ 84 h 208"/>
                  <a:gd name="T28" fmla="*/ 1996 w 1996"/>
                  <a:gd name="T29" fmla="*/ 84 h 208"/>
                  <a:gd name="T30" fmla="*/ 1996 w 1996"/>
                  <a:gd name="T31" fmla="*/ 208 h 208"/>
                  <a:gd name="T32" fmla="*/ 1916 w 1996"/>
                  <a:gd name="T33" fmla="*/ 208 h 208"/>
                  <a:gd name="T34" fmla="*/ 1718 w 1996"/>
                  <a:gd name="T35" fmla="*/ 208 h 208"/>
                  <a:gd name="T36" fmla="*/ 1709 w 1996"/>
                  <a:gd name="T37" fmla="*/ 208 h 208"/>
                  <a:gd name="T38" fmla="*/ 1427 w 1996"/>
                  <a:gd name="T39" fmla="*/ 166 h 208"/>
                  <a:gd name="T40" fmla="*/ 1436 w 1996"/>
                  <a:gd name="T41" fmla="*/ 166 h 208"/>
                  <a:gd name="T42" fmla="*/ 1198 w 1996"/>
                  <a:gd name="T43" fmla="*/ 166 h 208"/>
                  <a:gd name="T44" fmla="*/ 920 w 1996"/>
                  <a:gd name="T45" fmla="*/ 166 h 208"/>
                  <a:gd name="T46" fmla="*/ 759 w 1996"/>
                  <a:gd name="T47" fmla="*/ 166 h 208"/>
                  <a:gd name="T48" fmla="*/ 601 w 1996"/>
                  <a:gd name="T49" fmla="*/ 166 h 208"/>
                  <a:gd name="T50" fmla="*/ 586 w 1996"/>
                  <a:gd name="T51" fmla="*/ 164 h 208"/>
                  <a:gd name="T52" fmla="*/ 424 w 1996"/>
                  <a:gd name="T53" fmla="*/ 122 h 208"/>
                  <a:gd name="T54" fmla="*/ 440 w 1996"/>
                  <a:gd name="T55" fmla="*/ 124 h 208"/>
                  <a:gd name="T56" fmla="*/ 202 w 1996"/>
                  <a:gd name="T57" fmla="*/ 124 h 208"/>
                  <a:gd name="T58" fmla="*/ 0 w 1996"/>
                  <a:gd name="T59" fmla="*/ 124 h 208"/>
                  <a:gd name="T60" fmla="*/ 0 w 1996"/>
                  <a:gd name="T6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96" h="208">
                    <a:moveTo>
                      <a:pt x="0" y="0"/>
                    </a:moveTo>
                    <a:lnTo>
                      <a:pt x="202" y="0"/>
                    </a:lnTo>
                    <a:lnTo>
                      <a:pt x="440" y="0"/>
                    </a:lnTo>
                    <a:cubicBezTo>
                      <a:pt x="445" y="0"/>
                      <a:pt x="451" y="1"/>
                      <a:pt x="456" y="2"/>
                    </a:cubicBezTo>
                    <a:lnTo>
                      <a:pt x="617" y="44"/>
                    </a:lnTo>
                    <a:lnTo>
                      <a:pt x="601" y="42"/>
                    </a:lnTo>
                    <a:lnTo>
                      <a:pt x="759" y="42"/>
                    </a:lnTo>
                    <a:lnTo>
                      <a:pt x="920" y="42"/>
                    </a:lnTo>
                    <a:lnTo>
                      <a:pt x="1198" y="42"/>
                    </a:lnTo>
                    <a:lnTo>
                      <a:pt x="1436" y="42"/>
                    </a:lnTo>
                    <a:cubicBezTo>
                      <a:pt x="1439" y="42"/>
                      <a:pt x="1442" y="43"/>
                      <a:pt x="1445" y="43"/>
                    </a:cubicBezTo>
                    <a:lnTo>
                      <a:pt x="1727" y="85"/>
                    </a:lnTo>
                    <a:lnTo>
                      <a:pt x="1718" y="84"/>
                    </a:lnTo>
                    <a:lnTo>
                      <a:pt x="1916" y="84"/>
                    </a:lnTo>
                    <a:lnTo>
                      <a:pt x="1996" y="84"/>
                    </a:lnTo>
                    <a:lnTo>
                      <a:pt x="1996" y="208"/>
                    </a:lnTo>
                    <a:lnTo>
                      <a:pt x="1916" y="208"/>
                    </a:lnTo>
                    <a:lnTo>
                      <a:pt x="1718" y="208"/>
                    </a:lnTo>
                    <a:cubicBezTo>
                      <a:pt x="1715" y="208"/>
                      <a:pt x="1712" y="208"/>
                      <a:pt x="1709" y="208"/>
                    </a:cubicBezTo>
                    <a:lnTo>
                      <a:pt x="1427" y="166"/>
                    </a:lnTo>
                    <a:lnTo>
                      <a:pt x="1436" y="166"/>
                    </a:lnTo>
                    <a:lnTo>
                      <a:pt x="1198" y="166"/>
                    </a:lnTo>
                    <a:lnTo>
                      <a:pt x="920" y="166"/>
                    </a:lnTo>
                    <a:lnTo>
                      <a:pt x="759" y="166"/>
                    </a:lnTo>
                    <a:lnTo>
                      <a:pt x="601" y="166"/>
                    </a:lnTo>
                    <a:cubicBezTo>
                      <a:pt x="596" y="166"/>
                      <a:pt x="591" y="166"/>
                      <a:pt x="586" y="164"/>
                    </a:cubicBezTo>
                    <a:lnTo>
                      <a:pt x="424" y="122"/>
                    </a:lnTo>
                    <a:lnTo>
                      <a:pt x="440" y="124"/>
                    </a:lnTo>
                    <a:lnTo>
                      <a:pt x="202" y="124"/>
                    </a:lnTo>
                    <a:lnTo>
                      <a:pt x="0" y="124"/>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2" name="Freeform 43"/>
              <p:cNvSpPr>
                <a:spLocks/>
              </p:cNvSpPr>
              <p:nvPr/>
            </p:nvSpPr>
            <p:spPr bwMode="auto">
              <a:xfrm>
                <a:off x="7305676" y="2890838"/>
                <a:ext cx="869950" cy="352425"/>
              </a:xfrm>
              <a:custGeom>
                <a:avLst/>
                <a:gdLst>
                  <a:gd name="T0" fmla="*/ 29 w 2564"/>
                  <a:gd name="T1" fmla="*/ 0 h 1041"/>
                  <a:gd name="T2" fmla="*/ 353 w 2564"/>
                  <a:gd name="T3" fmla="*/ 79 h 1041"/>
                  <a:gd name="T4" fmla="*/ 549 w 2564"/>
                  <a:gd name="T5" fmla="*/ 120 h 1041"/>
                  <a:gd name="T6" fmla="*/ 563 w 2564"/>
                  <a:gd name="T7" fmla="*/ 125 h 1041"/>
                  <a:gd name="T8" fmla="*/ 725 w 2564"/>
                  <a:gd name="T9" fmla="*/ 205 h 1041"/>
                  <a:gd name="T10" fmla="*/ 920 w 2564"/>
                  <a:gd name="T11" fmla="*/ 286 h 1041"/>
                  <a:gd name="T12" fmla="*/ 933 w 2564"/>
                  <a:gd name="T13" fmla="*/ 294 h 1041"/>
                  <a:gd name="T14" fmla="*/ 1095 w 2564"/>
                  <a:gd name="T15" fmla="*/ 415 h 1041"/>
                  <a:gd name="T16" fmla="*/ 1086 w 2564"/>
                  <a:gd name="T17" fmla="*/ 409 h 1041"/>
                  <a:gd name="T18" fmla="*/ 1325 w 2564"/>
                  <a:gd name="T19" fmla="*/ 530 h 1041"/>
                  <a:gd name="T20" fmla="*/ 1312 w 2564"/>
                  <a:gd name="T21" fmla="*/ 525 h 1041"/>
                  <a:gd name="T22" fmla="*/ 1631 w 2564"/>
                  <a:gd name="T23" fmla="*/ 604 h 1041"/>
                  <a:gd name="T24" fmla="*/ 1866 w 2564"/>
                  <a:gd name="T25" fmla="*/ 645 h 1041"/>
                  <a:gd name="T26" fmla="*/ 1874 w 2564"/>
                  <a:gd name="T27" fmla="*/ 647 h 1041"/>
                  <a:gd name="T28" fmla="*/ 2117 w 2564"/>
                  <a:gd name="T29" fmla="*/ 726 h 1041"/>
                  <a:gd name="T30" fmla="*/ 2564 w 2564"/>
                  <a:gd name="T31" fmla="*/ 928 h 1041"/>
                  <a:gd name="T32" fmla="*/ 2513 w 2564"/>
                  <a:gd name="T33" fmla="*/ 1041 h 1041"/>
                  <a:gd name="T34" fmla="*/ 2078 w 2564"/>
                  <a:gd name="T35" fmla="*/ 844 h 1041"/>
                  <a:gd name="T36" fmla="*/ 1836 w 2564"/>
                  <a:gd name="T37" fmla="*/ 765 h 1041"/>
                  <a:gd name="T38" fmla="*/ 1844 w 2564"/>
                  <a:gd name="T39" fmla="*/ 767 h 1041"/>
                  <a:gd name="T40" fmla="*/ 1601 w 2564"/>
                  <a:gd name="T41" fmla="*/ 724 h 1041"/>
                  <a:gd name="T42" fmla="*/ 1282 w 2564"/>
                  <a:gd name="T43" fmla="*/ 645 h 1041"/>
                  <a:gd name="T44" fmla="*/ 1269 w 2564"/>
                  <a:gd name="T45" fmla="*/ 640 h 1041"/>
                  <a:gd name="T46" fmla="*/ 1030 w 2564"/>
                  <a:gd name="T47" fmla="*/ 520 h 1041"/>
                  <a:gd name="T48" fmla="*/ 1021 w 2564"/>
                  <a:gd name="T49" fmla="*/ 514 h 1041"/>
                  <a:gd name="T50" fmla="*/ 859 w 2564"/>
                  <a:gd name="T51" fmla="*/ 393 h 1041"/>
                  <a:gd name="T52" fmla="*/ 872 w 2564"/>
                  <a:gd name="T53" fmla="*/ 401 h 1041"/>
                  <a:gd name="T54" fmla="*/ 671 w 2564"/>
                  <a:gd name="T55" fmla="*/ 316 h 1041"/>
                  <a:gd name="T56" fmla="*/ 509 w 2564"/>
                  <a:gd name="T57" fmla="*/ 237 h 1041"/>
                  <a:gd name="T58" fmla="*/ 524 w 2564"/>
                  <a:gd name="T59" fmla="*/ 242 h 1041"/>
                  <a:gd name="T60" fmla="*/ 323 w 2564"/>
                  <a:gd name="T61" fmla="*/ 200 h 1041"/>
                  <a:gd name="T62" fmla="*/ 0 w 2564"/>
                  <a:gd name="T63" fmla="*/ 121 h 1041"/>
                  <a:gd name="T64" fmla="*/ 29 w 2564"/>
                  <a:gd name="T65" fmla="*/ 0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4" h="1041">
                    <a:moveTo>
                      <a:pt x="29" y="0"/>
                    </a:moveTo>
                    <a:lnTo>
                      <a:pt x="353" y="79"/>
                    </a:lnTo>
                    <a:lnTo>
                      <a:pt x="549" y="120"/>
                    </a:lnTo>
                    <a:cubicBezTo>
                      <a:pt x="554" y="122"/>
                      <a:pt x="559" y="123"/>
                      <a:pt x="563" y="125"/>
                    </a:cubicBezTo>
                    <a:lnTo>
                      <a:pt x="725" y="205"/>
                    </a:lnTo>
                    <a:lnTo>
                      <a:pt x="920" y="286"/>
                    </a:lnTo>
                    <a:cubicBezTo>
                      <a:pt x="925" y="288"/>
                      <a:pt x="929" y="291"/>
                      <a:pt x="933" y="294"/>
                    </a:cubicBezTo>
                    <a:lnTo>
                      <a:pt x="1095" y="415"/>
                    </a:lnTo>
                    <a:lnTo>
                      <a:pt x="1086" y="409"/>
                    </a:lnTo>
                    <a:lnTo>
                      <a:pt x="1325" y="530"/>
                    </a:lnTo>
                    <a:lnTo>
                      <a:pt x="1312" y="525"/>
                    </a:lnTo>
                    <a:lnTo>
                      <a:pt x="1631" y="604"/>
                    </a:lnTo>
                    <a:lnTo>
                      <a:pt x="1866" y="645"/>
                    </a:lnTo>
                    <a:cubicBezTo>
                      <a:pt x="1868" y="645"/>
                      <a:pt x="1871" y="646"/>
                      <a:pt x="1874" y="647"/>
                    </a:cubicBezTo>
                    <a:lnTo>
                      <a:pt x="2117" y="726"/>
                    </a:lnTo>
                    <a:lnTo>
                      <a:pt x="2564" y="928"/>
                    </a:lnTo>
                    <a:lnTo>
                      <a:pt x="2513" y="1041"/>
                    </a:lnTo>
                    <a:lnTo>
                      <a:pt x="2078" y="844"/>
                    </a:lnTo>
                    <a:lnTo>
                      <a:pt x="1836" y="765"/>
                    </a:lnTo>
                    <a:lnTo>
                      <a:pt x="1844" y="767"/>
                    </a:lnTo>
                    <a:lnTo>
                      <a:pt x="1601" y="724"/>
                    </a:lnTo>
                    <a:lnTo>
                      <a:pt x="1282" y="645"/>
                    </a:lnTo>
                    <a:cubicBezTo>
                      <a:pt x="1277" y="644"/>
                      <a:pt x="1273" y="642"/>
                      <a:pt x="1269" y="640"/>
                    </a:cubicBezTo>
                    <a:lnTo>
                      <a:pt x="1030" y="520"/>
                    </a:lnTo>
                    <a:cubicBezTo>
                      <a:pt x="1027" y="518"/>
                      <a:pt x="1024" y="516"/>
                      <a:pt x="1021" y="514"/>
                    </a:cubicBezTo>
                    <a:lnTo>
                      <a:pt x="859" y="393"/>
                    </a:lnTo>
                    <a:lnTo>
                      <a:pt x="872" y="401"/>
                    </a:lnTo>
                    <a:lnTo>
                      <a:pt x="671" y="316"/>
                    </a:lnTo>
                    <a:lnTo>
                      <a:pt x="509" y="237"/>
                    </a:lnTo>
                    <a:lnTo>
                      <a:pt x="524" y="242"/>
                    </a:lnTo>
                    <a:lnTo>
                      <a:pt x="323" y="200"/>
                    </a:lnTo>
                    <a:lnTo>
                      <a:pt x="0" y="121"/>
                    </a:lnTo>
                    <a:lnTo>
                      <a:pt x="29"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3" name="Freeform 44"/>
              <p:cNvSpPr>
                <a:spLocks/>
              </p:cNvSpPr>
              <p:nvPr/>
            </p:nvSpPr>
            <p:spPr bwMode="auto">
              <a:xfrm>
                <a:off x="1441451" y="2889250"/>
                <a:ext cx="1123950" cy="55563"/>
              </a:xfrm>
              <a:custGeom>
                <a:avLst/>
                <a:gdLst>
                  <a:gd name="T0" fmla="*/ 0 w 13248"/>
                  <a:gd name="T1" fmla="*/ 160 h 657"/>
                  <a:gd name="T2" fmla="*/ 4002 w 13248"/>
                  <a:gd name="T3" fmla="*/ 160 h 657"/>
                  <a:gd name="T4" fmla="*/ 5559 w 13248"/>
                  <a:gd name="T5" fmla="*/ 2 h 657"/>
                  <a:gd name="T6" fmla="*/ 8149 w 13248"/>
                  <a:gd name="T7" fmla="*/ 0 h 657"/>
                  <a:gd name="T8" fmla="*/ 9613 w 13248"/>
                  <a:gd name="T9" fmla="*/ 162 h 657"/>
                  <a:gd name="T10" fmla="*/ 9555 w 13248"/>
                  <a:gd name="T11" fmla="*/ 162 h 657"/>
                  <a:gd name="T12" fmla="*/ 10829 w 13248"/>
                  <a:gd name="T13" fmla="*/ 2 h 657"/>
                  <a:gd name="T14" fmla="*/ 13248 w 13248"/>
                  <a:gd name="T15" fmla="*/ 0 h 657"/>
                  <a:gd name="T16" fmla="*/ 13248 w 13248"/>
                  <a:gd name="T17" fmla="*/ 496 h 657"/>
                  <a:gd name="T18" fmla="*/ 10891 w 13248"/>
                  <a:gd name="T19" fmla="*/ 495 h 657"/>
                  <a:gd name="T20" fmla="*/ 9616 w 13248"/>
                  <a:gd name="T21" fmla="*/ 655 h 657"/>
                  <a:gd name="T22" fmla="*/ 9558 w 13248"/>
                  <a:gd name="T23" fmla="*/ 655 h 657"/>
                  <a:gd name="T24" fmla="*/ 8149 w 13248"/>
                  <a:gd name="T25" fmla="*/ 496 h 657"/>
                  <a:gd name="T26" fmla="*/ 5609 w 13248"/>
                  <a:gd name="T27" fmla="*/ 495 h 657"/>
                  <a:gd name="T28" fmla="*/ 4002 w 13248"/>
                  <a:gd name="T29" fmla="*/ 656 h 657"/>
                  <a:gd name="T30" fmla="*/ 0 w 13248"/>
                  <a:gd name="T31" fmla="*/ 656 h 657"/>
                  <a:gd name="T32" fmla="*/ 0 w 13248"/>
                  <a:gd name="T33" fmla="*/ 16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48" h="657">
                    <a:moveTo>
                      <a:pt x="0" y="160"/>
                    </a:moveTo>
                    <a:lnTo>
                      <a:pt x="4002" y="160"/>
                    </a:lnTo>
                    <a:lnTo>
                      <a:pt x="5559" y="2"/>
                    </a:lnTo>
                    <a:lnTo>
                      <a:pt x="8149" y="0"/>
                    </a:lnTo>
                    <a:lnTo>
                      <a:pt x="9613" y="162"/>
                    </a:lnTo>
                    <a:lnTo>
                      <a:pt x="9555" y="162"/>
                    </a:lnTo>
                    <a:lnTo>
                      <a:pt x="10829" y="2"/>
                    </a:lnTo>
                    <a:lnTo>
                      <a:pt x="13248" y="0"/>
                    </a:lnTo>
                    <a:lnTo>
                      <a:pt x="13248" y="496"/>
                    </a:lnTo>
                    <a:lnTo>
                      <a:pt x="10891" y="495"/>
                    </a:lnTo>
                    <a:lnTo>
                      <a:pt x="9616" y="655"/>
                    </a:lnTo>
                    <a:cubicBezTo>
                      <a:pt x="9597" y="657"/>
                      <a:pt x="9577" y="657"/>
                      <a:pt x="9558" y="655"/>
                    </a:cubicBezTo>
                    <a:lnTo>
                      <a:pt x="8149" y="496"/>
                    </a:lnTo>
                    <a:lnTo>
                      <a:pt x="5609" y="495"/>
                    </a:lnTo>
                    <a:lnTo>
                      <a:pt x="4002" y="656"/>
                    </a:lnTo>
                    <a:lnTo>
                      <a:pt x="0" y="656"/>
                    </a:lnTo>
                    <a:lnTo>
                      <a:pt x="0" y="16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4" name="Freeform 45"/>
              <p:cNvSpPr>
                <a:spLocks/>
              </p:cNvSpPr>
              <p:nvPr/>
            </p:nvSpPr>
            <p:spPr bwMode="auto">
              <a:xfrm>
                <a:off x="2263776" y="2903538"/>
                <a:ext cx="254000" cy="123825"/>
              </a:xfrm>
              <a:custGeom>
                <a:avLst/>
                <a:gdLst>
                  <a:gd name="T0" fmla="*/ 0 w 3003"/>
                  <a:gd name="T1" fmla="*/ 973 h 1452"/>
                  <a:gd name="T2" fmla="*/ 628 w 3003"/>
                  <a:gd name="T3" fmla="*/ 805 h 1452"/>
                  <a:gd name="T4" fmla="*/ 1273 w 3003"/>
                  <a:gd name="T5" fmla="*/ 636 h 1452"/>
                  <a:gd name="T6" fmla="*/ 1336 w 3003"/>
                  <a:gd name="T7" fmla="*/ 628 h 1452"/>
                  <a:gd name="T8" fmla="*/ 1657 w 3003"/>
                  <a:gd name="T9" fmla="*/ 628 h 1452"/>
                  <a:gd name="T10" fmla="*/ 1545 w 3003"/>
                  <a:gd name="T11" fmla="*/ 655 h 1452"/>
                  <a:gd name="T12" fmla="*/ 2172 w 3003"/>
                  <a:gd name="T13" fmla="*/ 335 h 1452"/>
                  <a:gd name="T14" fmla="*/ 2106 w 3003"/>
                  <a:gd name="T15" fmla="*/ 385 h 1452"/>
                  <a:gd name="T16" fmla="*/ 2267 w 3003"/>
                  <a:gd name="T17" fmla="*/ 217 h 1452"/>
                  <a:gd name="T18" fmla="*/ 2372 w 3003"/>
                  <a:gd name="T19" fmla="*/ 151 h 1452"/>
                  <a:gd name="T20" fmla="*/ 2854 w 3003"/>
                  <a:gd name="T21" fmla="*/ 0 h 1452"/>
                  <a:gd name="T22" fmla="*/ 3003 w 3003"/>
                  <a:gd name="T23" fmla="*/ 473 h 1452"/>
                  <a:gd name="T24" fmla="*/ 2520 w 3003"/>
                  <a:gd name="T25" fmla="*/ 625 h 1452"/>
                  <a:gd name="T26" fmla="*/ 2625 w 3003"/>
                  <a:gd name="T27" fmla="*/ 559 h 1452"/>
                  <a:gd name="T28" fmla="*/ 2464 w 3003"/>
                  <a:gd name="T29" fmla="*/ 728 h 1452"/>
                  <a:gd name="T30" fmla="*/ 2397 w 3003"/>
                  <a:gd name="T31" fmla="*/ 777 h 1452"/>
                  <a:gd name="T32" fmla="*/ 1770 w 3003"/>
                  <a:gd name="T33" fmla="*/ 1097 h 1452"/>
                  <a:gd name="T34" fmla="*/ 1657 w 3003"/>
                  <a:gd name="T35" fmla="*/ 1124 h 1452"/>
                  <a:gd name="T36" fmla="*/ 1336 w 3003"/>
                  <a:gd name="T37" fmla="*/ 1124 h 1452"/>
                  <a:gd name="T38" fmla="*/ 1398 w 3003"/>
                  <a:gd name="T39" fmla="*/ 1116 h 1452"/>
                  <a:gd name="T40" fmla="*/ 756 w 3003"/>
                  <a:gd name="T41" fmla="*/ 1284 h 1452"/>
                  <a:gd name="T42" fmla="*/ 129 w 3003"/>
                  <a:gd name="T43" fmla="*/ 1452 h 1452"/>
                  <a:gd name="T44" fmla="*/ 0 w 3003"/>
                  <a:gd name="T45" fmla="*/ 973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03" h="1452">
                    <a:moveTo>
                      <a:pt x="0" y="973"/>
                    </a:moveTo>
                    <a:lnTo>
                      <a:pt x="628" y="805"/>
                    </a:lnTo>
                    <a:lnTo>
                      <a:pt x="1273" y="636"/>
                    </a:lnTo>
                    <a:cubicBezTo>
                      <a:pt x="1293" y="631"/>
                      <a:pt x="1314" y="628"/>
                      <a:pt x="1336" y="628"/>
                    </a:cubicBezTo>
                    <a:lnTo>
                      <a:pt x="1657" y="628"/>
                    </a:lnTo>
                    <a:lnTo>
                      <a:pt x="1545" y="655"/>
                    </a:lnTo>
                    <a:lnTo>
                      <a:pt x="2172" y="335"/>
                    </a:lnTo>
                    <a:lnTo>
                      <a:pt x="2106" y="385"/>
                    </a:lnTo>
                    <a:lnTo>
                      <a:pt x="2267" y="217"/>
                    </a:lnTo>
                    <a:cubicBezTo>
                      <a:pt x="2295" y="186"/>
                      <a:pt x="2332" y="164"/>
                      <a:pt x="2372" y="151"/>
                    </a:cubicBezTo>
                    <a:lnTo>
                      <a:pt x="2854" y="0"/>
                    </a:lnTo>
                    <a:lnTo>
                      <a:pt x="3003" y="473"/>
                    </a:lnTo>
                    <a:lnTo>
                      <a:pt x="2520" y="625"/>
                    </a:lnTo>
                    <a:lnTo>
                      <a:pt x="2625" y="559"/>
                    </a:lnTo>
                    <a:lnTo>
                      <a:pt x="2464" y="728"/>
                    </a:lnTo>
                    <a:cubicBezTo>
                      <a:pt x="2445" y="748"/>
                      <a:pt x="2422" y="764"/>
                      <a:pt x="2397" y="777"/>
                    </a:cubicBezTo>
                    <a:lnTo>
                      <a:pt x="1770" y="1097"/>
                    </a:lnTo>
                    <a:cubicBezTo>
                      <a:pt x="1735" y="1115"/>
                      <a:pt x="1696" y="1124"/>
                      <a:pt x="1657" y="1124"/>
                    </a:cubicBezTo>
                    <a:lnTo>
                      <a:pt x="1336" y="1124"/>
                    </a:lnTo>
                    <a:lnTo>
                      <a:pt x="1398" y="1116"/>
                    </a:lnTo>
                    <a:lnTo>
                      <a:pt x="756" y="1284"/>
                    </a:lnTo>
                    <a:lnTo>
                      <a:pt x="129" y="1452"/>
                    </a:lnTo>
                    <a:lnTo>
                      <a:pt x="0" y="97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5" name="Freeform 46"/>
              <p:cNvSpPr>
                <a:spLocks/>
              </p:cNvSpPr>
              <p:nvPr/>
            </p:nvSpPr>
            <p:spPr bwMode="auto">
              <a:xfrm>
                <a:off x="2693988" y="2727325"/>
                <a:ext cx="635000" cy="368300"/>
              </a:xfrm>
              <a:custGeom>
                <a:avLst/>
                <a:gdLst>
                  <a:gd name="T0" fmla="*/ 1530 w 3742"/>
                  <a:gd name="T1" fmla="*/ 227 h 2174"/>
                  <a:gd name="T2" fmla="*/ 973 w 3742"/>
                  <a:gd name="T3" fmla="*/ 469 h 2174"/>
                  <a:gd name="T4" fmla="*/ 955 w 3742"/>
                  <a:gd name="T5" fmla="*/ 476 h 2174"/>
                  <a:gd name="T6" fmla="*/ 632 w 3742"/>
                  <a:gd name="T7" fmla="*/ 559 h 2174"/>
                  <a:gd name="T8" fmla="*/ 315 w 3742"/>
                  <a:gd name="T9" fmla="*/ 635 h 2174"/>
                  <a:gd name="T10" fmla="*/ 375 w 3742"/>
                  <a:gd name="T11" fmla="*/ 600 h 2174"/>
                  <a:gd name="T12" fmla="*/ 214 w 3742"/>
                  <a:gd name="T13" fmla="*/ 767 h 2174"/>
                  <a:gd name="T14" fmla="*/ 248 w 3742"/>
                  <a:gd name="T15" fmla="*/ 681 h 2174"/>
                  <a:gd name="T16" fmla="*/ 248 w 3742"/>
                  <a:gd name="T17" fmla="*/ 923 h 2174"/>
                  <a:gd name="T18" fmla="*/ 228 w 3742"/>
                  <a:gd name="T19" fmla="*/ 854 h 2174"/>
                  <a:gd name="T20" fmla="*/ 389 w 3742"/>
                  <a:gd name="T21" fmla="*/ 1096 h 2174"/>
                  <a:gd name="T22" fmla="*/ 302 w 3742"/>
                  <a:gd name="T23" fmla="*/ 1042 h 2174"/>
                  <a:gd name="T24" fmla="*/ 859 w 3742"/>
                  <a:gd name="T25" fmla="*/ 1117 h 2174"/>
                  <a:gd name="T26" fmla="*/ 1400 w 3742"/>
                  <a:gd name="T27" fmla="*/ 1116 h 2174"/>
                  <a:gd name="T28" fmla="*/ 1431 w 3742"/>
                  <a:gd name="T29" fmla="*/ 1120 h 2174"/>
                  <a:gd name="T30" fmla="*/ 1754 w 3742"/>
                  <a:gd name="T31" fmla="*/ 1203 h 2174"/>
                  <a:gd name="T32" fmla="*/ 2238 w 3742"/>
                  <a:gd name="T33" fmla="*/ 1364 h 2174"/>
                  <a:gd name="T34" fmla="*/ 2199 w 3742"/>
                  <a:gd name="T35" fmla="*/ 1358 h 2174"/>
                  <a:gd name="T36" fmla="*/ 2603 w 3742"/>
                  <a:gd name="T37" fmla="*/ 1358 h 2174"/>
                  <a:gd name="T38" fmla="*/ 2624 w 3742"/>
                  <a:gd name="T39" fmla="*/ 1360 h 2174"/>
                  <a:gd name="T40" fmla="*/ 3100 w 3742"/>
                  <a:gd name="T41" fmla="*/ 1443 h 2174"/>
                  <a:gd name="T42" fmla="*/ 3197 w 3742"/>
                  <a:gd name="T43" fmla="*/ 1529 h 2174"/>
                  <a:gd name="T44" fmla="*/ 3166 w 3742"/>
                  <a:gd name="T45" fmla="*/ 1654 h 2174"/>
                  <a:gd name="T46" fmla="*/ 3004 w 3742"/>
                  <a:gd name="T47" fmla="*/ 1812 h 2174"/>
                  <a:gd name="T48" fmla="*/ 2678 w 3742"/>
                  <a:gd name="T49" fmla="*/ 2064 h 2174"/>
                  <a:gd name="T50" fmla="*/ 2617 w 3742"/>
                  <a:gd name="T51" fmla="*/ 1843 h 2174"/>
                  <a:gd name="T52" fmla="*/ 3335 w 3742"/>
                  <a:gd name="T53" fmla="*/ 1926 h 2174"/>
                  <a:gd name="T54" fmla="*/ 3295 w 3742"/>
                  <a:gd name="T55" fmla="*/ 1928 h 2174"/>
                  <a:gd name="T56" fmla="*/ 3691 w 3742"/>
                  <a:gd name="T57" fmla="*/ 1845 h 2174"/>
                  <a:gd name="T58" fmla="*/ 3742 w 3742"/>
                  <a:gd name="T59" fmla="*/ 2087 h 2174"/>
                  <a:gd name="T60" fmla="*/ 3347 w 3742"/>
                  <a:gd name="T61" fmla="*/ 2171 h 2174"/>
                  <a:gd name="T62" fmla="*/ 3307 w 3742"/>
                  <a:gd name="T63" fmla="*/ 2173 h 2174"/>
                  <a:gd name="T64" fmla="*/ 2588 w 3742"/>
                  <a:gd name="T65" fmla="*/ 2089 h 2174"/>
                  <a:gd name="T66" fmla="*/ 2483 w 3742"/>
                  <a:gd name="T67" fmla="*/ 1999 h 2174"/>
                  <a:gd name="T68" fmla="*/ 2527 w 3742"/>
                  <a:gd name="T69" fmla="*/ 1868 h 2174"/>
                  <a:gd name="T70" fmla="*/ 2830 w 3742"/>
                  <a:gd name="T71" fmla="*/ 1636 h 2174"/>
                  <a:gd name="T72" fmla="*/ 2992 w 3742"/>
                  <a:gd name="T73" fmla="*/ 1477 h 2174"/>
                  <a:gd name="T74" fmla="*/ 3057 w 3742"/>
                  <a:gd name="T75" fmla="*/ 1688 h 2174"/>
                  <a:gd name="T76" fmla="*/ 2581 w 3742"/>
                  <a:gd name="T77" fmla="*/ 1604 h 2174"/>
                  <a:gd name="T78" fmla="*/ 2603 w 3742"/>
                  <a:gd name="T79" fmla="*/ 1606 h 2174"/>
                  <a:gd name="T80" fmla="*/ 2199 w 3742"/>
                  <a:gd name="T81" fmla="*/ 1606 h 2174"/>
                  <a:gd name="T82" fmla="*/ 2160 w 3742"/>
                  <a:gd name="T83" fmla="*/ 1600 h 2174"/>
                  <a:gd name="T84" fmla="*/ 1692 w 3742"/>
                  <a:gd name="T85" fmla="*/ 1444 h 2174"/>
                  <a:gd name="T86" fmla="*/ 1369 w 3742"/>
                  <a:gd name="T87" fmla="*/ 1360 h 2174"/>
                  <a:gd name="T88" fmla="*/ 1400 w 3742"/>
                  <a:gd name="T89" fmla="*/ 1364 h 2174"/>
                  <a:gd name="T90" fmla="*/ 826 w 3742"/>
                  <a:gd name="T91" fmla="*/ 1363 h 2174"/>
                  <a:gd name="T92" fmla="*/ 269 w 3742"/>
                  <a:gd name="T93" fmla="*/ 1288 h 2174"/>
                  <a:gd name="T94" fmla="*/ 183 w 3742"/>
                  <a:gd name="T95" fmla="*/ 1234 h 2174"/>
                  <a:gd name="T96" fmla="*/ 21 w 3742"/>
                  <a:gd name="T97" fmla="*/ 992 h 2174"/>
                  <a:gd name="T98" fmla="*/ 0 w 3742"/>
                  <a:gd name="T99" fmla="*/ 923 h 2174"/>
                  <a:gd name="T100" fmla="*/ 0 w 3742"/>
                  <a:gd name="T101" fmla="*/ 681 h 2174"/>
                  <a:gd name="T102" fmla="*/ 35 w 3742"/>
                  <a:gd name="T103" fmla="*/ 595 h 2174"/>
                  <a:gd name="T104" fmla="*/ 197 w 3742"/>
                  <a:gd name="T105" fmla="*/ 428 h 2174"/>
                  <a:gd name="T106" fmla="*/ 257 w 3742"/>
                  <a:gd name="T107" fmla="*/ 393 h 2174"/>
                  <a:gd name="T108" fmla="*/ 570 w 3742"/>
                  <a:gd name="T109" fmla="*/ 319 h 2174"/>
                  <a:gd name="T110" fmla="*/ 893 w 3742"/>
                  <a:gd name="T111" fmla="*/ 235 h 2174"/>
                  <a:gd name="T112" fmla="*/ 874 w 3742"/>
                  <a:gd name="T113" fmla="*/ 242 h 2174"/>
                  <a:gd name="T114" fmla="*/ 1431 w 3742"/>
                  <a:gd name="T115" fmla="*/ 0 h 2174"/>
                  <a:gd name="T116" fmla="*/ 1530 w 3742"/>
                  <a:gd name="T117" fmla="*/ 227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42" h="2174">
                    <a:moveTo>
                      <a:pt x="1530" y="227"/>
                    </a:moveTo>
                    <a:lnTo>
                      <a:pt x="973" y="469"/>
                    </a:lnTo>
                    <a:cubicBezTo>
                      <a:pt x="967" y="472"/>
                      <a:pt x="961" y="474"/>
                      <a:pt x="955" y="476"/>
                    </a:cubicBezTo>
                    <a:lnTo>
                      <a:pt x="632" y="559"/>
                    </a:lnTo>
                    <a:lnTo>
                      <a:pt x="315" y="635"/>
                    </a:lnTo>
                    <a:lnTo>
                      <a:pt x="375" y="600"/>
                    </a:lnTo>
                    <a:lnTo>
                      <a:pt x="214" y="767"/>
                    </a:lnTo>
                    <a:lnTo>
                      <a:pt x="248" y="681"/>
                    </a:lnTo>
                    <a:lnTo>
                      <a:pt x="248" y="923"/>
                    </a:lnTo>
                    <a:lnTo>
                      <a:pt x="228" y="854"/>
                    </a:lnTo>
                    <a:lnTo>
                      <a:pt x="389" y="1096"/>
                    </a:lnTo>
                    <a:lnTo>
                      <a:pt x="302" y="1042"/>
                    </a:lnTo>
                    <a:lnTo>
                      <a:pt x="859" y="1117"/>
                    </a:lnTo>
                    <a:lnTo>
                      <a:pt x="1400" y="1116"/>
                    </a:lnTo>
                    <a:cubicBezTo>
                      <a:pt x="1410" y="1116"/>
                      <a:pt x="1421" y="1117"/>
                      <a:pt x="1431" y="1120"/>
                    </a:cubicBezTo>
                    <a:lnTo>
                      <a:pt x="1754" y="1203"/>
                    </a:lnTo>
                    <a:lnTo>
                      <a:pt x="2238" y="1364"/>
                    </a:lnTo>
                    <a:lnTo>
                      <a:pt x="2199" y="1358"/>
                    </a:lnTo>
                    <a:lnTo>
                      <a:pt x="2603" y="1358"/>
                    </a:lnTo>
                    <a:cubicBezTo>
                      <a:pt x="2610" y="1358"/>
                      <a:pt x="2617" y="1359"/>
                      <a:pt x="2624" y="1360"/>
                    </a:cubicBezTo>
                    <a:lnTo>
                      <a:pt x="3100" y="1443"/>
                    </a:lnTo>
                    <a:cubicBezTo>
                      <a:pt x="3146" y="1451"/>
                      <a:pt x="3183" y="1484"/>
                      <a:pt x="3197" y="1529"/>
                    </a:cubicBezTo>
                    <a:cubicBezTo>
                      <a:pt x="3211" y="1573"/>
                      <a:pt x="3199" y="1621"/>
                      <a:pt x="3166" y="1654"/>
                    </a:cubicBezTo>
                    <a:lnTo>
                      <a:pt x="3004" y="1812"/>
                    </a:lnTo>
                    <a:lnTo>
                      <a:pt x="2678" y="2064"/>
                    </a:lnTo>
                    <a:lnTo>
                      <a:pt x="2617" y="1843"/>
                    </a:lnTo>
                    <a:lnTo>
                      <a:pt x="3335" y="1926"/>
                    </a:lnTo>
                    <a:lnTo>
                      <a:pt x="3295" y="1928"/>
                    </a:lnTo>
                    <a:lnTo>
                      <a:pt x="3691" y="1845"/>
                    </a:lnTo>
                    <a:lnTo>
                      <a:pt x="3742" y="2087"/>
                    </a:lnTo>
                    <a:lnTo>
                      <a:pt x="3347" y="2171"/>
                    </a:lnTo>
                    <a:cubicBezTo>
                      <a:pt x="3333" y="2174"/>
                      <a:pt x="3320" y="2174"/>
                      <a:pt x="3307" y="2173"/>
                    </a:cubicBezTo>
                    <a:lnTo>
                      <a:pt x="2588" y="2089"/>
                    </a:lnTo>
                    <a:cubicBezTo>
                      <a:pt x="2538" y="2083"/>
                      <a:pt x="2496" y="2048"/>
                      <a:pt x="2483" y="1999"/>
                    </a:cubicBezTo>
                    <a:cubicBezTo>
                      <a:pt x="2470" y="1950"/>
                      <a:pt x="2487" y="1898"/>
                      <a:pt x="2527" y="1868"/>
                    </a:cubicBezTo>
                    <a:lnTo>
                      <a:pt x="2830" y="1636"/>
                    </a:lnTo>
                    <a:lnTo>
                      <a:pt x="2992" y="1477"/>
                    </a:lnTo>
                    <a:lnTo>
                      <a:pt x="3057" y="1688"/>
                    </a:lnTo>
                    <a:lnTo>
                      <a:pt x="2581" y="1604"/>
                    </a:lnTo>
                    <a:lnTo>
                      <a:pt x="2603" y="1606"/>
                    </a:lnTo>
                    <a:lnTo>
                      <a:pt x="2199" y="1606"/>
                    </a:lnTo>
                    <a:cubicBezTo>
                      <a:pt x="2186" y="1606"/>
                      <a:pt x="2172" y="1604"/>
                      <a:pt x="2160" y="1600"/>
                    </a:cubicBezTo>
                    <a:lnTo>
                      <a:pt x="1692" y="1444"/>
                    </a:lnTo>
                    <a:lnTo>
                      <a:pt x="1369" y="1360"/>
                    </a:lnTo>
                    <a:lnTo>
                      <a:pt x="1400" y="1364"/>
                    </a:lnTo>
                    <a:lnTo>
                      <a:pt x="826" y="1363"/>
                    </a:lnTo>
                    <a:lnTo>
                      <a:pt x="269" y="1288"/>
                    </a:lnTo>
                    <a:cubicBezTo>
                      <a:pt x="234" y="1283"/>
                      <a:pt x="203" y="1263"/>
                      <a:pt x="183" y="1234"/>
                    </a:cubicBezTo>
                    <a:lnTo>
                      <a:pt x="21" y="992"/>
                    </a:lnTo>
                    <a:cubicBezTo>
                      <a:pt x="8" y="971"/>
                      <a:pt x="0" y="947"/>
                      <a:pt x="0" y="923"/>
                    </a:cubicBezTo>
                    <a:lnTo>
                      <a:pt x="0" y="681"/>
                    </a:lnTo>
                    <a:cubicBezTo>
                      <a:pt x="0" y="649"/>
                      <a:pt x="13" y="618"/>
                      <a:pt x="35" y="595"/>
                    </a:cubicBezTo>
                    <a:lnTo>
                      <a:pt x="197" y="428"/>
                    </a:lnTo>
                    <a:cubicBezTo>
                      <a:pt x="213" y="411"/>
                      <a:pt x="234" y="399"/>
                      <a:pt x="257" y="393"/>
                    </a:cubicBezTo>
                    <a:lnTo>
                      <a:pt x="570" y="319"/>
                    </a:lnTo>
                    <a:lnTo>
                      <a:pt x="893" y="235"/>
                    </a:lnTo>
                    <a:lnTo>
                      <a:pt x="874" y="242"/>
                    </a:lnTo>
                    <a:lnTo>
                      <a:pt x="1431" y="0"/>
                    </a:lnTo>
                    <a:lnTo>
                      <a:pt x="1530" y="227"/>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6" name="Freeform 47"/>
              <p:cNvSpPr>
                <a:spLocks/>
              </p:cNvSpPr>
              <p:nvPr/>
            </p:nvSpPr>
            <p:spPr bwMode="auto">
              <a:xfrm>
                <a:off x="3046413" y="2765425"/>
                <a:ext cx="2262188" cy="371475"/>
              </a:xfrm>
              <a:custGeom>
                <a:avLst/>
                <a:gdLst>
                  <a:gd name="T0" fmla="*/ 1256 w 13326"/>
                  <a:gd name="T1" fmla="*/ 248 h 2184"/>
                  <a:gd name="T2" fmla="*/ 797 w 13326"/>
                  <a:gd name="T3" fmla="*/ 246 h 2184"/>
                  <a:gd name="T4" fmla="*/ 480 w 13326"/>
                  <a:gd name="T5" fmla="*/ 277 h 2184"/>
                  <a:gd name="T6" fmla="*/ 245 w 13326"/>
                  <a:gd name="T7" fmla="*/ 665 h 2184"/>
                  <a:gd name="T8" fmla="*/ 304 w 13326"/>
                  <a:gd name="T9" fmla="*/ 606 h 2184"/>
                  <a:gd name="T10" fmla="*/ 525 w 13326"/>
                  <a:gd name="T11" fmla="*/ 747 h 2184"/>
                  <a:gd name="T12" fmla="*/ 853 w 13326"/>
                  <a:gd name="T13" fmla="*/ 726 h 2184"/>
                  <a:gd name="T14" fmla="*/ 1206 w 13326"/>
                  <a:gd name="T15" fmla="*/ 814 h 2184"/>
                  <a:gd name="T16" fmla="*/ 1545 w 13326"/>
                  <a:gd name="T17" fmla="*/ 729 h 2184"/>
                  <a:gd name="T18" fmla="*/ 1741 w 13326"/>
                  <a:gd name="T19" fmla="*/ 848 h 2184"/>
                  <a:gd name="T20" fmla="*/ 1856 w 13326"/>
                  <a:gd name="T21" fmla="*/ 1009 h 2184"/>
                  <a:gd name="T22" fmla="*/ 1732 w 13326"/>
                  <a:gd name="T23" fmla="*/ 968 h 2184"/>
                  <a:gd name="T24" fmla="*/ 2080 w 13326"/>
                  <a:gd name="T25" fmla="*/ 973 h 2184"/>
                  <a:gd name="T26" fmla="*/ 2837 w 13326"/>
                  <a:gd name="T27" fmla="*/ 1248 h 2184"/>
                  <a:gd name="T28" fmla="*/ 3007 w 13326"/>
                  <a:gd name="T29" fmla="*/ 1127 h 2184"/>
                  <a:gd name="T30" fmla="*/ 3644 w 13326"/>
                  <a:gd name="T31" fmla="*/ 1127 h 2184"/>
                  <a:gd name="T32" fmla="*/ 3998 w 13326"/>
                  <a:gd name="T33" fmla="*/ 1214 h 2184"/>
                  <a:gd name="T34" fmla="*/ 4201 w 13326"/>
                  <a:gd name="T35" fmla="*/ 1210 h 2184"/>
                  <a:gd name="T36" fmla="*/ 4325 w 13326"/>
                  <a:gd name="T37" fmla="*/ 1418 h 2184"/>
                  <a:gd name="T38" fmla="*/ 4247 w 13326"/>
                  <a:gd name="T39" fmla="*/ 1696 h 2184"/>
                  <a:gd name="T40" fmla="*/ 4624 w 13326"/>
                  <a:gd name="T41" fmla="*/ 1613 h 2184"/>
                  <a:gd name="T42" fmla="*/ 6041 w 13326"/>
                  <a:gd name="T43" fmla="*/ 1936 h 2184"/>
                  <a:gd name="T44" fmla="*/ 10419 w 13326"/>
                  <a:gd name="T45" fmla="*/ 1695 h 2184"/>
                  <a:gd name="T46" fmla="*/ 10867 w 13326"/>
                  <a:gd name="T47" fmla="*/ 1542 h 2184"/>
                  <a:gd name="T48" fmla="*/ 12009 w 13326"/>
                  <a:gd name="T49" fmla="*/ 1370 h 2184"/>
                  <a:gd name="T50" fmla="*/ 13326 w 13326"/>
                  <a:gd name="T51" fmla="*/ 1613 h 2184"/>
                  <a:gd name="T52" fmla="*/ 12004 w 13326"/>
                  <a:gd name="T53" fmla="*/ 1615 h 2184"/>
                  <a:gd name="T54" fmla="*/ 10924 w 13326"/>
                  <a:gd name="T55" fmla="*/ 1783 h 2184"/>
                  <a:gd name="T56" fmla="*/ 10469 w 13326"/>
                  <a:gd name="T57" fmla="*/ 1936 h 2184"/>
                  <a:gd name="T58" fmla="*/ 7719 w 13326"/>
                  <a:gd name="T59" fmla="*/ 2184 h 2184"/>
                  <a:gd name="T60" fmla="*/ 6013 w 13326"/>
                  <a:gd name="T61" fmla="*/ 2181 h 2184"/>
                  <a:gd name="T62" fmla="*/ 4109 w 13326"/>
                  <a:gd name="T63" fmla="*/ 1782 h 2184"/>
                  <a:gd name="T64" fmla="*/ 4010 w 13326"/>
                  <a:gd name="T65" fmla="*/ 1624 h 2184"/>
                  <a:gd name="T66" fmla="*/ 4077 w 13326"/>
                  <a:gd name="T67" fmla="*/ 1418 h 2184"/>
                  <a:gd name="T68" fmla="*/ 4201 w 13326"/>
                  <a:gd name="T69" fmla="*/ 1458 h 2184"/>
                  <a:gd name="T70" fmla="*/ 3936 w 13326"/>
                  <a:gd name="T71" fmla="*/ 1455 h 2184"/>
                  <a:gd name="T72" fmla="*/ 3644 w 13326"/>
                  <a:gd name="T73" fmla="*/ 1375 h 2184"/>
                  <a:gd name="T74" fmla="*/ 3007 w 13326"/>
                  <a:gd name="T75" fmla="*/ 1375 h 2184"/>
                  <a:gd name="T76" fmla="*/ 3015 w 13326"/>
                  <a:gd name="T77" fmla="*/ 1421 h 2184"/>
                  <a:gd name="T78" fmla="*/ 2014 w 13326"/>
                  <a:gd name="T79" fmla="*/ 1212 h 2184"/>
                  <a:gd name="T80" fmla="*/ 1732 w 13326"/>
                  <a:gd name="T81" fmla="*/ 1216 h 2184"/>
                  <a:gd name="T82" fmla="*/ 1608 w 13326"/>
                  <a:gd name="T83" fmla="*/ 1009 h 2184"/>
                  <a:gd name="T84" fmla="*/ 1562 w 13326"/>
                  <a:gd name="T85" fmla="*/ 1020 h 2184"/>
                  <a:gd name="T86" fmla="*/ 1596 w 13326"/>
                  <a:gd name="T87" fmla="*/ 972 h 2184"/>
                  <a:gd name="T88" fmla="*/ 1144 w 13326"/>
                  <a:gd name="T89" fmla="*/ 1054 h 2184"/>
                  <a:gd name="T90" fmla="*/ 853 w 13326"/>
                  <a:gd name="T91" fmla="*/ 974 h 2184"/>
                  <a:gd name="T92" fmla="*/ 389 w 13326"/>
                  <a:gd name="T93" fmla="*/ 954 h 2184"/>
                  <a:gd name="T94" fmla="*/ 126 w 13326"/>
                  <a:gd name="T95" fmla="*/ 778 h 2184"/>
                  <a:gd name="T96" fmla="*/ 24 w 13326"/>
                  <a:gd name="T97" fmla="*/ 552 h 2184"/>
                  <a:gd name="T98" fmla="*/ 273 w 13326"/>
                  <a:gd name="T99" fmla="*/ 139 h 2184"/>
                  <a:gd name="T100" fmla="*/ 746 w 13326"/>
                  <a:gd name="T101" fmla="*/ 3 h 2184"/>
                  <a:gd name="T102" fmla="*/ 1256 w 13326"/>
                  <a:gd name="T103" fmla="*/ 0 h 2184"/>
                  <a:gd name="T104" fmla="*/ 1974 w 13326"/>
                  <a:gd name="T105" fmla="*/ 248 h 2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326" h="2184">
                    <a:moveTo>
                      <a:pt x="1974" y="248"/>
                    </a:moveTo>
                    <a:lnTo>
                      <a:pt x="1256" y="248"/>
                    </a:lnTo>
                    <a:lnTo>
                      <a:pt x="772" y="248"/>
                    </a:lnTo>
                    <a:lnTo>
                      <a:pt x="797" y="246"/>
                    </a:lnTo>
                    <a:lnTo>
                      <a:pt x="402" y="329"/>
                    </a:lnTo>
                    <a:lnTo>
                      <a:pt x="480" y="277"/>
                    </a:lnTo>
                    <a:lnTo>
                      <a:pt x="318" y="519"/>
                    </a:lnTo>
                    <a:lnTo>
                      <a:pt x="245" y="665"/>
                    </a:lnTo>
                    <a:lnTo>
                      <a:pt x="224" y="522"/>
                    </a:lnTo>
                    <a:lnTo>
                      <a:pt x="304" y="606"/>
                    </a:lnTo>
                    <a:lnTo>
                      <a:pt x="283" y="588"/>
                    </a:lnTo>
                    <a:lnTo>
                      <a:pt x="525" y="747"/>
                    </a:lnTo>
                    <a:lnTo>
                      <a:pt x="457" y="726"/>
                    </a:lnTo>
                    <a:lnTo>
                      <a:pt x="853" y="726"/>
                    </a:lnTo>
                    <a:cubicBezTo>
                      <a:pt x="863" y="726"/>
                      <a:pt x="873" y="728"/>
                      <a:pt x="884" y="730"/>
                    </a:cubicBezTo>
                    <a:lnTo>
                      <a:pt x="1206" y="814"/>
                    </a:lnTo>
                    <a:lnTo>
                      <a:pt x="1150" y="813"/>
                    </a:lnTo>
                    <a:lnTo>
                      <a:pt x="1545" y="729"/>
                    </a:lnTo>
                    <a:cubicBezTo>
                      <a:pt x="1587" y="720"/>
                      <a:pt x="1630" y="734"/>
                      <a:pt x="1660" y="764"/>
                    </a:cubicBezTo>
                    <a:lnTo>
                      <a:pt x="1741" y="848"/>
                    </a:lnTo>
                    <a:lnTo>
                      <a:pt x="1817" y="918"/>
                    </a:lnTo>
                    <a:cubicBezTo>
                      <a:pt x="1842" y="942"/>
                      <a:pt x="1856" y="975"/>
                      <a:pt x="1856" y="1009"/>
                    </a:cubicBezTo>
                    <a:lnTo>
                      <a:pt x="1856" y="1092"/>
                    </a:lnTo>
                    <a:lnTo>
                      <a:pt x="1732" y="968"/>
                    </a:lnTo>
                    <a:lnTo>
                      <a:pt x="2047" y="968"/>
                    </a:lnTo>
                    <a:cubicBezTo>
                      <a:pt x="2058" y="968"/>
                      <a:pt x="2069" y="970"/>
                      <a:pt x="2080" y="973"/>
                    </a:cubicBezTo>
                    <a:lnTo>
                      <a:pt x="2959" y="1215"/>
                    </a:lnTo>
                    <a:lnTo>
                      <a:pt x="2837" y="1248"/>
                    </a:lnTo>
                    <a:lnTo>
                      <a:pt x="2918" y="1165"/>
                    </a:lnTo>
                    <a:cubicBezTo>
                      <a:pt x="2941" y="1141"/>
                      <a:pt x="2973" y="1127"/>
                      <a:pt x="3007" y="1127"/>
                    </a:cubicBezTo>
                    <a:lnTo>
                      <a:pt x="3330" y="1127"/>
                    </a:lnTo>
                    <a:lnTo>
                      <a:pt x="3644" y="1127"/>
                    </a:lnTo>
                    <a:cubicBezTo>
                      <a:pt x="3655" y="1127"/>
                      <a:pt x="3665" y="1128"/>
                      <a:pt x="3675" y="1131"/>
                    </a:cubicBezTo>
                    <a:lnTo>
                      <a:pt x="3998" y="1214"/>
                    </a:lnTo>
                    <a:lnTo>
                      <a:pt x="3967" y="1210"/>
                    </a:lnTo>
                    <a:lnTo>
                      <a:pt x="4201" y="1210"/>
                    </a:lnTo>
                    <a:cubicBezTo>
                      <a:pt x="4270" y="1210"/>
                      <a:pt x="4325" y="1266"/>
                      <a:pt x="4325" y="1334"/>
                    </a:cubicBezTo>
                    <a:lnTo>
                      <a:pt x="4325" y="1418"/>
                    </a:lnTo>
                    <a:cubicBezTo>
                      <a:pt x="4325" y="1430"/>
                      <a:pt x="4323" y="1442"/>
                      <a:pt x="4320" y="1454"/>
                    </a:cubicBezTo>
                    <a:lnTo>
                      <a:pt x="4247" y="1696"/>
                    </a:lnTo>
                    <a:lnTo>
                      <a:pt x="4148" y="1537"/>
                    </a:lnTo>
                    <a:lnTo>
                      <a:pt x="4624" y="1613"/>
                    </a:lnTo>
                    <a:lnTo>
                      <a:pt x="6068" y="1940"/>
                    </a:lnTo>
                    <a:lnTo>
                      <a:pt x="6041" y="1936"/>
                    </a:lnTo>
                    <a:lnTo>
                      <a:pt x="7719" y="1936"/>
                    </a:lnTo>
                    <a:lnTo>
                      <a:pt x="10419" y="1695"/>
                    </a:lnTo>
                    <a:lnTo>
                      <a:pt x="10391" y="1701"/>
                    </a:lnTo>
                    <a:lnTo>
                      <a:pt x="10867" y="1542"/>
                    </a:lnTo>
                    <a:cubicBezTo>
                      <a:pt x="10874" y="1540"/>
                      <a:pt x="10881" y="1538"/>
                      <a:pt x="10888" y="1537"/>
                    </a:cubicBezTo>
                    <a:lnTo>
                      <a:pt x="12009" y="1370"/>
                    </a:lnTo>
                    <a:cubicBezTo>
                      <a:pt x="12023" y="1368"/>
                      <a:pt x="12037" y="1369"/>
                      <a:pt x="12051" y="1371"/>
                    </a:cubicBezTo>
                    <a:lnTo>
                      <a:pt x="13326" y="1613"/>
                    </a:lnTo>
                    <a:lnTo>
                      <a:pt x="13279" y="1857"/>
                    </a:lnTo>
                    <a:lnTo>
                      <a:pt x="12004" y="1615"/>
                    </a:lnTo>
                    <a:lnTo>
                      <a:pt x="12046" y="1616"/>
                    </a:lnTo>
                    <a:lnTo>
                      <a:pt x="10924" y="1783"/>
                    </a:lnTo>
                    <a:lnTo>
                      <a:pt x="10945" y="1778"/>
                    </a:lnTo>
                    <a:lnTo>
                      <a:pt x="10469" y="1936"/>
                    </a:lnTo>
                    <a:cubicBezTo>
                      <a:pt x="10460" y="1939"/>
                      <a:pt x="10451" y="1941"/>
                      <a:pt x="10441" y="1942"/>
                    </a:cubicBezTo>
                    <a:lnTo>
                      <a:pt x="7719" y="2184"/>
                    </a:lnTo>
                    <a:lnTo>
                      <a:pt x="6041" y="2184"/>
                    </a:lnTo>
                    <a:cubicBezTo>
                      <a:pt x="6031" y="2184"/>
                      <a:pt x="6022" y="2183"/>
                      <a:pt x="6013" y="2181"/>
                    </a:cubicBezTo>
                    <a:lnTo>
                      <a:pt x="4585" y="1858"/>
                    </a:lnTo>
                    <a:lnTo>
                      <a:pt x="4109" y="1782"/>
                    </a:lnTo>
                    <a:cubicBezTo>
                      <a:pt x="4074" y="1777"/>
                      <a:pt x="4043" y="1756"/>
                      <a:pt x="4023" y="1726"/>
                    </a:cubicBezTo>
                    <a:cubicBezTo>
                      <a:pt x="4004" y="1696"/>
                      <a:pt x="3999" y="1659"/>
                      <a:pt x="4010" y="1624"/>
                    </a:cubicBezTo>
                    <a:lnTo>
                      <a:pt x="4082" y="1382"/>
                    </a:lnTo>
                    <a:lnTo>
                      <a:pt x="4077" y="1418"/>
                    </a:lnTo>
                    <a:lnTo>
                      <a:pt x="4077" y="1334"/>
                    </a:lnTo>
                    <a:lnTo>
                      <a:pt x="4201" y="1458"/>
                    </a:lnTo>
                    <a:lnTo>
                      <a:pt x="3967" y="1458"/>
                    </a:lnTo>
                    <a:cubicBezTo>
                      <a:pt x="3957" y="1458"/>
                      <a:pt x="3946" y="1457"/>
                      <a:pt x="3936" y="1455"/>
                    </a:cubicBezTo>
                    <a:lnTo>
                      <a:pt x="3613" y="1371"/>
                    </a:lnTo>
                    <a:lnTo>
                      <a:pt x="3644" y="1375"/>
                    </a:lnTo>
                    <a:lnTo>
                      <a:pt x="3330" y="1375"/>
                    </a:lnTo>
                    <a:lnTo>
                      <a:pt x="3007" y="1375"/>
                    </a:lnTo>
                    <a:lnTo>
                      <a:pt x="3096" y="1337"/>
                    </a:lnTo>
                    <a:lnTo>
                      <a:pt x="3015" y="1421"/>
                    </a:lnTo>
                    <a:cubicBezTo>
                      <a:pt x="2984" y="1453"/>
                      <a:pt x="2937" y="1466"/>
                      <a:pt x="2893" y="1454"/>
                    </a:cubicBezTo>
                    <a:lnTo>
                      <a:pt x="2014" y="1212"/>
                    </a:lnTo>
                    <a:lnTo>
                      <a:pt x="2047" y="1216"/>
                    </a:lnTo>
                    <a:lnTo>
                      <a:pt x="1732" y="1216"/>
                    </a:lnTo>
                    <a:cubicBezTo>
                      <a:pt x="1664" y="1216"/>
                      <a:pt x="1608" y="1161"/>
                      <a:pt x="1608" y="1092"/>
                    </a:cubicBezTo>
                    <a:lnTo>
                      <a:pt x="1608" y="1009"/>
                    </a:lnTo>
                    <a:lnTo>
                      <a:pt x="1648" y="1100"/>
                    </a:lnTo>
                    <a:lnTo>
                      <a:pt x="1562" y="1020"/>
                    </a:lnTo>
                    <a:lnTo>
                      <a:pt x="1482" y="937"/>
                    </a:lnTo>
                    <a:lnTo>
                      <a:pt x="1596" y="972"/>
                    </a:lnTo>
                    <a:lnTo>
                      <a:pt x="1201" y="1055"/>
                    </a:lnTo>
                    <a:cubicBezTo>
                      <a:pt x="1182" y="1059"/>
                      <a:pt x="1163" y="1059"/>
                      <a:pt x="1144" y="1054"/>
                    </a:cubicBezTo>
                    <a:lnTo>
                      <a:pt x="822" y="971"/>
                    </a:lnTo>
                    <a:lnTo>
                      <a:pt x="853" y="974"/>
                    </a:lnTo>
                    <a:lnTo>
                      <a:pt x="457" y="974"/>
                    </a:lnTo>
                    <a:cubicBezTo>
                      <a:pt x="433" y="974"/>
                      <a:pt x="409" y="967"/>
                      <a:pt x="389" y="954"/>
                    </a:cubicBezTo>
                    <a:lnTo>
                      <a:pt x="147" y="796"/>
                    </a:lnTo>
                    <a:cubicBezTo>
                      <a:pt x="140" y="791"/>
                      <a:pt x="132" y="785"/>
                      <a:pt x="126" y="778"/>
                    </a:cubicBezTo>
                    <a:lnTo>
                      <a:pt x="45" y="695"/>
                    </a:lnTo>
                    <a:cubicBezTo>
                      <a:pt x="9" y="657"/>
                      <a:pt x="0" y="599"/>
                      <a:pt x="24" y="552"/>
                    </a:cubicBezTo>
                    <a:lnTo>
                      <a:pt x="112" y="381"/>
                    </a:lnTo>
                    <a:lnTo>
                      <a:pt x="273" y="139"/>
                    </a:lnTo>
                    <a:cubicBezTo>
                      <a:pt x="291" y="112"/>
                      <a:pt x="319" y="93"/>
                      <a:pt x="351" y="87"/>
                    </a:cubicBezTo>
                    <a:lnTo>
                      <a:pt x="746" y="3"/>
                    </a:lnTo>
                    <a:cubicBezTo>
                      <a:pt x="755" y="1"/>
                      <a:pt x="763" y="0"/>
                      <a:pt x="772" y="0"/>
                    </a:cubicBezTo>
                    <a:lnTo>
                      <a:pt x="1256" y="0"/>
                    </a:lnTo>
                    <a:lnTo>
                      <a:pt x="1974" y="0"/>
                    </a:lnTo>
                    <a:lnTo>
                      <a:pt x="1974" y="248"/>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7" name="Freeform 48"/>
              <p:cNvSpPr>
                <a:spLocks/>
              </p:cNvSpPr>
              <p:nvPr/>
            </p:nvSpPr>
            <p:spPr bwMode="auto">
              <a:xfrm>
                <a:off x="4967288" y="3027363"/>
                <a:ext cx="1563688" cy="136525"/>
              </a:xfrm>
              <a:custGeom>
                <a:avLst/>
                <a:gdLst>
                  <a:gd name="T0" fmla="*/ 0 w 4607"/>
                  <a:gd name="T1" fmla="*/ 242 h 404"/>
                  <a:gd name="T2" fmla="*/ 158 w 4607"/>
                  <a:gd name="T3" fmla="*/ 242 h 404"/>
                  <a:gd name="T4" fmla="*/ 146 w 4607"/>
                  <a:gd name="T5" fmla="*/ 243 h 404"/>
                  <a:gd name="T6" fmla="*/ 348 w 4607"/>
                  <a:gd name="T7" fmla="*/ 201 h 404"/>
                  <a:gd name="T8" fmla="*/ 371 w 4607"/>
                  <a:gd name="T9" fmla="*/ 201 h 404"/>
                  <a:gd name="T10" fmla="*/ 609 w 4607"/>
                  <a:gd name="T11" fmla="*/ 243 h 404"/>
                  <a:gd name="T12" fmla="*/ 925 w 4607"/>
                  <a:gd name="T13" fmla="*/ 280 h 404"/>
                  <a:gd name="T14" fmla="*/ 910 w 4607"/>
                  <a:gd name="T15" fmla="*/ 280 h 404"/>
                  <a:gd name="T16" fmla="*/ 1189 w 4607"/>
                  <a:gd name="T17" fmla="*/ 242 h 404"/>
                  <a:gd name="T18" fmla="*/ 1439 w 4607"/>
                  <a:gd name="T19" fmla="*/ 242 h 404"/>
                  <a:gd name="T20" fmla="*/ 1557 w 4607"/>
                  <a:gd name="T21" fmla="*/ 242 h 404"/>
                  <a:gd name="T22" fmla="*/ 1546 w 4607"/>
                  <a:gd name="T23" fmla="*/ 243 h 404"/>
                  <a:gd name="T24" fmla="*/ 1789 w 4607"/>
                  <a:gd name="T25" fmla="*/ 201 h 404"/>
                  <a:gd name="T26" fmla="*/ 1799 w 4607"/>
                  <a:gd name="T27" fmla="*/ 200 h 404"/>
                  <a:gd name="T28" fmla="*/ 1997 w 4607"/>
                  <a:gd name="T29" fmla="*/ 200 h 404"/>
                  <a:gd name="T30" fmla="*/ 2357 w 4607"/>
                  <a:gd name="T31" fmla="*/ 200 h 404"/>
                  <a:gd name="T32" fmla="*/ 2366 w 4607"/>
                  <a:gd name="T33" fmla="*/ 201 h 404"/>
                  <a:gd name="T34" fmla="*/ 2645 w 4607"/>
                  <a:gd name="T35" fmla="*/ 243 h 404"/>
                  <a:gd name="T36" fmla="*/ 2636 w 4607"/>
                  <a:gd name="T37" fmla="*/ 242 h 404"/>
                  <a:gd name="T38" fmla="*/ 2757 w 4607"/>
                  <a:gd name="T39" fmla="*/ 242 h 404"/>
                  <a:gd name="T40" fmla="*/ 2739 w 4607"/>
                  <a:gd name="T41" fmla="*/ 245 h 404"/>
                  <a:gd name="T42" fmla="*/ 3139 w 4607"/>
                  <a:gd name="T43" fmla="*/ 123 h 404"/>
                  <a:gd name="T44" fmla="*/ 3152 w 4607"/>
                  <a:gd name="T45" fmla="*/ 121 h 404"/>
                  <a:gd name="T46" fmla="*/ 3592 w 4607"/>
                  <a:gd name="T47" fmla="*/ 79 h 404"/>
                  <a:gd name="T48" fmla="*/ 4115 w 4607"/>
                  <a:gd name="T49" fmla="*/ 79 h 404"/>
                  <a:gd name="T50" fmla="*/ 4105 w 4607"/>
                  <a:gd name="T51" fmla="*/ 80 h 404"/>
                  <a:gd name="T52" fmla="*/ 4586 w 4607"/>
                  <a:gd name="T53" fmla="*/ 0 h 404"/>
                  <a:gd name="T54" fmla="*/ 4607 w 4607"/>
                  <a:gd name="T55" fmla="*/ 123 h 404"/>
                  <a:gd name="T56" fmla="*/ 4126 w 4607"/>
                  <a:gd name="T57" fmla="*/ 202 h 404"/>
                  <a:gd name="T58" fmla="*/ 4115 w 4607"/>
                  <a:gd name="T59" fmla="*/ 203 h 404"/>
                  <a:gd name="T60" fmla="*/ 3604 w 4607"/>
                  <a:gd name="T61" fmla="*/ 203 h 404"/>
                  <a:gd name="T62" fmla="*/ 3163 w 4607"/>
                  <a:gd name="T63" fmla="*/ 244 h 404"/>
                  <a:gd name="T64" fmla="*/ 3175 w 4607"/>
                  <a:gd name="T65" fmla="*/ 242 h 404"/>
                  <a:gd name="T66" fmla="*/ 2775 w 4607"/>
                  <a:gd name="T67" fmla="*/ 363 h 404"/>
                  <a:gd name="T68" fmla="*/ 2757 w 4607"/>
                  <a:gd name="T69" fmla="*/ 366 h 404"/>
                  <a:gd name="T70" fmla="*/ 2636 w 4607"/>
                  <a:gd name="T71" fmla="*/ 366 h 404"/>
                  <a:gd name="T72" fmla="*/ 2627 w 4607"/>
                  <a:gd name="T73" fmla="*/ 365 h 404"/>
                  <a:gd name="T74" fmla="*/ 2348 w 4607"/>
                  <a:gd name="T75" fmla="*/ 323 h 404"/>
                  <a:gd name="T76" fmla="*/ 2357 w 4607"/>
                  <a:gd name="T77" fmla="*/ 324 h 404"/>
                  <a:gd name="T78" fmla="*/ 1997 w 4607"/>
                  <a:gd name="T79" fmla="*/ 324 h 404"/>
                  <a:gd name="T80" fmla="*/ 1799 w 4607"/>
                  <a:gd name="T81" fmla="*/ 324 h 404"/>
                  <a:gd name="T82" fmla="*/ 1810 w 4607"/>
                  <a:gd name="T83" fmla="*/ 323 h 404"/>
                  <a:gd name="T84" fmla="*/ 1567 w 4607"/>
                  <a:gd name="T85" fmla="*/ 365 h 404"/>
                  <a:gd name="T86" fmla="*/ 1557 w 4607"/>
                  <a:gd name="T87" fmla="*/ 366 h 404"/>
                  <a:gd name="T88" fmla="*/ 1439 w 4607"/>
                  <a:gd name="T89" fmla="*/ 366 h 404"/>
                  <a:gd name="T90" fmla="*/ 1205 w 4607"/>
                  <a:gd name="T91" fmla="*/ 365 h 404"/>
                  <a:gd name="T92" fmla="*/ 926 w 4607"/>
                  <a:gd name="T93" fmla="*/ 403 h 404"/>
                  <a:gd name="T94" fmla="*/ 911 w 4607"/>
                  <a:gd name="T95" fmla="*/ 403 h 404"/>
                  <a:gd name="T96" fmla="*/ 588 w 4607"/>
                  <a:gd name="T97" fmla="*/ 365 h 404"/>
                  <a:gd name="T98" fmla="*/ 350 w 4607"/>
                  <a:gd name="T99" fmla="*/ 323 h 404"/>
                  <a:gd name="T100" fmla="*/ 373 w 4607"/>
                  <a:gd name="T101" fmla="*/ 323 h 404"/>
                  <a:gd name="T102" fmla="*/ 171 w 4607"/>
                  <a:gd name="T103" fmla="*/ 365 h 404"/>
                  <a:gd name="T104" fmla="*/ 158 w 4607"/>
                  <a:gd name="T105" fmla="*/ 366 h 404"/>
                  <a:gd name="T106" fmla="*/ 0 w 4607"/>
                  <a:gd name="T107" fmla="*/ 366 h 404"/>
                  <a:gd name="T108" fmla="*/ 0 w 4607"/>
                  <a:gd name="T109" fmla="*/ 242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07" h="404">
                    <a:moveTo>
                      <a:pt x="0" y="242"/>
                    </a:moveTo>
                    <a:lnTo>
                      <a:pt x="158" y="242"/>
                    </a:lnTo>
                    <a:lnTo>
                      <a:pt x="146" y="243"/>
                    </a:lnTo>
                    <a:lnTo>
                      <a:pt x="348" y="201"/>
                    </a:lnTo>
                    <a:cubicBezTo>
                      <a:pt x="355" y="200"/>
                      <a:pt x="363" y="200"/>
                      <a:pt x="371" y="201"/>
                    </a:cubicBezTo>
                    <a:lnTo>
                      <a:pt x="609" y="243"/>
                    </a:lnTo>
                    <a:lnTo>
                      <a:pt x="925" y="280"/>
                    </a:lnTo>
                    <a:lnTo>
                      <a:pt x="910" y="280"/>
                    </a:lnTo>
                    <a:lnTo>
                      <a:pt x="1189" y="242"/>
                    </a:lnTo>
                    <a:lnTo>
                      <a:pt x="1439" y="242"/>
                    </a:lnTo>
                    <a:lnTo>
                      <a:pt x="1557" y="242"/>
                    </a:lnTo>
                    <a:lnTo>
                      <a:pt x="1546" y="243"/>
                    </a:lnTo>
                    <a:lnTo>
                      <a:pt x="1789" y="201"/>
                    </a:lnTo>
                    <a:cubicBezTo>
                      <a:pt x="1792" y="200"/>
                      <a:pt x="1796" y="200"/>
                      <a:pt x="1799" y="200"/>
                    </a:cubicBezTo>
                    <a:lnTo>
                      <a:pt x="1997" y="200"/>
                    </a:lnTo>
                    <a:lnTo>
                      <a:pt x="2357" y="200"/>
                    </a:lnTo>
                    <a:cubicBezTo>
                      <a:pt x="2360" y="200"/>
                      <a:pt x="2363" y="200"/>
                      <a:pt x="2366" y="201"/>
                    </a:cubicBezTo>
                    <a:lnTo>
                      <a:pt x="2645" y="243"/>
                    </a:lnTo>
                    <a:lnTo>
                      <a:pt x="2636" y="242"/>
                    </a:lnTo>
                    <a:lnTo>
                      <a:pt x="2757" y="242"/>
                    </a:lnTo>
                    <a:lnTo>
                      <a:pt x="2739" y="245"/>
                    </a:lnTo>
                    <a:lnTo>
                      <a:pt x="3139" y="123"/>
                    </a:lnTo>
                    <a:cubicBezTo>
                      <a:pt x="3143" y="122"/>
                      <a:pt x="3147" y="121"/>
                      <a:pt x="3152" y="121"/>
                    </a:cubicBezTo>
                    <a:lnTo>
                      <a:pt x="3592" y="79"/>
                    </a:lnTo>
                    <a:lnTo>
                      <a:pt x="4115" y="79"/>
                    </a:lnTo>
                    <a:lnTo>
                      <a:pt x="4105" y="80"/>
                    </a:lnTo>
                    <a:lnTo>
                      <a:pt x="4586" y="0"/>
                    </a:lnTo>
                    <a:lnTo>
                      <a:pt x="4607" y="123"/>
                    </a:lnTo>
                    <a:lnTo>
                      <a:pt x="4126" y="202"/>
                    </a:lnTo>
                    <a:cubicBezTo>
                      <a:pt x="4122" y="203"/>
                      <a:pt x="4119" y="203"/>
                      <a:pt x="4115" y="203"/>
                    </a:cubicBezTo>
                    <a:lnTo>
                      <a:pt x="3604" y="203"/>
                    </a:lnTo>
                    <a:lnTo>
                      <a:pt x="3163" y="244"/>
                    </a:lnTo>
                    <a:lnTo>
                      <a:pt x="3175" y="242"/>
                    </a:lnTo>
                    <a:lnTo>
                      <a:pt x="2775" y="363"/>
                    </a:lnTo>
                    <a:cubicBezTo>
                      <a:pt x="2769" y="365"/>
                      <a:pt x="2763" y="366"/>
                      <a:pt x="2757" y="366"/>
                    </a:cubicBezTo>
                    <a:lnTo>
                      <a:pt x="2636" y="366"/>
                    </a:lnTo>
                    <a:cubicBezTo>
                      <a:pt x="2633" y="366"/>
                      <a:pt x="2630" y="366"/>
                      <a:pt x="2627" y="365"/>
                    </a:cubicBezTo>
                    <a:lnTo>
                      <a:pt x="2348" y="323"/>
                    </a:lnTo>
                    <a:lnTo>
                      <a:pt x="2357" y="324"/>
                    </a:lnTo>
                    <a:lnTo>
                      <a:pt x="1997" y="324"/>
                    </a:lnTo>
                    <a:lnTo>
                      <a:pt x="1799" y="324"/>
                    </a:lnTo>
                    <a:lnTo>
                      <a:pt x="1810" y="323"/>
                    </a:lnTo>
                    <a:lnTo>
                      <a:pt x="1567" y="365"/>
                    </a:lnTo>
                    <a:cubicBezTo>
                      <a:pt x="1564" y="366"/>
                      <a:pt x="1560" y="366"/>
                      <a:pt x="1557" y="366"/>
                    </a:cubicBezTo>
                    <a:lnTo>
                      <a:pt x="1439" y="366"/>
                    </a:lnTo>
                    <a:lnTo>
                      <a:pt x="1205" y="365"/>
                    </a:lnTo>
                    <a:lnTo>
                      <a:pt x="926" y="403"/>
                    </a:lnTo>
                    <a:cubicBezTo>
                      <a:pt x="921" y="404"/>
                      <a:pt x="916" y="404"/>
                      <a:pt x="911" y="403"/>
                    </a:cubicBezTo>
                    <a:lnTo>
                      <a:pt x="588" y="365"/>
                    </a:lnTo>
                    <a:lnTo>
                      <a:pt x="350" y="323"/>
                    </a:lnTo>
                    <a:lnTo>
                      <a:pt x="373" y="323"/>
                    </a:lnTo>
                    <a:lnTo>
                      <a:pt x="171" y="365"/>
                    </a:lnTo>
                    <a:cubicBezTo>
                      <a:pt x="167" y="365"/>
                      <a:pt x="162" y="366"/>
                      <a:pt x="158" y="366"/>
                    </a:cubicBezTo>
                    <a:lnTo>
                      <a:pt x="0" y="366"/>
                    </a:lnTo>
                    <a:lnTo>
                      <a:pt x="0" y="242"/>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8" name="Freeform 49"/>
              <p:cNvSpPr>
                <a:spLocks/>
              </p:cNvSpPr>
              <p:nvPr/>
            </p:nvSpPr>
            <p:spPr bwMode="auto">
              <a:xfrm>
                <a:off x="5651501" y="2752725"/>
                <a:ext cx="1139825" cy="315913"/>
              </a:xfrm>
              <a:custGeom>
                <a:avLst/>
                <a:gdLst>
                  <a:gd name="T0" fmla="*/ 0 w 3354"/>
                  <a:gd name="T1" fmla="*/ 810 h 931"/>
                  <a:gd name="T2" fmla="*/ 400 w 3354"/>
                  <a:gd name="T3" fmla="*/ 726 h 931"/>
                  <a:gd name="T4" fmla="*/ 684 w 3354"/>
                  <a:gd name="T5" fmla="*/ 688 h 931"/>
                  <a:gd name="T6" fmla="*/ 962 w 3354"/>
                  <a:gd name="T7" fmla="*/ 647 h 931"/>
                  <a:gd name="T8" fmla="*/ 971 w 3354"/>
                  <a:gd name="T9" fmla="*/ 646 h 931"/>
                  <a:gd name="T10" fmla="*/ 1493 w 3354"/>
                  <a:gd name="T11" fmla="*/ 646 h 931"/>
                  <a:gd name="T12" fmla="*/ 2005 w 3354"/>
                  <a:gd name="T13" fmla="*/ 605 h 931"/>
                  <a:gd name="T14" fmla="*/ 2399 w 3354"/>
                  <a:gd name="T15" fmla="*/ 526 h 931"/>
                  <a:gd name="T16" fmla="*/ 2715 w 3354"/>
                  <a:gd name="T17" fmla="*/ 448 h 931"/>
                  <a:gd name="T18" fmla="*/ 2730 w 3354"/>
                  <a:gd name="T19" fmla="*/ 446 h 931"/>
                  <a:gd name="T20" fmla="*/ 2892 w 3354"/>
                  <a:gd name="T21" fmla="*/ 446 h 931"/>
                  <a:gd name="T22" fmla="*/ 2864 w 3354"/>
                  <a:gd name="T23" fmla="*/ 453 h 931"/>
                  <a:gd name="T24" fmla="*/ 2945 w 3354"/>
                  <a:gd name="T25" fmla="*/ 411 h 931"/>
                  <a:gd name="T26" fmla="*/ 3184 w 3354"/>
                  <a:gd name="T27" fmla="*/ 290 h 931"/>
                  <a:gd name="T28" fmla="*/ 3168 w 3354"/>
                  <a:gd name="T29" fmla="*/ 301 h 931"/>
                  <a:gd name="T30" fmla="*/ 3249 w 3354"/>
                  <a:gd name="T31" fmla="*/ 222 h 931"/>
                  <a:gd name="T32" fmla="*/ 3230 w 3354"/>
                  <a:gd name="T33" fmla="*/ 267 h 931"/>
                  <a:gd name="T34" fmla="*/ 3230 w 3354"/>
                  <a:gd name="T35" fmla="*/ 183 h 931"/>
                  <a:gd name="T36" fmla="*/ 3266 w 3354"/>
                  <a:gd name="T37" fmla="*/ 240 h 931"/>
                  <a:gd name="T38" fmla="*/ 3186 w 3354"/>
                  <a:gd name="T39" fmla="*/ 202 h 931"/>
                  <a:gd name="T40" fmla="*/ 3212 w 3354"/>
                  <a:gd name="T41" fmla="*/ 208 h 931"/>
                  <a:gd name="T42" fmla="*/ 3171 w 3354"/>
                  <a:gd name="T43" fmla="*/ 208 h 931"/>
                  <a:gd name="T44" fmla="*/ 3013 w 3354"/>
                  <a:gd name="T45" fmla="*/ 208 h 931"/>
                  <a:gd name="T46" fmla="*/ 2993 w 3354"/>
                  <a:gd name="T47" fmla="*/ 204 h 931"/>
                  <a:gd name="T48" fmla="*/ 2872 w 3354"/>
                  <a:gd name="T49" fmla="*/ 163 h 931"/>
                  <a:gd name="T50" fmla="*/ 2883 w 3354"/>
                  <a:gd name="T51" fmla="*/ 165 h 931"/>
                  <a:gd name="T52" fmla="*/ 2604 w 3354"/>
                  <a:gd name="T53" fmla="*/ 124 h 931"/>
                  <a:gd name="T54" fmla="*/ 2613 w 3354"/>
                  <a:gd name="T55" fmla="*/ 124 h 931"/>
                  <a:gd name="T56" fmla="*/ 2334 w 3354"/>
                  <a:gd name="T57" fmla="*/ 124 h 931"/>
                  <a:gd name="T58" fmla="*/ 2334 w 3354"/>
                  <a:gd name="T59" fmla="*/ 0 h 931"/>
                  <a:gd name="T60" fmla="*/ 2613 w 3354"/>
                  <a:gd name="T61" fmla="*/ 0 h 931"/>
                  <a:gd name="T62" fmla="*/ 2622 w 3354"/>
                  <a:gd name="T63" fmla="*/ 1 h 931"/>
                  <a:gd name="T64" fmla="*/ 2901 w 3354"/>
                  <a:gd name="T65" fmla="*/ 43 h 931"/>
                  <a:gd name="T66" fmla="*/ 2912 w 3354"/>
                  <a:gd name="T67" fmla="*/ 45 h 931"/>
                  <a:gd name="T68" fmla="*/ 3034 w 3354"/>
                  <a:gd name="T69" fmla="*/ 87 h 931"/>
                  <a:gd name="T70" fmla="*/ 3013 w 3354"/>
                  <a:gd name="T71" fmla="*/ 84 h 931"/>
                  <a:gd name="T72" fmla="*/ 3171 w 3354"/>
                  <a:gd name="T73" fmla="*/ 84 h 931"/>
                  <a:gd name="T74" fmla="*/ 3212 w 3354"/>
                  <a:gd name="T75" fmla="*/ 84 h 931"/>
                  <a:gd name="T76" fmla="*/ 3238 w 3354"/>
                  <a:gd name="T77" fmla="*/ 90 h 931"/>
                  <a:gd name="T78" fmla="*/ 3319 w 3354"/>
                  <a:gd name="T79" fmla="*/ 127 h 931"/>
                  <a:gd name="T80" fmla="*/ 3354 w 3354"/>
                  <a:gd name="T81" fmla="*/ 183 h 931"/>
                  <a:gd name="T82" fmla="*/ 3354 w 3354"/>
                  <a:gd name="T83" fmla="*/ 267 h 931"/>
                  <a:gd name="T84" fmla="*/ 3336 w 3354"/>
                  <a:gd name="T85" fmla="*/ 311 h 931"/>
                  <a:gd name="T86" fmla="*/ 3255 w 3354"/>
                  <a:gd name="T87" fmla="*/ 390 h 931"/>
                  <a:gd name="T88" fmla="*/ 3240 w 3354"/>
                  <a:gd name="T89" fmla="*/ 401 h 931"/>
                  <a:gd name="T90" fmla="*/ 3001 w 3354"/>
                  <a:gd name="T91" fmla="*/ 522 h 931"/>
                  <a:gd name="T92" fmla="*/ 2920 w 3354"/>
                  <a:gd name="T93" fmla="*/ 563 h 931"/>
                  <a:gd name="T94" fmla="*/ 2892 w 3354"/>
                  <a:gd name="T95" fmla="*/ 570 h 931"/>
                  <a:gd name="T96" fmla="*/ 2730 w 3354"/>
                  <a:gd name="T97" fmla="*/ 570 h 931"/>
                  <a:gd name="T98" fmla="*/ 2745 w 3354"/>
                  <a:gd name="T99" fmla="*/ 568 h 931"/>
                  <a:gd name="T100" fmla="*/ 2423 w 3354"/>
                  <a:gd name="T101" fmla="*/ 648 h 931"/>
                  <a:gd name="T102" fmla="*/ 2015 w 3354"/>
                  <a:gd name="T103" fmla="*/ 728 h 931"/>
                  <a:gd name="T104" fmla="*/ 1493 w 3354"/>
                  <a:gd name="T105" fmla="*/ 770 h 931"/>
                  <a:gd name="T106" fmla="*/ 971 w 3354"/>
                  <a:gd name="T107" fmla="*/ 770 h 931"/>
                  <a:gd name="T108" fmla="*/ 980 w 3354"/>
                  <a:gd name="T109" fmla="*/ 769 h 931"/>
                  <a:gd name="T110" fmla="*/ 700 w 3354"/>
                  <a:gd name="T111" fmla="*/ 811 h 931"/>
                  <a:gd name="T112" fmla="*/ 425 w 3354"/>
                  <a:gd name="T113" fmla="*/ 848 h 931"/>
                  <a:gd name="T114" fmla="*/ 25 w 3354"/>
                  <a:gd name="T115" fmla="*/ 931 h 931"/>
                  <a:gd name="T116" fmla="*/ 0 w 3354"/>
                  <a:gd name="T117" fmla="*/ 810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54" h="931">
                    <a:moveTo>
                      <a:pt x="0" y="810"/>
                    </a:moveTo>
                    <a:lnTo>
                      <a:pt x="400" y="726"/>
                    </a:lnTo>
                    <a:lnTo>
                      <a:pt x="684" y="688"/>
                    </a:lnTo>
                    <a:lnTo>
                      <a:pt x="962" y="647"/>
                    </a:lnTo>
                    <a:cubicBezTo>
                      <a:pt x="965" y="646"/>
                      <a:pt x="968" y="646"/>
                      <a:pt x="971" y="646"/>
                    </a:cubicBezTo>
                    <a:lnTo>
                      <a:pt x="1493" y="646"/>
                    </a:lnTo>
                    <a:lnTo>
                      <a:pt x="2005" y="605"/>
                    </a:lnTo>
                    <a:lnTo>
                      <a:pt x="2399" y="526"/>
                    </a:lnTo>
                    <a:lnTo>
                      <a:pt x="2715" y="448"/>
                    </a:lnTo>
                    <a:cubicBezTo>
                      <a:pt x="2720" y="447"/>
                      <a:pt x="2725" y="446"/>
                      <a:pt x="2730" y="446"/>
                    </a:cubicBezTo>
                    <a:lnTo>
                      <a:pt x="2892" y="446"/>
                    </a:lnTo>
                    <a:lnTo>
                      <a:pt x="2864" y="453"/>
                    </a:lnTo>
                    <a:lnTo>
                      <a:pt x="2945" y="411"/>
                    </a:lnTo>
                    <a:lnTo>
                      <a:pt x="3184" y="290"/>
                    </a:lnTo>
                    <a:lnTo>
                      <a:pt x="3168" y="301"/>
                    </a:lnTo>
                    <a:lnTo>
                      <a:pt x="3249" y="222"/>
                    </a:lnTo>
                    <a:lnTo>
                      <a:pt x="3230" y="267"/>
                    </a:lnTo>
                    <a:lnTo>
                      <a:pt x="3230" y="183"/>
                    </a:lnTo>
                    <a:lnTo>
                      <a:pt x="3266" y="240"/>
                    </a:lnTo>
                    <a:lnTo>
                      <a:pt x="3186" y="202"/>
                    </a:lnTo>
                    <a:lnTo>
                      <a:pt x="3212" y="208"/>
                    </a:lnTo>
                    <a:lnTo>
                      <a:pt x="3171" y="208"/>
                    </a:lnTo>
                    <a:lnTo>
                      <a:pt x="3013" y="208"/>
                    </a:lnTo>
                    <a:cubicBezTo>
                      <a:pt x="3007" y="208"/>
                      <a:pt x="3000" y="207"/>
                      <a:pt x="2993" y="204"/>
                    </a:cubicBezTo>
                    <a:lnTo>
                      <a:pt x="2872" y="163"/>
                    </a:lnTo>
                    <a:lnTo>
                      <a:pt x="2883" y="165"/>
                    </a:lnTo>
                    <a:lnTo>
                      <a:pt x="2604" y="124"/>
                    </a:lnTo>
                    <a:lnTo>
                      <a:pt x="2613" y="124"/>
                    </a:lnTo>
                    <a:lnTo>
                      <a:pt x="2334" y="124"/>
                    </a:lnTo>
                    <a:lnTo>
                      <a:pt x="2334" y="0"/>
                    </a:lnTo>
                    <a:lnTo>
                      <a:pt x="2613" y="0"/>
                    </a:lnTo>
                    <a:cubicBezTo>
                      <a:pt x="2616" y="0"/>
                      <a:pt x="2619" y="1"/>
                      <a:pt x="2622" y="1"/>
                    </a:cubicBezTo>
                    <a:lnTo>
                      <a:pt x="2901" y="43"/>
                    </a:lnTo>
                    <a:cubicBezTo>
                      <a:pt x="2905" y="43"/>
                      <a:pt x="2909" y="44"/>
                      <a:pt x="2912" y="45"/>
                    </a:cubicBezTo>
                    <a:lnTo>
                      <a:pt x="3034" y="87"/>
                    </a:lnTo>
                    <a:lnTo>
                      <a:pt x="3013" y="84"/>
                    </a:lnTo>
                    <a:lnTo>
                      <a:pt x="3171" y="84"/>
                    </a:lnTo>
                    <a:lnTo>
                      <a:pt x="3212" y="84"/>
                    </a:lnTo>
                    <a:cubicBezTo>
                      <a:pt x="3221" y="84"/>
                      <a:pt x="3229" y="86"/>
                      <a:pt x="3238" y="90"/>
                    </a:cubicBezTo>
                    <a:lnTo>
                      <a:pt x="3319" y="127"/>
                    </a:lnTo>
                    <a:cubicBezTo>
                      <a:pt x="3340" y="137"/>
                      <a:pt x="3354" y="159"/>
                      <a:pt x="3354" y="183"/>
                    </a:cubicBezTo>
                    <a:lnTo>
                      <a:pt x="3354" y="267"/>
                    </a:lnTo>
                    <a:cubicBezTo>
                      <a:pt x="3354" y="283"/>
                      <a:pt x="3348" y="299"/>
                      <a:pt x="3336" y="311"/>
                    </a:cubicBezTo>
                    <a:lnTo>
                      <a:pt x="3255" y="390"/>
                    </a:lnTo>
                    <a:cubicBezTo>
                      <a:pt x="3250" y="394"/>
                      <a:pt x="3245" y="398"/>
                      <a:pt x="3240" y="401"/>
                    </a:cubicBezTo>
                    <a:lnTo>
                      <a:pt x="3001" y="522"/>
                    </a:lnTo>
                    <a:lnTo>
                      <a:pt x="2920" y="563"/>
                    </a:lnTo>
                    <a:cubicBezTo>
                      <a:pt x="2912" y="568"/>
                      <a:pt x="2902" y="570"/>
                      <a:pt x="2892" y="570"/>
                    </a:cubicBezTo>
                    <a:lnTo>
                      <a:pt x="2730" y="570"/>
                    </a:lnTo>
                    <a:lnTo>
                      <a:pt x="2745" y="568"/>
                    </a:lnTo>
                    <a:lnTo>
                      <a:pt x="2423" y="648"/>
                    </a:lnTo>
                    <a:lnTo>
                      <a:pt x="2015" y="728"/>
                    </a:lnTo>
                    <a:lnTo>
                      <a:pt x="1493" y="770"/>
                    </a:lnTo>
                    <a:lnTo>
                      <a:pt x="971" y="770"/>
                    </a:lnTo>
                    <a:lnTo>
                      <a:pt x="980" y="769"/>
                    </a:lnTo>
                    <a:lnTo>
                      <a:pt x="700" y="811"/>
                    </a:lnTo>
                    <a:lnTo>
                      <a:pt x="425" y="848"/>
                    </a:lnTo>
                    <a:lnTo>
                      <a:pt x="25" y="931"/>
                    </a:lnTo>
                    <a:lnTo>
                      <a:pt x="0" y="81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89" name="Freeform 50"/>
              <p:cNvSpPr>
                <a:spLocks/>
              </p:cNvSpPr>
              <p:nvPr/>
            </p:nvSpPr>
            <p:spPr bwMode="auto">
              <a:xfrm>
                <a:off x="6807201" y="2711450"/>
                <a:ext cx="323850" cy="300038"/>
              </a:xfrm>
              <a:custGeom>
                <a:avLst/>
                <a:gdLst>
                  <a:gd name="T0" fmla="*/ 182 w 955"/>
                  <a:gd name="T1" fmla="*/ 769 h 883"/>
                  <a:gd name="T2" fmla="*/ 463 w 955"/>
                  <a:gd name="T3" fmla="*/ 649 h 883"/>
                  <a:gd name="T4" fmla="*/ 704 w 955"/>
                  <a:gd name="T5" fmla="*/ 530 h 883"/>
                  <a:gd name="T6" fmla="*/ 676 w 955"/>
                  <a:gd name="T7" fmla="*/ 614 h 883"/>
                  <a:gd name="T8" fmla="*/ 636 w 955"/>
                  <a:gd name="T9" fmla="*/ 535 h 883"/>
                  <a:gd name="T10" fmla="*/ 647 w 955"/>
                  <a:gd name="T11" fmla="*/ 550 h 883"/>
                  <a:gd name="T12" fmla="*/ 565 w 955"/>
                  <a:gd name="T13" fmla="*/ 467 h 883"/>
                  <a:gd name="T14" fmla="*/ 566 w 955"/>
                  <a:gd name="T15" fmla="*/ 380 h 883"/>
                  <a:gd name="T16" fmla="*/ 688 w 955"/>
                  <a:gd name="T17" fmla="*/ 259 h 883"/>
                  <a:gd name="T18" fmla="*/ 717 w 955"/>
                  <a:gd name="T19" fmla="*/ 243 h 883"/>
                  <a:gd name="T20" fmla="*/ 876 w 955"/>
                  <a:gd name="T21" fmla="*/ 206 h 883"/>
                  <a:gd name="T22" fmla="*/ 862 w 955"/>
                  <a:gd name="T23" fmla="*/ 321 h 883"/>
                  <a:gd name="T24" fmla="*/ 703 w 955"/>
                  <a:gd name="T25" fmla="*/ 238 h 883"/>
                  <a:gd name="T26" fmla="*/ 384 w 955"/>
                  <a:gd name="T27" fmla="*/ 121 h 883"/>
                  <a:gd name="T28" fmla="*/ 412 w 955"/>
                  <a:gd name="T29" fmla="*/ 124 h 883"/>
                  <a:gd name="T30" fmla="*/ 13 w 955"/>
                  <a:gd name="T31" fmla="*/ 166 h 883"/>
                  <a:gd name="T32" fmla="*/ 0 w 955"/>
                  <a:gd name="T33" fmla="*/ 42 h 883"/>
                  <a:gd name="T34" fmla="*/ 399 w 955"/>
                  <a:gd name="T35" fmla="*/ 1 h 883"/>
                  <a:gd name="T36" fmla="*/ 427 w 955"/>
                  <a:gd name="T37" fmla="*/ 4 h 883"/>
                  <a:gd name="T38" fmla="*/ 760 w 955"/>
                  <a:gd name="T39" fmla="*/ 128 h 883"/>
                  <a:gd name="T40" fmla="*/ 919 w 955"/>
                  <a:gd name="T41" fmla="*/ 211 h 883"/>
                  <a:gd name="T42" fmla="*/ 952 w 955"/>
                  <a:gd name="T43" fmla="*/ 274 h 883"/>
                  <a:gd name="T44" fmla="*/ 905 w 955"/>
                  <a:gd name="T45" fmla="*/ 326 h 883"/>
                  <a:gd name="T46" fmla="*/ 746 w 955"/>
                  <a:gd name="T47" fmla="*/ 364 h 883"/>
                  <a:gd name="T48" fmla="*/ 775 w 955"/>
                  <a:gd name="T49" fmla="*/ 347 h 883"/>
                  <a:gd name="T50" fmla="*/ 653 w 955"/>
                  <a:gd name="T51" fmla="*/ 468 h 883"/>
                  <a:gd name="T52" fmla="*/ 654 w 955"/>
                  <a:gd name="T53" fmla="*/ 380 h 883"/>
                  <a:gd name="T54" fmla="*/ 735 w 955"/>
                  <a:gd name="T55" fmla="*/ 463 h 883"/>
                  <a:gd name="T56" fmla="*/ 746 w 955"/>
                  <a:gd name="T57" fmla="*/ 478 h 883"/>
                  <a:gd name="T58" fmla="*/ 787 w 955"/>
                  <a:gd name="T59" fmla="*/ 557 h 883"/>
                  <a:gd name="T60" fmla="*/ 790 w 955"/>
                  <a:gd name="T61" fmla="*/ 605 h 883"/>
                  <a:gd name="T62" fmla="*/ 759 w 955"/>
                  <a:gd name="T63" fmla="*/ 641 h 883"/>
                  <a:gd name="T64" fmla="*/ 512 w 955"/>
                  <a:gd name="T65" fmla="*/ 763 h 883"/>
                  <a:gd name="T66" fmla="*/ 230 w 955"/>
                  <a:gd name="T67" fmla="*/ 883 h 883"/>
                  <a:gd name="T68" fmla="*/ 182 w 955"/>
                  <a:gd name="T69" fmla="*/ 769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5" h="883">
                    <a:moveTo>
                      <a:pt x="182" y="769"/>
                    </a:moveTo>
                    <a:lnTo>
                      <a:pt x="463" y="649"/>
                    </a:lnTo>
                    <a:lnTo>
                      <a:pt x="704" y="530"/>
                    </a:lnTo>
                    <a:lnTo>
                      <a:pt x="676" y="614"/>
                    </a:lnTo>
                    <a:lnTo>
                      <a:pt x="636" y="535"/>
                    </a:lnTo>
                    <a:lnTo>
                      <a:pt x="647" y="550"/>
                    </a:lnTo>
                    <a:lnTo>
                      <a:pt x="565" y="467"/>
                    </a:lnTo>
                    <a:cubicBezTo>
                      <a:pt x="541" y="443"/>
                      <a:pt x="542" y="404"/>
                      <a:pt x="566" y="380"/>
                    </a:cubicBezTo>
                    <a:lnTo>
                      <a:pt x="688" y="259"/>
                    </a:lnTo>
                    <a:cubicBezTo>
                      <a:pt x="696" y="251"/>
                      <a:pt x="706" y="246"/>
                      <a:pt x="717" y="243"/>
                    </a:cubicBezTo>
                    <a:lnTo>
                      <a:pt x="876" y="206"/>
                    </a:lnTo>
                    <a:lnTo>
                      <a:pt x="862" y="321"/>
                    </a:lnTo>
                    <a:lnTo>
                      <a:pt x="703" y="238"/>
                    </a:lnTo>
                    <a:lnTo>
                      <a:pt x="384" y="121"/>
                    </a:lnTo>
                    <a:lnTo>
                      <a:pt x="412" y="124"/>
                    </a:lnTo>
                    <a:lnTo>
                      <a:pt x="13" y="166"/>
                    </a:lnTo>
                    <a:lnTo>
                      <a:pt x="0" y="42"/>
                    </a:lnTo>
                    <a:lnTo>
                      <a:pt x="399" y="1"/>
                    </a:lnTo>
                    <a:cubicBezTo>
                      <a:pt x="409" y="0"/>
                      <a:pt x="418" y="1"/>
                      <a:pt x="427" y="4"/>
                    </a:cubicBezTo>
                    <a:lnTo>
                      <a:pt x="760" y="128"/>
                    </a:lnTo>
                    <a:lnTo>
                      <a:pt x="919" y="211"/>
                    </a:lnTo>
                    <a:cubicBezTo>
                      <a:pt x="942" y="223"/>
                      <a:pt x="955" y="248"/>
                      <a:pt x="952" y="274"/>
                    </a:cubicBezTo>
                    <a:cubicBezTo>
                      <a:pt x="949" y="299"/>
                      <a:pt x="930" y="320"/>
                      <a:pt x="905" y="326"/>
                    </a:cubicBezTo>
                    <a:lnTo>
                      <a:pt x="746" y="364"/>
                    </a:lnTo>
                    <a:lnTo>
                      <a:pt x="775" y="347"/>
                    </a:lnTo>
                    <a:lnTo>
                      <a:pt x="653" y="468"/>
                    </a:lnTo>
                    <a:lnTo>
                      <a:pt x="654" y="380"/>
                    </a:lnTo>
                    <a:lnTo>
                      <a:pt x="735" y="463"/>
                    </a:lnTo>
                    <a:cubicBezTo>
                      <a:pt x="739" y="468"/>
                      <a:pt x="743" y="473"/>
                      <a:pt x="746" y="478"/>
                    </a:cubicBezTo>
                    <a:lnTo>
                      <a:pt x="787" y="557"/>
                    </a:lnTo>
                    <a:cubicBezTo>
                      <a:pt x="794" y="572"/>
                      <a:pt x="796" y="589"/>
                      <a:pt x="790" y="605"/>
                    </a:cubicBezTo>
                    <a:cubicBezTo>
                      <a:pt x="785" y="621"/>
                      <a:pt x="774" y="634"/>
                      <a:pt x="759" y="641"/>
                    </a:cubicBezTo>
                    <a:lnTo>
                      <a:pt x="512" y="763"/>
                    </a:lnTo>
                    <a:lnTo>
                      <a:pt x="230" y="883"/>
                    </a:lnTo>
                    <a:lnTo>
                      <a:pt x="182" y="769"/>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0" name="Freeform 51"/>
              <p:cNvSpPr>
                <a:spLocks/>
              </p:cNvSpPr>
              <p:nvPr/>
            </p:nvSpPr>
            <p:spPr bwMode="auto">
              <a:xfrm>
                <a:off x="7513638" y="2930525"/>
                <a:ext cx="639763" cy="82550"/>
              </a:xfrm>
              <a:custGeom>
                <a:avLst/>
                <a:gdLst>
                  <a:gd name="T0" fmla="*/ 0 w 1884"/>
                  <a:gd name="T1" fmla="*/ 0 h 245"/>
                  <a:gd name="T2" fmla="*/ 199 w 1884"/>
                  <a:gd name="T3" fmla="*/ 0 h 245"/>
                  <a:gd name="T4" fmla="*/ 320 w 1884"/>
                  <a:gd name="T5" fmla="*/ 0 h 245"/>
                  <a:gd name="T6" fmla="*/ 339 w 1884"/>
                  <a:gd name="T7" fmla="*/ 4 h 245"/>
                  <a:gd name="T8" fmla="*/ 699 w 1884"/>
                  <a:gd name="T9" fmla="*/ 124 h 245"/>
                  <a:gd name="T10" fmla="*/ 667 w 1884"/>
                  <a:gd name="T11" fmla="*/ 122 h 245"/>
                  <a:gd name="T12" fmla="*/ 865 w 1884"/>
                  <a:gd name="T13" fmla="*/ 80 h 245"/>
                  <a:gd name="T14" fmla="*/ 878 w 1884"/>
                  <a:gd name="T15" fmla="*/ 79 h 245"/>
                  <a:gd name="T16" fmla="*/ 1080 w 1884"/>
                  <a:gd name="T17" fmla="*/ 79 h 245"/>
                  <a:gd name="T18" fmla="*/ 1884 w 1884"/>
                  <a:gd name="T19" fmla="*/ 121 h 245"/>
                  <a:gd name="T20" fmla="*/ 1877 w 1884"/>
                  <a:gd name="T21" fmla="*/ 244 h 245"/>
                  <a:gd name="T22" fmla="*/ 1080 w 1884"/>
                  <a:gd name="T23" fmla="*/ 203 h 245"/>
                  <a:gd name="T24" fmla="*/ 878 w 1884"/>
                  <a:gd name="T25" fmla="*/ 203 h 245"/>
                  <a:gd name="T26" fmla="*/ 890 w 1884"/>
                  <a:gd name="T27" fmla="*/ 202 h 245"/>
                  <a:gd name="T28" fmla="*/ 692 w 1884"/>
                  <a:gd name="T29" fmla="*/ 243 h 245"/>
                  <a:gd name="T30" fmla="*/ 660 w 1884"/>
                  <a:gd name="T31" fmla="*/ 241 h 245"/>
                  <a:gd name="T32" fmla="*/ 300 w 1884"/>
                  <a:gd name="T33" fmla="*/ 121 h 245"/>
                  <a:gd name="T34" fmla="*/ 320 w 1884"/>
                  <a:gd name="T35" fmla="*/ 124 h 245"/>
                  <a:gd name="T36" fmla="*/ 199 w 1884"/>
                  <a:gd name="T37" fmla="*/ 124 h 245"/>
                  <a:gd name="T38" fmla="*/ 0 w 1884"/>
                  <a:gd name="T39" fmla="*/ 124 h 245"/>
                  <a:gd name="T40" fmla="*/ 0 w 1884"/>
                  <a:gd name="T41"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4" h="245">
                    <a:moveTo>
                      <a:pt x="0" y="0"/>
                    </a:moveTo>
                    <a:lnTo>
                      <a:pt x="199" y="0"/>
                    </a:lnTo>
                    <a:lnTo>
                      <a:pt x="320" y="0"/>
                    </a:lnTo>
                    <a:cubicBezTo>
                      <a:pt x="327" y="0"/>
                      <a:pt x="333" y="2"/>
                      <a:pt x="339" y="4"/>
                    </a:cubicBezTo>
                    <a:lnTo>
                      <a:pt x="699" y="124"/>
                    </a:lnTo>
                    <a:lnTo>
                      <a:pt x="667" y="122"/>
                    </a:lnTo>
                    <a:lnTo>
                      <a:pt x="865" y="80"/>
                    </a:lnTo>
                    <a:cubicBezTo>
                      <a:pt x="869" y="80"/>
                      <a:pt x="874" y="79"/>
                      <a:pt x="878" y="79"/>
                    </a:cubicBezTo>
                    <a:lnTo>
                      <a:pt x="1080" y="79"/>
                    </a:lnTo>
                    <a:lnTo>
                      <a:pt x="1884" y="121"/>
                    </a:lnTo>
                    <a:lnTo>
                      <a:pt x="1877" y="244"/>
                    </a:lnTo>
                    <a:lnTo>
                      <a:pt x="1080" y="203"/>
                    </a:lnTo>
                    <a:lnTo>
                      <a:pt x="878" y="203"/>
                    </a:lnTo>
                    <a:lnTo>
                      <a:pt x="890" y="202"/>
                    </a:lnTo>
                    <a:lnTo>
                      <a:pt x="692" y="243"/>
                    </a:lnTo>
                    <a:cubicBezTo>
                      <a:pt x="682" y="245"/>
                      <a:pt x="670" y="245"/>
                      <a:pt x="660" y="241"/>
                    </a:cubicBezTo>
                    <a:lnTo>
                      <a:pt x="300" y="121"/>
                    </a:lnTo>
                    <a:lnTo>
                      <a:pt x="320" y="124"/>
                    </a:lnTo>
                    <a:lnTo>
                      <a:pt x="199" y="124"/>
                    </a:lnTo>
                    <a:lnTo>
                      <a:pt x="0" y="124"/>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1" name="Freeform 52"/>
              <p:cNvSpPr>
                <a:spLocks/>
              </p:cNvSpPr>
              <p:nvPr/>
            </p:nvSpPr>
            <p:spPr bwMode="auto">
              <a:xfrm>
                <a:off x="7337426" y="2971800"/>
                <a:ext cx="693738" cy="68263"/>
              </a:xfrm>
              <a:custGeom>
                <a:avLst/>
                <a:gdLst>
                  <a:gd name="T0" fmla="*/ 0 w 2044"/>
                  <a:gd name="T1" fmla="*/ 0 h 204"/>
                  <a:gd name="T2" fmla="*/ 243 w 2044"/>
                  <a:gd name="T3" fmla="*/ 0 h 204"/>
                  <a:gd name="T4" fmla="*/ 442 w 2044"/>
                  <a:gd name="T5" fmla="*/ 0 h 204"/>
                  <a:gd name="T6" fmla="*/ 454 w 2044"/>
                  <a:gd name="T7" fmla="*/ 2 h 204"/>
                  <a:gd name="T8" fmla="*/ 657 w 2044"/>
                  <a:gd name="T9" fmla="*/ 44 h 204"/>
                  <a:gd name="T10" fmla="*/ 644 w 2044"/>
                  <a:gd name="T11" fmla="*/ 43 h 204"/>
                  <a:gd name="T12" fmla="*/ 761 w 2044"/>
                  <a:gd name="T13" fmla="*/ 43 h 204"/>
                  <a:gd name="T14" fmla="*/ 964 w 2044"/>
                  <a:gd name="T15" fmla="*/ 43 h 204"/>
                  <a:gd name="T16" fmla="*/ 1243 w 2044"/>
                  <a:gd name="T17" fmla="*/ 43 h 204"/>
                  <a:gd name="T18" fmla="*/ 1522 w 2044"/>
                  <a:gd name="T19" fmla="*/ 43 h 204"/>
                  <a:gd name="T20" fmla="*/ 1532 w 2044"/>
                  <a:gd name="T21" fmla="*/ 43 h 204"/>
                  <a:gd name="T22" fmla="*/ 1771 w 2044"/>
                  <a:gd name="T23" fmla="*/ 81 h 204"/>
                  <a:gd name="T24" fmla="*/ 1761 w 2044"/>
                  <a:gd name="T25" fmla="*/ 80 h 204"/>
                  <a:gd name="T26" fmla="*/ 1923 w 2044"/>
                  <a:gd name="T27" fmla="*/ 80 h 204"/>
                  <a:gd name="T28" fmla="*/ 2044 w 2044"/>
                  <a:gd name="T29" fmla="*/ 80 h 204"/>
                  <a:gd name="T30" fmla="*/ 2044 w 2044"/>
                  <a:gd name="T31" fmla="*/ 204 h 204"/>
                  <a:gd name="T32" fmla="*/ 1923 w 2044"/>
                  <a:gd name="T33" fmla="*/ 204 h 204"/>
                  <a:gd name="T34" fmla="*/ 1761 w 2044"/>
                  <a:gd name="T35" fmla="*/ 204 h 204"/>
                  <a:gd name="T36" fmla="*/ 1751 w 2044"/>
                  <a:gd name="T37" fmla="*/ 204 h 204"/>
                  <a:gd name="T38" fmla="*/ 1513 w 2044"/>
                  <a:gd name="T39" fmla="*/ 166 h 204"/>
                  <a:gd name="T40" fmla="*/ 1522 w 2044"/>
                  <a:gd name="T41" fmla="*/ 167 h 204"/>
                  <a:gd name="T42" fmla="*/ 1243 w 2044"/>
                  <a:gd name="T43" fmla="*/ 167 h 204"/>
                  <a:gd name="T44" fmla="*/ 964 w 2044"/>
                  <a:gd name="T45" fmla="*/ 167 h 204"/>
                  <a:gd name="T46" fmla="*/ 761 w 2044"/>
                  <a:gd name="T47" fmla="*/ 167 h 204"/>
                  <a:gd name="T48" fmla="*/ 644 w 2044"/>
                  <a:gd name="T49" fmla="*/ 167 h 204"/>
                  <a:gd name="T50" fmla="*/ 631 w 2044"/>
                  <a:gd name="T51" fmla="*/ 165 h 204"/>
                  <a:gd name="T52" fmla="*/ 429 w 2044"/>
                  <a:gd name="T53" fmla="*/ 123 h 204"/>
                  <a:gd name="T54" fmla="*/ 442 w 2044"/>
                  <a:gd name="T55" fmla="*/ 124 h 204"/>
                  <a:gd name="T56" fmla="*/ 243 w 2044"/>
                  <a:gd name="T57" fmla="*/ 124 h 204"/>
                  <a:gd name="T58" fmla="*/ 0 w 2044"/>
                  <a:gd name="T59" fmla="*/ 124 h 204"/>
                  <a:gd name="T60" fmla="*/ 0 w 2044"/>
                  <a:gd name="T61"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44" h="204">
                    <a:moveTo>
                      <a:pt x="0" y="0"/>
                    </a:moveTo>
                    <a:lnTo>
                      <a:pt x="243" y="0"/>
                    </a:lnTo>
                    <a:lnTo>
                      <a:pt x="442" y="0"/>
                    </a:lnTo>
                    <a:cubicBezTo>
                      <a:pt x="446" y="0"/>
                      <a:pt x="450" y="1"/>
                      <a:pt x="454" y="2"/>
                    </a:cubicBezTo>
                    <a:lnTo>
                      <a:pt x="657" y="44"/>
                    </a:lnTo>
                    <a:lnTo>
                      <a:pt x="644" y="43"/>
                    </a:lnTo>
                    <a:lnTo>
                      <a:pt x="761" y="43"/>
                    </a:lnTo>
                    <a:lnTo>
                      <a:pt x="964" y="43"/>
                    </a:lnTo>
                    <a:lnTo>
                      <a:pt x="1243" y="43"/>
                    </a:lnTo>
                    <a:lnTo>
                      <a:pt x="1522" y="43"/>
                    </a:lnTo>
                    <a:cubicBezTo>
                      <a:pt x="1526" y="43"/>
                      <a:pt x="1529" y="43"/>
                      <a:pt x="1532" y="43"/>
                    </a:cubicBezTo>
                    <a:lnTo>
                      <a:pt x="1771" y="81"/>
                    </a:lnTo>
                    <a:lnTo>
                      <a:pt x="1761" y="80"/>
                    </a:lnTo>
                    <a:lnTo>
                      <a:pt x="1923" y="80"/>
                    </a:lnTo>
                    <a:lnTo>
                      <a:pt x="2044" y="80"/>
                    </a:lnTo>
                    <a:lnTo>
                      <a:pt x="2044" y="204"/>
                    </a:lnTo>
                    <a:lnTo>
                      <a:pt x="1923" y="204"/>
                    </a:lnTo>
                    <a:lnTo>
                      <a:pt x="1761" y="204"/>
                    </a:lnTo>
                    <a:cubicBezTo>
                      <a:pt x="1758" y="204"/>
                      <a:pt x="1755" y="204"/>
                      <a:pt x="1751" y="204"/>
                    </a:cubicBezTo>
                    <a:lnTo>
                      <a:pt x="1513" y="166"/>
                    </a:lnTo>
                    <a:lnTo>
                      <a:pt x="1522" y="167"/>
                    </a:lnTo>
                    <a:lnTo>
                      <a:pt x="1243" y="167"/>
                    </a:lnTo>
                    <a:lnTo>
                      <a:pt x="964" y="167"/>
                    </a:lnTo>
                    <a:lnTo>
                      <a:pt x="761" y="167"/>
                    </a:lnTo>
                    <a:lnTo>
                      <a:pt x="644" y="167"/>
                    </a:lnTo>
                    <a:cubicBezTo>
                      <a:pt x="640" y="167"/>
                      <a:pt x="636" y="166"/>
                      <a:pt x="631" y="165"/>
                    </a:cubicBezTo>
                    <a:lnTo>
                      <a:pt x="429" y="123"/>
                    </a:lnTo>
                    <a:lnTo>
                      <a:pt x="442" y="124"/>
                    </a:lnTo>
                    <a:lnTo>
                      <a:pt x="243" y="124"/>
                    </a:lnTo>
                    <a:lnTo>
                      <a:pt x="0" y="124"/>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2" name="Freeform 53"/>
              <p:cNvSpPr>
                <a:spLocks/>
              </p:cNvSpPr>
              <p:nvPr/>
            </p:nvSpPr>
            <p:spPr bwMode="auto">
              <a:xfrm>
                <a:off x="7442201" y="3027363"/>
                <a:ext cx="650875" cy="244475"/>
              </a:xfrm>
              <a:custGeom>
                <a:avLst/>
                <a:gdLst>
                  <a:gd name="T0" fmla="*/ 19 w 1915"/>
                  <a:gd name="T1" fmla="*/ 0 h 722"/>
                  <a:gd name="T2" fmla="*/ 262 w 1915"/>
                  <a:gd name="T3" fmla="*/ 38 h 722"/>
                  <a:gd name="T4" fmla="*/ 426 w 1915"/>
                  <a:gd name="T5" fmla="*/ 81 h 722"/>
                  <a:gd name="T6" fmla="*/ 551 w 1915"/>
                  <a:gd name="T7" fmla="*/ 124 h 722"/>
                  <a:gd name="T8" fmla="*/ 565 w 1915"/>
                  <a:gd name="T9" fmla="*/ 130 h 722"/>
                  <a:gd name="T10" fmla="*/ 686 w 1915"/>
                  <a:gd name="T11" fmla="*/ 209 h 722"/>
                  <a:gd name="T12" fmla="*/ 668 w 1915"/>
                  <a:gd name="T13" fmla="*/ 201 h 722"/>
                  <a:gd name="T14" fmla="*/ 826 w 1915"/>
                  <a:gd name="T15" fmla="*/ 243 h 722"/>
                  <a:gd name="T16" fmla="*/ 1035 w 1915"/>
                  <a:gd name="T17" fmla="*/ 324 h 722"/>
                  <a:gd name="T18" fmla="*/ 1012 w 1915"/>
                  <a:gd name="T19" fmla="*/ 320 h 722"/>
                  <a:gd name="T20" fmla="*/ 1210 w 1915"/>
                  <a:gd name="T21" fmla="*/ 320 h 722"/>
                  <a:gd name="T22" fmla="*/ 1233 w 1915"/>
                  <a:gd name="T23" fmla="*/ 324 h 722"/>
                  <a:gd name="T24" fmla="*/ 1435 w 1915"/>
                  <a:gd name="T25" fmla="*/ 404 h 722"/>
                  <a:gd name="T26" fmla="*/ 1550 w 1915"/>
                  <a:gd name="T27" fmla="*/ 445 h 722"/>
                  <a:gd name="T28" fmla="*/ 1915 w 1915"/>
                  <a:gd name="T29" fmla="*/ 609 h 722"/>
                  <a:gd name="T30" fmla="*/ 1864 w 1915"/>
                  <a:gd name="T31" fmla="*/ 722 h 722"/>
                  <a:gd name="T32" fmla="*/ 1509 w 1915"/>
                  <a:gd name="T33" fmla="*/ 561 h 722"/>
                  <a:gd name="T34" fmla="*/ 1390 w 1915"/>
                  <a:gd name="T35" fmla="*/ 519 h 722"/>
                  <a:gd name="T36" fmla="*/ 1188 w 1915"/>
                  <a:gd name="T37" fmla="*/ 440 h 722"/>
                  <a:gd name="T38" fmla="*/ 1210 w 1915"/>
                  <a:gd name="T39" fmla="*/ 444 h 722"/>
                  <a:gd name="T40" fmla="*/ 1012 w 1915"/>
                  <a:gd name="T41" fmla="*/ 444 h 722"/>
                  <a:gd name="T42" fmla="*/ 990 w 1915"/>
                  <a:gd name="T43" fmla="*/ 440 h 722"/>
                  <a:gd name="T44" fmla="*/ 794 w 1915"/>
                  <a:gd name="T45" fmla="*/ 363 h 722"/>
                  <a:gd name="T46" fmla="*/ 636 w 1915"/>
                  <a:gd name="T47" fmla="*/ 321 h 722"/>
                  <a:gd name="T48" fmla="*/ 618 w 1915"/>
                  <a:gd name="T49" fmla="*/ 313 h 722"/>
                  <a:gd name="T50" fmla="*/ 497 w 1915"/>
                  <a:gd name="T51" fmla="*/ 234 h 722"/>
                  <a:gd name="T52" fmla="*/ 511 w 1915"/>
                  <a:gd name="T53" fmla="*/ 241 h 722"/>
                  <a:gd name="T54" fmla="*/ 394 w 1915"/>
                  <a:gd name="T55" fmla="*/ 201 h 722"/>
                  <a:gd name="T56" fmla="*/ 243 w 1915"/>
                  <a:gd name="T57" fmla="*/ 160 h 722"/>
                  <a:gd name="T58" fmla="*/ 0 w 1915"/>
                  <a:gd name="T59" fmla="*/ 123 h 722"/>
                  <a:gd name="T60" fmla="*/ 19 w 1915"/>
                  <a:gd name="T61"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15" h="722">
                    <a:moveTo>
                      <a:pt x="19" y="0"/>
                    </a:moveTo>
                    <a:lnTo>
                      <a:pt x="262" y="38"/>
                    </a:lnTo>
                    <a:lnTo>
                      <a:pt x="426" y="81"/>
                    </a:lnTo>
                    <a:lnTo>
                      <a:pt x="551" y="124"/>
                    </a:lnTo>
                    <a:cubicBezTo>
                      <a:pt x="556" y="125"/>
                      <a:pt x="561" y="128"/>
                      <a:pt x="565" y="130"/>
                    </a:cubicBezTo>
                    <a:lnTo>
                      <a:pt x="686" y="209"/>
                    </a:lnTo>
                    <a:lnTo>
                      <a:pt x="668" y="201"/>
                    </a:lnTo>
                    <a:lnTo>
                      <a:pt x="826" y="243"/>
                    </a:lnTo>
                    <a:lnTo>
                      <a:pt x="1035" y="324"/>
                    </a:lnTo>
                    <a:lnTo>
                      <a:pt x="1012" y="320"/>
                    </a:lnTo>
                    <a:lnTo>
                      <a:pt x="1210" y="320"/>
                    </a:lnTo>
                    <a:cubicBezTo>
                      <a:pt x="1218" y="320"/>
                      <a:pt x="1226" y="322"/>
                      <a:pt x="1233" y="324"/>
                    </a:cubicBezTo>
                    <a:lnTo>
                      <a:pt x="1435" y="404"/>
                    </a:lnTo>
                    <a:lnTo>
                      <a:pt x="1550" y="445"/>
                    </a:lnTo>
                    <a:lnTo>
                      <a:pt x="1915" y="609"/>
                    </a:lnTo>
                    <a:lnTo>
                      <a:pt x="1864" y="722"/>
                    </a:lnTo>
                    <a:lnTo>
                      <a:pt x="1509" y="561"/>
                    </a:lnTo>
                    <a:lnTo>
                      <a:pt x="1390" y="519"/>
                    </a:lnTo>
                    <a:lnTo>
                      <a:pt x="1188" y="440"/>
                    </a:lnTo>
                    <a:lnTo>
                      <a:pt x="1210" y="444"/>
                    </a:lnTo>
                    <a:lnTo>
                      <a:pt x="1012" y="444"/>
                    </a:lnTo>
                    <a:cubicBezTo>
                      <a:pt x="1004" y="444"/>
                      <a:pt x="997" y="443"/>
                      <a:pt x="990" y="440"/>
                    </a:cubicBezTo>
                    <a:lnTo>
                      <a:pt x="794" y="363"/>
                    </a:lnTo>
                    <a:lnTo>
                      <a:pt x="636" y="321"/>
                    </a:lnTo>
                    <a:cubicBezTo>
                      <a:pt x="630" y="320"/>
                      <a:pt x="624" y="317"/>
                      <a:pt x="618" y="313"/>
                    </a:cubicBezTo>
                    <a:lnTo>
                      <a:pt x="497" y="234"/>
                    </a:lnTo>
                    <a:lnTo>
                      <a:pt x="511" y="241"/>
                    </a:lnTo>
                    <a:lnTo>
                      <a:pt x="394" y="201"/>
                    </a:lnTo>
                    <a:lnTo>
                      <a:pt x="243" y="160"/>
                    </a:lnTo>
                    <a:lnTo>
                      <a:pt x="0" y="123"/>
                    </a:lnTo>
                    <a:lnTo>
                      <a:pt x="19"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3" name="Freeform 54"/>
              <p:cNvSpPr>
                <a:spLocks/>
              </p:cNvSpPr>
              <p:nvPr/>
            </p:nvSpPr>
            <p:spPr bwMode="auto">
              <a:xfrm>
                <a:off x="763588" y="2984500"/>
                <a:ext cx="868363" cy="41275"/>
              </a:xfrm>
              <a:custGeom>
                <a:avLst/>
                <a:gdLst>
                  <a:gd name="T0" fmla="*/ 7 w 10235"/>
                  <a:gd name="T1" fmla="*/ 168 h 480"/>
                  <a:gd name="T2" fmla="*/ 3205 w 10235"/>
                  <a:gd name="T3" fmla="*/ 320 h 480"/>
                  <a:gd name="T4" fmla="*/ 3192 w 10235"/>
                  <a:gd name="T5" fmla="*/ 320 h 480"/>
                  <a:gd name="T6" fmla="*/ 4468 w 10235"/>
                  <a:gd name="T7" fmla="*/ 168 h 480"/>
                  <a:gd name="T8" fmla="*/ 6383 w 10235"/>
                  <a:gd name="T9" fmla="*/ 168 h 480"/>
                  <a:gd name="T10" fmla="*/ 7352 w 10235"/>
                  <a:gd name="T11" fmla="*/ 168 h 480"/>
                  <a:gd name="T12" fmla="*/ 8467 w 10235"/>
                  <a:gd name="T13" fmla="*/ 168 h 480"/>
                  <a:gd name="T14" fmla="*/ 10220 w 10235"/>
                  <a:gd name="T15" fmla="*/ 0 h 480"/>
                  <a:gd name="T16" fmla="*/ 10235 w 10235"/>
                  <a:gd name="T17" fmla="*/ 159 h 480"/>
                  <a:gd name="T18" fmla="*/ 8467 w 10235"/>
                  <a:gd name="T19" fmla="*/ 328 h 480"/>
                  <a:gd name="T20" fmla="*/ 7352 w 10235"/>
                  <a:gd name="T21" fmla="*/ 328 h 480"/>
                  <a:gd name="T22" fmla="*/ 6383 w 10235"/>
                  <a:gd name="T23" fmla="*/ 328 h 480"/>
                  <a:gd name="T24" fmla="*/ 4487 w 10235"/>
                  <a:gd name="T25" fmla="*/ 327 h 480"/>
                  <a:gd name="T26" fmla="*/ 3211 w 10235"/>
                  <a:gd name="T27" fmla="*/ 479 h 480"/>
                  <a:gd name="T28" fmla="*/ 3198 w 10235"/>
                  <a:gd name="T29" fmla="*/ 479 h 480"/>
                  <a:gd name="T30" fmla="*/ 0 w 10235"/>
                  <a:gd name="T31" fmla="*/ 328 h 480"/>
                  <a:gd name="T32" fmla="*/ 7 w 10235"/>
                  <a:gd name="T33" fmla="*/ 16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35" h="480">
                    <a:moveTo>
                      <a:pt x="7" y="168"/>
                    </a:moveTo>
                    <a:lnTo>
                      <a:pt x="3205" y="320"/>
                    </a:lnTo>
                    <a:lnTo>
                      <a:pt x="3192" y="320"/>
                    </a:lnTo>
                    <a:lnTo>
                      <a:pt x="4468" y="168"/>
                    </a:lnTo>
                    <a:lnTo>
                      <a:pt x="6383" y="168"/>
                    </a:lnTo>
                    <a:lnTo>
                      <a:pt x="7352" y="168"/>
                    </a:lnTo>
                    <a:lnTo>
                      <a:pt x="8467" y="168"/>
                    </a:lnTo>
                    <a:lnTo>
                      <a:pt x="10220" y="0"/>
                    </a:lnTo>
                    <a:lnTo>
                      <a:pt x="10235" y="159"/>
                    </a:lnTo>
                    <a:lnTo>
                      <a:pt x="8467" y="328"/>
                    </a:lnTo>
                    <a:lnTo>
                      <a:pt x="7352" y="328"/>
                    </a:lnTo>
                    <a:lnTo>
                      <a:pt x="6383" y="328"/>
                    </a:lnTo>
                    <a:lnTo>
                      <a:pt x="4487" y="327"/>
                    </a:lnTo>
                    <a:lnTo>
                      <a:pt x="3211" y="479"/>
                    </a:lnTo>
                    <a:cubicBezTo>
                      <a:pt x="3207" y="479"/>
                      <a:pt x="3202" y="480"/>
                      <a:pt x="3198" y="479"/>
                    </a:cubicBezTo>
                    <a:lnTo>
                      <a:pt x="0" y="328"/>
                    </a:lnTo>
                    <a:lnTo>
                      <a:pt x="7" y="168"/>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4" name="Freeform 55"/>
              <p:cNvSpPr>
                <a:spLocks/>
              </p:cNvSpPr>
              <p:nvPr/>
            </p:nvSpPr>
            <p:spPr bwMode="auto">
              <a:xfrm>
                <a:off x="1355726" y="3001963"/>
                <a:ext cx="225425" cy="119063"/>
              </a:xfrm>
              <a:custGeom>
                <a:avLst/>
                <a:gdLst>
                  <a:gd name="T0" fmla="*/ 0 w 2662"/>
                  <a:gd name="T1" fmla="*/ 1274 h 1403"/>
                  <a:gd name="T2" fmla="*/ 648 w 2662"/>
                  <a:gd name="T3" fmla="*/ 792 h 1403"/>
                  <a:gd name="T4" fmla="*/ 696 w 2662"/>
                  <a:gd name="T5" fmla="*/ 776 h 1403"/>
                  <a:gd name="T6" fmla="*/ 1165 w 2662"/>
                  <a:gd name="T7" fmla="*/ 776 h 1403"/>
                  <a:gd name="T8" fmla="*/ 1140 w 2662"/>
                  <a:gd name="T9" fmla="*/ 781 h 1403"/>
                  <a:gd name="T10" fmla="*/ 1626 w 2662"/>
                  <a:gd name="T11" fmla="*/ 614 h 1403"/>
                  <a:gd name="T12" fmla="*/ 1652 w 2662"/>
                  <a:gd name="T13" fmla="*/ 610 h 1403"/>
                  <a:gd name="T14" fmla="*/ 1976 w 2662"/>
                  <a:gd name="T15" fmla="*/ 610 h 1403"/>
                  <a:gd name="T16" fmla="*/ 1918 w 2662"/>
                  <a:gd name="T17" fmla="*/ 634 h 1403"/>
                  <a:gd name="T18" fmla="*/ 2388 w 2662"/>
                  <a:gd name="T19" fmla="*/ 152 h 1403"/>
                  <a:gd name="T20" fmla="*/ 2553 w 2662"/>
                  <a:gd name="T21" fmla="*/ 0 h 1403"/>
                  <a:gd name="T22" fmla="*/ 2662 w 2662"/>
                  <a:gd name="T23" fmla="*/ 117 h 1403"/>
                  <a:gd name="T24" fmla="*/ 2503 w 2662"/>
                  <a:gd name="T25" fmla="*/ 264 h 1403"/>
                  <a:gd name="T26" fmla="*/ 2033 w 2662"/>
                  <a:gd name="T27" fmla="*/ 746 h 1403"/>
                  <a:gd name="T28" fmla="*/ 1976 w 2662"/>
                  <a:gd name="T29" fmla="*/ 770 h 1403"/>
                  <a:gd name="T30" fmla="*/ 1652 w 2662"/>
                  <a:gd name="T31" fmla="*/ 770 h 1403"/>
                  <a:gd name="T32" fmla="*/ 1677 w 2662"/>
                  <a:gd name="T33" fmla="*/ 766 h 1403"/>
                  <a:gd name="T34" fmla="*/ 1191 w 2662"/>
                  <a:gd name="T35" fmla="*/ 932 h 1403"/>
                  <a:gd name="T36" fmla="*/ 1165 w 2662"/>
                  <a:gd name="T37" fmla="*/ 936 h 1403"/>
                  <a:gd name="T38" fmla="*/ 696 w 2662"/>
                  <a:gd name="T39" fmla="*/ 936 h 1403"/>
                  <a:gd name="T40" fmla="*/ 743 w 2662"/>
                  <a:gd name="T41" fmla="*/ 921 h 1403"/>
                  <a:gd name="T42" fmla="*/ 95 w 2662"/>
                  <a:gd name="T43" fmla="*/ 1403 h 1403"/>
                  <a:gd name="T44" fmla="*/ 0 w 2662"/>
                  <a:gd name="T45" fmla="*/ 1274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62" h="1403">
                    <a:moveTo>
                      <a:pt x="0" y="1274"/>
                    </a:moveTo>
                    <a:lnTo>
                      <a:pt x="648" y="792"/>
                    </a:lnTo>
                    <a:cubicBezTo>
                      <a:pt x="662" y="782"/>
                      <a:pt x="678" y="776"/>
                      <a:pt x="696" y="776"/>
                    </a:cubicBezTo>
                    <a:lnTo>
                      <a:pt x="1165" y="776"/>
                    </a:lnTo>
                    <a:lnTo>
                      <a:pt x="1140" y="781"/>
                    </a:lnTo>
                    <a:lnTo>
                      <a:pt x="1626" y="614"/>
                    </a:lnTo>
                    <a:cubicBezTo>
                      <a:pt x="1634" y="612"/>
                      <a:pt x="1643" y="610"/>
                      <a:pt x="1652" y="610"/>
                    </a:cubicBezTo>
                    <a:lnTo>
                      <a:pt x="1976" y="610"/>
                    </a:lnTo>
                    <a:lnTo>
                      <a:pt x="1918" y="634"/>
                    </a:lnTo>
                    <a:lnTo>
                      <a:pt x="2388" y="152"/>
                    </a:lnTo>
                    <a:lnTo>
                      <a:pt x="2553" y="0"/>
                    </a:lnTo>
                    <a:lnTo>
                      <a:pt x="2662" y="117"/>
                    </a:lnTo>
                    <a:lnTo>
                      <a:pt x="2503" y="264"/>
                    </a:lnTo>
                    <a:lnTo>
                      <a:pt x="2033" y="746"/>
                    </a:lnTo>
                    <a:cubicBezTo>
                      <a:pt x="2018" y="761"/>
                      <a:pt x="1997" y="770"/>
                      <a:pt x="1976" y="770"/>
                    </a:cubicBezTo>
                    <a:lnTo>
                      <a:pt x="1652" y="770"/>
                    </a:lnTo>
                    <a:lnTo>
                      <a:pt x="1677" y="766"/>
                    </a:lnTo>
                    <a:lnTo>
                      <a:pt x="1191" y="932"/>
                    </a:lnTo>
                    <a:cubicBezTo>
                      <a:pt x="1183" y="935"/>
                      <a:pt x="1174" y="936"/>
                      <a:pt x="1165" y="936"/>
                    </a:cubicBezTo>
                    <a:lnTo>
                      <a:pt x="696" y="936"/>
                    </a:lnTo>
                    <a:lnTo>
                      <a:pt x="743" y="921"/>
                    </a:lnTo>
                    <a:lnTo>
                      <a:pt x="95" y="1403"/>
                    </a:lnTo>
                    <a:lnTo>
                      <a:pt x="0" y="1274"/>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5" name="Freeform 56"/>
              <p:cNvSpPr>
                <a:spLocks/>
              </p:cNvSpPr>
              <p:nvPr/>
            </p:nvSpPr>
            <p:spPr bwMode="auto">
              <a:xfrm>
                <a:off x="1773238" y="2847975"/>
                <a:ext cx="604838" cy="314325"/>
              </a:xfrm>
              <a:custGeom>
                <a:avLst/>
                <a:gdLst>
                  <a:gd name="T0" fmla="*/ 2651 w 7120"/>
                  <a:gd name="T1" fmla="*/ 157 h 3710"/>
                  <a:gd name="T2" fmla="*/ 1680 w 7120"/>
                  <a:gd name="T3" fmla="*/ 324 h 3710"/>
                  <a:gd name="T4" fmla="*/ 890 w 7120"/>
                  <a:gd name="T5" fmla="*/ 490 h 3710"/>
                  <a:gd name="T6" fmla="*/ 940 w 7120"/>
                  <a:gd name="T7" fmla="*/ 456 h 3710"/>
                  <a:gd name="T8" fmla="*/ 616 w 7120"/>
                  <a:gd name="T9" fmla="*/ 940 h 3710"/>
                  <a:gd name="T10" fmla="*/ 574 w 7120"/>
                  <a:gd name="T11" fmla="*/ 972 h 3710"/>
                  <a:gd name="T12" fmla="*/ 105 w 7120"/>
                  <a:gd name="T13" fmla="*/ 1122 h 3710"/>
                  <a:gd name="T14" fmla="*/ 160 w 7120"/>
                  <a:gd name="T15" fmla="*/ 1046 h 3710"/>
                  <a:gd name="T16" fmla="*/ 160 w 7120"/>
                  <a:gd name="T17" fmla="*/ 1529 h 3710"/>
                  <a:gd name="T18" fmla="*/ 138 w 7120"/>
                  <a:gd name="T19" fmla="*/ 1474 h 3710"/>
                  <a:gd name="T20" fmla="*/ 607 w 7120"/>
                  <a:gd name="T21" fmla="*/ 1957 h 3710"/>
                  <a:gd name="T22" fmla="*/ 550 w 7120"/>
                  <a:gd name="T23" fmla="*/ 1933 h 3710"/>
                  <a:gd name="T24" fmla="*/ 1521 w 7120"/>
                  <a:gd name="T25" fmla="*/ 1933 h 3710"/>
                  <a:gd name="T26" fmla="*/ 1547 w 7120"/>
                  <a:gd name="T27" fmla="*/ 1937 h 3710"/>
                  <a:gd name="T28" fmla="*/ 2502 w 7120"/>
                  <a:gd name="T29" fmla="*/ 2271 h 3710"/>
                  <a:gd name="T30" fmla="*/ 2476 w 7120"/>
                  <a:gd name="T31" fmla="*/ 2266 h 3710"/>
                  <a:gd name="T32" fmla="*/ 3123 w 7120"/>
                  <a:gd name="T33" fmla="*/ 2266 h 3710"/>
                  <a:gd name="T34" fmla="*/ 3135 w 7120"/>
                  <a:gd name="T35" fmla="*/ 2267 h 3710"/>
                  <a:gd name="T36" fmla="*/ 4090 w 7120"/>
                  <a:gd name="T37" fmla="*/ 2417 h 3710"/>
                  <a:gd name="T38" fmla="*/ 4887 w 7120"/>
                  <a:gd name="T39" fmla="*/ 2585 h 3710"/>
                  <a:gd name="T40" fmla="*/ 4871 w 7120"/>
                  <a:gd name="T41" fmla="*/ 2583 h 3710"/>
                  <a:gd name="T42" fmla="*/ 5842 w 7120"/>
                  <a:gd name="T43" fmla="*/ 2583 h 3710"/>
                  <a:gd name="T44" fmla="*/ 5913 w 7120"/>
                  <a:gd name="T45" fmla="*/ 2627 h 3710"/>
                  <a:gd name="T46" fmla="*/ 5906 w 7120"/>
                  <a:gd name="T47" fmla="*/ 2711 h 3710"/>
                  <a:gd name="T48" fmla="*/ 5421 w 7120"/>
                  <a:gd name="T49" fmla="*/ 3361 h 3710"/>
                  <a:gd name="T50" fmla="*/ 5400 w 7120"/>
                  <a:gd name="T51" fmla="*/ 3381 h 3710"/>
                  <a:gd name="T52" fmla="*/ 4915 w 7120"/>
                  <a:gd name="T53" fmla="*/ 3697 h 3710"/>
                  <a:gd name="T54" fmla="*/ 4871 w 7120"/>
                  <a:gd name="T55" fmla="*/ 3550 h 3710"/>
                  <a:gd name="T56" fmla="*/ 6149 w 7120"/>
                  <a:gd name="T57" fmla="*/ 3550 h 3710"/>
                  <a:gd name="T58" fmla="*/ 7120 w 7120"/>
                  <a:gd name="T59" fmla="*/ 3550 h 3710"/>
                  <a:gd name="T60" fmla="*/ 7120 w 7120"/>
                  <a:gd name="T61" fmla="*/ 3710 h 3710"/>
                  <a:gd name="T62" fmla="*/ 6149 w 7120"/>
                  <a:gd name="T63" fmla="*/ 3710 h 3710"/>
                  <a:gd name="T64" fmla="*/ 4871 w 7120"/>
                  <a:gd name="T65" fmla="*/ 3710 h 3710"/>
                  <a:gd name="T66" fmla="*/ 4794 w 7120"/>
                  <a:gd name="T67" fmla="*/ 3653 h 3710"/>
                  <a:gd name="T68" fmla="*/ 4827 w 7120"/>
                  <a:gd name="T69" fmla="*/ 3563 h 3710"/>
                  <a:gd name="T70" fmla="*/ 5313 w 7120"/>
                  <a:gd name="T71" fmla="*/ 3247 h 3710"/>
                  <a:gd name="T72" fmla="*/ 5292 w 7120"/>
                  <a:gd name="T73" fmla="*/ 3266 h 3710"/>
                  <a:gd name="T74" fmla="*/ 5778 w 7120"/>
                  <a:gd name="T75" fmla="*/ 2615 h 3710"/>
                  <a:gd name="T76" fmla="*/ 5842 w 7120"/>
                  <a:gd name="T77" fmla="*/ 2743 h 3710"/>
                  <a:gd name="T78" fmla="*/ 4871 w 7120"/>
                  <a:gd name="T79" fmla="*/ 2743 h 3710"/>
                  <a:gd name="T80" fmla="*/ 4854 w 7120"/>
                  <a:gd name="T81" fmla="*/ 2742 h 3710"/>
                  <a:gd name="T82" fmla="*/ 4065 w 7120"/>
                  <a:gd name="T83" fmla="*/ 2576 h 3710"/>
                  <a:gd name="T84" fmla="*/ 3111 w 7120"/>
                  <a:gd name="T85" fmla="*/ 2425 h 3710"/>
                  <a:gd name="T86" fmla="*/ 3123 w 7120"/>
                  <a:gd name="T87" fmla="*/ 2426 h 3710"/>
                  <a:gd name="T88" fmla="*/ 2476 w 7120"/>
                  <a:gd name="T89" fmla="*/ 2426 h 3710"/>
                  <a:gd name="T90" fmla="*/ 2449 w 7120"/>
                  <a:gd name="T91" fmla="*/ 2422 h 3710"/>
                  <a:gd name="T92" fmla="*/ 1494 w 7120"/>
                  <a:gd name="T93" fmla="*/ 2088 h 3710"/>
                  <a:gd name="T94" fmla="*/ 1521 w 7120"/>
                  <a:gd name="T95" fmla="*/ 2093 h 3710"/>
                  <a:gd name="T96" fmla="*/ 550 w 7120"/>
                  <a:gd name="T97" fmla="*/ 2093 h 3710"/>
                  <a:gd name="T98" fmla="*/ 492 w 7120"/>
                  <a:gd name="T99" fmla="*/ 2069 h 3710"/>
                  <a:gd name="T100" fmla="*/ 23 w 7120"/>
                  <a:gd name="T101" fmla="*/ 1585 h 3710"/>
                  <a:gd name="T102" fmla="*/ 0 w 7120"/>
                  <a:gd name="T103" fmla="*/ 1529 h 3710"/>
                  <a:gd name="T104" fmla="*/ 0 w 7120"/>
                  <a:gd name="T105" fmla="*/ 1046 h 3710"/>
                  <a:gd name="T106" fmla="*/ 56 w 7120"/>
                  <a:gd name="T107" fmla="*/ 969 h 3710"/>
                  <a:gd name="T108" fmla="*/ 525 w 7120"/>
                  <a:gd name="T109" fmla="*/ 819 h 3710"/>
                  <a:gd name="T110" fmla="*/ 483 w 7120"/>
                  <a:gd name="T111" fmla="*/ 851 h 3710"/>
                  <a:gd name="T112" fmla="*/ 807 w 7120"/>
                  <a:gd name="T113" fmla="*/ 367 h 3710"/>
                  <a:gd name="T114" fmla="*/ 857 w 7120"/>
                  <a:gd name="T115" fmla="*/ 334 h 3710"/>
                  <a:gd name="T116" fmla="*/ 1653 w 7120"/>
                  <a:gd name="T117" fmla="*/ 166 h 3710"/>
                  <a:gd name="T118" fmla="*/ 2624 w 7120"/>
                  <a:gd name="T119" fmla="*/ 0 h 3710"/>
                  <a:gd name="T120" fmla="*/ 2651 w 7120"/>
                  <a:gd name="T121" fmla="*/ 157 h 3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120" h="3710">
                    <a:moveTo>
                      <a:pt x="2651" y="157"/>
                    </a:moveTo>
                    <a:lnTo>
                      <a:pt x="1680" y="324"/>
                    </a:lnTo>
                    <a:lnTo>
                      <a:pt x="890" y="490"/>
                    </a:lnTo>
                    <a:lnTo>
                      <a:pt x="940" y="456"/>
                    </a:lnTo>
                    <a:lnTo>
                      <a:pt x="616" y="940"/>
                    </a:lnTo>
                    <a:cubicBezTo>
                      <a:pt x="606" y="955"/>
                      <a:pt x="591" y="966"/>
                      <a:pt x="574" y="972"/>
                    </a:cubicBezTo>
                    <a:lnTo>
                      <a:pt x="105" y="1122"/>
                    </a:lnTo>
                    <a:lnTo>
                      <a:pt x="160" y="1046"/>
                    </a:lnTo>
                    <a:lnTo>
                      <a:pt x="160" y="1529"/>
                    </a:lnTo>
                    <a:lnTo>
                      <a:pt x="138" y="1474"/>
                    </a:lnTo>
                    <a:lnTo>
                      <a:pt x="607" y="1957"/>
                    </a:lnTo>
                    <a:lnTo>
                      <a:pt x="550" y="1933"/>
                    </a:lnTo>
                    <a:lnTo>
                      <a:pt x="1521" y="1933"/>
                    </a:lnTo>
                    <a:cubicBezTo>
                      <a:pt x="1530" y="1933"/>
                      <a:pt x="1539" y="1934"/>
                      <a:pt x="1547" y="1937"/>
                    </a:cubicBezTo>
                    <a:lnTo>
                      <a:pt x="2502" y="2271"/>
                    </a:lnTo>
                    <a:lnTo>
                      <a:pt x="2476" y="2266"/>
                    </a:lnTo>
                    <a:lnTo>
                      <a:pt x="3123" y="2266"/>
                    </a:lnTo>
                    <a:cubicBezTo>
                      <a:pt x="3127" y="2266"/>
                      <a:pt x="3131" y="2267"/>
                      <a:pt x="3135" y="2267"/>
                    </a:cubicBezTo>
                    <a:lnTo>
                      <a:pt x="4090" y="2417"/>
                    </a:lnTo>
                    <a:lnTo>
                      <a:pt x="4887" y="2585"/>
                    </a:lnTo>
                    <a:lnTo>
                      <a:pt x="4871" y="2583"/>
                    </a:lnTo>
                    <a:lnTo>
                      <a:pt x="5842" y="2583"/>
                    </a:lnTo>
                    <a:cubicBezTo>
                      <a:pt x="5872" y="2583"/>
                      <a:pt x="5900" y="2600"/>
                      <a:pt x="5913" y="2627"/>
                    </a:cubicBezTo>
                    <a:cubicBezTo>
                      <a:pt x="5927" y="2654"/>
                      <a:pt x="5924" y="2687"/>
                      <a:pt x="5906" y="2711"/>
                    </a:cubicBezTo>
                    <a:lnTo>
                      <a:pt x="5421" y="3361"/>
                    </a:lnTo>
                    <a:cubicBezTo>
                      <a:pt x="5415" y="3369"/>
                      <a:pt x="5408" y="3375"/>
                      <a:pt x="5400" y="3381"/>
                    </a:cubicBezTo>
                    <a:lnTo>
                      <a:pt x="4915" y="3697"/>
                    </a:lnTo>
                    <a:lnTo>
                      <a:pt x="4871" y="3550"/>
                    </a:lnTo>
                    <a:lnTo>
                      <a:pt x="6149" y="3550"/>
                    </a:lnTo>
                    <a:lnTo>
                      <a:pt x="7120" y="3550"/>
                    </a:lnTo>
                    <a:lnTo>
                      <a:pt x="7120" y="3710"/>
                    </a:lnTo>
                    <a:lnTo>
                      <a:pt x="6149" y="3710"/>
                    </a:lnTo>
                    <a:lnTo>
                      <a:pt x="4871" y="3710"/>
                    </a:lnTo>
                    <a:cubicBezTo>
                      <a:pt x="4836" y="3710"/>
                      <a:pt x="4804" y="3687"/>
                      <a:pt x="4794" y="3653"/>
                    </a:cubicBezTo>
                    <a:cubicBezTo>
                      <a:pt x="4784" y="3619"/>
                      <a:pt x="4798" y="3583"/>
                      <a:pt x="4827" y="3563"/>
                    </a:cubicBezTo>
                    <a:lnTo>
                      <a:pt x="5313" y="3247"/>
                    </a:lnTo>
                    <a:lnTo>
                      <a:pt x="5292" y="3266"/>
                    </a:lnTo>
                    <a:lnTo>
                      <a:pt x="5778" y="2615"/>
                    </a:lnTo>
                    <a:lnTo>
                      <a:pt x="5842" y="2743"/>
                    </a:lnTo>
                    <a:lnTo>
                      <a:pt x="4871" y="2743"/>
                    </a:lnTo>
                    <a:cubicBezTo>
                      <a:pt x="4865" y="2743"/>
                      <a:pt x="4860" y="2743"/>
                      <a:pt x="4854" y="2742"/>
                    </a:cubicBezTo>
                    <a:lnTo>
                      <a:pt x="4065" y="2576"/>
                    </a:lnTo>
                    <a:lnTo>
                      <a:pt x="3111" y="2425"/>
                    </a:lnTo>
                    <a:lnTo>
                      <a:pt x="3123" y="2426"/>
                    </a:lnTo>
                    <a:lnTo>
                      <a:pt x="2476" y="2426"/>
                    </a:lnTo>
                    <a:cubicBezTo>
                      <a:pt x="2467" y="2426"/>
                      <a:pt x="2458" y="2425"/>
                      <a:pt x="2449" y="2422"/>
                    </a:cubicBezTo>
                    <a:lnTo>
                      <a:pt x="1494" y="2088"/>
                    </a:lnTo>
                    <a:lnTo>
                      <a:pt x="1521" y="2093"/>
                    </a:lnTo>
                    <a:lnTo>
                      <a:pt x="550" y="2093"/>
                    </a:lnTo>
                    <a:cubicBezTo>
                      <a:pt x="528" y="2093"/>
                      <a:pt x="507" y="2084"/>
                      <a:pt x="492" y="2069"/>
                    </a:cubicBezTo>
                    <a:lnTo>
                      <a:pt x="23" y="1585"/>
                    </a:lnTo>
                    <a:cubicBezTo>
                      <a:pt x="9" y="1570"/>
                      <a:pt x="0" y="1550"/>
                      <a:pt x="0" y="1529"/>
                    </a:cubicBezTo>
                    <a:lnTo>
                      <a:pt x="0" y="1046"/>
                    </a:lnTo>
                    <a:cubicBezTo>
                      <a:pt x="0" y="1011"/>
                      <a:pt x="23" y="980"/>
                      <a:pt x="56" y="969"/>
                    </a:cubicBezTo>
                    <a:lnTo>
                      <a:pt x="525" y="819"/>
                    </a:lnTo>
                    <a:lnTo>
                      <a:pt x="483" y="851"/>
                    </a:lnTo>
                    <a:lnTo>
                      <a:pt x="807" y="367"/>
                    </a:lnTo>
                    <a:cubicBezTo>
                      <a:pt x="819" y="350"/>
                      <a:pt x="837" y="338"/>
                      <a:pt x="857" y="334"/>
                    </a:cubicBezTo>
                    <a:lnTo>
                      <a:pt x="1653" y="166"/>
                    </a:lnTo>
                    <a:lnTo>
                      <a:pt x="2624" y="0"/>
                    </a:lnTo>
                    <a:lnTo>
                      <a:pt x="2651" y="157"/>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6" name="Freeform 57"/>
              <p:cNvSpPr>
                <a:spLocks/>
              </p:cNvSpPr>
              <p:nvPr/>
            </p:nvSpPr>
            <p:spPr bwMode="auto">
              <a:xfrm>
                <a:off x="2111376" y="2862263"/>
                <a:ext cx="2162175" cy="355600"/>
              </a:xfrm>
              <a:custGeom>
                <a:avLst/>
                <a:gdLst>
                  <a:gd name="T0" fmla="*/ 1156 w 12740"/>
                  <a:gd name="T1" fmla="*/ 80 h 2097"/>
                  <a:gd name="T2" fmla="*/ 686 w 12740"/>
                  <a:gd name="T3" fmla="*/ 163 h 2097"/>
                  <a:gd name="T4" fmla="*/ 299 w 12740"/>
                  <a:gd name="T5" fmla="*/ 319 h 2097"/>
                  <a:gd name="T6" fmla="*/ 158 w 12740"/>
                  <a:gd name="T7" fmla="*/ 384 h 2097"/>
                  <a:gd name="T8" fmla="*/ 79 w 12740"/>
                  <a:gd name="T9" fmla="*/ 511 h 2097"/>
                  <a:gd name="T10" fmla="*/ 122 w 12740"/>
                  <a:gd name="T11" fmla="*/ 725 h 2097"/>
                  <a:gd name="T12" fmla="*/ 365 w 12740"/>
                  <a:gd name="T13" fmla="*/ 726 h 2097"/>
                  <a:gd name="T14" fmla="*/ 760 w 12740"/>
                  <a:gd name="T15" fmla="*/ 809 h 2097"/>
                  <a:gd name="T16" fmla="*/ 1318 w 12740"/>
                  <a:gd name="T17" fmla="*/ 809 h 2097"/>
                  <a:gd name="T18" fmla="*/ 1600 w 12740"/>
                  <a:gd name="T19" fmla="*/ 849 h 2097"/>
                  <a:gd name="T20" fmla="*/ 1598 w 12740"/>
                  <a:gd name="T21" fmla="*/ 911 h 2097"/>
                  <a:gd name="T22" fmla="*/ 1641 w 12740"/>
                  <a:gd name="T23" fmla="*/ 1125 h 2097"/>
                  <a:gd name="T24" fmla="*/ 2759 w 12740"/>
                  <a:gd name="T25" fmla="*/ 1209 h 2097"/>
                  <a:gd name="T26" fmla="*/ 2826 w 12740"/>
                  <a:gd name="T27" fmla="*/ 1210 h 2097"/>
                  <a:gd name="T28" fmla="*/ 3169 w 12740"/>
                  <a:gd name="T29" fmla="*/ 1126 h 2097"/>
                  <a:gd name="T30" fmla="*/ 3474 w 12740"/>
                  <a:gd name="T31" fmla="*/ 1208 h 2097"/>
                  <a:gd name="T32" fmla="*/ 3646 w 12740"/>
                  <a:gd name="T33" fmla="*/ 1210 h 2097"/>
                  <a:gd name="T34" fmla="*/ 3990 w 12740"/>
                  <a:gd name="T35" fmla="*/ 1332 h 2097"/>
                  <a:gd name="T36" fmla="*/ 3981 w 12740"/>
                  <a:gd name="T37" fmla="*/ 1516 h 2097"/>
                  <a:gd name="T38" fmla="*/ 3890 w 12740"/>
                  <a:gd name="T39" fmla="*/ 1535 h 2097"/>
                  <a:gd name="T40" fmla="*/ 5720 w 12740"/>
                  <a:gd name="T41" fmla="*/ 2018 h 2097"/>
                  <a:gd name="T42" fmla="*/ 7308 w 12740"/>
                  <a:gd name="T43" fmla="*/ 1933 h 2097"/>
                  <a:gd name="T44" fmla="*/ 9921 w 12740"/>
                  <a:gd name="T45" fmla="*/ 1857 h 2097"/>
                  <a:gd name="T46" fmla="*/ 10420 w 12740"/>
                  <a:gd name="T47" fmla="*/ 1533 h 2097"/>
                  <a:gd name="T48" fmla="*/ 12740 w 12740"/>
                  <a:gd name="T49" fmla="*/ 1608 h 2097"/>
                  <a:gd name="T50" fmla="*/ 11542 w 12740"/>
                  <a:gd name="T51" fmla="*/ 1613 h 2097"/>
                  <a:gd name="T52" fmla="*/ 10442 w 12740"/>
                  <a:gd name="T53" fmla="*/ 1607 h 2097"/>
                  <a:gd name="T54" fmla="*/ 9944 w 12740"/>
                  <a:gd name="T55" fmla="*/ 1930 h 2097"/>
                  <a:gd name="T56" fmla="*/ 5713 w 12740"/>
                  <a:gd name="T57" fmla="*/ 2096 h 2097"/>
                  <a:gd name="T58" fmla="*/ 4342 w 12740"/>
                  <a:gd name="T59" fmla="*/ 1770 h 2097"/>
                  <a:gd name="T60" fmla="*/ 3839 w 12740"/>
                  <a:gd name="T61" fmla="*/ 1584 h 2097"/>
                  <a:gd name="T62" fmla="*/ 3920 w 12740"/>
                  <a:gd name="T63" fmla="*/ 1464 h 2097"/>
                  <a:gd name="T64" fmla="*/ 3910 w 12740"/>
                  <a:gd name="T65" fmla="*/ 1332 h 2097"/>
                  <a:gd name="T66" fmla="*/ 3625 w 12740"/>
                  <a:gd name="T67" fmla="*/ 1287 h 2097"/>
                  <a:gd name="T68" fmla="*/ 3474 w 12740"/>
                  <a:gd name="T69" fmla="*/ 1288 h 2097"/>
                  <a:gd name="T70" fmla="*/ 3149 w 12740"/>
                  <a:gd name="T71" fmla="*/ 1204 h 2097"/>
                  <a:gd name="T72" fmla="*/ 2846 w 12740"/>
                  <a:gd name="T73" fmla="*/ 1287 h 2097"/>
                  <a:gd name="T74" fmla="*/ 2751 w 12740"/>
                  <a:gd name="T75" fmla="*/ 1288 h 2097"/>
                  <a:gd name="T76" fmla="*/ 1641 w 12740"/>
                  <a:gd name="T77" fmla="*/ 1205 h 2097"/>
                  <a:gd name="T78" fmla="*/ 1522 w 12740"/>
                  <a:gd name="T79" fmla="*/ 936 h 2097"/>
                  <a:gd name="T80" fmla="*/ 1520 w 12740"/>
                  <a:gd name="T81" fmla="*/ 849 h 2097"/>
                  <a:gd name="T82" fmla="*/ 1318 w 12740"/>
                  <a:gd name="T83" fmla="*/ 889 h 2097"/>
                  <a:gd name="T84" fmla="*/ 760 w 12740"/>
                  <a:gd name="T85" fmla="*/ 889 h 2097"/>
                  <a:gd name="T86" fmla="*/ 348 w 12740"/>
                  <a:gd name="T87" fmla="*/ 804 h 2097"/>
                  <a:gd name="T88" fmla="*/ 122 w 12740"/>
                  <a:gd name="T89" fmla="*/ 805 h 2097"/>
                  <a:gd name="T90" fmla="*/ 4 w 12740"/>
                  <a:gd name="T91" fmla="*/ 536 h 2097"/>
                  <a:gd name="T92" fmla="*/ 87 w 12740"/>
                  <a:gd name="T93" fmla="*/ 347 h 2097"/>
                  <a:gd name="T94" fmla="*/ 269 w 12740"/>
                  <a:gd name="T95" fmla="*/ 245 h 2097"/>
                  <a:gd name="T96" fmla="*/ 673 w 12740"/>
                  <a:gd name="T97" fmla="*/ 84 h 2097"/>
                  <a:gd name="T98" fmla="*/ 1156 w 12740"/>
                  <a:gd name="T99" fmla="*/ 0 h 2097"/>
                  <a:gd name="T100" fmla="*/ 1721 w 12740"/>
                  <a:gd name="T101" fmla="*/ 80 h 2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40" h="2097">
                    <a:moveTo>
                      <a:pt x="1721" y="80"/>
                    </a:moveTo>
                    <a:lnTo>
                      <a:pt x="1156" y="80"/>
                    </a:lnTo>
                    <a:lnTo>
                      <a:pt x="1163" y="80"/>
                    </a:lnTo>
                    <a:lnTo>
                      <a:pt x="686" y="163"/>
                    </a:lnTo>
                    <a:lnTo>
                      <a:pt x="694" y="161"/>
                    </a:lnTo>
                    <a:lnTo>
                      <a:pt x="299" y="319"/>
                    </a:lnTo>
                    <a:lnTo>
                      <a:pt x="141" y="401"/>
                    </a:lnTo>
                    <a:lnTo>
                      <a:pt x="158" y="384"/>
                    </a:lnTo>
                    <a:lnTo>
                      <a:pt x="77" y="542"/>
                    </a:lnTo>
                    <a:lnTo>
                      <a:pt x="79" y="511"/>
                    </a:lnTo>
                    <a:lnTo>
                      <a:pt x="160" y="753"/>
                    </a:lnTo>
                    <a:lnTo>
                      <a:pt x="122" y="725"/>
                    </a:lnTo>
                    <a:lnTo>
                      <a:pt x="356" y="725"/>
                    </a:lnTo>
                    <a:cubicBezTo>
                      <a:pt x="359" y="725"/>
                      <a:pt x="362" y="726"/>
                      <a:pt x="365" y="726"/>
                    </a:cubicBezTo>
                    <a:lnTo>
                      <a:pt x="768" y="809"/>
                    </a:lnTo>
                    <a:lnTo>
                      <a:pt x="760" y="809"/>
                    </a:lnTo>
                    <a:lnTo>
                      <a:pt x="1075" y="809"/>
                    </a:lnTo>
                    <a:lnTo>
                      <a:pt x="1318" y="809"/>
                    </a:lnTo>
                    <a:lnTo>
                      <a:pt x="1560" y="809"/>
                    </a:lnTo>
                    <a:cubicBezTo>
                      <a:pt x="1582" y="809"/>
                      <a:pt x="1600" y="826"/>
                      <a:pt x="1600" y="849"/>
                    </a:cubicBezTo>
                    <a:lnTo>
                      <a:pt x="1600" y="924"/>
                    </a:lnTo>
                    <a:lnTo>
                      <a:pt x="1598" y="911"/>
                    </a:lnTo>
                    <a:lnTo>
                      <a:pt x="1679" y="1152"/>
                    </a:lnTo>
                    <a:lnTo>
                      <a:pt x="1641" y="1125"/>
                    </a:lnTo>
                    <a:lnTo>
                      <a:pt x="1956" y="1125"/>
                    </a:lnTo>
                    <a:lnTo>
                      <a:pt x="2759" y="1209"/>
                    </a:lnTo>
                    <a:lnTo>
                      <a:pt x="2836" y="1208"/>
                    </a:lnTo>
                    <a:lnTo>
                      <a:pt x="2826" y="1210"/>
                    </a:lnTo>
                    <a:lnTo>
                      <a:pt x="3149" y="1126"/>
                    </a:lnTo>
                    <a:cubicBezTo>
                      <a:pt x="3156" y="1125"/>
                      <a:pt x="3163" y="1125"/>
                      <a:pt x="3169" y="1126"/>
                    </a:cubicBezTo>
                    <a:lnTo>
                      <a:pt x="3484" y="1210"/>
                    </a:lnTo>
                    <a:lnTo>
                      <a:pt x="3474" y="1208"/>
                    </a:lnTo>
                    <a:lnTo>
                      <a:pt x="3635" y="1208"/>
                    </a:lnTo>
                    <a:cubicBezTo>
                      <a:pt x="3639" y="1208"/>
                      <a:pt x="3642" y="1209"/>
                      <a:pt x="3646" y="1210"/>
                    </a:cubicBezTo>
                    <a:lnTo>
                      <a:pt x="3961" y="1293"/>
                    </a:lnTo>
                    <a:cubicBezTo>
                      <a:pt x="3978" y="1298"/>
                      <a:pt x="3990" y="1314"/>
                      <a:pt x="3990" y="1332"/>
                    </a:cubicBezTo>
                    <a:lnTo>
                      <a:pt x="3990" y="1490"/>
                    </a:lnTo>
                    <a:cubicBezTo>
                      <a:pt x="3990" y="1500"/>
                      <a:pt x="3987" y="1509"/>
                      <a:pt x="3981" y="1516"/>
                    </a:cubicBezTo>
                    <a:lnTo>
                      <a:pt x="3908" y="1600"/>
                    </a:lnTo>
                    <a:lnTo>
                      <a:pt x="3890" y="1535"/>
                    </a:lnTo>
                    <a:lnTo>
                      <a:pt x="4367" y="1694"/>
                    </a:lnTo>
                    <a:lnTo>
                      <a:pt x="5720" y="2018"/>
                    </a:lnTo>
                    <a:lnTo>
                      <a:pt x="5709" y="2017"/>
                    </a:lnTo>
                    <a:lnTo>
                      <a:pt x="7308" y="1933"/>
                    </a:lnTo>
                    <a:lnTo>
                      <a:pt x="9942" y="1850"/>
                    </a:lnTo>
                    <a:lnTo>
                      <a:pt x="9921" y="1857"/>
                    </a:lnTo>
                    <a:lnTo>
                      <a:pt x="10397" y="1540"/>
                    </a:lnTo>
                    <a:cubicBezTo>
                      <a:pt x="10404" y="1536"/>
                      <a:pt x="10412" y="1533"/>
                      <a:pt x="10420" y="1533"/>
                    </a:cubicBezTo>
                    <a:lnTo>
                      <a:pt x="11542" y="1533"/>
                    </a:lnTo>
                    <a:lnTo>
                      <a:pt x="12740" y="1608"/>
                    </a:lnTo>
                    <a:lnTo>
                      <a:pt x="12735" y="1688"/>
                    </a:lnTo>
                    <a:lnTo>
                      <a:pt x="11542" y="1613"/>
                    </a:lnTo>
                    <a:lnTo>
                      <a:pt x="10420" y="1613"/>
                    </a:lnTo>
                    <a:lnTo>
                      <a:pt x="10442" y="1607"/>
                    </a:lnTo>
                    <a:lnTo>
                      <a:pt x="9965" y="1923"/>
                    </a:lnTo>
                    <a:cubicBezTo>
                      <a:pt x="9959" y="1927"/>
                      <a:pt x="9952" y="1930"/>
                      <a:pt x="9944" y="1930"/>
                    </a:cubicBezTo>
                    <a:lnTo>
                      <a:pt x="7312" y="2013"/>
                    </a:lnTo>
                    <a:lnTo>
                      <a:pt x="5713" y="2096"/>
                    </a:lnTo>
                    <a:cubicBezTo>
                      <a:pt x="5709" y="2097"/>
                      <a:pt x="5705" y="2096"/>
                      <a:pt x="5702" y="2095"/>
                    </a:cubicBezTo>
                    <a:lnTo>
                      <a:pt x="4342" y="1770"/>
                    </a:lnTo>
                    <a:lnTo>
                      <a:pt x="3865" y="1611"/>
                    </a:lnTo>
                    <a:cubicBezTo>
                      <a:pt x="3852" y="1607"/>
                      <a:pt x="3843" y="1597"/>
                      <a:pt x="3839" y="1584"/>
                    </a:cubicBezTo>
                    <a:cubicBezTo>
                      <a:pt x="3836" y="1571"/>
                      <a:pt x="3839" y="1557"/>
                      <a:pt x="3848" y="1547"/>
                    </a:cubicBezTo>
                    <a:lnTo>
                      <a:pt x="3920" y="1464"/>
                    </a:lnTo>
                    <a:lnTo>
                      <a:pt x="3910" y="1490"/>
                    </a:lnTo>
                    <a:lnTo>
                      <a:pt x="3910" y="1332"/>
                    </a:lnTo>
                    <a:lnTo>
                      <a:pt x="3940" y="1370"/>
                    </a:lnTo>
                    <a:lnTo>
                      <a:pt x="3625" y="1287"/>
                    </a:lnTo>
                    <a:lnTo>
                      <a:pt x="3635" y="1288"/>
                    </a:lnTo>
                    <a:lnTo>
                      <a:pt x="3474" y="1288"/>
                    </a:lnTo>
                    <a:cubicBezTo>
                      <a:pt x="3470" y="1288"/>
                      <a:pt x="3467" y="1288"/>
                      <a:pt x="3464" y="1287"/>
                    </a:cubicBezTo>
                    <a:lnTo>
                      <a:pt x="3149" y="1204"/>
                    </a:lnTo>
                    <a:lnTo>
                      <a:pt x="3169" y="1204"/>
                    </a:lnTo>
                    <a:lnTo>
                      <a:pt x="2846" y="1287"/>
                    </a:lnTo>
                    <a:cubicBezTo>
                      <a:pt x="2843" y="1288"/>
                      <a:pt x="2839" y="1288"/>
                      <a:pt x="2836" y="1288"/>
                    </a:cubicBezTo>
                    <a:lnTo>
                      <a:pt x="2751" y="1288"/>
                    </a:lnTo>
                    <a:lnTo>
                      <a:pt x="1956" y="1205"/>
                    </a:lnTo>
                    <a:lnTo>
                      <a:pt x="1641" y="1205"/>
                    </a:lnTo>
                    <a:cubicBezTo>
                      <a:pt x="1623" y="1205"/>
                      <a:pt x="1608" y="1194"/>
                      <a:pt x="1603" y="1178"/>
                    </a:cubicBezTo>
                    <a:lnTo>
                      <a:pt x="1522" y="936"/>
                    </a:lnTo>
                    <a:cubicBezTo>
                      <a:pt x="1521" y="932"/>
                      <a:pt x="1520" y="928"/>
                      <a:pt x="1520" y="924"/>
                    </a:cubicBezTo>
                    <a:lnTo>
                      <a:pt x="1520" y="849"/>
                    </a:lnTo>
                    <a:lnTo>
                      <a:pt x="1560" y="889"/>
                    </a:lnTo>
                    <a:lnTo>
                      <a:pt x="1318" y="889"/>
                    </a:lnTo>
                    <a:lnTo>
                      <a:pt x="1075" y="889"/>
                    </a:lnTo>
                    <a:lnTo>
                      <a:pt x="760" y="889"/>
                    </a:lnTo>
                    <a:cubicBezTo>
                      <a:pt x="758" y="889"/>
                      <a:pt x="755" y="888"/>
                      <a:pt x="752" y="888"/>
                    </a:cubicBezTo>
                    <a:lnTo>
                      <a:pt x="348" y="804"/>
                    </a:lnTo>
                    <a:lnTo>
                      <a:pt x="356" y="805"/>
                    </a:lnTo>
                    <a:lnTo>
                      <a:pt x="122" y="805"/>
                    </a:lnTo>
                    <a:cubicBezTo>
                      <a:pt x="105" y="805"/>
                      <a:pt x="90" y="794"/>
                      <a:pt x="84" y="778"/>
                    </a:cubicBezTo>
                    <a:lnTo>
                      <a:pt x="4" y="536"/>
                    </a:lnTo>
                    <a:cubicBezTo>
                      <a:pt x="0" y="526"/>
                      <a:pt x="1" y="515"/>
                      <a:pt x="6" y="505"/>
                    </a:cubicBezTo>
                    <a:lnTo>
                      <a:pt x="87" y="347"/>
                    </a:lnTo>
                    <a:cubicBezTo>
                      <a:pt x="90" y="340"/>
                      <a:pt x="96" y="334"/>
                      <a:pt x="104" y="330"/>
                    </a:cubicBezTo>
                    <a:lnTo>
                      <a:pt x="269" y="245"/>
                    </a:lnTo>
                    <a:lnTo>
                      <a:pt x="665" y="87"/>
                    </a:lnTo>
                    <a:cubicBezTo>
                      <a:pt x="667" y="86"/>
                      <a:pt x="670" y="85"/>
                      <a:pt x="673" y="84"/>
                    </a:cubicBezTo>
                    <a:lnTo>
                      <a:pt x="1149" y="1"/>
                    </a:lnTo>
                    <a:cubicBezTo>
                      <a:pt x="1151" y="1"/>
                      <a:pt x="1154" y="0"/>
                      <a:pt x="1156" y="0"/>
                    </a:cubicBezTo>
                    <a:lnTo>
                      <a:pt x="1721" y="0"/>
                    </a:lnTo>
                    <a:lnTo>
                      <a:pt x="1721" y="8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7" name="Freeform 58"/>
              <p:cNvSpPr>
                <a:spLocks/>
              </p:cNvSpPr>
              <p:nvPr/>
            </p:nvSpPr>
            <p:spPr bwMode="auto">
              <a:xfrm>
                <a:off x="3946526" y="3122613"/>
                <a:ext cx="1493838" cy="136525"/>
              </a:xfrm>
              <a:custGeom>
                <a:avLst/>
                <a:gdLst>
                  <a:gd name="T0" fmla="*/ 0 w 8800"/>
                  <a:gd name="T1" fmla="*/ 561 h 808"/>
                  <a:gd name="T2" fmla="*/ 315 w 8800"/>
                  <a:gd name="T3" fmla="*/ 486 h 808"/>
                  <a:gd name="T4" fmla="*/ 324 w 8800"/>
                  <a:gd name="T5" fmla="*/ 485 h 808"/>
                  <a:gd name="T6" fmla="*/ 647 w 8800"/>
                  <a:gd name="T7" fmla="*/ 485 h 808"/>
                  <a:gd name="T8" fmla="*/ 654 w 8800"/>
                  <a:gd name="T9" fmla="*/ 485 h 808"/>
                  <a:gd name="T10" fmla="*/ 1130 w 8800"/>
                  <a:gd name="T11" fmla="*/ 561 h 808"/>
                  <a:gd name="T12" fmla="*/ 1700 w 8800"/>
                  <a:gd name="T13" fmla="*/ 729 h 808"/>
                  <a:gd name="T14" fmla="*/ 1679 w 8800"/>
                  <a:gd name="T15" fmla="*/ 729 h 808"/>
                  <a:gd name="T16" fmla="*/ 2316 w 8800"/>
                  <a:gd name="T17" fmla="*/ 561 h 808"/>
                  <a:gd name="T18" fmla="*/ 2327 w 8800"/>
                  <a:gd name="T19" fmla="*/ 560 h 808"/>
                  <a:gd name="T20" fmla="*/ 2722 w 8800"/>
                  <a:gd name="T21" fmla="*/ 560 h 808"/>
                  <a:gd name="T22" fmla="*/ 2713 w 8800"/>
                  <a:gd name="T23" fmla="*/ 561 h 808"/>
                  <a:gd name="T24" fmla="*/ 3036 w 8800"/>
                  <a:gd name="T25" fmla="*/ 486 h 808"/>
                  <a:gd name="T26" fmla="*/ 3045 w 8800"/>
                  <a:gd name="T27" fmla="*/ 485 h 808"/>
                  <a:gd name="T28" fmla="*/ 3441 w 8800"/>
                  <a:gd name="T29" fmla="*/ 485 h 808"/>
                  <a:gd name="T30" fmla="*/ 3433 w 8800"/>
                  <a:gd name="T31" fmla="*/ 486 h 808"/>
                  <a:gd name="T32" fmla="*/ 3836 w 8800"/>
                  <a:gd name="T33" fmla="*/ 402 h 808"/>
                  <a:gd name="T34" fmla="*/ 3850 w 8800"/>
                  <a:gd name="T35" fmla="*/ 401 h 808"/>
                  <a:gd name="T36" fmla="*/ 4487 w 8800"/>
                  <a:gd name="T37" fmla="*/ 485 h 808"/>
                  <a:gd name="T38" fmla="*/ 5039 w 8800"/>
                  <a:gd name="T39" fmla="*/ 485 h 808"/>
                  <a:gd name="T40" fmla="*/ 5281 w 8800"/>
                  <a:gd name="T41" fmla="*/ 485 h 808"/>
                  <a:gd name="T42" fmla="*/ 5995 w 8800"/>
                  <a:gd name="T43" fmla="*/ 401 h 808"/>
                  <a:gd name="T44" fmla="*/ 5989 w 8800"/>
                  <a:gd name="T45" fmla="*/ 403 h 808"/>
                  <a:gd name="T46" fmla="*/ 6861 w 8800"/>
                  <a:gd name="T47" fmla="*/ 160 h 808"/>
                  <a:gd name="T48" fmla="*/ 6872 w 8800"/>
                  <a:gd name="T49" fmla="*/ 158 h 808"/>
                  <a:gd name="T50" fmla="*/ 7833 w 8800"/>
                  <a:gd name="T51" fmla="*/ 158 h 808"/>
                  <a:gd name="T52" fmla="*/ 7826 w 8800"/>
                  <a:gd name="T53" fmla="*/ 159 h 808"/>
                  <a:gd name="T54" fmla="*/ 8787 w 8800"/>
                  <a:gd name="T55" fmla="*/ 0 h 808"/>
                  <a:gd name="T56" fmla="*/ 8800 w 8800"/>
                  <a:gd name="T57" fmla="*/ 79 h 808"/>
                  <a:gd name="T58" fmla="*/ 7839 w 8800"/>
                  <a:gd name="T59" fmla="*/ 238 h 808"/>
                  <a:gd name="T60" fmla="*/ 7833 w 8800"/>
                  <a:gd name="T61" fmla="*/ 238 h 808"/>
                  <a:gd name="T62" fmla="*/ 6872 w 8800"/>
                  <a:gd name="T63" fmla="*/ 238 h 808"/>
                  <a:gd name="T64" fmla="*/ 6883 w 8800"/>
                  <a:gd name="T65" fmla="*/ 237 h 808"/>
                  <a:gd name="T66" fmla="*/ 6011 w 8800"/>
                  <a:gd name="T67" fmla="*/ 480 h 808"/>
                  <a:gd name="T68" fmla="*/ 6005 w 8800"/>
                  <a:gd name="T69" fmla="*/ 481 h 808"/>
                  <a:gd name="T70" fmla="*/ 5281 w 8800"/>
                  <a:gd name="T71" fmla="*/ 565 h 808"/>
                  <a:gd name="T72" fmla="*/ 5039 w 8800"/>
                  <a:gd name="T73" fmla="*/ 565 h 808"/>
                  <a:gd name="T74" fmla="*/ 4477 w 8800"/>
                  <a:gd name="T75" fmla="*/ 564 h 808"/>
                  <a:gd name="T76" fmla="*/ 3839 w 8800"/>
                  <a:gd name="T77" fmla="*/ 481 h 808"/>
                  <a:gd name="T78" fmla="*/ 3853 w 8800"/>
                  <a:gd name="T79" fmla="*/ 480 h 808"/>
                  <a:gd name="T80" fmla="*/ 3449 w 8800"/>
                  <a:gd name="T81" fmla="*/ 564 h 808"/>
                  <a:gd name="T82" fmla="*/ 3441 w 8800"/>
                  <a:gd name="T83" fmla="*/ 565 h 808"/>
                  <a:gd name="T84" fmla="*/ 3045 w 8800"/>
                  <a:gd name="T85" fmla="*/ 565 h 808"/>
                  <a:gd name="T86" fmla="*/ 3054 w 8800"/>
                  <a:gd name="T87" fmla="*/ 564 h 808"/>
                  <a:gd name="T88" fmla="*/ 2731 w 8800"/>
                  <a:gd name="T89" fmla="*/ 639 h 808"/>
                  <a:gd name="T90" fmla="*/ 2722 w 8800"/>
                  <a:gd name="T91" fmla="*/ 640 h 808"/>
                  <a:gd name="T92" fmla="*/ 2327 w 8800"/>
                  <a:gd name="T93" fmla="*/ 640 h 808"/>
                  <a:gd name="T94" fmla="*/ 2337 w 8800"/>
                  <a:gd name="T95" fmla="*/ 639 h 808"/>
                  <a:gd name="T96" fmla="*/ 1699 w 8800"/>
                  <a:gd name="T97" fmla="*/ 806 h 808"/>
                  <a:gd name="T98" fmla="*/ 1677 w 8800"/>
                  <a:gd name="T99" fmla="*/ 806 h 808"/>
                  <a:gd name="T100" fmla="*/ 1117 w 8800"/>
                  <a:gd name="T101" fmla="*/ 640 h 808"/>
                  <a:gd name="T102" fmla="*/ 641 w 8800"/>
                  <a:gd name="T103" fmla="*/ 564 h 808"/>
                  <a:gd name="T104" fmla="*/ 647 w 8800"/>
                  <a:gd name="T105" fmla="*/ 565 h 808"/>
                  <a:gd name="T106" fmla="*/ 324 w 8800"/>
                  <a:gd name="T107" fmla="*/ 565 h 808"/>
                  <a:gd name="T108" fmla="*/ 334 w 8800"/>
                  <a:gd name="T109" fmla="*/ 564 h 808"/>
                  <a:gd name="T110" fmla="*/ 19 w 8800"/>
                  <a:gd name="T111" fmla="*/ 639 h 808"/>
                  <a:gd name="T112" fmla="*/ 0 w 8800"/>
                  <a:gd name="T113" fmla="*/ 561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00" h="808">
                    <a:moveTo>
                      <a:pt x="0" y="561"/>
                    </a:moveTo>
                    <a:lnTo>
                      <a:pt x="315" y="486"/>
                    </a:lnTo>
                    <a:cubicBezTo>
                      <a:pt x="318" y="485"/>
                      <a:pt x="321" y="485"/>
                      <a:pt x="324" y="485"/>
                    </a:cubicBezTo>
                    <a:lnTo>
                      <a:pt x="647" y="485"/>
                    </a:lnTo>
                    <a:cubicBezTo>
                      <a:pt x="649" y="485"/>
                      <a:pt x="651" y="485"/>
                      <a:pt x="654" y="485"/>
                    </a:cubicBezTo>
                    <a:lnTo>
                      <a:pt x="1130" y="561"/>
                    </a:lnTo>
                    <a:lnTo>
                      <a:pt x="1700" y="729"/>
                    </a:lnTo>
                    <a:lnTo>
                      <a:pt x="1679" y="729"/>
                    </a:lnTo>
                    <a:lnTo>
                      <a:pt x="2316" y="561"/>
                    </a:lnTo>
                    <a:cubicBezTo>
                      <a:pt x="2320" y="561"/>
                      <a:pt x="2323" y="560"/>
                      <a:pt x="2327" y="560"/>
                    </a:cubicBezTo>
                    <a:lnTo>
                      <a:pt x="2722" y="560"/>
                    </a:lnTo>
                    <a:lnTo>
                      <a:pt x="2713" y="561"/>
                    </a:lnTo>
                    <a:lnTo>
                      <a:pt x="3036" y="486"/>
                    </a:lnTo>
                    <a:cubicBezTo>
                      <a:pt x="3039" y="485"/>
                      <a:pt x="3042" y="485"/>
                      <a:pt x="3045" y="485"/>
                    </a:cubicBezTo>
                    <a:lnTo>
                      <a:pt x="3441" y="485"/>
                    </a:lnTo>
                    <a:lnTo>
                      <a:pt x="3433" y="486"/>
                    </a:lnTo>
                    <a:lnTo>
                      <a:pt x="3836" y="402"/>
                    </a:lnTo>
                    <a:cubicBezTo>
                      <a:pt x="3841" y="401"/>
                      <a:pt x="3845" y="401"/>
                      <a:pt x="3850" y="401"/>
                    </a:cubicBezTo>
                    <a:lnTo>
                      <a:pt x="4487" y="485"/>
                    </a:lnTo>
                    <a:lnTo>
                      <a:pt x="5039" y="485"/>
                    </a:lnTo>
                    <a:lnTo>
                      <a:pt x="5281" y="485"/>
                    </a:lnTo>
                    <a:lnTo>
                      <a:pt x="5995" y="401"/>
                    </a:lnTo>
                    <a:lnTo>
                      <a:pt x="5989" y="403"/>
                    </a:lnTo>
                    <a:lnTo>
                      <a:pt x="6861" y="160"/>
                    </a:lnTo>
                    <a:cubicBezTo>
                      <a:pt x="6865" y="159"/>
                      <a:pt x="6868" y="158"/>
                      <a:pt x="6872" y="158"/>
                    </a:cubicBezTo>
                    <a:lnTo>
                      <a:pt x="7833" y="158"/>
                    </a:lnTo>
                    <a:lnTo>
                      <a:pt x="7826" y="159"/>
                    </a:lnTo>
                    <a:lnTo>
                      <a:pt x="8787" y="0"/>
                    </a:lnTo>
                    <a:lnTo>
                      <a:pt x="8800" y="79"/>
                    </a:lnTo>
                    <a:lnTo>
                      <a:pt x="7839" y="238"/>
                    </a:lnTo>
                    <a:cubicBezTo>
                      <a:pt x="7837" y="238"/>
                      <a:pt x="7835" y="238"/>
                      <a:pt x="7833" y="238"/>
                    </a:cubicBezTo>
                    <a:lnTo>
                      <a:pt x="6872" y="238"/>
                    </a:lnTo>
                    <a:lnTo>
                      <a:pt x="6883" y="237"/>
                    </a:lnTo>
                    <a:lnTo>
                      <a:pt x="6011" y="480"/>
                    </a:lnTo>
                    <a:cubicBezTo>
                      <a:pt x="6009" y="480"/>
                      <a:pt x="6007" y="481"/>
                      <a:pt x="6005" y="481"/>
                    </a:cubicBezTo>
                    <a:lnTo>
                      <a:pt x="5281" y="565"/>
                    </a:lnTo>
                    <a:lnTo>
                      <a:pt x="5039" y="565"/>
                    </a:lnTo>
                    <a:lnTo>
                      <a:pt x="4477" y="564"/>
                    </a:lnTo>
                    <a:lnTo>
                      <a:pt x="3839" y="481"/>
                    </a:lnTo>
                    <a:lnTo>
                      <a:pt x="3853" y="480"/>
                    </a:lnTo>
                    <a:lnTo>
                      <a:pt x="3449" y="564"/>
                    </a:lnTo>
                    <a:cubicBezTo>
                      <a:pt x="3446" y="565"/>
                      <a:pt x="3443" y="565"/>
                      <a:pt x="3441" y="565"/>
                    </a:cubicBezTo>
                    <a:lnTo>
                      <a:pt x="3045" y="565"/>
                    </a:lnTo>
                    <a:lnTo>
                      <a:pt x="3054" y="564"/>
                    </a:lnTo>
                    <a:lnTo>
                      <a:pt x="2731" y="639"/>
                    </a:lnTo>
                    <a:cubicBezTo>
                      <a:pt x="2728" y="640"/>
                      <a:pt x="2725" y="640"/>
                      <a:pt x="2722" y="640"/>
                    </a:cubicBezTo>
                    <a:lnTo>
                      <a:pt x="2327" y="640"/>
                    </a:lnTo>
                    <a:lnTo>
                      <a:pt x="2337" y="639"/>
                    </a:lnTo>
                    <a:lnTo>
                      <a:pt x="1699" y="806"/>
                    </a:lnTo>
                    <a:cubicBezTo>
                      <a:pt x="1692" y="808"/>
                      <a:pt x="1684" y="808"/>
                      <a:pt x="1677" y="806"/>
                    </a:cubicBezTo>
                    <a:lnTo>
                      <a:pt x="1117" y="640"/>
                    </a:lnTo>
                    <a:lnTo>
                      <a:pt x="641" y="564"/>
                    </a:lnTo>
                    <a:lnTo>
                      <a:pt x="647" y="565"/>
                    </a:lnTo>
                    <a:lnTo>
                      <a:pt x="324" y="565"/>
                    </a:lnTo>
                    <a:lnTo>
                      <a:pt x="334" y="564"/>
                    </a:lnTo>
                    <a:lnTo>
                      <a:pt x="19" y="639"/>
                    </a:lnTo>
                    <a:lnTo>
                      <a:pt x="0" y="561"/>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8" name="Freeform 59"/>
              <p:cNvSpPr>
                <a:spLocks/>
              </p:cNvSpPr>
              <p:nvPr/>
            </p:nvSpPr>
            <p:spPr bwMode="auto">
              <a:xfrm>
                <a:off x="4611688" y="2862263"/>
                <a:ext cx="1079500" cy="273050"/>
              </a:xfrm>
              <a:custGeom>
                <a:avLst/>
                <a:gdLst>
                  <a:gd name="T0" fmla="*/ 726 w 6357"/>
                  <a:gd name="T1" fmla="*/ 1446 h 1608"/>
                  <a:gd name="T2" fmla="*/ 1196 w 6357"/>
                  <a:gd name="T3" fmla="*/ 1447 h 1608"/>
                  <a:gd name="T4" fmla="*/ 1761 w 6357"/>
                  <a:gd name="T5" fmla="*/ 1288 h 1608"/>
                  <a:gd name="T6" fmla="*/ 3754 w 6357"/>
                  <a:gd name="T7" fmla="*/ 1122 h 1608"/>
                  <a:gd name="T8" fmla="*/ 4543 w 6357"/>
                  <a:gd name="T9" fmla="*/ 1124 h 1608"/>
                  <a:gd name="T10" fmla="*/ 5508 w 6357"/>
                  <a:gd name="T11" fmla="*/ 807 h 1608"/>
                  <a:gd name="T12" fmla="*/ 5679 w 6357"/>
                  <a:gd name="T13" fmla="*/ 806 h 1608"/>
                  <a:gd name="T14" fmla="*/ 6133 w 6357"/>
                  <a:gd name="T15" fmla="*/ 489 h 1608"/>
                  <a:gd name="T16" fmla="*/ 6115 w 6357"/>
                  <a:gd name="T17" fmla="*/ 439 h 1608"/>
                  <a:gd name="T18" fmla="*/ 6300 w 6357"/>
                  <a:gd name="T19" fmla="*/ 328 h 1608"/>
                  <a:gd name="T20" fmla="*/ 6137 w 6357"/>
                  <a:gd name="T21" fmla="*/ 317 h 1608"/>
                  <a:gd name="T22" fmla="*/ 5966 w 6357"/>
                  <a:gd name="T23" fmla="*/ 152 h 1608"/>
                  <a:gd name="T24" fmla="*/ 5760 w 6357"/>
                  <a:gd name="T25" fmla="*/ 164 h 1608"/>
                  <a:gd name="T26" fmla="*/ 5348 w 6357"/>
                  <a:gd name="T27" fmla="*/ 80 h 1608"/>
                  <a:gd name="T28" fmla="*/ 4960 w 6357"/>
                  <a:gd name="T29" fmla="*/ 80 h 1608"/>
                  <a:gd name="T30" fmla="*/ 4395 w 6357"/>
                  <a:gd name="T31" fmla="*/ 0 h 1608"/>
                  <a:gd name="T32" fmla="*/ 5356 w 6357"/>
                  <a:gd name="T33" fmla="*/ 0 h 1608"/>
                  <a:gd name="T34" fmla="*/ 5768 w 6357"/>
                  <a:gd name="T35" fmla="*/ 84 h 1608"/>
                  <a:gd name="T36" fmla="*/ 5994 w 6357"/>
                  <a:gd name="T37" fmla="*/ 84 h 1608"/>
                  <a:gd name="T38" fmla="*/ 6183 w 6357"/>
                  <a:gd name="T39" fmla="*/ 253 h 1608"/>
                  <a:gd name="T40" fmla="*/ 6335 w 6357"/>
                  <a:gd name="T41" fmla="*/ 329 h 1608"/>
                  <a:gd name="T42" fmla="*/ 6333 w 6357"/>
                  <a:gd name="T43" fmla="*/ 401 h 1608"/>
                  <a:gd name="T44" fmla="*/ 6195 w 6357"/>
                  <a:gd name="T45" fmla="*/ 439 h 1608"/>
                  <a:gd name="T46" fmla="*/ 6178 w 6357"/>
                  <a:gd name="T47" fmla="*/ 555 h 1608"/>
                  <a:gd name="T48" fmla="*/ 5679 w 6357"/>
                  <a:gd name="T49" fmla="*/ 886 h 1608"/>
                  <a:gd name="T50" fmla="*/ 5526 w 6357"/>
                  <a:gd name="T51" fmla="*/ 885 h 1608"/>
                  <a:gd name="T52" fmla="*/ 4571 w 6357"/>
                  <a:gd name="T53" fmla="*/ 1199 h 1608"/>
                  <a:gd name="T54" fmla="*/ 3761 w 6357"/>
                  <a:gd name="T55" fmla="*/ 1201 h 1608"/>
                  <a:gd name="T56" fmla="*/ 1767 w 6357"/>
                  <a:gd name="T57" fmla="*/ 1368 h 1608"/>
                  <a:gd name="T58" fmla="*/ 1218 w 6357"/>
                  <a:gd name="T59" fmla="*/ 1524 h 1608"/>
                  <a:gd name="T60" fmla="*/ 735 w 6357"/>
                  <a:gd name="T61" fmla="*/ 1525 h 1608"/>
                  <a:gd name="T62" fmla="*/ 0 w 6357"/>
                  <a:gd name="T63" fmla="*/ 1529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57" h="1608">
                    <a:moveTo>
                      <a:pt x="0" y="1529"/>
                    </a:moveTo>
                    <a:lnTo>
                      <a:pt x="726" y="1446"/>
                    </a:lnTo>
                    <a:lnTo>
                      <a:pt x="1207" y="1445"/>
                    </a:lnTo>
                    <a:lnTo>
                      <a:pt x="1196" y="1447"/>
                    </a:lnTo>
                    <a:lnTo>
                      <a:pt x="1753" y="1289"/>
                    </a:lnTo>
                    <a:cubicBezTo>
                      <a:pt x="1756" y="1288"/>
                      <a:pt x="1758" y="1288"/>
                      <a:pt x="1761" y="1288"/>
                    </a:cubicBezTo>
                    <a:lnTo>
                      <a:pt x="2802" y="1205"/>
                    </a:lnTo>
                    <a:lnTo>
                      <a:pt x="3754" y="1122"/>
                    </a:lnTo>
                    <a:lnTo>
                      <a:pt x="4557" y="1122"/>
                    </a:lnTo>
                    <a:lnTo>
                      <a:pt x="4543" y="1124"/>
                    </a:lnTo>
                    <a:lnTo>
                      <a:pt x="5180" y="883"/>
                    </a:lnTo>
                    <a:lnTo>
                      <a:pt x="5508" y="807"/>
                    </a:lnTo>
                    <a:cubicBezTo>
                      <a:pt x="5511" y="806"/>
                      <a:pt x="5514" y="806"/>
                      <a:pt x="5517" y="806"/>
                    </a:cubicBezTo>
                    <a:lnTo>
                      <a:pt x="5679" y="806"/>
                    </a:lnTo>
                    <a:lnTo>
                      <a:pt x="5656" y="813"/>
                    </a:lnTo>
                    <a:lnTo>
                      <a:pt x="6133" y="489"/>
                    </a:lnTo>
                    <a:lnTo>
                      <a:pt x="6115" y="522"/>
                    </a:lnTo>
                    <a:lnTo>
                      <a:pt x="6115" y="439"/>
                    </a:lnTo>
                    <a:cubicBezTo>
                      <a:pt x="6115" y="423"/>
                      <a:pt x="6124" y="409"/>
                      <a:pt x="6138" y="403"/>
                    </a:cubicBezTo>
                    <a:lnTo>
                      <a:pt x="6300" y="328"/>
                    </a:lnTo>
                    <a:lnTo>
                      <a:pt x="6298" y="400"/>
                    </a:lnTo>
                    <a:lnTo>
                      <a:pt x="6137" y="317"/>
                    </a:lnTo>
                    <a:cubicBezTo>
                      <a:pt x="6133" y="315"/>
                      <a:pt x="6130" y="313"/>
                      <a:pt x="6127" y="310"/>
                    </a:cubicBezTo>
                    <a:lnTo>
                      <a:pt x="5966" y="152"/>
                    </a:lnTo>
                    <a:lnTo>
                      <a:pt x="5994" y="164"/>
                    </a:lnTo>
                    <a:lnTo>
                      <a:pt x="5760" y="164"/>
                    </a:lnTo>
                    <a:cubicBezTo>
                      <a:pt x="5757" y="164"/>
                      <a:pt x="5754" y="163"/>
                      <a:pt x="5751" y="163"/>
                    </a:cubicBezTo>
                    <a:lnTo>
                      <a:pt x="5348" y="80"/>
                    </a:lnTo>
                    <a:lnTo>
                      <a:pt x="5356" y="80"/>
                    </a:lnTo>
                    <a:lnTo>
                      <a:pt x="4960" y="80"/>
                    </a:lnTo>
                    <a:lnTo>
                      <a:pt x="4395" y="80"/>
                    </a:lnTo>
                    <a:lnTo>
                      <a:pt x="4395" y="0"/>
                    </a:lnTo>
                    <a:lnTo>
                      <a:pt x="4960" y="0"/>
                    </a:lnTo>
                    <a:lnTo>
                      <a:pt x="5356" y="0"/>
                    </a:lnTo>
                    <a:cubicBezTo>
                      <a:pt x="5359" y="0"/>
                      <a:pt x="5361" y="1"/>
                      <a:pt x="5364" y="1"/>
                    </a:cubicBezTo>
                    <a:lnTo>
                      <a:pt x="5768" y="84"/>
                    </a:lnTo>
                    <a:lnTo>
                      <a:pt x="5760" y="84"/>
                    </a:lnTo>
                    <a:lnTo>
                      <a:pt x="5994" y="84"/>
                    </a:lnTo>
                    <a:cubicBezTo>
                      <a:pt x="6004" y="84"/>
                      <a:pt x="6014" y="88"/>
                      <a:pt x="6022" y="95"/>
                    </a:cubicBezTo>
                    <a:lnTo>
                      <a:pt x="6183" y="253"/>
                    </a:lnTo>
                    <a:lnTo>
                      <a:pt x="6173" y="246"/>
                    </a:lnTo>
                    <a:lnTo>
                      <a:pt x="6335" y="329"/>
                    </a:lnTo>
                    <a:cubicBezTo>
                      <a:pt x="6348" y="336"/>
                      <a:pt x="6357" y="350"/>
                      <a:pt x="6356" y="365"/>
                    </a:cubicBezTo>
                    <a:cubicBezTo>
                      <a:pt x="6356" y="380"/>
                      <a:pt x="6347" y="394"/>
                      <a:pt x="6333" y="401"/>
                    </a:cubicBezTo>
                    <a:lnTo>
                      <a:pt x="6172" y="475"/>
                    </a:lnTo>
                    <a:lnTo>
                      <a:pt x="6195" y="439"/>
                    </a:lnTo>
                    <a:lnTo>
                      <a:pt x="6195" y="522"/>
                    </a:lnTo>
                    <a:cubicBezTo>
                      <a:pt x="6195" y="535"/>
                      <a:pt x="6188" y="548"/>
                      <a:pt x="6178" y="555"/>
                    </a:cubicBezTo>
                    <a:lnTo>
                      <a:pt x="5701" y="879"/>
                    </a:lnTo>
                    <a:cubicBezTo>
                      <a:pt x="5695" y="884"/>
                      <a:pt x="5687" y="886"/>
                      <a:pt x="5679" y="886"/>
                    </a:cubicBezTo>
                    <a:lnTo>
                      <a:pt x="5517" y="886"/>
                    </a:lnTo>
                    <a:lnTo>
                      <a:pt x="5526" y="885"/>
                    </a:lnTo>
                    <a:lnTo>
                      <a:pt x="5209" y="958"/>
                    </a:lnTo>
                    <a:lnTo>
                      <a:pt x="4571" y="1199"/>
                    </a:lnTo>
                    <a:cubicBezTo>
                      <a:pt x="4566" y="1201"/>
                      <a:pt x="4562" y="1202"/>
                      <a:pt x="4557" y="1202"/>
                    </a:cubicBezTo>
                    <a:lnTo>
                      <a:pt x="3761" y="1201"/>
                    </a:lnTo>
                    <a:lnTo>
                      <a:pt x="2808" y="1284"/>
                    </a:lnTo>
                    <a:lnTo>
                      <a:pt x="1767" y="1368"/>
                    </a:lnTo>
                    <a:lnTo>
                      <a:pt x="1775" y="1366"/>
                    </a:lnTo>
                    <a:lnTo>
                      <a:pt x="1218" y="1524"/>
                    </a:lnTo>
                    <a:cubicBezTo>
                      <a:pt x="1214" y="1525"/>
                      <a:pt x="1211" y="1525"/>
                      <a:pt x="1207" y="1525"/>
                    </a:cubicBezTo>
                    <a:lnTo>
                      <a:pt x="735" y="1525"/>
                    </a:lnTo>
                    <a:lnTo>
                      <a:pt x="9" y="1608"/>
                    </a:lnTo>
                    <a:lnTo>
                      <a:pt x="0" y="1529"/>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199" name="Freeform 60"/>
              <p:cNvSpPr>
                <a:spLocks/>
              </p:cNvSpPr>
              <p:nvPr/>
            </p:nvSpPr>
            <p:spPr bwMode="auto">
              <a:xfrm>
                <a:off x="5711826" y="2835275"/>
                <a:ext cx="290513" cy="258763"/>
              </a:xfrm>
              <a:custGeom>
                <a:avLst/>
                <a:gdLst>
                  <a:gd name="T0" fmla="*/ 378 w 1715"/>
                  <a:gd name="T1" fmla="*/ 1453 h 1524"/>
                  <a:gd name="T2" fmla="*/ 855 w 1715"/>
                  <a:gd name="T3" fmla="*/ 1211 h 1524"/>
                  <a:gd name="T4" fmla="*/ 1423 w 1715"/>
                  <a:gd name="T5" fmla="*/ 969 h 1524"/>
                  <a:gd name="T6" fmla="*/ 1420 w 1715"/>
                  <a:gd name="T7" fmla="*/ 1041 h 1524"/>
                  <a:gd name="T8" fmla="*/ 1258 w 1715"/>
                  <a:gd name="T9" fmla="*/ 958 h 1524"/>
                  <a:gd name="T10" fmla="*/ 1239 w 1715"/>
                  <a:gd name="T11" fmla="*/ 935 h 1524"/>
                  <a:gd name="T12" fmla="*/ 1158 w 1715"/>
                  <a:gd name="T13" fmla="*/ 694 h 1524"/>
                  <a:gd name="T14" fmla="*/ 1174 w 1715"/>
                  <a:gd name="T15" fmla="*/ 648 h 1524"/>
                  <a:gd name="T16" fmla="*/ 1416 w 1715"/>
                  <a:gd name="T17" fmla="*/ 490 h 1524"/>
                  <a:gd name="T18" fmla="*/ 1410 w 1715"/>
                  <a:gd name="T19" fmla="*/ 495 h 1524"/>
                  <a:gd name="T20" fmla="*/ 1644 w 1715"/>
                  <a:gd name="T21" fmla="*/ 254 h 1524"/>
                  <a:gd name="T22" fmla="*/ 1664 w 1715"/>
                  <a:gd name="T23" fmla="*/ 321 h 1524"/>
                  <a:gd name="T24" fmla="*/ 1268 w 1715"/>
                  <a:gd name="T25" fmla="*/ 238 h 1524"/>
                  <a:gd name="T26" fmla="*/ 780 w 1715"/>
                  <a:gd name="T27" fmla="*/ 78 h 1524"/>
                  <a:gd name="T28" fmla="*/ 792 w 1715"/>
                  <a:gd name="T29" fmla="*/ 80 h 1524"/>
                  <a:gd name="T30" fmla="*/ 0 w 1715"/>
                  <a:gd name="T31" fmla="*/ 80 h 1524"/>
                  <a:gd name="T32" fmla="*/ 0 w 1715"/>
                  <a:gd name="T33" fmla="*/ 0 h 1524"/>
                  <a:gd name="T34" fmla="*/ 792 w 1715"/>
                  <a:gd name="T35" fmla="*/ 0 h 1524"/>
                  <a:gd name="T36" fmla="*/ 804 w 1715"/>
                  <a:gd name="T37" fmla="*/ 2 h 1524"/>
                  <a:gd name="T38" fmla="*/ 1285 w 1715"/>
                  <a:gd name="T39" fmla="*/ 159 h 1524"/>
                  <a:gd name="T40" fmla="*/ 1681 w 1715"/>
                  <a:gd name="T41" fmla="*/ 243 h 1524"/>
                  <a:gd name="T42" fmla="*/ 1711 w 1715"/>
                  <a:gd name="T43" fmla="*/ 270 h 1524"/>
                  <a:gd name="T44" fmla="*/ 1701 w 1715"/>
                  <a:gd name="T45" fmla="*/ 310 h 1524"/>
                  <a:gd name="T46" fmla="*/ 1467 w 1715"/>
                  <a:gd name="T47" fmla="*/ 551 h 1524"/>
                  <a:gd name="T48" fmla="*/ 1460 w 1715"/>
                  <a:gd name="T49" fmla="*/ 557 h 1524"/>
                  <a:gd name="T50" fmla="*/ 1218 w 1715"/>
                  <a:gd name="T51" fmla="*/ 715 h 1524"/>
                  <a:gd name="T52" fmla="*/ 1234 w 1715"/>
                  <a:gd name="T53" fmla="*/ 669 h 1524"/>
                  <a:gd name="T54" fmla="*/ 1315 w 1715"/>
                  <a:gd name="T55" fmla="*/ 910 h 1524"/>
                  <a:gd name="T56" fmla="*/ 1295 w 1715"/>
                  <a:gd name="T57" fmla="*/ 887 h 1524"/>
                  <a:gd name="T58" fmla="*/ 1457 w 1715"/>
                  <a:gd name="T59" fmla="*/ 970 h 1524"/>
                  <a:gd name="T60" fmla="*/ 1478 w 1715"/>
                  <a:gd name="T61" fmla="*/ 1007 h 1524"/>
                  <a:gd name="T62" fmla="*/ 1454 w 1715"/>
                  <a:gd name="T63" fmla="*/ 1043 h 1524"/>
                  <a:gd name="T64" fmla="*/ 891 w 1715"/>
                  <a:gd name="T65" fmla="*/ 1283 h 1524"/>
                  <a:gd name="T66" fmla="*/ 414 w 1715"/>
                  <a:gd name="T67" fmla="*/ 1524 h 1524"/>
                  <a:gd name="T68" fmla="*/ 378 w 1715"/>
                  <a:gd name="T69" fmla="*/ 1453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15" h="1524">
                    <a:moveTo>
                      <a:pt x="378" y="1453"/>
                    </a:moveTo>
                    <a:lnTo>
                      <a:pt x="855" y="1211"/>
                    </a:lnTo>
                    <a:lnTo>
                      <a:pt x="1423" y="969"/>
                    </a:lnTo>
                    <a:lnTo>
                      <a:pt x="1420" y="1041"/>
                    </a:lnTo>
                    <a:lnTo>
                      <a:pt x="1258" y="958"/>
                    </a:lnTo>
                    <a:cubicBezTo>
                      <a:pt x="1249" y="953"/>
                      <a:pt x="1242" y="945"/>
                      <a:pt x="1239" y="935"/>
                    </a:cubicBezTo>
                    <a:lnTo>
                      <a:pt x="1158" y="694"/>
                    </a:lnTo>
                    <a:cubicBezTo>
                      <a:pt x="1152" y="677"/>
                      <a:pt x="1159" y="658"/>
                      <a:pt x="1174" y="648"/>
                    </a:cubicBezTo>
                    <a:lnTo>
                      <a:pt x="1416" y="490"/>
                    </a:lnTo>
                    <a:lnTo>
                      <a:pt x="1410" y="495"/>
                    </a:lnTo>
                    <a:lnTo>
                      <a:pt x="1644" y="254"/>
                    </a:lnTo>
                    <a:lnTo>
                      <a:pt x="1664" y="321"/>
                    </a:lnTo>
                    <a:lnTo>
                      <a:pt x="1268" y="238"/>
                    </a:lnTo>
                    <a:lnTo>
                      <a:pt x="780" y="78"/>
                    </a:lnTo>
                    <a:lnTo>
                      <a:pt x="792" y="80"/>
                    </a:lnTo>
                    <a:lnTo>
                      <a:pt x="0" y="80"/>
                    </a:lnTo>
                    <a:lnTo>
                      <a:pt x="0" y="0"/>
                    </a:lnTo>
                    <a:lnTo>
                      <a:pt x="792" y="0"/>
                    </a:lnTo>
                    <a:cubicBezTo>
                      <a:pt x="796" y="0"/>
                      <a:pt x="800" y="1"/>
                      <a:pt x="804" y="2"/>
                    </a:cubicBezTo>
                    <a:lnTo>
                      <a:pt x="1285" y="159"/>
                    </a:lnTo>
                    <a:lnTo>
                      <a:pt x="1681" y="243"/>
                    </a:lnTo>
                    <a:cubicBezTo>
                      <a:pt x="1695" y="246"/>
                      <a:pt x="1706" y="256"/>
                      <a:pt x="1711" y="270"/>
                    </a:cubicBezTo>
                    <a:cubicBezTo>
                      <a:pt x="1715" y="284"/>
                      <a:pt x="1711" y="299"/>
                      <a:pt x="1701" y="310"/>
                    </a:cubicBezTo>
                    <a:lnTo>
                      <a:pt x="1467" y="551"/>
                    </a:lnTo>
                    <a:cubicBezTo>
                      <a:pt x="1465" y="553"/>
                      <a:pt x="1463" y="555"/>
                      <a:pt x="1460" y="557"/>
                    </a:cubicBezTo>
                    <a:lnTo>
                      <a:pt x="1218" y="715"/>
                    </a:lnTo>
                    <a:lnTo>
                      <a:pt x="1234" y="669"/>
                    </a:lnTo>
                    <a:lnTo>
                      <a:pt x="1315" y="910"/>
                    </a:lnTo>
                    <a:lnTo>
                      <a:pt x="1295" y="887"/>
                    </a:lnTo>
                    <a:lnTo>
                      <a:pt x="1457" y="970"/>
                    </a:lnTo>
                    <a:cubicBezTo>
                      <a:pt x="1470" y="977"/>
                      <a:pt x="1479" y="992"/>
                      <a:pt x="1478" y="1007"/>
                    </a:cubicBezTo>
                    <a:cubicBezTo>
                      <a:pt x="1478" y="1023"/>
                      <a:pt x="1468" y="1037"/>
                      <a:pt x="1454" y="1043"/>
                    </a:cubicBezTo>
                    <a:lnTo>
                      <a:pt x="891" y="1283"/>
                    </a:lnTo>
                    <a:lnTo>
                      <a:pt x="414" y="1524"/>
                    </a:lnTo>
                    <a:lnTo>
                      <a:pt x="378" y="145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0" name="Freeform 61"/>
              <p:cNvSpPr>
                <a:spLocks/>
              </p:cNvSpPr>
              <p:nvPr/>
            </p:nvSpPr>
            <p:spPr bwMode="auto">
              <a:xfrm>
                <a:off x="6388101" y="3040063"/>
                <a:ext cx="609600" cy="41275"/>
              </a:xfrm>
              <a:custGeom>
                <a:avLst/>
                <a:gdLst>
                  <a:gd name="T0" fmla="*/ 0 w 1796"/>
                  <a:gd name="T1" fmla="*/ 39 h 120"/>
                  <a:gd name="T2" fmla="*/ 161 w 1796"/>
                  <a:gd name="T3" fmla="*/ 1 h 120"/>
                  <a:gd name="T4" fmla="*/ 170 w 1796"/>
                  <a:gd name="T5" fmla="*/ 1 h 120"/>
                  <a:gd name="T6" fmla="*/ 327 w 1796"/>
                  <a:gd name="T7" fmla="*/ 39 h 120"/>
                  <a:gd name="T8" fmla="*/ 643 w 1796"/>
                  <a:gd name="T9" fmla="*/ 81 h 120"/>
                  <a:gd name="T10" fmla="*/ 842 w 1796"/>
                  <a:gd name="T11" fmla="*/ 80 h 120"/>
                  <a:gd name="T12" fmla="*/ 999 w 1796"/>
                  <a:gd name="T13" fmla="*/ 80 h 120"/>
                  <a:gd name="T14" fmla="*/ 1796 w 1796"/>
                  <a:gd name="T15" fmla="*/ 80 h 120"/>
                  <a:gd name="T16" fmla="*/ 1796 w 1796"/>
                  <a:gd name="T17" fmla="*/ 120 h 120"/>
                  <a:gd name="T18" fmla="*/ 999 w 1796"/>
                  <a:gd name="T19" fmla="*/ 120 h 120"/>
                  <a:gd name="T20" fmla="*/ 842 w 1796"/>
                  <a:gd name="T21" fmla="*/ 120 h 120"/>
                  <a:gd name="T22" fmla="*/ 638 w 1796"/>
                  <a:gd name="T23" fmla="*/ 120 h 120"/>
                  <a:gd name="T24" fmla="*/ 318 w 1796"/>
                  <a:gd name="T25" fmla="*/ 78 h 120"/>
                  <a:gd name="T26" fmla="*/ 161 w 1796"/>
                  <a:gd name="T27" fmla="*/ 40 h 120"/>
                  <a:gd name="T28" fmla="*/ 170 w 1796"/>
                  <a:gd name="T29" fmla="*/ 40 h 120"/>
                  <a:gd name="T30" fmla="*/ 9 w 1796"/>
                  <a:gd name="T31" fmla="*/ 78 h 120"/>
                  <a:gd name="T32" fmla="*/ 0 w 1796"/>
                  <a:gd name="T33" fmla="*/ 3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6" h="120">
                    <a:moveTo>
                      <a:pt x="0" y="39"/>
                    </a:moveTo>
                    <a:lnTo>
                      <a:pt x="161" y="1"/>
                    </a:lnTo>
                    <a:cubicBezTo>
                      <a:pt x="164" y="0"/>
                      <a:pt x="167" y="0"/>
                      <a:pt x="170" y="1"/>
                    </a:cubicBezTo>
                    <a:lnTo>
                      <a:pt x="327" y="39"/>
                    </a:lnTo>
                    <a:lnTo>
                      <a:pt x="643" y="81"/>
                    </a:lnTo>
                    <a:lnTo>
                      <a:pt x="842" y="80"/>
                    </a:lnTo>
                    <a:lnTo>
                      <a:pt x="999" y="80"/>
                    </a:lnTo>
                    <a:lnTo>
                      <a:pt x="1796" y="80"/>
                    </a:lnTo>
                    <a:lnTo>
                      <a:pt x="1796" y="120"/>
                    </a:lnTo>
                    <a:lnTo>
                      <a:pt x="999" y="120"/>
                    </a:lnTo>
                    <a:lnTo>
                      <a:pt x="842" y="120"/>
                    </a:lnTo>
                    <a:lnTo>
                      <a:pt x="638" y="120"/>
                    </a:lnTo>
                    <a:lnTo>
                      <a:pt x="318" y="78"/>
                    </a:lnTo>
                    <a:lnTo>
                      <a:pt x="161" y="40"/>
                    </a:lnTo>
                    <a:lnTo>
                      <a:pt x="170" y="40"/>
                    </a:lnTo>
                    <a:lnTo>
                      <a:pt x="9" y="78"/>
                    </a:lnTo>
                    <a:lnTo>
                      <a:pt x="0" y="39"/>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1" name="Freeform 62"/>
              <p:cNvSpPr>
                <a:spLocks/>
              </p:cNvSpPr>
              <p:nvPr/>
            </p:nvSpPr>
            <p:spPr bwMode="auto">
              <a:xfrm>
                <a:off x="6226176" y="3081338"/>
                <a:ext cx="650875" cy="53975"/>
              </a:xfrm>
              <a:custGeom>
                <a:avLst/>
                <a:gdLst>
                  <a:gd name="T0" fmla="*/ 0 w 1916"/>
                  <a:gd name="T1" fmla="*/ 0 h 160"/>
                  <a:gd name="T2" fmla="*/ 242 w 1916"/>
                  <a:gd name="T3" fmla="*/ 0 h 160"/>
                  <a:gd name="T4" fmla="*/ 440 w 1916"/>
                  <a:gd name="T5" fmla="*/ 0 h 160"/>
                  <a:gd name="T6" fmla="*/ 601 w 1916"/>
                  <a:gd name="T7" fmla="*/ 0 h 160"/>
                  <a:gd name="T8" fmla="*/ 613 w 1916"/>
                  <a:gd name="T9" fmla="*/ 4 h 160"/>
                  <a:gd name="T10" fmla="*/ 730 w 1916"/>
                  <a:gd name="T11" fmla="*/ 82 h 160"/>
                  <a:gd name="T12" fmla="*/ 718 w 1916"/>
                  <a:gd name="T13" fmla="*/ 79 h 160"/>
                  <a:gd name="T14" fmla="*/ 880 w 1916"/>
                  <a:gd name="T15" fmla="*/ 79 h 160"/>
                  <a:gd name="T16" fmla="*/ 875 w 1916"/>
                  <a:gd name="T17" fmla="*/ 80 h 160"/>
                  <a:gd name="T18" fmla="*/ 1194 w 1916"/>
                  <a:gd name="T19" fmla="*/ 1 h 160"/>
                  <a:gd name="T20" fmla="*/ 1205 w 1916"/>
                  <a:gd name="T21" fmla="*/ 1 h 160"/>
                  <a:gd name="T22" fmla="*/ 1443 w 1916"/>
                  <a:gd name="T23" fmla="*/ 80 h 160"/>
                  <a:gd name="T24" fmla="*/ 1436 w 1916"/>
                  <a:gd name="T25" fmla="*/ 79 h 160"/>
                  <a:gd name="T26" fmla="*/ 1638 w 1916"/>
                  <a:gd name="T27" fmla="*/ 79 h 160"/>
                  <a:gd name="T28" fmla="*/ 1642 w 1916"/>
                  <a:gd name="T29" fmla="*/ 80 h 160"/>
                  <a:gd name="T30" fmla="*/ 1840 w 1916"/>
                  <a:gd name="T31" fmla="*/ 121 h 160"/>
                  <a:gd name="T32" fmla="*/ 1836 w 1916"/>
                  <a:gd name="T33" fmla="*/ 120 h 160"/>
                  <a:gd name="T34" fmla="*/ 1916 w 1916"/>
                  <a:gd name="T35" fmla="*/ 120 h 160"/>
                  <a:gd name="T36" fmla="*/ 1916 w 1916"/>
                  <a:gd name="T37" fmla="*/ 160 h 160"/>
                  <a:gd name="T38" fmla="*/ 1836 w 1916"/>
                  <a:gd name="T39" fmla="*/ 160 h 160"/>
                  <a:gd name="T40" fmla="*/ 1832 w 1916"/>
                  <a:gd name="T41" fmla="*/ 160 h 160"/>
                  <a:gd name="T42" fmla="*/ 1634 w 1916"/>
                  <a:gd name="T43" fmla="*/ 119 h 160"/>
                  <a:gd name="T44" fmla="*/ 1638 w 1916"/>
                  <a:gd name="T45" fmla="*/ 119 h 160"/>
                  <a:gd name="T46" fmla="*/ 1436 w 1916"/>
                  <a:gd name="T47" fmla="*/ 119 h 160"/>
                  <a:gd name="T48" fmla="*/ 1430 w 1916"/>
                  <a:gd name="T49" fmla="*/ 118 h 160"/>
                  <a:gd name="T50" fmla="*/ 1192 w 1916"/>
                  <a:gd name="T51" fmla="*/ 39 h 160"/>
                  <a:gd name="T52" fmla="*/ 1203 w 1916"/>
                  <a:gd name="T53" fmla="*/ 40 h 160"/>
                  <a:gd name="T54" fmla="*/ 885 w 1916"/>
                  <a:gd name="T55" fmla="*/ 119 h 160"/>
                  <a:gd name="T56" fmla="*/ 880 w 1916"/>
                  <a:gd name="T57" fmla="*/ 119 h 160"/>
                  <a:gd name="T58" fmla="*/ 718 w 1916"/>
                  <a:gd name="T59" fmla="*/ 119 h 160"/>
                  <a:gd name="T60" fmla="*/ 707 w 1916"/>
                  <a:gd name="T61" fmla="*/ 116 h 160"/>
                  <a:gd name="T62" fmla="*/ 590 w 1916"/>
                  <a:gd name="T63" fmla="*/ 37 h 160"/>
                  <a:gd name="T64" fmla="*/ 601 w 1916"/>
                  <a:gd name="T65" fmla="*/ 40 h 160"/>
                  <a:gd name="T66" fmla="*/ 440 w 1916"/>
                  <a:gd name="T67" fmla="*/ 40 h 160"/>
                  <a:gd name="T68" fmla="*/ 242 w 1916"/>
                  <a:gd name="T69" fmla="*/ 40 h 160"/>
                  <a:gd name="T70" fmla="*/ 0 w 1916"/>
                  <a:gd name="T71" fmla="*/ 40 h 160"/>
                  <a:gd name="T72" fmla="*/ 0 w 1916"/>
                  <a:gd name="T7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16" h="160">
                    <a:moveTo>
                      <a:pt x="0" y="0"/>
                    </a:moveTo>
                    <a:lnTo>
                      <a:pt x="242" y="0"/>
                    </a:lnTo>
                    <a:lnTo>
                      <a:pt x="440" y="0"/>
                    </a:lnTo>
                    <a:lnTo>
                      <a:pt x="601" y="0"/>
                    </a:lnTo>
                    <a:cubicBezTo>
                      <a:pt x="605" y="0"/>
                      <a:pt x="609" y="2"/>
                      <a:pt x="613" y="4"/>
                    </a:cubicBezTo>
                    <a:lnTo>
                      <a:pt x="730" y="82"/>
                    </a:lnTo>
                    <a:lnTo>
                      <a:pt x="718" y="79"/>
                    </a:lnTo>
                    <a:lnTo>
                      <a:pt x="880" y="79"/>
                    </a:lnTo>
                    <a:lnTo>
                      <a:pt x="875" y="80"/>
                    </a:lnTo>
                    <a:lnTo>
                      <a:pt x="1194" y="1"/>
                    </a:lnTo>
                    <a:cubicBezTo>
                      <a:pt x="1197" y="0"/>
                      <a:pt x="1201" y="0"/>
                      <a:pt x="1205" y="1"/>
                    </a:cubicBezTo>
                    <a:lnTo>
                      <a:pt x="1443" y="80"/>
                    </a:lnTo>
                    <a:lnTo>
                      <a:pt x="1436" y="79"/>
                    </a:lnTo>
                    <a:lnTo>
                      <a:pt x="1638" y="79"/>
                    </a:lnTo>
                    <a:cubicBezTo>
                      <a:pt x="1640" y="79"/>
                      <a:pt x="1641" y="79"/>
                      <a:pt x="1642" y="80"/>
                    </a:cubicBezTo>
                    <a:lnTo>
                      <a:pt x="1840" y="121"/>
                    </a:lnTo>
                    <a:lnTo>
                      <a:pt x="1836" y="120"/>
                    </a:lnTo>
                    <a:lnTo>
                      <a:pt x="1916" y="120"/>
                    </a:lnTo>
                    <a:lnTo>
                      <a:pt x="1916" y="160"/>
                    </a:lnTo>
                    <a:lnTo>
                      <a:pt x="1836" y="160"/>
                    </a:lnTo>
                    <a:cubicBezTo>
                      <a:pt x="1834" y="160"/>
                      <a:pt x="1833" y="160"/>
                      <a:pt x="1832" y="160"/>
                    </a:cubicBezTo>
                    <a:lnTo>
                      <a:pt x="1634" y="119"/>
                    </a:lnTo>
                    <a:lnTo>
                      <a:pt x="1638" y="119"/>
                    </a:lnTo>
                    <a:lnTo>
                      <a:pt x="1436" y="119"/>
                    </a:lnTo>
                    <a:cubicBezTo>
                      <a:pt x="1434" y="119"/>
                      <a:pt x="1432" y="119"/>
                      <a:pt x="1430" y="118"/>
                    </a:cubicBezTo>
                    <a:lnTo>
                      <a:pt x="1192" y="39"/>
                    </a:lnTo>
                    <a:lnTo>
                      <a:pt x="1203" y="40"/>
                    </a:lnTo>
                    <a:lnTo>
                      <a:pt x="885" y="119"/>
                    </a:lnTo>
                    <a:cubicBezTo>
                      <a:pt x="883" y="119"/>
                      <a:pt x="881" y="119"/>
                      <a:pt x="880" y="119"/>
                    </a:cubicBezTo>
                    <a:lnTo>
                      <a:pt x="718" y="119"/>
                    </a:lnTo>
                    <a:cubicBezTo>
                      <a:pt x="714" y="119"/>
                      <a:pt x="711" y="118"/>
                      <a:pt x="707" y="116"/>
                    </a:cubicBezTo>
                    <a:lnTo>
                      <a:pt x="590" y="37"/>
                    </a:lnTo>
                    <a:lnTo>
                      <a:pt x="601" y="40"/>
                    </a:lnTo>
                    <a:lnTo>
                      <a:pt x="440" y="40"/>
                    </a:lnTo>
                    <a:lnTo>
                      <a:pt x="242" y="40"/>
                    </a:lnTo>
                    <a:lnTo>
                      <a:pt x="0" y="40"/>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2" name="Freeform 63"/>
              <p:cNvSpPr>
                <a:spLocks/>
              </p:cNvSpPr>
              <p:nvPr/>
            </p:nvSpPr>
            <p:spPr bwMode="auto">
              <a:xfrm>
                <a:off x="6321426" y="3122613"/>
                <a:ext cx="828675" cy="352425"/>
              </a:xfrm>
              <a:custGeom>
                <a:avLst/>
                <a:gdLst>
                  <a:gd name="T0" fmla="*/ 9 w 2445"/>
                  <a:gd name="T1" fmla="*/ 0 h 1038"/>
                  <a:gd name="T2" fmla="*/ 368 w 2445"/>
                  <a:gd name="T3" fmla="*/ 79 h 1038"/>
                  <a:gd name="T4" fmla="*/ 374 w 2445"/>
                  <a:gd name="T5" fmla="*/ 81 h 1038"/>
                  <a:gd name="T6" fmla="*/ 571 w 2445"/>
                  <a:gd name="T7" fmla="*/ 202 h 1038"/>
                  <a:gd name="T8" fmla="*/ 566 w 2445"/>
                  <a:gd name="T9" fmla="*/ 199 h 1038"/>
                  <a:gd name="T10" fmla="*/ 727 w 2445"/>
                  <a:gd name="T11" fmla="*/ 241 h 1038"/>
                  <a:gd name="T12" fmla="*/ 845 w 2445"/>
                  <a:gd name="T13" fmla="*/ 278 h 1038"/>
                  <a:gd name="T14" fmla="*/ 852 w 2445"/>
                  <a:gd name="T15" fmla="*/ 282 h 1038"/>
                  <a:gd name="T16" fmla="*/ 1054 w 2445"/>
                  <a:gd name="T17" fmla="*/ 444 h 1038"/>
                  <a:gd name="T18" fmla="*/ 1249 w 2445"/>
                  <a:gd name="T19" fmla="*/ 563 h 1038"/>
                  <a:gd name="T20" fmla="*/ 1241 w 2445"/>
                  <a:gd name="T21" fmla="*/ 560 h 1038"/>
                  <a:gd name="T22" fmla="*/ 1560 w 2445"/>
                  <a:gd name="T23" fmla="*/ 601 h 1038"/>
                  <a:gd name="T24" fmla="*/ 1802 w 2445"/>
                  <a:gd name="T25" fmla="*/ 639 h 1038"/>
                  <a:gd name="T26" fmla="*/ 1812 w 2445"/>
                  <a:gd name="T27" fmla="*/ 643 h 1038"/>
                  <a:gd name="T28" fmla="*/ 2010 w 2445"/>
                  <a:gd name="T29" fmla="*/ 805 h 1038"/>
                  <a:gd name="T30" fmla="*/ 2005 w 2445"/>
                  <a:gd name="T31" fmla="*/ 802 h 1038"/>
                  <a:gd name="T32" fmla="*/ 2445 w 2445"/>
                  <a:gd name="T33" fmla="*/ 1001 h 1038"/>
                  <a:gd name="T34" fmla="*/ 2428 w 2445"/>
                  <a:gd name="T35" fmla="*/ 1038 h 1038"/>
                  <a:gd name="T36" fmla="*/ 1989 w 2445"/>
                  <a:gd name="T37" fmla="*/ 839 h 1038"/>
                  <a:gd name="T38" fmla="*/ 1984 w 2445"/>
                  <a:gd name="T39" fmla="*/ 836 h 1038"/>
                  <a:gd name="T40" fmla="*/ 1787 w 2445"/>
                  <a:gd name="T41" fmla="*/ 674 h 1038"/>
                  <a:gd name="T42" fmla="*/ 1796 w 2445"/>
                  <a:gd name="T43" fmla="*/ 678 h 1038"/>
                  <a:gd name="T44" fmla="*/ 1555 w 2445"/>
                  <a:gd name="T45" fmla="*/ 641 h 1038"/>
                  <a:gd name="T46" fmla="*/ 1236 w 2445"/>
                  <a:gd name="T47" fmla="*/ 599 h 1038"/>
                  <a:gd name="T48" fmla="*/ 1228 w 2445"/>
                  <a:gd name="T49" fmla="*/ 597 h 1038"/>
                  <a:gd name="T50" fmla="*/ 1028 w 2445"/>
                  <a:gd name="T51" fmla="*/ 475 h 1038"/>
                  <a:gd name="T52" fmla="*/ 827 w 2445"/>
                  <a:gd name="T53" fmla="*/ 313 h 1038"/>
                  <a:gd name="T54" fmla="*/ 833 w 2445"/>
                  <a:gd name="T55" fmla="*/ 317 h 1038"/>
                  <a:gd name="T56" fmla="*/ 717 w 2445"/>
                  <a:gd name="T57" fmla="*/ 280 h 1038"/>
                  <a:gd name="T58" fmla="*/ 556 w 2445"/>
                  <a:gd name="T59" fmla="*/ 238 h 1038"/>
                  <a:gd name="T60" fmla="*/ 551 w 2445"/>
                  <a:gd name="T61" fmla="*/ 236 h 1038"/>
                  <a:gd name="T62" fmla="*/ 353 w 2445"/>
                  <a:gd name="T63" fmla="*/ 115 h 1038"/>
                  <a:gd name="T64" fmla="*/ 359 w 2445"/>
                  <a:gd name="T65" fmla="*/ 118 h 1038"/>
                  <a:gd name="T66" fmla="*/ 0 w 2445"/>
                  <a:gd name="T67" fmla="*/ 39 h 1038"/>
                  <a:gd name="T68" fmla="*/ 9 w 2445"/>
                  <a:gd name="T69" fmla="*/ 0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45" h="1038">
                    <a:moveTo>
                      <a:pt x="9" y="0"/>
                    </a:moveTo>
                    <a:lnTo>
                      <a:pt x="368" y="79"/>
                    </a:lnTo>
                    <a:cubicBezTo>
                      <a:pt x="370" y="79"/>
                      <a:pt x="372" y="80"/>
                      <a:pt x="374" y="81"/>
                    </a:cubicBezTo>
                    <a:lnTo>
                      <a:pt x="571" y="202"/>
                    </a:lnTo>
                    <a:lnTo>
                      <a:pt x="566" y="199"/>
                    </a:lnTo>
                    <a:lnTo>
                      <a:pt x="727" y="241"/>
                    </a:lnTo>
                    <a:lnTo>
                      <a:pt x="845" y="278"/>
                    </a:lnTo>
                    <a:cubicBezTo>
                      <a:pt x="848" y="279"/>
                      <a:pt x="850" y="280"/>
                      <a:pt x="852" y="282"/>
                    </a:cubicBezTo>
                    <a:lnTo>
                      <a:pt x="1054" y="444"/>
                    </a:lnTo>
                    <a:lnTo>
                      <a:pt x="1249" y="563"/>
                    </a:lnTo>
                    <a:lnTo>
                      <a:pt x="1241" y="560"/>
                    </a:lnTo>
                    <a:lnTo>
                      <a:pt x="1560" y="601"/>
                    </a:lnTo>
                    <a:lnTo>
                      <a:pt x="1802" y="639"/>
                    </a:lnTo>
                    <a:cubicBezTo>
                      <a:pt x="1806" y="639"/>
                      <a:pt x="1809" y="641"/>
                      <a:pt x="1812" y="643"/>
                    </a:cubicBezTo>
                    <a:lnTo>
                      <a:pt x="2010" y="805"/>
                    </a:lnTo>
                    <a:lnTo>
                      <a:pt x="2005" y="802"/>
                    </a:lnTo>
                    <a:lnTo>
                      <a:pt x="2445" y="1001"/>
                    </a:lnTo>
                    <a:lnTo>
                      <a:pt x="2428" y="1038"/>
                    </a:lnTo>
                    <a:lnTo>
                      <a:pt x="1989" y="839"/>
                    </a:lnTo>
                    <a:cubicBezTo>
                      <a:pt x="1987" y="838"/>
                      <a:pt x="1986" y="837"/>
                      <a:pt x="1984" y="836"/>
                    </a:cubicBezTo>
                    <a:lnTo>
                      <a:pt x="1787" y="674"/>
                    </a:lnTo>
                    <a:lnTo>
                      <a:pt x="1796" y="678"/>
                    </a:lnTo>
                    <a:lnTo>
                      <a:pt x="1555" y="641"/>
                    </a:lnTo>
                    <a:lnTo>
                      <a:pt x="1236" y="599"/>
                    </a:lnTo>
                    <a:cubicBezTo>
                      <a:pt x="1233" y="599"/>
                      <a:pt x="1231" y="598"/>
                      <a:pt x="1228" y="597"/>
                    </a:cubicBezTo>
                    <a:lnTo>
                      <a:pt x="1028" y="475"/>
                    </a:lnTo>
                    <a:lnTo>
                      <a:pt x="827" y="313"/>
                    </a:lnTo>
                    <a:lnTo>
                      <a:pt x="833" y="317"/>
                    </a:lnTo>
                    <a:lnTo>
                      <a:pt x="717" y="280"/>
                    </a:lnTo>
                    <a:lnTo>
                      <a:pt x="556" y="238"/>
                    </a:lnTo>
                    <a:cubicBezTo>
                      <a:pt x="554" y="238"/>
                      <a:pt x="552" y="237"/>
                      <a:pt x="551" y="236"/>
                    </a:cubicBezTo>
                    <a:lnTo>
                      <a:pt x="353" y="115"/>
                    </a:lnTo>
                    <a:lnTo>
                      <a:pt x="359" y="118"/>
                    </a:lnTo>
                    <a:lnTo>
                      <a:pt x="0" y="39"/>
                    </a:lnTo>
                    <a:lnTo>
                      <a:pt x="9"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3" name="Freeform 64"/>
              <p:cNvSpPr>
                <a:spLocks/>
              </p:cNvSpPr>
              <p:nvPr/>
            </p:nvSpPr>
            <p:spPr bwMode="auto">
              <a:xfrm>
                <a:off x="7243763" y="3273425"/>
                <a:ext cx="425450" cy="133350"/>
              </a:xfrm>
              <a:custGeom>
                <a:avLst/>
                <a:gdLst>
                  <a:gd name="T0" fmla="*/ 0 w 1253"/>
                  <a:gd name="T1" fmla="*/ 234 h 394"/>
                  <a:gd name="T2" fmla="*/ 197 w 1253"/>
                  <a:gd name="T3" fmla="*/ 234 h 394"/>
                  <a:gd name="T4" fmla="*/ 317 w 1253"/>
                  <a:gd name="T5" fmla="*/ 234 h 394"/>
                  <a:gd name="T6" fmla="*/ 326 w 1253"/>
                  <a:gd name="T7" fmla="*/ 237 h 394"/>
                  <a:gd name="T8" fmla="*/ 487 w 1253"/>
                  <a:gd name="T9" fmla="*/ 315 h 394"/>
                  <a:gd name="T10" fmla="*/ 478 w 1253"/>
                  <a:gd name="T11" fmla="*/ 313 h 394"/>
                  <a:gd name="T12" fmla="*/ 675 w 1253"/>
                  <a:gd name="T13" fmla="*/ 313 h 394"/>
                  <a:gd name="T14" fmla="*/ 994 w 1253"/>
                  <a:gd name="T15" fmla="*/ 355 h 394"/>
                  <a:gd name="T16" fmla="*/ 1032 w 1253"/>
                  <a:gd name="T17" fmla="*/ 354 h 394"/>
                  <a:gd name="T18" fmla="*/ 1023 w 1253"/>
                  <a:gd name="T19" fmla="*/ 357 h 394"/>
                  <a:gd name="T20" fmla="*/ 1103 w 1253"/>
                  <a:gd name="T21" fmla="*/ 315 h 394"/>
                  <a:gd name="T22" fmla="*/ 1098 w 1253"/>
                  <a:gd name="T23" fmla="*/ 319 h 394"/>
                  <a:gd name="T24" fmla="*/ 1178 w 1253"/>
                  <a:gd name="T25" fmla="*/ 240 h 394"/>
                  <a:gd name="T26" fmla="*/ 1218 w 1253"/>
                  <a:gd name="T27" fmla="*/ 199 h 394"/>
                  <a:gd name="T28" fmla="*/ 1219 w 1253"/>
                  <a:gd name="T29" fmla="*/ 228 h 394"/>
                  <a:gd name="T30" fmla="*/ 1179 w 1253"/>
                  <a:gd name="T31" fmla="*/ 191 h 394"/>
                  <a:gd name="T32" fmla="*/ 1172 w 1253"/>
                  <a:gd name="T33" fmla="*/ 176 h 394"/>
                  <a:gd name="T34" fmla="*/ 1172 w 1253"/>
                  <a:gd name="T35" fmla="*/ 134 h 394"/>
                  <a:gd name="T36" fmla="*/ 1178 w 1253"/>
                  <a:gd name="T37" fmla="*/ 149 h 394"/>
                  <a:gd name="T38" fmla="*/ 1058 w 1253"/>
                  <a:gd name="T39" fmla="*/ 29 h 394"/>
                  <a:gd name="T40" fmla="*/ 1086 w 1253"/>
                  <a:gd name="T41" fmla="*/ 0 h 394"/>
                  <a:gd name="T42" fmla="*/ 1206 w 1253"/>
                  <a:gd name="T43" fmla="*/ 120 h 394"/>
                  <a:gd name="T44" fmla="*/ 1212 w 1253"/>
                  <a:gd name="T45" fmla="*/ 134 h 394"/>
                  <a:gd name="T46" fmla="*/ 1212 w 1253"/>
                  <a:gd name="T47" fmla="*/ 176 h 394"/>
                  <a:gd name="T48" fmla="*/ 1206 w 1253"/>
                  <a:gd name="T49" fmla="*/ 161 h 394"/>
                  <a:gd name="T50" fmla="*/ 1246 w 1253"/>
                  <a:gd name="T51" fmla="*/ 198 h 394"/>
                  <a:gd name="T52" fmla="*/ 1252 w 1253"/>
                  <a:gd name="T53" fmla="*/ 213 h 394"/>
                  <a:gd name="T54" fmla="*/ 1247 w 1253"/>
                  <a:gd name="T55" fmla="*/ 227 h 394"/>
                  <a:gd name="T56" fmla="*/ 1206 w 1253"/>
                  <a:gd name="T57" fmla="*/ 269 h 394"/>
                  <a:gd name="T58" fmla="*/ 1126 w 1253"/>
                  <a:gd name="T59" fmla="*/ 347 h 394"/>
                  <a:gd name="T60" fmla="*/ 1121 w 1253"/>
                  <a:gd name="T61" fmla="*/ 351 h 394"/>
                  <a:gd name="T62" fmla="*/ 1041 w 1253"/>
                  <a:gd name="T63" fmla="*/ 392 h 394"/>
                  <a:gd name="T64" fmla="*/ 1032 w 1253"/>
                  <a:gd name="T65" fmla="*/ 394 h 394"/>
                  <a:gd name="T66" fmla="*/ 989 w 1253"/>
                  <a:gd name="T67" fmla="*/ 394 h 394"/>
                  <a:gd name="T68" fmla="*/ 675 w 1253"/>
                  <a:gd name="T69" fmla="*/ 353 h 394"/>
                  <a:gd name="T70" fmla="*/ 478 w 1253"/>
                  <a:gd name="T71" fmla="*/ 353 h 394"/>
                  <a:gd name="T72" fmla="*/ 469 w 1253"/>
                  <a:gd name="T73" fmla="*/ 351 h 394"/>
                  <a:gd name="T74" fmla="*/ 309 w 1253"/>
                  <a:gd name="T75" fmla="*/ 272 h 394"/>
                  <a:gd name="T76" fmla="*/ 317 w 1253"/>
                  <a:gd name="T77" fmla="*/ 274 h 394"/>
                  <a:gd name="T78" fmla="*/ 197 w 1253"/>
                  <a:gd name="T79" fmla="*/ 274 h 394"/>
                  <a:gd name="T80" fmla="*/ 0 w 1253"/>
                  <a:gd name="T81" fmla="*/ 274 h 394"/>
                  <a:gd name="T82" fmla="*/ 0 w 1253"/>
                  <a:gd name="T83" fmla="*/ 23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3" h="394">
                    <a:moveTo>
                      <a:pt x="0" y="234"/>
                    </a:moveTo>
                    <a:lnTo>
                      <a:pt x="197" y="234"/>
                    </a:lnTo>
                    <a:lnTo>
                      <a:pt x="317" y="234"/>
                    </a:lnTo>
                    <a:cubicBezTo>
                      <a:pt x="321" y="234"/>
                      <a:pt x="324" y="235"/>
                      <a:pt x="326" y="237"/>
                    </a:cubicBezTo>
                    <a:lnTo>
                      <a:pt x="487" y="315"/>
                    </a:lnTo>
                    <a:lnTo>
                      <a:pt x="478" y="313"/>
                    </a:lnTo>
                    <a:lnTo>
                      <a:pt x="675" y="313"/>
                    </a:lnTo>
                    <a:lnTo>
                      <a:pt x="994" y="355"/>
                    </a:lnTo>
                    <a:lnTo>
                      <a:pt x="1032" y="354"/>
                    </a:lnTo>
                    <a:lnTo>
                      <a:pt x="1023" y="357"/>
                    </a:lnTo>
                    <a:lnTo>
                      <a:pt x="1103" y="315"/>
                    </a:lnTo>
                    <a:lnTo>
                      <a:pt x="1098" y="319"/>
                    </a:lnTo>
                    <a:lnTo>
                      <a:pt x="1178" y="240"/>
                    </a:lnTo>
                    <a:lnTo>
                      <a:pt x="1218" y="199"/>
                    </a:lnTo>
                    <a:lnTo>
                      <a:pt x="1219" y="228"/>
                    </a:lnTo>
                    <a:lnTo>
                      <a:pt x="1179" y="191"/>
                    </a:lnTo>
                    <a:cubicBezTo>
                      <a:pt x="1175" y="187"/>
                      <a:pt x="1172" y="181"/>
                      <a:pt x="1172" y="176"/>
                    </a:cubicBezTo>
                    <a:lnTo>
                      <a:pt x="1172" y="134"/>
                    </a:lnTo>
                    <a:lnTo>
                      <a:pt x="1178" y="149"/>
                    </a:lnTo>
                    <a:lnTo>
                      <a:pt x="1058" y="29"/>
                    </a:lnTo>
                    <a:lnTo>
                      <a:pt x="1086" y="0"/>
                    </a:lnTo>
                    <a:lnTo>
                      <a:pt x="1206" y="120"/>
                    </a:lnTo>
                    <a:cubicBezTo>
                      <a:pt x="1210" y="124"/>
                      <a:pt x="1212" y="129"/>
                      <a:pt x="1212" y="134"/>
                    </a:cubicBezTo>
                    <a:lnTo>
                      <a:pt x="1212" y="176"/>
                    </a:lnTo>
                    <a:lnTo>
                      <a:pt x="1206" y="161"/>
                    </a:lnTo>
                    <a:lnTo>
                      <a:pt x="1246" y="198"/>
                    </a:lnTo>
                    <a:cubicBezTo>
                      <a:pt x="1250" y="202"/>
                      <a:pt x="1252" y="207"/>
                      <a:pt x="1252" y="213"/>
                    </a:cubicBezTo>
                    <a:cubicBezTo>
                      <a:pt x="1253" y="218"/>
                      <a:pt x="1251" y="223"/>
                      <a:pt x="1247" y="227"/>
                    </a:cubicBezTo>
                    <a:lnTo>
                      <a:pt x="1206" y="269"/>
                    </a:lnTo>
                    <a:lnTo>
                      <a:pt x="1126" y="347"/>
                    </a:lnTo>
                    <a:cubicBezTo>
                      <a:pt x="1125" y="349"/>
                      <a:pt x="1123" y="350"/>
                      <a:pt x="1121" y="351"/>
                    </a:cubicBezTo>
                    <a:lnTo>
                      <a:pt x="1041" y="392"/>
                    </a:lnTo>
                    <a:cubicBezTo>
                      <a:pt x="1038" y="394"/>
                      <a:pt x="1035" y="394"/>
                      <a:pt x="1032" y="394"/>
                    </a:cubicBezTo>
                    <a:lnTo>
                      <a:pt x="989" y="394"/>
                    </a:lnTo>
                    <a:lnTo>
                      <a:pt x="675" y="353"/>
                    </a:lnTo>
                    <a:lnTo>
                      <a:pt x="478" y="353"/>
                    </a:lnTo>
                    <a:cubicBezTo>
                      <a:pt x="475" y="353"/>
                      <a:pt x="472" y="352"/>
                      <a:pt x="469" y="351"/>
                    </a:cubicBezTo>
                    <a:lnTo>
                      <a:pt x="309" y="272"/>
                    </a:lnTo>
                    <a:lnTo>
                      <a:pt x="317" y="274"/>
                    </a:lnTo>
                    <a:lnTo>
                      <a:pt x="197" y="274"/>
                    </a:lnTo>
                    <a:lnTo>
                      <a:pt x="0" y="274"/>
                    </a:lnTo>
                    <a:lnTo>
                      <a:pt x="0" y="234"/>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4" name="Freeform 65"/>
              <p:cNvSpPr>
                <a:spLocks/>
              </p:cNvSpPr>
              <p:nvPr/>
            </p:nvSpPr>
            <p:spPr bwMode="auto">
              <a:xfrm>
                <a:off x="693738" y="3122613"/>
                <a:ext cx="1073150" cy="39688"/>
              </a:xfrm>
              <a:custGeom>
                <a:avLst/>
                <a:gdLst>
                  <a:gd name="T0" fmla="*/ 7 w 12649"/>
                  <a:gd name="T1" fmla="*/ 151 h 480"/>
                  <a:gd name="T2" fmla="*/ 3854 w 12649"/>
                  <a:gd name="T3" fmla="*/ 320 h 480"/>
                  <a:gd name="T4" fmla="*/ 3842 w 12649"/>
                  <a:gd name="T5" fmla="*/ 320 h 480"/>
                  <a:gd name="T6" fmla="*/ 5442 w 12649"/>
                  <a:gd name="T7" fmla="*/ 151 h 480"/>
                  <a:gd name="T8" fmla="*/ 7843 w 12649"/>
                  <a:gd name="T9" fmla="*/ 151 h 480"/>
                  <a:gd name="T10" fmla="*/ 9281 w 12649"/>
                  <a:gd name="T11" fmla="*/ 151 h 480"/>
                  <a:gd name="T12" fmla="*/ 10397 w 12649"/>
                  <a:gd name="T13" fmla="*/ 151 h 480"/>
                  <a:gd name="T14" fmla="*/ 12638 w 12649"/>
                  <a:gd name="T15" fmla="*/ 0 h 480"/>
                  <a:gd name="T16" fmla="*/ 12649 w 12649"/>
                  <a:gd name="T17" fmla="*/ 159 h 480"/>
                  <a:gd name="T18" fmla="*/ 10397 w 12649"/>
                  <a:gd name="T19" fmla="*/ 311 h 480"/>
                  <a:gd name="T20" fmla="*/ 9281 w 12649"/>
                  <a:gd name="T21" fmla="*/ 311 h 480"/>
                  <a:gd name="T22" fmla="*/ 7843 w 12649"/>
                  <a:gd name="T23" fmla="*/ 311 h 480"/>
                  <a:gd name="T24" fmla="*/ 5459 w 12649"/>
                  <a:gd name="T25" fmla="*/ 311 h 480"/>
                  <a:gd name="T26" fmla="*/ 3859 w 12649"/>
                  <a:gd name="T27" fmla="*/ 479 h 480"/>
                  <a:gd name="T28" fmla="*/ 3847 w 12649"/>
                  <a:gd name="T29" fmla="*/ 479 h 480"/>
                  <a:gd name="T30" fmla="*/ 0 w 12649"/>
                  <a:gd name="T31" fmla="*/ 311 h 480"/>
                  <a:gd name="T32" fmla="*/ 7 w 12649"/>
                  <a:gd name="T33" fmla="*/ 151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49" h="480">
                    <a:moveTo>
                      <a:pt x="7" y="151"/>
                    </a:moveTo>
                    <a:lnTo>
                      <a:pt x="3854" y="320"/>
                    </a:lnTo>
                    <a:lnTo>
                      <a:pt x="3842" y="320"/>
                    </a:lnTo>
                    <a:lnTo>
                      <a:pt x="5442" y="151"/>
                    </a:lnTo>
                    <a:lnTo>
                      <a:pt x="7843" y="151"/>
                    </a:lnTo>
                    <a:lnTo>
                      <a:pt x="9281" y="151"/>
                    </a:lnTo>
                    <a:lnTo>
                      <a:pt x="10397" y="151"/>
                    </a:lnTo>
                    <a:lnTo>
                      <a:pt x="12638" y="0"/>
                    </a:lnTo>
                    <a:lnTo>
                      <a:pt x="12649" y="159"/>
                    </a:lnTo>
                    <a:lnTo>
                      <a:pt x="10397" y="311"/>
                    </a:lnTo>
                    <a:lnTo>
                      <a:pt x="9281" y="311"/>
                    </a:lnTo>
                    <a:lnTo>
                      <a:pt x="7843" y="311"/>
                    </a:lnTo>
                    <a:lnTo>
                      <a:pt x="5459" y="311"/>
                    </a:lnTo>
                    <a:lnTo>
                      <a:pt x="3859" y="479"/>
                    </a:lnTo>
                    <a:cubicBezTo>
                      <a:pt x="3855" y="479"/>
                      <a:pt x="3851" y="480"/>
                      <a:pt x="3847" y="479"/>
                    </a:cubicBezTo>
                    <a:lnTo>
                      <a:pt x="0" y="311"/>
                    </a:lnTo>
                    <a:lnTo>
                      <a:pt x="7" y="151"/>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5" name="Freeform 66"/>
              <p:cNvSpPr>
                <a:spLocks/>
              </p:cNvSpPr>
              <p:nvPr/>
            </p:nvSpPr>
            <p:spPr bwMode="auto">
              <a:xfrm>
                <a:off x="1490663" y="3136900"/>
                <a:ext cx="227013" cy="120650"/>
              </a:xfrm>
              <a:custGeom>
                <a:avLst/>
                <a:gdLst>
                  <a:gd name="T0" fmla="*/ 0 w 2666"/>
                  <a:gd name="T1" fmla="*/ 1288 h 1415"/>
                  <a:gd name="T2" fmla="*/ 632 w 2666"/>
                  <a:gd name="T3" fmla="*/ 806 h 1415"/>
                  <a:gd name="T4" fmla="*/ 680 w 2666"/>
                  <a:gd name="T5" fmla="*/ 790 h 1415"/>
                  <a:gd name="T6" fmla="*/ 1166 w 2666"/>
                  <a:gd name="T7" fmla="*/ 790 h 1415"/>
                  <a:gd name="T8" fmla="*/ 1141 w 2666"/>
                  <a:gd name="T9" fmla="*/ 794 h 1415"/>
                  <a:gd name="T10" fmla="*/ 1627 w 2666"/>
                  <a:gd name="T11" fmla="*/ 628 h 1415"/>
                  <a:gd name="T12" fmla="*/ 1653 w 2666"/>
                  <a:gd name="T13" fmla="*/ 623 h 1415"/>
                  <a:gd name="T14" fmla="*/ 1977 w 2666"/>
                  <a:gd name="T15" fmla="*/ 623 h 1415"/>
                  <a:gd name="T16" fmla="*/ 1919 w 2666"/>
                  <a:gd name="T17" fmla="*/ 648 h 1415"/>
                  <a:gd name="T18" fmla="*/ 2389 w 2666"/>
                  <a:gd name="T19" fmla="*/ 166 h 1415"/>
                  <a:gd name="T20" fmla="*/ 2551 w 2666"/>
                  <a:gd name="T21" fmla="*/ 0 h 1415"/>
                  <a:gd name="T22" fmla="*/ 2666 w 2666"/>
                  <a:gd name="T23" fmla="*/ 111 h 1415"/>
                  <a:gd name="T24" fmla="*/ 2504 w 2666"/>
                  <a:gd name="T25" fmla="*/ 277 h 1415"/>
                  <a:gd name="T26" fmla="*/ 2034 w 2666"/>
                  <a:gd name="T27" fmla="*/ 759 h 1415"/>
                  <a:gd name="T28" fmla="*/ 1977 w 2666"/>
                  <a:gd name="T29" fmla="*/ 783 h 1415"/>
                  <a:gd name="T30" fmla="*/ 1653 w 2666"/>
                  <a:gd name="T31" fmla="*/ 783 h 1415"/>
                  <a:gd name="T32" fmla="*/ 1678 w 2666"/>
                  <a:gd name="T33" fmla="*/ 779 h 1415"/>
                  <a:gd name="T34" fmla="*/ 1192 w 2666"/>
                  <a:gd name="T35" fmla="*/ 945 h 1415"/>
                  <a:gd name="T36" fmla="*/ 1166 w 2666"/>
                  <a:gd name="T37" fmla="*/ 950 h 1415"/>
                  <a:gd name="T38" fmla="*/ 680 w 2666"/>
                  <a:gd name="T39" fmla="*/ 950 h 1415"/>
                  <a:gd name="T40" fmla="*/ 729 w 2666"/>
                  <a:gd name="T41" fmla="*/ 933 h 1415"/>
                  <a:gd name="T42" fmla="*/ 97 w 2666"/>
                  <a:gd name="T43" fmla="*/ 1415 h 1415"/>
                  <a:gd name="T44" fmla="*/ 0 w 2666"/>
                  <a:gd name="T45" fmla="*/ 1288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66" h="1415">
                    <a:moveTo>
                      <a:pt x="0" y="1288"/>
                    </a:moveTo>
                    <a:lnTo>
                      <a:pt x="632" y="806"/>
                    </a:lnTo>
                    <a:cubicBezTo>
                      <a:pt x="646" y="795"/>
                      <a:pt x="663" y="790"/>
                      <a:pt x="680" y="790"/>
                    </a:cubicBezTo>
                    <a:lnTo>
                      <a:pt x="1166" y="790"/>
                    </a:lnTo>
                    <a:lnTo>
                      <a:pt x="1141" y="794"/>
                    </a:lnTo>
                    <a:lnTo>
                      <a:pt x="1627" y="628"/>
                    </a:lnTo>
                    <a:cubicBezTo>
                      <a:pt x="1635" y="625"/>
                      <a:pt x="1644" y="623"/>
                      <a:pt x="1653" y="623"/>
                    </a:cubicBezTo>
                    <a:lnTo>
                      <a:pt x="1977" y="623"/>
                    </a:lnTo>
                    <a:lnTo>
                      <a:pt x="1919" y="648"/>
                    </a:lnTo>
                    <a:lnTo>
                      <a:pt x="2389" y="166"/>
                    </a:lnTo>
                    <a:lnTo>
                      <a:pt x="2551" y="0"/>
                    </a:lnTo>
                    <a:lnTo>
                      <a:pt x="2666" y="111"/>
                    </a:lnTo>
                    <a:lnTo>
                      <a:pt x="2504" y="277"/>
                    </a:lnTo>
                    <a:lnTo>
                      <a:pt x="2034" y="759"/>
                    </a:lnTo>
                    <a:cubicBezTo>
                      <a:pt x="2019" y="775"/>
                      <a:pt x="1998" y="783"/>
                      <a:pt x="1977" y="783"/>
                    </a:cubicBezTo>
                    <a:lnTo>
                      <a:pt x="1653" y="783"/>
                    </a:lnTo>
                    <a:lnTo>
                      <a:pt x="1678" y="779"/>
                    </a:lnTo>
                    <a:lnTo>
                      <a:pt x="1192" y="945"/>
                    </a:lnTo>
                    <a:cubicBezTo>
                      <a:pt x="1184" y="948"/>
                      <a:pt x="1175" y="950"/>
                      <a:pt x="1166" y="950"/>
                    </a:cubicBezTo>
                    <a:lnTo>
                      <a:pt x="680" y="950"/>
                    </a:lnTo>
                    <a:lnTo>
                      <a:pt x="729" y="933"/>
                    </a:lnTo>
                    <a:lnTo>
                      <a:pt x="97" y="1415"/>
                    </a:lnTo>
                    <a:lnTo>
                      <a:pt x="0" y="1288"/>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6" name="Freeform 67"/>
              <p:cNvSpPr>
                <a:spLocks/>
              </p:cNvSpPr>
              <p:nvPr/>
            </p:nvSpPr>
            <p:spPr bwMode="auto">
              <a:xfrm>
                <a:off x="1908176" y="2984500"/>
                <a:ext cx="603250" cy="314325"/>
              </a:xfrm>
              <a:custGeom>
                <a:avLst/>
                <a:gdLst>
                  <a:gd name="T0" fmla="*/ 2656 w 7104"/>
                  <a:gd name="T1" fmla="*/ 157 h 3694"/>
                  <a:gd name="T2" fmla="*/ 1689 w 7104"/>
                  <a:gd name="T3" fmla="*/ 323 h 3694"/>
                  <a:gd name="T4" fmla="*/ 901 w 7104"/>
                  <a:gd name="T5" fmla="*/ 472 h 3694"/>
                  <a:gd name="T6" fmla="*/ 952 w 7104"/>
                  <a:gd name="T7" fmla="*/ 438 h 3694"/>
                  <a:gd name="T8" fmla="*/ 630 w 7104"/>
                  <a:gd name="T9" fmla="*/ 920 h 3694"/>
                  <a:gd name="T10" fmla="*/ 590 w 7104"/>
                  <a:gd name="T11" fmla="*/ 951 h 3694"/>
                  <a:gd name="T12" fmla="*/ 106 w 7104"/>
                  <a:gd name="T13" fmla="*/ 1117 h 3694"/>
                  <a:gd name="T14" fmla="*/ 160 w 7104"/>
                  <a:gd name="T15" fmla="*/ 1041 h 3694"/>
                  <a:gd name="T16" fmla="*/ 160 w 7104"/>
                  <a:gd name="T17" fmla="*/ 1523 h 3694"/>
                  <a:gd name="T18" fmla="*/ 137 w 7104"/>
                  <a:gd name="T19" fmla="*/ 1466 h 3694"/>
                  <a:gd name="T20" fmla="*/ 620 w 7104"/>
                  <a:gd name="T21" fmla="*/ 1947 h 3694"/>
                  <a:gd name="T22" fmla="*/ 564 w 7104"/>
                  <a:gd name="T23" fmla="*/ 1924 h 3694"/>
                  <a:gd name="T24" fmla="*/ 1530 w 7104"/>
                  <a:gd name="T25" fmla="*/ 1924 h 3694"/>
                  <a:gd name="T26" fmla="*/ 1556 w 7104"/>
                  <a:gd name="T27" fmla="*/ 1928 h 3694"/>
                  <a:gd name="T28" fmla="*/ 2506 w 7104"/>
                  <a:gd name="T29" fmla="*/ 2244 h 3694"/>
                  <a:gd name="T30" fmla="*/ 2481 w 7104"/>
                  <a:gd name="T31" fmla="*/ 2240 h 3694"/>
                  <a:gd name="T32" fmla="*/ 3109 w 7104"/>
                  <a:gd name="T33" fmla="*/ 2240 h 3694"/>
                  <a:gd name="T34" fmla="*/ 3123 w 7104"/>
                  <a:gd name="T35" fmla="*/ 2241 h 3694"/>
                  <a:gd name="T36" fmla="*/ 4089 w 7104"/>
                  <a:gd name="T37" fmla="*/ 2407 h 3694"/>
                  <a:gd name="T38" fmla="*/ 4882 w 7104"/>
                  <a:gd name="T39" fmla="*/ 2573 h 3694"/>
                  <a:gd name="T40" fmla="*/ 4865 w 7104"/>
                  <a:gd name="T41" fmla="*/ 2572 h 3694"/>
                  <a:gd name="T42" fmla="*/ 5832 w 7104"/>
                  <a:gd name="T43" fmla="*/ 2572 h 3694"/>
                  <a:gd name="T44" fmla="*/ 5903 w 7104"/>
                  <a:gd name="T45" fmla="*/ 2616 h 3694"/>
                  <a:gd name="T46" fmla="*/ 5895 w 7104"/>
                  <a:gd name="T47" fmla="*/ 2700 h 3694"/>
                  <a:gd name="T48" fmla="*/ 5412 w 7104"/>
                  <a:gd name="T49" fmla="*/ 3331 h 3694"/>
                  <a:gd name="T50" fmla="*/ 5394 w 7104"/>
                  <a:gd name="T51" fmla="*/ 3348 h 3694"/>
                  <a:gd name="T52" fmla="*/ 4910 w 7104"/>
                  <a:gd name="T53" fmla="*/ 3680 h 3694"/>
                  <a:gd name="T54" fmla="*/ 4865 w 7104"/>
                  <a:gd name="T55" fmla="*/ 3534 h 3694"/>
                  <a:gd name="T56" fmla="*/ 6138 w 7104"/>
                  <a:gd name="T57" fmla="*/ 3534 h 3694"/>
                  <a:gd name="T58" fmla="*/ 7104 w 7104"/>
                  <a:gd name="T59" fmla="*/ 3534 h 3694"/>
                  <a:gd name="T60" fmla="*/ 7104 w 7104"/>
                  <a:gd name="T61" fmla="*/ 3694 h 3694"/>
                  <a:gd name="T62" fmla="*/ 6138 w 7104"/>
                  <a:gd name="T63" fmla="*/ 3694 h 3694"/>
                  <a:gd name="T64" fmla="*/ 4865 w 7104"/>
                  <a:gd name="T65" fmla="*/ 3694 h 3694"/>
                  <a:gd name="T66" fmla="*/ 4789 w 7104"/>
                  <a:gd name="T67" fmla="*/ 3638 h 3694"/>
                  <a:gd name="T68" fmla="*/ 4820 w 7104"/>
                  <a:gd name="T69" fmla="*/ 3549 h 3694"/>
                  <a:gd name="T70" fmla="*/ 5303 w 7104"/>
                  <a:gd name="T71" fmla="*/ 3217 h 3694"/>
                  <a:gd name="T72" fmla="*/ 5285 w 7104"/>
                  <a:gd name="T73" fmla="*/ 3234 h 3694"/>
                  <a:gd name="T74" fmla="*/ 5768 w 7104"/>
                  <a:gd name="T75" fmla="*/ 2603 h 3694"/>
                  <a:gd name="T76" fmla="*/ 5832 w 7104"/>
                  <a:gd name="T77" fmla="*/ 2732 h 3694"/>
                  <a:gd name="T78" fmla="*/ 4865 w 7104"/>
                  <a:gd name="T79" fmla="*/ 2732 h 3694"/>
                  <a:gd name="T80" fmla="*/ 4849 w 7104"/>
                  <a:gd name="T81" fmla="*/ 2730 h 3694"/>
                  <a:gd name="T82" fmla="*/ 4062 w 7104"/>
                  <a:gd name="T83" fmla="*/ 2564 h 3694"/>
                  <a:gd name="T84" fmla="*/ 3096 w 7104"/>
                  <a:gd name="T85" fmla="*/ 2398 h 3694"/>
                  <a:gd name="T86" fmla="*/ 3109 w 7104"/>
                  <a:gd name="T87" fmla="*/ 2400 h 3694"/>
                  <a:gd name="T88" fmla="*/ 2481 w 7104"/>
                  <a:gd name="T89" fmla="*/ 2400 h 3694"/>
                  <a:gd name="T90" fmla="*/ 2456 w 7104"/>
                  <a:gd name="T91" fmla="*/ 2396 h 3694"/>
                  <a:gd name="T92" fmla="*/ 1505 w 7104"/>
                  <a:gd name="T93" fmla="*/ 2080 h 3694"/>
                  <a:gd name="T94" fmla="*/ 1530 w 7104"/>
                  <a:gd name="T95" fmla="*/ 2084 h 3694"/>
                  <a:gd name="T96" fmla="*/ 564 w 7104"/>
                  <a:gd name="T97" fmla="*/ 2084 h 3694"/>
                  <a:gd name="T98" fmla="*/ 507 w 7104"/>
                  <a:gd name="T99" fmla="*/ 2061 h 3694"/>
                  <a:gd name="T100" fmla="*/ 24 w 7104"/>
                  <a:gd name="T101" fmla="*/ 1579 h 3694"/>
                  <a:gd name="T102" fmla="*/ 0 w 7104"/>
                  <a:gd name="T103" fmla="*/ 1523 h 3694"/>
                  <a:gd name="T104" fmla="*/ 0 w 7104"/>
                  <a:gd name="T105" fmla="*/ 1041 h 3694"/>
                  <a:gd name="T106" fmla="*/ 54 w 7104"/>
                  <a:gd name="T107" fmla="*/ 966 h 3694"/>
                  <a:gd name="T108" fmla="*/ 538 w 7104"/>
                  <a:gd name="T109" fmla="*/ 800 h 3694"/>
                  <a:gd name="T110" fmla="*/ 497 w 7104"/>
                  <a:gd name="T111" fmla="*/ 831 h 3694"/>
                  <a:gd name="T112" fmla="*/ 819 w 7104"/>
                  <a:gd name="T113" fmla="*/ 349 h 3694"/>
                  <a:gd name="T114" fmla="*/ 871 w 7104"/>
                  <a:gd name="T115" fmla="*/ 315 h 3694"/>
                  <a:gd name="T116" fmla="*/ 1662 w 7104"/>
                  <a:gd name="T117" fmla="*/ 166 h 3694"/>
                  <a:gd name="T118" fmla="*/ 2628 w 7104"/>
                  <a:gd name="T119" fmla="*/ 0 h 3694"/>
                  <a:gd name="T120" fmla="*/ 2656 w 7104"/>
                  <a:gd name="T121" fmla="*/ 157 h 3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104" h="3694">
                    <a:moveTo>
                      <a:pt x="2656" y="157"/>
                    </a:moveTo>
                    <a:lnTo>
                      <a:pt x="1689" y="323"/>
                    </a:lnTo>
                    <a:lnTo>
                      <a:pt x="901" y="472"/>
                    </a:lnTo>
                    <a:lnTo>
                      <a:pt x="952" y="438"/>
                    </a:lnTo>
                    <a:lnTo>
                      <a:pt x="630" y="920"/>
                    </a:lnTo>
                    <a:cubicBezTo>
                      <a:pt x="621" y="934"/>
                      <a:pt x="606" y="945"/>
                      <a:pt x="590" y="951"/>
                    </a:cubicBezTo>
                    <a:lnTo>
                      <a:pt x="106" y="1117"/>
                    </a:lnTo>
                    <a:lnTo>
                      <a:pt x="160" y="1041"/>
                    </a:lnTo>
                    <a:lnTo>
                      <a:pt x="160" y="1523"/>
                    </a:lnTo>
                    <a:lnTo>
                      <a:pt x="137" y="1466"/>
                    </a:lnTo>
                    <a:lnTo>
                      <a:pt x="620" y="1947"/>
                    </a:lnTo>
                    <a:lnTo>
                      <a:pt x="564" y="1924"/>
                    </a:lnTo>
                    <a:lnTo>
                      <a:pt x="1530" y="1924"/>
                    </a:lnTo>
                    <a:cubicBezTo>
                      <a:pt x="1539" y="1924"/>
                      <a:pt x="1547" y="1926"/>
                      <a:pt x="1556" y="1928"/>
                    </a:cubicBezTo>
                    <a:lnTo>
                      <a:pt x="2506" y="2244"/>
                    </a:lnTo>
                    <a:lnTo>
                      <a:pt x="2481" y="2240"/>
                    </a:lnTo>
                    <a:lnTo>
                      <a:pt x="3109" y="2240"/>
                    </a:lnTo>
                    <a:cubicBezTo>
                      <a:pt x="3114" y="2240"/>
                      <a:pt x="3118" y="2240"/>
                      <a:pt x="3123" y="2241"/>
                    </a:cubicBezTo>
                    <a:lnTo>
                      <a:pt x="4089" y="2407"/>
                    </a:lnTo>
                    <a:lnTo>
                      <a:pt x="4882" y="2573"/>
                    </a:lnTo>
                    <a:lnTo>
                      <a:pt x="4865" y="2572"/>
                    </a:lnTo>
                    <a:lnTo>
                      <a:pt x="5832" y="2572"/>
                    </a:lnTo>
                    <a:cubicBezTo>
                      <a:pt x="5862" y="2572"/>
                      <a:pt x="5890" y="2589"/>
                      <a:pt x="5903" y="2616"/>
                    </a:cubicBezTo>
                    <a:cubicBezTo>
                      <a:pt x="5917" y="2644"/>
                      <a:pt x="5914" y="2676"/>
                      <a:pt x="5895" y="2700"/>
                    </a:cubicBezTo>
                    <a:lnTo>
                      <a:pt x="5412" y="3331"/>
                    </a:lnTo>
                    <a:cubicBezTo>
                      <a:pt x="5407" y="3338"/>
                      <a:pt x="5401" y="3344"/>
                      <a:pt x="5394" y="3348"/>
                    </a:cubicBezTo>
                    <a:lnTo>
                      <a:pt x="4910" y="3680"/>
                    </a:lnTo>
                    <a:lnTo>
                      <a:pt x="4865" y="3534"/>
                    </a:lnTo>
                    <a:lnTo>
                      <a:pt x="6138" y="3534"/>
                    </a:lnTo>
                    <a:lnTo>
                      <a:pt x="7104" y="3534"/>
                    </a:lnTo>
                    <a:lnTo>
                      <a:pt x="7104" y="3694"/>
                    </a:lnTo>
                    <a:lnTo>
                      <a:pt x="6138" y="3694"/>
                    </a:lnTo>
                    <a:lnTo>
                      <a:pt x="4865" y="3694"/>
                    </a:lnTo>
                    <a:cubicBezTo>
                      <a:pt x="4830" y="3694"/>
                      <a:pt x="4799" y="3672"/>
                      <a:pt x="4789" y="3638"/>
                    </a:cubicBezTo>
                    <a:cubicBezTo>
                      <a:pt x="4778" y="3605"/>
                      <a:pt x="4791" y="3568"/>
                      <a:pt x="4820" y="3549"/>
                    </a:cubicBezTo>
                    <a:lnTo>
                      <a:pt x="5303" y="3217"/>
                    </a:lnTo>
                    <a:lnTo>
                      <a:pt x="5285" y="3234"/>
                    </a:lnTo>
                    <a:lnTo>
                      <a:pt x="5768" y="2603"/>
                    </a:lnTo>
                    <a:lnTo>
                      <a:pt x="5832" y="2732"/>
                    </a:lnTo>
                    <a:lnTo>
                      <a:pt x="4865" y="2732"/>
                    </a:lnTo>
                    <a:cubicBezTo>
                      <a:pt x="4860" y="2732"/>
                      <a:pt x="4854" y="2731"/>
                      <a:pt x="4849" y="2730"/>
                    </a:cubicBezTo>
                    <a:lnTo>
                      <a:pt x="4062" y="2564"/>
                    </a:lnTo>
                    <a:lnTo>
                      <a:pt x="3096" y="2398"/>
                    </a:lnTo>
                    <a:lnTo>
                      <a:pt x="3109" y="2400"/>
                    </a:lnTo>
                    <a:lnTo>
                      <a:pt x="2481" y="2400"/>
                    </a:lnTo>
                    <a:cubicBezTo>
                      <a:pt x="2472" y="2400"/>
                      <a:pt x="2464" y="2398"/>
                      <a:pt x="2456" y="2396"/>
                    </a:cubicBezTo>
                    <a:lnTo>
                      <a:pt x="1505" y="2080"/>
                    </a:lnTo>
                    <a:lnTo>
                      <a:pt x="1530" y="2084"/>
                    </a:lnTo>
                    <a:lnTo>
                      <a:pt x="564" y="2084"/>
                    </a:lnTo>
                    <a:cubicBezTo>
                      <a:pt x="543" y="2084"/>
                      <a:pt x="522" y="2076"/>
                      <a:pt x="507" y="2061"/>
                    </a:cubicBezTo>
                    <a:lnTo>
                      <a:pt x="24" y="1579"/>
                    </a:lnTo>
                    <a:cubicBezTo>
                      <a:pt x="9" y="1564"/>
                      <a:pt x="0" y="1544"/>
                      <a:pt x="0" y="1523"/>
                    </a:cubicBezTo>
                    <a:lnTo>
                      <a:pt x="0" y="1041"/>
                    </a:lnTo>
                    <a:cubicBezTo>
                      <a:pt x="0" y="1007"/>
                      <a:pt x="22" y="977"/>
                      <a:pt x="54" y="966"/>
                    </a:cubicBezTo>
                    <a:lnTo>
                      <a:pt x="538" y="800"/>
                    </a:lnTo>
                    <a:lnTo>
                      <a:pt x="497" y="831"/>
                    </a:lnTo>
                    <a:lnTo>
                      <a:pt x="819" y="349"/>
                    </a:lnTo>
                    <a:cubicBezTo>
                      <a:pt x="831" y="332"/>
                      <a:pt x="850" y="319"/>
                      <a:pt x="871" y="315"/>
                    </a:cubicBezTo>
                    <a:lnTo>
                      <a:pt x="1662" y="166"/>
                    </a:lnTo>
                    <a:lnTo>
                      <a:pt x="2628" y="0"/>
                    </a:lnTo>
                    <a:lnTo>
                      <a:pt x="2656" y="157"/>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7" name="Freeform 68"/>
              <p:cNvSpPr>
                <a:spLocks/>
              </p:cNvSpPr>
              <p:nvPr/>
            </p:nvSpPr>
            <p:spPr bwMode="auto">
              <a:xfrm>
                <a:off x="2247901" y="3000375"/>
                <a:ext cx="2162175" cy="352425"/>
              </a:xfrm>
              <a:custGeom>
                <a:avLst/>
                <a:gdLst>
                  <a:gd name="T0" fmla="*/ 1156 w 12740"/>
                  <a:gd name="T1" fmla="*/ 80 h 2081"/>
                  <a:gd name="T2" fmla="*/ 686 w 12740"/>
                  <a:gd name="T3" fmla="*/ 155 h 2081"/>
                  <a:gd name="T4" fmla="*/ 291 w 12740"/>
                  <a:gd name="T5" fmla="*/ 318 h 2081"/>
                  <a:gd name="T6" fmla="*/ 158 w 12740"/>
                  <a:gd name="T7" fmla="*/ 373 h 2081"/>
                  <a:gd name="T8" fmla="*/ 79 w 12740"/>
                  <a:gd name="T9" fmla="*/ 509 h 2081"/>
                  <a:gd name="T10" fmla="*/ 122 w 12740"/>
                  <a:gd name="T11" fmla="*/ 722 h 2081"/>
                  <a:gd name="T12" fmla="*/ 364 w 12740"/>
                  <a:gd name="T13" fmla="*/ 723 h 2081"/>
                  <a:gd name="T14" fmla="*/ 760 w 12740"/>
                  <a:gd name="T15" fmla="*/ 797 h 2081"/>
                  <a:gd name="T16" fmla="*/ 1318 w 12740"/>
                  <a:gd name="T17" fmla="*/ 797 h 2081"/>
                  <a:gd name="T18" fmla="*/ 1600 w 12740"/>
                  <a:gd name="T19" fmla="*/ 837 h 2081"/>
                  <a:gd name="T20" fmla="*/ 1598 w 12740"/>
                  <a:gd name="T21" fmla="*/ 907 h 2081"/>
                  <a:gd name="T22" fmla="*/ 1641 w 12740"/>
                  <a:gd name="T23" fmla="*/ 1121 h 2081"/>
                  <a:gd name="T24" fmla="*/ 2759 w 12740"/>
                  <a:gd name="T25" fmla="*/ 1204 h 2081"/>
                  <a:gd name="T26" fmla="*/ 2826 w 12740"/>
                  <a:gd name="T27" fmla="*/ 1205 h 2081"/>
                  <a:gd name="T28" fmla="*/ 3161 w 12740"/>
                  <a:gd name="T29" fmla="*/ 1122 h 2081"/>
                  <a:gd name="T30" fmla="*/ 3474 w 12740"/>
                  <a:gd name="T31" fmla="*/ 1204 h 2081"/>
                  <a:gd name="T32" fmla="*/ 3645 w 12740"/>
                  <a:gd name="T33" fmla="*/ 1205 h 2081"/>
                  <a:gd name="T34" fmla="*/ 3990 w 12740"/>
                  <a:gd name="T35" fmla="*/ 1318 h 2081"/>
                  <a:gd name="T36" fmla="*/ 3978 w 12740"/>
                  <a:gd name="T37" fmla="*/ 1514 h 2081"/>
                  <a:gd name="T38" fmla="*/ 3883 w 12740"/>
                  <a:gd name="T39" fmla="*/ 1521 h 2081"/>
                  <a:gd name="T40" fmla="*/ 5720 w 12740"/>
                  <a:gd name="T41" fmla="*/ 2002 h 2081"/>
                  <a:gd name="T42" fmla="*/ 7308 w 12740"/>
                  <a:gd name="T43" fmla="*/ 1926 h 2081"/>
                  <a:gd name="T44" fmla="*/ 9921 w 12740"/>
                  <a:gd name="T45" fmla="*/ 1850 h 2081"/>
                  <a:gd name="T46" fmla="*/ 10420 w 12740"/>
                  <a:gd name="T47" fmla="*/ 1519 h 2081"/>
                  <a:gd name="T48" fmla="*/ 12740 w 12740"/>
                  <a:gd name="T49" fmla="*/ 1602 h 2081"/>
                  <a:gd name="T50" fmla="*/ 11542 w 12740"/>
                  <a:gd name="T51" fmla="*/ 1599 h 2081"/>
                  <a:gd name="T52" fmla="*/ 10442 w 12740"/>
                  <a:gd name="T53" fmla="*/ 1592 h 2081"/>
                  <a:gd name="T54" fmla="*/ 9944 w 12740"/>
                  <a:gd name="T55" fmla="*/ 1923 h 2081"/>
                  <a:gd name="T56" fmla="*/ 5713 w 12740"/>
                  <a:gd name="T57" fmla="*/ 2080 h 2081"/>
                  <a:gd name="T58" fmla="*/ 4341 w 12740"/>
                  <a:gd name="T59" fmla="*/ 1763 h 2081"/>
                  <a:gd name="T60" fmla="*/ 3831 w 12740"/>
                  <a:gd name="T61" fmla="*/ 1567 h 2081"/>
                  <a:gd name="T62" fmla="*/ 3923 w 12740"/>
                  <a:gd name="T63" fmla="*/ 1455 h 2081"/>
                  <a:gd name="T64" fmla="*/ 3910 w 12740"/>
                  <a:gd name="T65" fmla="*/ 1318 h 2081"/>
                  <a:gd name="T66" fmla="*/ 3626 w 12740"/>
                  <a:gd name="T67" fmla="*/ 1283 h 2081"/>
                  <a:gd name="T68" fmla="*/ 3474 w 12740"/>
                  <a:gd name="T69" fmla="*/ 1284 h 2081"/>
                  <a:gd name="T70" fmla="*/ 3141 w 12740"/>
                  <a:gd name="T71" fmla="*/ 1200 h 2081"/>
                  <a:gd name="T72" fmla="*/ 2846 w 12740"/>
                  <a:gd name="T73" fmla="*/ 1282 h 2081"/>
                  <a:gd name="T74" fmla="*/ 2751 w 12740"/>
                  <a:gd name="T75" fmla="*/ 1284 h 2081"/>
                  <a:gd name="T76" fmla="*/ 1641 w 12740"/>
                  <a:gd name="T77" fmla="*/ 1201 h 2081"/>
                  <a:gd name="T78" fmla="*/ 1522 w 12740"/>
                  <a:gd name="T79" fmla="*/ 933 h 2081"/>
                  <a:gd name="T80" fmla="*/ 1520 w 12740"/>
                  <a:gd name="T81" fmla="*/ 837 h 2081"/>
                  <a:gd name="T82" fmla="*/ 1318 w 12740"/>
                  <a:gd name="T83" fmla="*/ 877 h 2081"/>
                  <a:gd name="T84" fmla="*/ 760 w 12740"/>
                  <a:gd name="T85" fmla="*/ 877 h 2081"/>
                  <a:gd name="T86" fmla="*/ 349 w 12740"/>
                  <a:gd name="T87" fmla="*/ 802 h 2081"/>
                  <a:gd name="T88" fmla="*/ 122 w 12740"/>
                  <a:gd name="T89" fmla="*/ 802 h 2081"/>
                  <a:gd name="T90" fmla="*/ 4 w 12740"/>
                  <a:gd name="T91" fmla="*/ 535 h 2081"/>
                  <a:gd name="T92" fmla="*/ 86 w 12740"/>
                  <a:gd name="T93" fmla="*/ 338 h 2081"/>
                  <a:gd name="T94" fmla="*/ 260 w 12740"/>
                  <a:gd name="T95" fmla="*/ 244 h 2081"/>
                  <a:gd name="T96" fmla="*/ 673 w 12740"/>
                  <a:gd name="T97" fmla="*/ 76 h 2081"/>
                  <a:gd name="T98" fmla="*/ 1156 w 12740"/>
                  <a:gd name="T99" fmla="*/ 0 h 2081"/>
                  <a:gd name="T100" fmla="*/ 1713 w 12740"/>
                  <a:gd name="T101" fmla="*/ 80 h 2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40" h="2081">
                    <a:moveTo>
                      <a:pt x="1713" y="80"/>
                    </a:moveTo>
                    <a:lnTo>
                      <a:pt x="1156" y="80"/>
                    </a:lnTo>
                    <a:lnTo>
                      <a:pt x="1162" y="80"/>
                    </a:lnTo>
                    <a:lnTo>
                      <a:pt x="686" y="155"/>
                    </a:lnTo>
                    <a:lnTo>
                      <a:pt x="695" y="152"/>
                    </a:lnTo>
                    <a:lnTo>
                      <a:pt x="291" y="318"/>
                    </a:lnTo>
                    <a:lnTo>
                      <a:pt x="140" y="392"/>
                    </a:lnTo>
                    <a:lnTo>
                      <a:pt x="158" y="373"/>
                    </a:lnTo>
                    <a:lnTo>
                      <a:pt x="77" y="539"/>
                    </a:lnTo>
                    <a:lnTo>
                      <a:pt x="79" y="509"/>
                    </a:lnTo>
                    <a:lnTo>
                      <a:pt x="160" y="750"/>
                    </a:lnTo>
                    <a:lnTo>
                      <a:pt x="122" y="722"/>
                    </a:lnTo>
                    <a:lnTo>
                      <a:pt x="356" y="722"/>
                    </a:lnTo>
                    <a:cubicBezTo>
                      <a:pt x="359" y="722"/>
                      <a:pt x="361" y="723"/>
                      <a:pt x="364" y="723"/>
                    </a:cubicBezTo>
                    <a:lnTo>
                      <a:pt x="768" y="798"/>
                    </a:lnTo>
                    <a:lnTo>
                      <a:pt x="760" y="797"/>
                    </a:lnTo>
                    <a:lnTo>
                      <a:pt x="1075" y="797"/>
                    </a:lnTo>
                    <a:lnTo>
                      <a:pt x="1318" y="797"/>
                    </a:lnTo>
                    <a:lnTo>
                      <a:pt x="1560" y="797"/>
                    </a:lnTo>
                    <a:cubicBezTo>
                      <a:pt x="1582" y="797"/>
                      <a:pt x="1600" y="815"/>
                      <a:pt x="1600" y="837"/>
                    </a:cubicBezTo>
                    <a:lnTo>
                      <a:pt x="1600" y="920"/>
                    </a:lnTo>
                    <a:lnTo>
                      <a:pt x="1598" y="907"/>
                    </a:lnTo>
                    <a:lnTo>
                      <a:pt x="1679" y="1148"/>
                    </a:lnTo>
                    <a:lnTo>
                      <a:pt x="1641" y="1121"/>
                    </a:lnTo>
                    <a:lnTo>
                      <a:pt x="1956" y="1121"/>
                    </a:lnTo>
                    <a:lnTo>
                      <a:pt x="2759" y="1204"/>
                    </a:lnTo>
                    <a:lnTo>
                      <a:pt x="2836" y="1204"/>
                    </a:lnTo>
                    <a:lnTo>
                      <a:pt x="2826" y="1205"/>
                    </a:lnTo>
                    <a:lnTo>
                      <a:pt x="3141" y="1122"/>
                    </a:lnTo>
                    <a:cubicBezTo>
                      <a:pt x="3147" y="1120"/>
                      <a:pt x="3154" y="1120"/>
                      <a:pt x="3161" y="1122"/>
                    </a:cubicBezTo>
                    <a:lnTo>
                      <a:pt x="3484" y="1205"/>
                    </a:lnTo>
                    <a:lnTo>
                      <a:pt x="3474" y="1204"/>
                    </a:lnTo>
                    <a:lnTo>
                      <a:pt x="3635" y="1204"/>
                    </a:lnTo>
                    <a:cubicBezTo>
                      <a:pt x="3639" y="1204"/>
                      <a:pt x="3642" y="1204"/>
                      <a:pt x="3645" y="1205"/>
                    </a:cubicBezTo>
                    <a:lnTo>
                      <a:pt x="3960" y="1280"/>
                    </a:lnTo>
                    <a:cubicBezTo>
                      <a:pt x="3978" y="1284"/>
                      <a:pt x="3990" y="1300"/>
                      <a:pt x="3990" y="1318"/>
                    </a:cubicBezTo>
                    <a:lnTo>
                      <a:pt x="3990" y="1484"/>
                    </a:lnTo>
                    <a:cubicBezTo>
                      <a:pt x="3990" y="1496"/>
                      <a:pt x="3986" y="1506"/>
                      <a:pt x="3978" y="1514"/>
                    </a:cubicBezTo>
                    <a:lnTo>
                      <a:pt x="3897" y="1589"/>
                    </a:lnTo>
                    <a:lnTo>
                      <a:pt x="3883" y="1521"/>
                    </a:lnTo>
                    <a:lnTo>
                      <a:pt x="4367" y="1687"/>
                    </a:lnTo>
                    <a:lnTo>
                      <a:pt x="5720" y="2002"/>
                    </a:lnTo>
                    <a:lnTo>
                      <a:pt x="5709" y="2001"/>
                    </a:lnTo>
                    <a:lnTo>
                      <a:pt x="7308" y="1926"/>
                    </a:lnTo>
                    <a:lnTo>
                      <a:pt x="9942" y="1843"/>
                    </a:lnTo>
                    <a:lnTo>
                      <a:pt x="9921" y="1850"/>
                    </a:lnTo>
                    <a:lnTo>
                      <a:pt x="10397" y="1526"/>
                    </a:lnTo>
                    <a:cubicBezTo>
                      <a:pt x="10404" y="1522"/>
                      <a:pt x="10412" y="1519"/>
                      <a:pt x="10420" y="1519"/>
                    </a:cubicBezTo>
                    <a:lnTo>
                      <a:pt x="11542" y="1519"/>
                    </a:lnTo>
                    <a:lnTo>
                      <a:pt x="12740" y="1602"/>
                    </a:lnTo>
                    <a:lnTo>
                      <a:pt x="12735" y="1682"/>
                    </a:lnTo>
                    <a:lnTo>
                      <a:pt x="11542" y="1599"/>
                    </a:lnTo>
                    <a:lnTo>
                      <a:pt x="10420" y="1599"/>
                    </a:lnTo>
                    <a:lnTo>
                      <a:pt x="10442" y="1592"/>
                    </a:lnTo>
                    <a:lnTo>
                      <a:pt x="9966" y="1916"/>
                    </a:lnTo>
                    <a:cubicBezTo>
                      <a:pt x="9959" y="1920"/>
                      <a:pt x="9952" y="1923"/>
                      <a:pt x="9944" y="1923"/>
                    </a:cubicBezTo>
                    <a:lnTo>
                      <a:pt x="7312" y="2006"/>
                    </a:lnTo>
                    <a:lnTo>
                      <a:pt x="5713" y="2080"/>
                    </a:lnTo>
                    <a:cubicBezTo>
                      <a:pt x="5709" y="2081"/>
                      <a:pt x="5706" y="2080"/>
                      <a:pt x="5702" y="2079"/>
                    </a:cubicBezTo>
                    <a:lnTo>
                      <a:pt x="4341" y="1763"/>
                    </a:lnTo>
                    <a:lnTo>
                      <a:pt x="3857" y="1597"/>
                    </a:lnTo>
                    <a:cubicBezTo>
                      <a:pt x="3843" y="1592"/>
                      <a:pt x="3833" y="1581"/>
                      <a:pt x="3831" y="1567"/>
                    </a:cubicBezTo>
                    <a:cubicBezTo>
                      <a:pt x="3828" y="1554"/>
                      <a:pt x="3832" y="1539"/>
                      <a:pt x="3842" y="1530"/>
                    </a:cubicBezTo>
                    <a:lnTo>
                      <a:pt x="3923" y="1455"/>
                    </a:lnTo>
                    <a:lnTo>
                      <a:pt x="3910" y="1484"/>
                    </a:lnTo>
                    <a:lnTo>
                      <a:pt x="3910" y="1318"/>
                    </a:lnTo>
                    <a:lnTo>
                      <a:pt x="3941" y="1357"/>
                    </a:lnTo>
                    <a:lnTo>
                      <a:pt x="3626" y="1283"/>
                    </a:lnTo>
                    <a:lnTo>
                      <a:pt x="3635" y="1284"/>
                    </a:lnTo>
                    <a:lnTo>
                      <a:pt x="3474" y="1284"/>
                    </a:lnTo>
                    <a:cubicBezTo>
                      <a:pt x="3471" y="1284"/>
                      <a:pt x="3467" y="1283"/>
                      <a:pt x="3464" y="1283"/>
                    </a:cubicBezTo>
                    <a:lnTo>
                      <a:pt x="3141" y="1200"/>
                    </a:lnTo>
                    <a:lnTo>
                      <a:pt x="3161" y="1199"/>
                    </a:lnTo>
                    <a:lnTo>
                      <a:pt x="2846" y="1282"/>
                    </a:lnTo>
                    <a:cubicBezTo>
                      <a:pt x="2843" y="1283"/>
                      <a:pt x="2839" y="1284"/>
                      <a:pt x="2836" y="1284"/>
                    </a:cubicBezTo>
                    <a:lnTo>
                      <a:pt x="2751" y="1284"/>
                    </a:lnTo>
                    <a:lnTo>
                      <a:pt x="1956" y="1201"/>
                    </a:lnTo>
                    <a:lnTo>
                      <a:pt x="1641" y="1201"/>
                    </a:lnTo>
                    <a:cubicBezTo>
                      <a:pt x="1623" y="1201"/>
                      <a:pt x="1608" y="1190"/>
                      <a:pt x="1603" y="1174"/>
                    </a:cubicBezTo>
                    <a:lnTo>
                      <a:pt x="1522" y="933"/>
                    </a:lnTo>
                    <a:cubicBezTo>
                      <a:pt x="1521" y="929"/>
                      <a:pt x="1520" y="924"/>
                      <a:pt x="1520" y="920"/>
                    </a:cubicBezTo>
                    <a:lnTo>
                      <a:pt x="1520" y="837"/>
                    </a:lnTo>
                    <a:lnTo>
                      <a:pt x="1560" y="877"/>
                    </a:lnTo>
                    <a:lnTo>
                      <a:pt x="1318" y="877"/>
                    </a:lnTo>
                    <a:lnTo>
                      <a:pt x="1075" y="877"/>
                    </a:lnTo>
                    <a:lnTo>
                      <a:pt x="760" y="877"/>
                    </a:lnTo>
                    <a:cubicBezTo>
                      <a:pt x="758" y="877"/>
                      <a:pt x="755" y="877"/>
                      <a:pt x="753" y="876"/>
                    </a:cubicBezTo>
                    <a:lnTo>
                      <a:pt x="349" y="802"/>
                    </a:lnTo>
                    <a:lnTo>
                      <a:pt x="356" y="802"/>
                    </a:lnTo>
                    <a:lnTo>
                      <a:pt x="122" y="802"/>
                    </a:lnTo>
                    <a:cubicBezTo>
                      <a:pt x="105" y="802"/>
                      <a:pt x="90" y="791"/>
                      <a:pt x="84" y="775"/>
                    </a:cubicBezTo>
                    <a:lnTo>
                      <a:pt x="4" y="535"/>
                    </a:lnTo>
                    <a:cubicBezTo>
                      <a:pt x="0" y="525"/>
                      <a:pt x="1" y="514"/>
                      <a:pt x="5" y="504"/>
                    </a:cubicBezTo>
                    <a:lnTo>
                      <a:pt x="86" y="338"/>
                    </a:lnTo>
                    <a:cubicBezTo>
                      <a:pt x="90" y="330"/>
                      <a:pt x="97" y="324"/>
                      <a:pt x="105" y="320"/>
                    </a:cubicBezTo>
                    <a:lnTo>
                      <a:pt x="260" y="244"/>
                    </a:lnTo>
                    <a:lnTo>
                      <a:pt x="664" y="78"/>
                    </a:lnTo>
                    <a:cubicBezTo>
                      <a:pt x="667" y="77"/>
                      <a:pt x="670" y="76"/>
                      <a:pt x="673" y="76"/>
                    </a:cubicBezTo>
                    <a:lnTo>
                      <a:pt x="1150" y="1"/>
                    </a:lnTo>
                    <a:cubicBezTo>
                      <a:pt x="1152" y="1"/>
                      <a:pt x="1154" y="0"/>
                      <a:pt x="1156" y="0"/>
                    </a:cubicBezTo>
                    <a:lnTo>
                      <a:pt x="1713" y="0"/>
                    </a:lnTo>
                    <a:lnTo>
                      <a:pt x="1713" y="8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8" name="Freeform 69"/>
              <p:cNvSpPr>
                <a:spLocks/>
              </p:cNvSpPr>
              <p:nvPr/>
            </p:nvSpPr>
            <p:spPr bwMode="auto">
              <a:xfrm>
                <a:off x="4083051" y="3255963"/>
                <a:ext cx="1493838" cy="138113"/>
              </a:xfrm>
              <a:custGeom>
                <a:avLst/>
                <a:gdLst>
                  <a:gd name="T0" fmla="*/ 0 w 8801"/>
                  <a:gd name="T1" fmla="*/ 570 h 808"/>
                  <a:gd name="T2" fmla="*/ 315 w 8801"/>
                  <a:gd name="T3" fmla="*/ 486 h 808"/>
                  <a:gd name="T4" fmla="*/ 325 w 8801"/>
                  <a:gd name="T5" fmla="*/ 485 h 808"/>
                  <a:gd name="T6" fmla="*/ 648 w 8801"/>
                  <a:gd name="T7" fmla="*/ 485 h 808"/>
                  <a:gd name="T8" fmla="*/ 655 w 8801"/>
                  <a:gd name="T9" fmla="*/ 485 h 808"/>
                  <a:gd name="T10" fmla="*/ 1132 w 8801"/>
                  <a:gd name="T11" fmla="*/ 569 h 808"/>
                  <a:gd name="T12" fmla="*/ 1693 w 8801"/>
                  <a:gd name="T13" fmla="*/ 729 h 808"/>
                  <a:gd name="T14" fmla="*/ 1672 w 8801"/>
                  <a:gd name="T15" fmla="*/ 729 h 808"/>
                  <a:gd name="T16" fmla="*/ 2318 w 8801"/>
                  <a:gd name="T17" fmla="*/ 570 h 808"/>
                  <a:gd name="T18" fmla="*/ 2328 w 8801"/>
                  <a:gd name="T19" fmla="*/ 568 h 808"/>
                  <a:gd name="T20" fmla="*/ 2723 w 8801"/>
                  <a:gd name="T21" fmla="*/ 568 h 808"/>
                  <a:gd name="T22" fmla="*/ 2713 w 8801"/>
                  <a:gd name="T23" fmla="*/ 570 h 808"/>
                  <a:gd name="T24" fmla="*/ 3036 w 8801"/>
                  <a:gd name="T25" fmla="*/ 486 h 808"/>
                  <a:gd name="T26" fmla="*/ 3046 w 8801"/>
                  <a:gd name="T27" fmla="*/ 485 h 808"/>
                  <a:gd name="T28" fmla="*/ 3442 w 8801"/>
                  <a:gd name="T29" fmla="*/ 485 h 808"/>
                  <a:gd name="T30" fmla="*/ 3434 w 8801"/>
                  <a:gd name="T31" fmla="*/ 485 h 808"/>
                  <a:gd name="T32" fmla="*/ 3838 w 8801"/>
                  <a:gd name="T33" fmla="*/ 410 h 808"/>
                  <a:gd name="T34" fmla="*/ 3850 w 8801"/>
                  <a:gd name="T35" fmla="*/ 410 h 808"/>
                  <a:gd name="T36" fmla="*/ 4488 w 8801"/>
                  <a:gd name="T37" fmla="*/ 485 h 808"/>
                  <a:gd name="T38" fmla="*/ 5040 w 8801"/>
                  <a:gd name="T39" fmla="*/ 485 h 808"/>
                  <a:gd name="T40" fmla="*/ 5282 w 8801"/>
                  <a:gd name="T41" fmla="*/ 485 h 808"/>
                  <a:gd name="T42" fmla="*/ 5997 w 8801"/>
                  <a:gd name="T43" fmla="*/ 410 h 808"/>
                  <a:gd name="T44" fmla="*/ 5990 w 8801"/>
                  <a:gd name="T45" fmla="*/ 411 h 808"/>
                  <a:gd name="T46" fmla="*/ 6862 w 8801"/>
                  <a:gd name="T47" fmla="*/ 168 h 808"/>
                  <a:gd name="T48" fmla="*/ 6873 w 8801"/>
                  <a:gd name="T49" fmla="*/ 167 h 808"/>
                  <a:gd name="T50" fmla="*/ 7834 w 8801"/>
                  <a:gd name="T51" fmla="*/ 167 h 808"/>
                  <a:gd name="T52" fmla="*/ 7827 w 8801"/>
                  <a:gd name="T53" fmla="*/ 167 h 808"/>
                  <a:gd name="T54" fmla="*/ 8788 w 8801"/>
                  <a:gd name="T55" fmla="*/ 0 h 808"/>
                  <a:gd name="T56" fmla="*/ 8801 w 8801"/>
                  <a:gd name="T57" fmla="*/ 79 h 808"/>
                  <a:gd name="T58" fmla="*/ 7841 w 8801"/>
                  <a:gd name="T59" fmla="*/ 246 h 808"/>
                  <a:gd name="T60" fmla="*/ 7834 w 8801"/>
                  <a:gd name="T61" fmla="*/ 247 h 808"/>
                  <a:gd name="T62" fmla="*/ 6873 w 8801"/>
                  <a:gd name="T63" fmla="*/ 247 h 808"/>
                  <a:gd name="T64" fmla="*/ 6884 w 8801"/>
                  <a:gd name="T65" fmla="*/ 245 h 808"/>
                  <a:gd name="T66" fmla="*/ 6012 w 8801"/>
                  <a:gd name="T67" fmla="*/ 488 h 808"/>
                  <a:gd name="T68" fmla="*/ 6005 w 8801"/>
                  <a:gd name="T69" fmla="*/ 489 h 808"/>
                  <a:gd name="T70" fmla="*/ 5282 w 8801"/>
                  <a:gd name="T71" fmla="*/ 565 h 808"/>
                  <a:gd name="T72" fmla="*/ 5040 w 8801"/>
                  <a:gd name="T73" fmla="*/ 565 h 808"/>
                  <a:gd name="T74" fmla="*/ 4479 w 8801"/>
                  <a:gd name="T75" fmla="*/ 565 h 808"/>
                  <a:gd name="T76" fmla="*/ 3841 w 8801"/>
                  <a:gd name="T77" fmla="*/ 489 h 808"/>
                  <a:gd name="T78" fmla="*/ 3853 w 8801"/>
                  <a:gd name="T79" fmla="*/ 489 h 808"/>
                  <a:gd name="T80" fmla="*/ 3449 w 8801"/>
                  <a:gd name="T81" fmla="*/ 564 h 808"/>
                  <a:gd name="T82" fmla="*/ 3442 w 8801"/>
                  <a:gd name="T83" fmla="*/ 565 h 808"/>
                  <a:gd name="T84" fmla="*/ 3046 w 8801"/>
                  <a:gd name="T85" fmla="*/ 565 h 808"/>
                  <a:gd name="T86" fmla="*/ 3056 w 8801"/>
                  <a:gd name="T87" fmla="*/ 564 h 808"/>
                  <a:gd name="T88" fmla="*/ 2733 w 8801"/>
                  <a:gd name="T89" fmla="*/ 647 h 808"/>
                  <a:gd name="T90" fmla="*/ 2723 w 8801"/>
                  <a:gd name="T91" fmla="*/ 648 h 808"/>
                  <a:gd name="T92" fmla="*/ 2328 w 8801"/>
                  <a:gd name="T93" fmla="*/ 648 h 808"/>
                  <a:gd name="T94" fmla="*/ 2337 w 8801"/>
                  <a:gd name="T95" fmla="*/ 647 h 808"/>
                  <a:gd name="T96" fmla="*/ 1691 w 8801"/>
                  <a:gd name="T97" fmla="*/ 806 h 808"/>
                  <a:gd name="T98" fmla="*/ 1671 w 8801"/>
                  <a:gd name="T99" fmla="*/ 806 h 808"/>
                  <a:gd name="T100" fmla="*/ 1118 w 8801"/>
                  <a:gd name="T101" fmla="*/ 648 h 808"/>
                  <a:gd name="T102" fmla="*/ 641 w 8801"/>
                  <a:gd name="T103" fmla="*/ 564 h 808"/>
                  <a:gd name="T104" fmla="*/ 648 w 8801"/>
                  <a:gd name="T105" fmla="*/ 565 h 808"/>
                  <a:gd name="T106" fmla="*/ 325 w 8801"/>
                  <a:gd name="T107" fmla="*/ 565 h 808"/>
                  <a:gd name="T108" fmla="*/ 336 w 8801"/>
                  <a:gd name="T109" fmla="*/ 563 h 808"/>
                  <a:gd name="T110" fmla="*/ 21 w 8801"/>
                  <a:gd name="T111" fmla="*/ 647 h 808"/>
                  <a:gd name="T112" fmla="*/ 0 w 8801"/>
                  <a:gd name="T113" fmla="*/ 57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01" h="808">
                    <a:moveTo>
                      <a:pt x="0" y="570"/>
                    </a:moveTo>
                    <a:lnTo>
                      <a:pt x="315" y="486"/>
                    </a:lnTo>
                    <a:cubicBezTo>
                      <a:pt x="318" y="485"/>
                      <a:pt x="322" y="485"/>
                      <a:pt x="325" y="485"/>
                    </a:cubicBezTo>
                    <a:lnTo>
                      <a:pt x="648" y="485"/>
                    </a:lnTo>
                    <a:cubicBezTo>
                      <a:pt x="651" y="485"/>
                      <a:pt x="653" y="485"/>
                      <a:pt x="655" y="485"/>
                    </a:cubicBezTo>
                    <a:lnTo>
                      <a:pt x="1132" y="569"/>
                    </a:lnTo>
                    <a:lnTo>
                      <a:pt x="1693" y="729"/>
                    </a:lnTo>
                    <a:lnTo>
                      <a:pt x="1672" y="729"/>
                    </a:lnTo>
                    <a:lnTo>
                      <a:pt x="2318" y="570"/>
                    </a:lnTo>
                    <a:cubicBezTo>
                      <a:pt x="2321" y="569"/>
                      <a:pt x="2324" y="568"/>
                      <a:pt x="2328" y="568"/>
                    </a:cubicBezTo>
                    <a:lnTo>
                      <a:pt x="2723" y="568"/>
                    </a:lnTo>
                    <a:lnTo>
                      <a:pt x="2713" y="570"/>
                    </a:lnTo>
                    <a:lnTo>
                      <a:pt x="3036" y="486"/>
                    </a:lnTo>
                    <a:cubicBezTo>
                      <a:pt x="3039" y="485"/>
                      <a:pt x="3043" y="485"/>
                      <a:pt x="3046" y="485"/>
                    </a:cubicBezTo>
                    <a:lnTo>
                      <a:pt x="3442" y="485"/>
                    </a:lnTo>
                    <a:lnTo>
                      <a:pt x="3434" y="485"/>
                    </a:lnTo>
                    <a:lnTo>
                      <a:pt x="3838" y="410"/>
                    </a:lnTo>
                    <a:cubicBezTo>
                      <a:pt x="3842" y="409"/>
                      <a:pt x="3846" y="409"/>
                      <a:pt x="3850" y="410"/>
                    </a:cubicBezTo>
                    <a:lnTo>
                      <a:pt x="4488" y="485"/>
                    </a:lnTo>
                    <a:lnTo>
                      <a:pt x="5040" y="485"/>
                    </a:lnTo>
                    <a:lnTo>
                      <a:pt x="5282" y="485"/>
                    </a:lnTo>
                    <a:lnTo>
                      <a:pt x="5997" y="410"/>
                    </a:lnTo>
                    <a:lnTo>
                      <a:pt x="5990" y="411"/>
                    </a:lnTo>
                    <a:lnTo>
                      <a:pt x="6862" y="168"/>
                    </a:lnTo>
                    <a:cubicBezTo>
                      <a:pt x="6866" y="167"/>
                      <a:pt x="6869" y="167"/>
                      <a:pt x="6873" y="167"/>
                    </a:cubicBezTo>
                    <a:lnTo>
                      <a:pt x="7834" y="167"/>
                    </a:lnTo>
                    <a:lnTo>
                      <a:pt x="7827" y="167"/>
                    </a:lnTo>
                    <a:lnTo>
                      <a:pt x="8788" y="0"/>
                    </a:lnTo>
                    <a:lnTo>
                      <a:pt x="8801" y="79"/>
                    </a:lnTo>
                    <a:lnTo>
                      <a:pt x="7841" y="246"/>
                    </a:lnTo>
                    <a:cubicBezTo>
                      <a:pt x="7838" y="247"/>
                      <a:pt x="7836" y="247"/>
                      <a:pt x="7834" y="247"/>
                    </a:cubicBezTo>
                    <a:lnTo>
                      <a:pt x="6873" y="247"/>
                    </a:lnTo>
                    <a:lnTo>
                      <a:pt x="6884" y="245"/>
                    </a:lnTo>
                    <a:lnTo>
                      <a:pt x="6012" y="488"/>
                    </a:lnTo>
                    <a:cubicBezTo>
                      <a:pt x="6010" y="489"/>
                      <a:pt x="6007" y="489"/>
                      <a:pt x="6005" y="489"/>
                    </a:cubicBezTo>
                    <a:lnTo>
                      <a:pt x="5282" y="565"/>
                    </a:lnTo>
                    <a:lnTo>
                      <a:pt x="5040" y="565"/>
                    </a:lnTo>
                    <a:lnTo>
                      <a:pt x="4479" y="565"/>
                    </a:lnTo>
                    <a:lnTo>
                      <a:pt x="3841" y="489"/>
                    </a:lnTo>
                    <a:lnTo>
                      <a:pt x="3853" y="489"/>
                    </a:lnTo>
                    <a:lnTo>
                      <a:pt x="3449" y="564"/>
                    </a:lnTo>
                    <a:cubicBezTo>
                      <a:pt x="3447" y="565"/>
                      <a:pt x="3444" y="565"/>
                      <a:pt x="3442" y="565"/>
                    </a:cubicBezTo>
                    <a:lnTo>
                      <a:pt x="3046" y="565"/>
                    </a:lnTo>
                    <a:lnTo>
                      <a:pt x="3056" y="564"/>
                    </a:lnTo>
                    <a:lnTo>
                      <a:pt x="2733" y="647"/>
                    </a:lnTo>
                    <a:cubicBezTo>
                      <a:pt x="2730" y="648"/>
                      <a:pt x="2727" y="648"/>
                      <a:pt x="2723" y="648"/>
                    </a:cubicBezTo>
                    <a:lnTo>
                      <a:pt x="2328" y="648"/>
                    </a:lnTo>
                    <a:lnTo>
                      <a:pt x="2337" y="647"/>
                    </a:lnTo>
                    <a:lnTo>
                      <a:pt x="1691" y="806"/>
                    </a:lnTo>
                    <a:cubicBezTo>
                      <a:pt x="1684" y="808"/>
                      <a:pt x="1677" y="808"/>
                      <a:pt x="1671" y="806"/>
                    </a:cubicBezTo>
                    <a:lnTo>
                      <a:pt x="1118" y="648"/>
                    </a:lnTo>
                    <a:lnTo>
                      <a:pt x="641" y="564"/>
                    </a:lnTo>
                    <a:lnTo>
                      <a:pt x="648" y="565"/>
                    </a:lnTo>
                    <a:lnTo>
                      <a:pt x="325" y="565"/>
                    </a:lnTo>
                    <a:lnTo>
                      <a:pt x="336" y="563"/>
                    </a:lnTo>
                    <a:lnTo>
                      <a:pt x="21" y="647"/>
                    </a:lnTo>
                    <a:lnTo>
                      <a:pt x="0" y="57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09" name="Freeform 70"/>
              <p:cNvSpPr>
                <a:spLocks/>
              </p:cNvSpPr>
              <p:nvPr/>
            </p:nvSpPr>
            <p:spPr bwMode="auto">
              <a:xfrm>
                <a:off x="4748213" y="3000375"/>
                <a:ext cx="1077913" cy="269875"/>
              </a:xfrm>
              <a:custGeom>
                <a:avLst/>
                <a:gdLst>
                  <a:gd name="T0" fmla="*/ 719 w 6357"/>
                  <a:gd name="T1" fmla="*/ 1438 h 1592"/>
                  <a:gd name="T2" fmla="*/ 1196 w 6357"/>
                  <a:gd name="T3" fmla="*/ 1440 h 1592"/>
                  <a:gd name="T4" fmla="*/ 1761 w 6357"/>
                  <a:gd name="T5" fmla="*/ 1273 h 1592"/>
                  <a:gd name="T6" fmla="*/ 3754 w 6357"/>
                  <a:gd name="T7" fmla="*/ 1116 h 1592"/>
                  <a:gd name="T8" fmla="*/ 4543 w 6357"/>
                  <a:gd name="T9" fmla="*/ 1118 h 1592"/>
                  <a:gd name="T10" fmla="*/ 5507 w 6357"/>
                  <a:gd name="T11" fmla="*/ 795 h 1592"/>
                  <a:gd name="T12" fmla="*/ 5679 w 6357"/>
                  <a:gd name="T13" fmla="*/ 794 h 1592"/>
                  <a:gd name="T14" fmla="*/ 6133 w 6357"/>
                  <a:gd name="T15" fmla="*/ 486 h 1592"/>
                  <a:gd name="T16" fmla="*/ 6115 w 6357"/>
                  <a:gd name="T17" fmla="*/ 437 h 1592"/>
                  <a:gd name="T18" fmla="*/ 6298 w 6357"/>
                  <a:gd name="T19" fmla="*/ 319 h 1592"/>
                  <a:gd name="T20" fmla="*/ 6138 w 6357"/>
                  <a:gd name="T21" fmla="*/ 316 h 1592"/>
                  <a:gd name="T22" fmla="*/ 5965 w 6357"/>
                  <a:gd name="T23" fmla="*/ 143 h 1592"/>
                  <a:gd name="T24" fmla="*/ 5751 w 6357"/>
                  <a:gd name="T25" fmla="*/ 155 h 1592"/>
                  <a:gd name="T26" fmla="*/ 5349 w 6357"/>
                  <a:gd name="T27" fmla="*/ 80 h 1592"/>
                  <a:gd name="T28" fmla="*/ 4960 w 6357"/>
                  <a:gd name="T29" fmla="*/ 80 h 1592"/>
                  <a:gd name="T30" fmla="*/ 4395 w 6357"/>
                  <a:gd name="T31" fmla="*/ 0 h 1592"/>
                  <a:gd name="T32" fmla="*/ 5356 w 6357"/>
                  <a:gd name="T33" fmla="*/ 0 h 1592"/>
                  <a:gd name="T34" fmla="*/ 5759 w 6357"/>
                  <a:gd name="T35" fmla="*/ 76 h 1592"/>
                  <a:gd name="T36" fmla="*/ 5994 w 6357"/>
                  <a:gd name="T37" fmla="*/ 75 h 1592"/>
                  <a:gd name="T38" fmla="*/ 6184 w 6357"/>
                  <a:gd name="T39" fmla="*/ 252 h 1592"/>
                  <a:gd name="T40" fmla="*/ 6333 w 6357"/>
                  <a:gd name="T41" fmla="*/ 318 h 1592"/>
                  <a:gd name="T42" fmla="*/ 6335 w 6357"/>
                  <a:gd name="T43" fmla="*/ 390 h 1592"/>
                  <a:gd name="T44" fmla="*/ 6195 w 6357"/>
                  <a:gd name="T45" fmla="*/ 437 h 1592"/>
                  <a:gd name="T46" fmla="*/ 6177 w 6357"/>
                  <a:gd name="T47" fmla="*/ 553 h 1592"/>
                  <a:gd name="T48" fmla="*/ 5679 w 6357"/>
                  <a:gd name="T49" fmla="*/ 874 h 1592"/>
                  <a:gd name="T50" fmla="*/ 5527 w 6357"/>
                  <a:gd name="T51" fmla="*/ 872 h 1592"/>
                  <a:gd name="T52" fmla="*/ 4571 w 6357"/>
                  <a:gd name="T53" fmla="*/ 1193 h 1592"/>
                  <a:gd name="T54" fmla="*/ 3761 w 6357"/>
                  <a:gd name="T55" fmla="*/ 1196 h 1592"/>
                  <a:gd name="T56" fmla="*/ 1767 w 6357"/>
                  <a:gd name="T57" fmla="*/ 1353 h 1592"/>
                  <a:gd name="T58" fmla="*/ 1219 w 6357"/>
                  <a:gd name="T59" fmla="*/ 1516 h 1592"/>
                  <a:gd name="T60" fmla="*/ 727 w 6357"/>
                  <a:gd name="T61" fmla="*/ 1518 h 1592"/>
                  <a:gd name="T62" fmla="*/ 0 w 6357"/>
                  <a:gd name="T63" fmla="*/ 1513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57" h="1592">
                    <a:moveTo>
                      <a:pt x="0" y="1513"/>
                    </a:moveTo>
                    <a:lnTo>
                      <a:pt x="719" y="1438"/>
                    </a:lnTo>
                    <a:lnTo>
                      <a:pt x="1207" y="1438"/>
                    </a:lnTo>
                    <a:lnTo>
                      <a:pt x="1196" y="1440"/>
                    </a:lnTo>
                    <a:lnTo>
                      <a:pt x="1753" y="1275"/>
                    </a:lnTo>
                    <a:cubicBezTo>
                      <a:pt x="1755" y="1274"/>
                      <a:pt x="1758" y="1273"/>
                      <a:pt x="1761" y="1273"/>
                    </a:cubicBezTo>
                    <a:lnTo>
                      <a:pt x="2802" y="1199"/>
                    </a:lnTo>
                    <a:lnTo>
                      <a:pt x="3754" y="1116"/>
                    </a:lnTo>
                    <a:lnTo>
                      <a:pt x="4557" y="1116"/>
                    </a:lnTo>
                    <a:lnTo>
                      <a:pt x="4543" y="1118"/>
                    </a:lnTo>
                    <a:lnTo>
                      <a:pt x="5180" y="879"/>
                    </a:lnTo>
                    <a:lnTo>
                      <a:pt x="5507" y="795"/>
                    </a:lnTo>
                    <a:cubicBezTo>
                      <a:pt x="5511" y="794"/>
                      <a:pt x="5514" y="794"/>
                      <a:pt x="5517" y="794"/>
                    </a:cubicBezTo>
                    <a:lnTo>
                      <a:pt x="5679" y="794"/>
                    </a:lnTo>
                    <a:lnTo>
                      <a:pt x="5657" y="800"/>
                    </a:lnTo>
                    <a:lnTo>
                      <a:pt x="6133" y="486"/>
                    </a:lnTo>
                    <a:lnTo>
                      <a:pt x="6115" y="520"/>
                    </a:lnTo>
                    <a:lnTo>
                      <a:pt x="6115" y="437"/>
                    </a:lnTo>
                    <a:cubicBezTo>
                      <a:pt x="6115" y="422"/>
                      <a:pt x="6123" y="408"/>
                      <a:pt x="6137" y="401"/>
                    </a:cubicBezTo>
                    <a:lnTo>
                      <a:pt x="6298" y="319"/>
                    </a:lnTo>
                    <a:lnTo>
                      <a:pt x="6300" y="391"/>
                    </a:lnTo>
                    <a:lnTo>
                      <a:pt x="6138" y="316"/>
                    </a:lnTo>
                    <a:cubicBezTo>
                      <a:pt x="6134" y="314"/>
                      <a:pt x="6130" y="312"/>
                      <a:pt x="6126" y="308"/>
                    </a:cubicBezTo>
                    <a:lnTo>
                      <a:pt x="5965" y="143"/>
                    </a:lnTo>
                    <a:lnTo>
                      <a:pt x="5994" y="155"/>
                    </a:lnTo>
                    <a:lnTo>
                      <a:pt x="5751" y="155"/>
                    </a:lnTo>
                    <a:cubicBezTo>
                      <a:pt x="5749" y="155"/>
                      <a:pt x="5746" y="155"/>
                      <a:pt x="5744" y="154"/>
                    </a:cubicBezTo>
                    <a:lnTo>
                      <a:pt x="5349" y="80"/>
                    </a:lnTo>
                    <a:lnTo>
                      <a:pt x="5356" y="80"/>
                    </a:lnTo>
                    <a:lnTo>
                      <a:pt x="4960" y="80"/>
                    </a:lnTo>
                    <a:lnTo>
                      <a:pt x="4395" y="80"/>
                    </a:lnTo>
                    <a:lnTo>
                      <a:pt x="4395" y="0"/>
                    </a:lnTo>
                    <a:lnTo>
                      <a:pt x="4960" y="0"/>
                    </a:lnTo>
                    <a:lnTo>
                      <a:pt x="5356" y="0"/>
                    </a:lnTo>
                    <a:cubicBezTo>
                      <a:pt x="5358" y="0"/>
                      <a:pt x="5361" y="1"/>
                      <a:pt x="5363" y="1"/>
                    </a:cubicBezTo>
                    <a:lnTo>
                      <a:pt x="5759" y="76"/>
                    </a:lnTo>
                    <a:lnTo>
                      <a:pt x="5751" y="75"/>
                    </a:lnTo>
                    <a:lnTo>
                      <a:pt x="5994" y="75"/>
                    </a:lnTo>
                    <a:cubicBezTo>
                      <a:pt x="6004" y="75"/>
                      <a:pt x="6015" y="79"/>
                      <a:pt x="6022" y="87"/>
                    </a:cubicBezTo>
                    <a:lnTo>
                      <a:pt x="6184" y="252"/>
                    </a:lnTo>
                    <a:lnTo>
                      <a:pt x="6172" y="244"/>
                    </a:lnTo>
                    <a:lnTo>
                      <a:pt x="6333" y="318"/>
                    </a:lnTo>
                    <a:cubicBezTo>
                      <a:pt x="6347" y="325"/>
                      <a:pt x="6356" y="338"/>
                      <a:pt x="6356" y="354"/>
                    </a:cubicBezTo>
                    <a:cubicBezTo>
                      <a:pt x="6357" y="369"/>
                      <a:pt x="6348" y="383"/>
                      <a:pt x="6335" y="390"/>
                    </a:cubicBezTo>
                    <a:lnTo>
                      <a:pt x="6173" y="473"/>
                    </a:lnTo>
                    <a:lnTo>
                      <a:pt x="6195" y="437"/>
                    </a:lnTo>
                    <a:lnTo>
                      <a:pt x="6195" y="520"/>
                    </a:lnTo>
                    <a:cubicBezTo>
                      <a:pt x="6195" y="533"/>
                      <a:pt x="6188" y="546"/>
                      <a:pt x="6177" y="553"/>
                    </a:cubicBezTo>
                    <a:lnTo>
                      <a:pt x="5701" y="867"/>
                    </a:lnTo>
                    <a:cubicBezTo>
                      <a:pt x="5694" y="871"/>
                      <a:pt x="5687" y="874"/>
                      <a:pt x="5679" y="874"/>
                    </a:cubicBezTo>
                    <a:lnTo>
                      <a:pt x="5517" y="874"/>
                    </a:lnTo>
                    <a:lnTo>
                      <a:pt x="5527" y="872"/>
                    </a:lnTo>
                    <a:lnTo>
                      <a:pt x="5209" y="954"/>
                    </a:lnTo>
                    <a:lnTo>
                      <a:pt x="4571" y="1193"/>
                    </a:lnTo>
                    <a:cubicBezTo>
                      <a:pt x="4566" y="1195"/>
                      <a:pt x="4562" y="1196"/>
                      <a:pt x="4557" y="1196"/>
                    </a:cubicBezTo>
                    <a:lnTo>
                      <a:pt x="3761" y="1196"/>
                    </a:lnTo>
                    <a:lnTo>
                      <a:pt x="2808" y="1278"/>
                    </a:lnTo>
                    <a:lnTo>
                      <a:pt x="1767" y="1353"/>
                    </a:lnTo>
                    <a:lnTo>
                      <a:pt x="1775" y="1351"/>
                    </a:lnTo>
                    <a:lnTo>
                      <a:pt x="1219" y="1516"/>
                    </a:lnTo>
                    <a:cubicBezTo>
                      <a:pt x="1215" y="1518"/>
                      <a:pt x="1211" y="1518"/>
                      <a:pt x="1207" y="1518"/>
                    </a:cubicBezTo>
                    <a:lnTo>
                      <a:pt x="727" y="1518"/>
                    </a:lnTo>
                    <a:lnTo>
                      <a:pt x="9" y="1592"/>
                    </a:lnTo>
                    <a:lnTo>
                      <a:pt x="0" y="151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0" name="Freeform 71"/>
              <p:cNvSpPr>
                <a:spLocks/>
              </p:cNvSpPr>
              <p:nvPr/>
            </p:nvSpPr>
            <p:spPr bwMode="auto">
              <a:xfrm>
                <a:off x="5846763" y="2971800"/>
                <a:ext cx="292100" cy="257175"/>
              </a:xfrm>
              <a:custGeom>
                <a:avLst/>
                <a:gdLst>
                  <a:gd name="T0" fmla="*/ 192 w 858"/>
                  <a:gd name="T1" fmla="*/ 727 h 762"/>
                  <a:gd name="T2" fmla="*/ 429 w 858"/>
                  <a:gd name="T3" fmla="*/ 606 h 762"/>
                  <a:gd name="T4" fmla="*/ 708 w 858"/>
                  <a:gd name="T5" fmla="*/ 485 h 762"/>
                  <a:gd name="T6" fmla="*/ 707 w 858"/>
                  <a:gd name="T7" fmla="*/ 521 h 762"/>
                  <a:gd name="T8" fmla="*/ 631 w 858"/>
                  <a:gd name="T9" fmla="*/ 484 h 762"/>
                  <a:gd name="T10" fmla="*/ 621 w 858"/>
                  <a:gd name="T11" fmla="*/ 472 h 762"/>
                  <a:gd name="T12" fmla="*/ 580 w 858"/>
                  <a:gd name="T13" fmla="*/ 351 h 762"/>
                  <a:gd name="T14" fmla="*/ 588 w 858"/>
                  <a:gd name="T15" fmla="*/ 329 h 762"/>
                  <a:gd name="T16" fmla="*/ 704 w 858"/>
                  <a:gd name="T17" fmla="*/ 246 h 762"/>
                  <a:gd name="T18" fmla="*/ 702 w 858"/>
                  <a:gd name="T19" fmla="*/ 248 h 762"/>
                  <a:gd name="T20" fmla="*/ 822 w 858"/>
                  <a:gd name="T21" fmla="*/ 127 h 762"/>
                  <a:gd name="T22" fmla="*/ 833 w 858"/>
                  <a:gd name="T23" fmla="*/ 161 h 762"/>
                  <a:gd name="T24" fmla="*/ 636 w 858"/>
                  <a:gd name="T25" fmla="*/ 123 h 762"/>
                  <a:gd name="T26" fmla="*/ 633 w 858"/>
                  <a:gd name="T27" fmla="*/ 123 h 762"/>
                  <a:gd name="T28" fmla="*/ 392 w 858"/>
                  <a:gd name="T29" fmla="*/ 39 h 762"/>
                  <a:gd name="T30" fmla="*/ 398 w 858"/>
                  <a:gd name="T31" fmla="*/ 40 h 762"/>
                  <a:gd name="T32" fmla="*/ 0 w 858"/>
                  <a:gd name="T33" fmla="*/ 40 h 762"/>
                  <a:gd name="T34" fmla="*/ 0 w 858"/>
                  <a:gd name="T35" fmla="*/ 0 h 762"/>
                  <a:gd name="T36" fmla="*/ 398 w 858"/>
                  <a:gd name="T37" fmla="*/ 0 h 762"/>
                  <a:gd name="T38" fmla="*/ 405 w 858"/>
                  <a:gd name="T39" fmla="*/ 2 h 762"/>
                  <a:gd name="T40" fmla="*/ 646 w 858"/>
                  <a:gd name="T41" fmla="*/ 85 h 762"/>
                  <a:gd name="T42" fmla="*/ 643 w 858"/>
                  <a:gd name="T43" fmla="*/ 84 h 762"/>
                  <a:gd name="T44" fmla="*/ 840 w 858"/>
                  <a:gd name="T45" fmla="*/ 121 h 762"/>
                  <a:gd name="T46" fmla="*/ 856 w 858"/>
                  <a:gd name="T47" fmla="*/ 135 h 762"/>
                  <a:gd name="T48" fmla="*/ 851 w 858"/>
                  <a:gd name="T49" fmla="*/ 155 h 762"/>
                  <a:gd name="T50" fmla="*/ 730 w 858"/>
                  <a:gd name="T51" fmla="*/ 276 h 762"/>
                  <a:gd name="T52" fmla="*/ 728 w 858"/>
                  <a:gd name="T53" fmla="*/ 278 h 762"/>
                  <a:gd name="T54" fmla="*/ 611 w 858"/>
                  <a:gd name="T55" fmla="*/ 361 h 762"/>
                  <a:gd name="T56" fmla="*/ 618 w 858"/>
                  <a:gd name="T57" fmla="*/ 339 h 762"/>
                  <a:gd name="T58" fmla="*/ 658 w 858"/>
                  <a:gd name="T59" fmla="*/ 459 h 762"/>
                  <a:gd name="T60" fmla="*/ 648 w 858"/>
                  <a:gd name="T61" fmla="*/ 448 h 762"/>
                  <a:gd name="T62" fmla="*/ 725 w 858"/>
                  <a:gd name="T63" fmla="*/ 485 h 762"/>
                  <a:gd name="T64" fmla="*/ 736 w 858"/>
                  <a:gd name="T65" fmla="*/ 504 h 762"/>
                  <a:gd name="T66" fmla="*/ 724 w 858"/>
                  <a:gd name="T67" fmla="*/ 521 h 762"/>
                  <a:gd name="T68" fmla="*/ 448 w 858"/>
                  <a:gd name="T69" fmla="*/ 642 h 762"/>
                  <a:gd name="T70" fmla="*/ 210 w 858"/>
                  <a:gd name="T71" fmla="*/ 762 h 762"/>
                  <a:gd name="T72" fmla="*/ 192 w 858"/>
                  <a:gd name="T73" fmla="*/ 727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8" h="762">
                    <a:moveTo>
                      <a:pt x="192" y="727"/>
                    </a:moveTo>
                    <a:lnTo>
                      <a:pt x="429" y="606"/>
                    </a:lnTo>
                    <a:lnTo>
                      <a:pt x="708" y="485"/>
                    </a:lnTo>
                    <a:lnTo>
                      <a:pt x="707" y="521"/>
                    </a:lnTo>
                    <a:lnTo>
                      <a:pt x="631" y="484"/>
                    </a:lnTo>
                    <a:cubicBezTo>
                      <a:pt x="626" y="481"/>
                      <a:pt x="622" y="477"/>
                      <a:pt x="621" y="472"/>
                    </a:cubicBezTo>
                    <a:lnTo>
                      <a:pt x="580" y="351"/>
                    </a:lnTo>
                    <a:cubicBezTo>
                      <a:pt x="578" y="343"/>
                      <a:pt x="581" y="334"/>
                      <a:pt x="588" y="329"/>
                    </a:cubicBezTo>
                    <a:lnTo>
                      <a:pt x="704" y="246"/>
                    </a:lnTo>
                    <a:lnTo>
                      <a:pt x="702" y="248"/>
                    </a:lnTo>
                    <a:lnTo>
                      <a:pt x="822" y="127"/>
                    </a:lnTo>
                    <a:lnTo>
                      <a:pt x="833" y="161"/>
                    </a:lnTo>
                    <a:lnTo>
                      <a:pt x="636" y="123"/>
                    </a:lnTo>
                    <a:cubicBezTo>
                      <a:pt x="635" y="123"/>
                      <a:pt x="634" y="123"/>
                      <a:pt x="633" y="123"/>
                    </a:cubicBezTo>
                    <a:lnTo>
                      <a:pt x="392" y="39"/>
                    </a:lnTo>
                    <a:lnTo>
                      <a:pt x="398" y="40"/>
                    </a:lnTo>
                    <a:lnTo>
                      <a:pt x="0" y="40"/>
                    </a:lnTo>
                    <a:lnTo>
                      <a:pt x="0" y="0"/>
                    </a:lnTo>
                    <a:lnTo>
                      <a:pt x="398" y="0"/>
                    </a:lnTo>
                    <a:cubicBezTo>
                      <a:pt x="401" y="0"/>
                      <a:pt x="403" y="1"/>
                      <a:pt x="405" y="2"/>
                    </a:cubicBezTo>
                    <a:lnTo>
                      <a:pt x="646" y="85"/>
                    </a:lnTo>
                    <a:lnTo>
                      <a:pt x="643" y="84"/>
                    </a:lnTo>
                    <a:lnTo>
                      <a:pt x="840" y="121"/>
                    </a:lnTo>
                    <a:cubicBezTo>
                      <a:pt x="847" y="123"/>
                      <a:pt x="853" y="128"/>
                      <a:pt x="856" y="135"/>
                    </a:cubicBezTo>
                    <a:cubicBezTo>
                      <a:pt x="858" y="142"/>
                      <a:pt x="856" y="150"/>
                      <a:pt x="851" y="155"/>
                    </a:cubicBezTo>
                    <a:lnTo>
                      <a:pt x="730" y="276"/>
                    </a:lnTo>
                    <a:cubicBezTo>
                      <a:pt x="729" y="277"/>
                      <a:pt x="728" y="277"/>
                      <a:pt x="728" y="278"/>
                    </a:cubicBezTo>
                    <a:lnTo>
                      <a:pt x="611" y="361"/>
                    </a:lnTo>
                    <a:lnTo>
                      <a:pt x="618" y="339"/>
                    </a:lnTo>
                    <a:lnTo>
                      <a:pt x="658" y="459"/>
                    </a:lnTo>
                    <a:lnTo>
                      <a:pt x="648" y="448"/>
                    </a:lnTo>
                    <a:lnTo>
                      <a:pt x="725" y="485"/>
                    </a:lnTo>
                    <a:cubicBezTo>
                      <a:pt x="732" y="489"/>
                      <a:pt x="736" y="496"/>
                      <a:pt x="736" y="504"/>
                    </a:cubicBezTo>
                    <a:cubicBezTo>
                      <a:pt x="736" y="511"/>
                      <a:pt x="731" y="518"/>
                      <a:pt x="724" y="521"/>
                    </a:cubicBezTo>
                    <a:lnTo>
                      <a:pt x="448" y="642"/>
                    </a:lnTo>
                    <a:lnTo>
                      <a:pt x="210" y="762"/>
                    </a:lnTo>
                    <a:lnTo>
                      <a:pt x="192" y="727"/>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1" name="Freeform 72"/>
              <p:cNvSpPr>
                <a:spLocks/>
              </p:cNvSpPr>
              <p:nvPr/>
            </p:nvSpPr>
            <p:spPr bwMode="auto">
              <a:xfrm>
                <a:off x="6524626" y="3176588"/>
                <a:ext cx="609600" cy="41275"/>
              </a:xfrm>
              <a:custGeom>
                <a:avLst/>
                <a:gdLst>
                  <a:gd name="T0" fmla="*/ 0 w 1797"/>
                  <a:gd name="T1" fmla="*/ 43 h 124"/>
                  <a:gd name="T2" fmla="*/ 157 w 1797"/>
                  <a:gd name="T3" fmla="*/ 1 h 124"/>
                  <a:gd name="T4" fmla="*/ 168 w 1797"/>
                  <a:gd name="T5" fmla="*/ 1 h 124"/>
                  <a:gd name="T6" fmla="*/ 329 w 1797"/>
                  <a:gd name="T7" fmla="*/ 43 h 124"/>
                  <a:gd name="T8" fmla="*/ 644 w 1797"/>
                  <a:gd name="T9" fmla="*/ 85 h 124"/>
                  <a:gd name="T10" fmla="*/ 843 w 1797"/>
                  <a:gd name="T11" fmla="*/ 84 h 124"/>
                  <a:gd name="T12" fmla="*/ 1000 w 1797"/>
                  <a:gd name="T13" fmla="*/ 84 h 124"/>
                  <a:gd name="T14" fmla="*/ 1797 w 1797"/>
                  <a:gd name="T15" fmla="*/ 84 h 124"/>
                  <a:gd name="T16" fmla="*/ 1797 w 1797"/>
                  <a:gd name="T17" fmla="*/ 124 h 124"/>
                  <a:gd name="T18" fmla="*/ 1000 w 1797"/>
                  <a:gd name="T19" fmla="*/ 124 h 124"/>
                  <a:gd name="T20" fmla="*/ 843 w 1797"/>
                  <a:gd name="T21" fmla="*/ 124 h 124"/>
                  <a:gd name="T22" fmla="*/ 639 w 1797"/>
                  <a:gd name="T23" fmla="*/ 124 h 124"/>
                  <a:gd name="T24" fmla="*/ 319 w 1797"/>
                  <a:gd name="T25" fmla="*/ 82 h 124"/>
                  <a:gd name="T26" fmla="*/ 157 w 1797"/>
                  <a:gd name="T27" fmla="*/ 40 h 124"/>
                  <a:gd name="T28" fmla="*/ 168 w 1797"/>
                  <a:gd name="T29" fmla="*/ 40 h 124"/>
                  <a:gd name="T30" fmla="*/ 11 w 1797"/>
                  <a:gd name="T31" fmla="*/ 82 h 124"/>
                  <a:gd name="T32" fmla="*/ 0 w 1797"/>
                  <a:gd name="T33" fmla="*/ 4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7" h="124">
                    <a:moveTo>
                      <a:pt x="0" y="43"/>
                    </a:moveTo>
                    <a:lnTo>
                      <a:pt x="157" y="1"/>
                    </a:lnTo>
                    <a:cubicBezTo>
                      <a:pt x="161" y="0"/>
                      <a:pt x="164" y="0"/>
                      <a:pt x="168" y="1"/>
                    </a:cubicBezTo>
                    <a:lnTo>
                      <a:pt x="329" y="43"/>
                    </a:lnTo>
                    <a:lnTo>
                      <a:pt x="644" y="85"/>
                    </a:lnTo>
                    <a:lnTo>
                      <a:pt x="843" y="84"/>
                    </a:lnTo>
                    <a:lnTo>
                      <a:pt x="1000" y="84"/>
                    </a:lnTo>
                    <a:lnTo>
                      <a:pt x="1797" y="84"/>
                    </a:lnTo>
                    <a:lnTo>
                      <a:pt x="1797" y="124"/>
                    </a:lnTo>
                    <a:lnTo>
                      <a:pt x="1000" y="124"/>
                    </a:lnTo>
                    <a:lnTo>
                      <a:pt x="843" y="124"/>
                    </a:lnTo>
                    <a:lnTo>
                      <a:pt x="639" y="124"/>
                    </a:lnTo>
                    <a:lnTo>
                      <a:pt x="319" y="82"/>
                    </a:lnTo>
                    <a:lnTo>
                      <a:pt x="157" y="40"/>
                    </a:lnTo>
                    <a:lnTo>
                      <a:pt x="168" y="40"/>
                    </a:lnTo>
                    <a:lnTo>
                      <a:pt x="11" y="82"/>
                    </a:lnTo>
                    <a:lnTo>
                      <a:pt x="0" y="43"/>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2" name="Freeform 73"/>
              <p:cNvSpPr>
                <a:spLocks/>
              </p:cNvSpPr>
              <p:nvPr/>
            </p:nvSpPr>
            <p:spPr bwMode="auto">
              <a:xfrm>
                <a:off x="6361113" y="3216275"/>
                <a:ext cx="650875" cy="53975"/>
              </a:xfrm>
              <a:custGeom>
                <a:avLst/>
                <a:gdLst>
                  <a:gd name="T0" fmla="*/ 0 w 1916"/>
                  <a:gd name="T1" fmla="*/ 0 h 156"/>
                  <a:gd name="T2" fmla="*/ 242 w 1916"/>
                  <a:gd name="T3" fmla="*/ 0 h 156"/>
                  <a:gd name="T4" fmla="*/ 440 w 1916"/>
                  <a:gd name="T5" fmla="*/ 0 h 156"/>
                  <a:gd name="T6" fmla="*/ 601 w 1916"/>
                  <a:gd name="T7" fmla="*/ 0 h 156"/>
                  <a:gd name="T8" fmla="*/ 613 w 1916"/>
                  <a:gd name="T9" fmla="*/ 4 h 156"/>
                  <a:gd name="T10" fmla="*/ 730 w 1916"/>
                  <a:gd name="T11" fmla="*/ 84 h 156"/>
                  <a:gd name="T12" fmla="*/ 718 w 1916"/>
                  <a:gd name="T13" fmla="*/ 80 h 156"/>
                  <a:gd name="T14" fmla="*/ 880 w 1916"/>
                  <a:gd name="T15" fmla="*/ 80 h 156"/>
                  <a:gd name="T16" fmla="*/ 875 w 1916"/>
                  <a:gd name="T17" fmla="*/ 81 h 156"/>
                  <a:gd name="T18" fmla="*/ 1194 w 1916"/>
                  <a:gd name="T19" fmla="*/ 1 h 156"/>
                  <a:gd name="T20" fmla="*/ 1205 w 1916"/>
                  <a:gd name="T21" fmla="*/ 2 h 156"/>
                  <a:gd name="T22" fmla="*/ 1443 w 1916"/>
                  <a:gd name="T23" fmla="*/ 82 h 156"/>
                  <a:gd name="T24" fmla="*/ 1436 w 1916"/>
                  <a:gd name="T25" fmla="*/ 80 h 156"/>
                  <a:gd name="T26" fmla="*/ 1638 w 1916"/>
                  <a:gd name="T27" fmla="*/ 80 h 156"/>
                  <a:gd name="T28" fmla="*/ 1642 w 1916"/>
                  <a:gd name="T29" fmla="*/ 81 h 156"/>
                  <a:gd name="T30" fmla="*/ 1839 w 1916"/>
                  <a:gd name="T31" fmla="*/ 117 h 156"/>
                  <a:gd name="T32" fmla="*/ 1836 w 1916"/>
                  <a:gd name="T33" fmla="*/ 116 h 156"/>
                  <a:gd name="T34" fmla="*/ 1916 w 1916"/>
                  <a:gd name="T35" fmla="*/ 116 h 156"/>
                  <a:gd name="T36" fmla="*/ 1916 w 1916"/>
                  <a:gd name="T37" fmla="*/ 156 h 156"/>
                  <a:gd name="T38" fmla="*/ 1836 w 1916"/>
                  <a:gd name="T39" fmla="*/ 156 h 156"/>
                  <a:gd name="T40" fmla="*/ 1832 w 1916"/>
                  <a:gd name="T41" fmla="*/ 156 h 156"/>
                  <a:gd name="T42" fmla="*/ 1635 w 1916"/>
                  <a:gd name="T43" fmla="*/ 120 h 156"/>
                  <a:gd name="T44" fmla="*/ 1638 w 1916"/>
                  <a:gd name="T45" fmla="*/ 120 h 156"/>
                  <a:gd name="T46" fmla="*/ 1436 w 1916"/>
                  <a:gd name="T47" fmla="*/ 120 h 156"/>
                  <a:gd name="T48" fmla="*/ 1430 w 1916"/>
                  <a:gd name="T49" fmla="*/ 119 h 156"/>
                  <a:gd name="T50" fmla="*/ 1192 w 1916"/>
                  <a:gd name="T51" fmla="*/ 39 h 156"/>
                  <a:gd name="T52" fmla="*/ 1203 w 1916"/>
                  <a:gd name="T53" fmla="*/ 40 h 156"/>
                  <a:gd name="T54" fmla="*/ 885 w 1916"/>
                  <a:gd name="T55" fmla="*/ 120 h 156"/>
                  <a:gd name="T56" fmla="*/ 880 w 1916"/>
                  <a:gd name="T57" fmla="*/ 120 h 156"/>
                  <a:gd name="T58" fmla="*/ 718 w 1916"/>
                  <a:gd name="T59" fmla="*/ 120 h 156"/>
                  <a:gd name="T60" fmla="*/ 707 w 1916"/>
                  <a:gd name="T61" fmla="*/ 117 h 156"/>
                  <a:gd name="T62" fmla="*/ 590 w 1916"/>
                  <a:gd name="T63" fmla="*/ 37 h 156"/>
                  <a:gd name="T64" fmla="*/ 601 w 1916"/>
                  <a:gd name="T65" fmla="*/ 40 h 156"/>
                  <a:gd name="T66" fmla="*/ 440 w 1916"/>
                  <a:gd name="T67" fmla="*/ 40 h 156"/>
                  <a:gd name="T68" fmla="*/ 242 w 1916"/>
                  <a:gd name="T69" fmla="*/ 40 h 156"/>
                  <a:gd name="T70" fmla="*/ 0 w 1916"/>
                  <a:gd name="T71" fmla="*/ 40 h 156"/>
                  <a:gd name="T72" fmla="*/ 0 w 1916"/>
                  <a:gd name="T7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16" h="156">
                    <a:moveTo>
                      <a:pt x="0" y="0"/>
                    </a:moveTo>
                    <a:lnTo>
                      <a:pt x="242" y="0"/>
                    </a:lnTo>
                    <a:lnTo>
                      <a:pt x="440" y="0"/>
                    </a:lnTo>
                    <a:lnTo>
                      <a:pt x="601" y="0"/>
                    </a:lnTo>
                    <a:cubicBezTo>
                      <a:pt x="606" y="0"/>
                      <a:pt x="609" y="2"/>
                      <a:pt x="613" y="4"/>
                    </a:cubicBezTo>
                    <a:lnTo>
                      <a:pt x="730" y="84"/>
                    </a:lnTo>
                    <a:lnTo>
                      <a:pt x="718" y="80"/>
                    </a:lnTo>
                    <a:lnTo>
                      <a:pt x="880" y="80"/>
                    </a:lnTo>
                    <a:lnTo>
                      <a:pt x="875" y="81"/>
                    </a:lnTo>
                    <a:lnTo>
                      <a:pt x="1194" y="1"/>
                    </a:lnTo>
                    <a:cubicBezTo>
                      <a:pt x="1197" y="0"/>
                      <a:pt x="1201" y="0"/>
                      <a:pt x="1205" y="2"/>
                    </a:cubicBezTo>
                    <a:lnTo>
                      <a:pt x="1443" y="82"/>
                    </a:lnTo>
                    <a:lnTo>
                      <a:pt x="1436" y="80"/>
                    </a:lnTo>
                    <a:lnTo>
                      <a:pt x="1638" y="80"/>
                    </a:lnTo>
                    <a:cubicBezTo>
                      <a:pt x="1639" y="80"/>
                      <a:pt x="1641" y="81"/>
                      <a:pt x="1642" y="81"/>
                    </a:cubicBezTo>
                    <a:lnTo>
                      <a:pt x="1839" y="117"/>
                    </a:lnTo>
                    <a:lnTo>
                      <a:pt x="1836" y="116"/>
                    </a:lnTo>
                    <a:lnTo>
                      <a:pt x="1916" y="116"/>
                    </a:lnTo>
                    <a:lnTo>
                      <a:pt x="1916" y="156"/>
                    </a:lnTo>
                    <a:lnTo>
                      <a:pt x="1836" y="156"/>
                    </a:lnTo>
                    <a:cubicBezTo>
                      <a:pt x="1835" y="156"/>
                      <a:pt x="1833" y="156"/>
                      <a:pt x="1832" y="156"/>
                    </a:cubicBezTo>
                    <a:lnTo>
                      <a:pt x="1635" y="120"/>
                    </a:lnTo>
                    <a:lnTo>
                      <a:pt x="1638" y="120"/>
                    </a:lnTo>
                    <a:lnTo>
                      <a:pt x="1436" y="120"/>
                    </a:lnTo>
                    <a:cubicBezTo>
                      <a:pt x="1434" y="120"/>
                      <a:pt x="1432" y="120"/>
                      <a:pt x="1430" y="119"/>
                    </a:cubicBezTo>
                    <a:lnTo>
                      <a:pt x="1192" y="39"/>
                    </a:lnTo>
                    <a:lnTo>
                      <a:pt x="1203" y="40"/>
                    </a:lnTo>
                    <a:lnTo>
                      <a:pt x="885" y="120"/>
                    </a:lnTo>
                    <a:cubicBezTo>
                      <a:pt x="883" y="120"/>
                      <a:pt x="881" y="120"/>
                      <a:pt x="880" y="120"/>
                    </a:cubicBezTo>
                    <a:lnTo>
                      <a:pt x="718" y="120"/>
                    </a:lnTo>
                    <a:cubicBezTo>
                      <a:pt x="714" y="120"/>
                      <a:pt x="710" y="119"/>
                      <a:pt x="707" y="117"/>
                    </a:cubicBezTo>
                    <a:lnTo>
                      <a:pt x="590" y="37"/>
                    </a:lnTo>
                    <a:lnTo>
                      <a:pt x="601" y="40"/>
                    </a:lnTo>
                    <a:lnTo>
                      <a:pt x="440" y="40"/>
                    </a:lnTo>
                    <a:lnTo>
                      <a:pt x="242" y="40"/>
                    </a:lnTo>
                    <a:lnTo>
                      <a:pt x="0" y="40"/>
                    </a:lnTo>
                    <a:lnTo>
                      <a:pt x="0"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3" name="Freeform 74"/>
              <p:cNvSpPr>
                <a:spLocks/>
              </p:cNvSpPr>
              <p:nvPr/>
            </p:nvSpPr>
            <p:spPr bwMode="auto">
              <a:xfrm>
                <a:off x="6453188" y="3257550"/>
                <a:ext cx="615950" cy="217488"/>
              </a:xfrm>
              <a:custGeom>
                <a:avLst/>
                <a:gdLst>
                  <a:gd name="T0" fmla="*/ 13 w 1814"/>
                  <a:gd name="T1" fmla="*/ 0 h 641"/>
                  <a:gd name="T2" fmla="*/ 256 w 1814"/>
                  <a:gd name="T3" fmla="*/ 83 h 641"/>
                  <a:gd name="T4" fmla="*/ 249 w 1814"/>
                  <a:gd name="T5" fmla="*/ 82 h 641"/>
                  <a:gd name="T6" fmla="*/ 407 w 1814"/>
                  <a:gd name="T7" fmla="*/ 82 h 641"/>
                  <a:gd name="T8" fmla="*/ 418 w 1814"/>
                  <a:gd name="T9" fmla="*/ 85 h 641"/>
                  <a:gd name="T10" fmla="*/ 539 w 1814"/>
                  <a:gd name="T11" fmla="*/ 164 h 641"/>
                  <a:gd name="T12" fmla="*/ 535 w 1814"/>
                  <a:gd name="T13" fmla="*/ 162 h 641"/>
                  <a:gd name="T14" fmla="*/ 656 w 1814"/>
                  <a:gd name="T15" fmla="*/ 204 h 641"/>
                  <a:gd name="T16" fmla="*/ 773 w 1814"/>
                  <a:gd name="T17" fmla="*/ 241 h 641"/>
                  <a:gd name="T18" fmla="*/ 777 w 1814"/>
                  <a:gd name="T19" fmla="*/ 243 h 641"/>
                  <a:gd name="T20" fmla="*/ 979 w 1814"/>
                  <a:gd name="T21" fmla="*/ 364 h 641"/>
                  <a:gd name="T22" fmla="*/ 973 w 1814"/>
                  <a:gd name="T23" fmla="*/ 361 h 641"/>
                  <a:gd name="T24" fmla="*/ 1171 w 1814"/>
                  <a:gd name="T25" fmla="*/ 403 h 641"/>
                  <a:gd name="T26" fmla="*/ 1167 w 1814"/>
                  <a:gd name="T27" fmla="*/ 403 h 641"/>
                  <a:gd name="T28" fmla="*/ 1329 w 1814"/>
                  <a:gd name="T29" fmla="*/ 403 h 641"/>
                  <a:gd name="T30" fmla="*/ 1337 w 1814"/>
                  <a:gd name="T31" fmla="*/ 404 h 641"/>
                  <a:gd name="T32" fmla="*/ 1535 w 1814"/>
                  <a:gd name="T33" fmla="*/ 483 h 641"/>
                  <a:gd name="T34" fmla="*/ 1814 w 1814"/>
                  <a:gd name="T35" fmla="*/ 604 h 641"/>
                  <a:gd name="T36" fmla="*/ 1799 w 1814"/>
                  <a:gd name="T37" fmla="*/ 641 h 641"/>
                  <a:gd name="T38" fmla="*/ 1520 w 1814"/>
                  <a:gd name="T39" fmla="*/ 520 h 641"/>
                  <a:gd name="T40" fmla="*/ 1322 w 1814"/>
                  <a:gd name="T41" fmla="*/ 441 h 641"/>
                  <a:gd name="T42" fmla="*/ 1329 w 1814"/>
                  <a:gd name="T43" fmla="*/ 443 h 641"/>
                  <a:gd name="T44" fmla="*/ 1167 w 1814"/>
                  <a:gd name="T45" fmla="*/ 443 h 641"/>
                  <a:gd name="T46" fmla="*/ 1163 w 1814"/>
                  <a:gd name="T47" fmla="*/ 442 h 641"/>
                  <a:gd name="T48" fmla="*/ 965 w 1814"/>
                  <a:gd name="T49" fmla="*/ 400 h 641"/>
                  <a:gd name="T50" fmla="*/ 959 w 1814"/>
                  <a:gd name="T51" fmla="*/ 398 h 641"/>
                  <a:gd name="T52" fmla="*/ 757 w 1814"/>
                  <a:gd name="T53" fmla="*/ 277 h 641"/>
                  <a:gd name="T54" fmla="*/ 761 w 1814"/>
                  <a:gd name="T55" fmla="*/ 279 h 641"/>
                  <a:gd name="T56" fmla="*/ 643 w 1814"/>
                  <a:gd name="T57" fmla="*/ 241 h 641"/>
                  <a:gd name="T58" fmla="*/ 522 w 1814"/>
                  <a:gd name="T59" fmla="*/ 200 h 641"/>
                  <a:gd name="T60" fmla="*/ 517 w 1814"/>
                  <a:gd name="T61" fmla="*/ 198 h 641"/>
                  <a:gd name="T62" fmla="*/ 396 w 1814"/>
                  <a:gd name="T63" fmla="*/ 119 h 641"/>
                  <a:gd name="T64" fmla="*/ 407 w 1814"/>
                  <a:gd name="T65" fmla="*/ 122 h 641"/>
                  <a:gd name="T66" fmla="*/ 249 w 1814"/>
                  <a:gd name="T67" fmla="*/ 122 h 641"/>
                  <a:gd name="T68" fmla="*/ 243 w 1814"/>
                  <a:gd name="T69" fmla="*/ 121 h 641"/>
                  <a:gd name="T70" fmla="*/ 0 w 1814"/>
                  <a:gd name="T71" fmla="*/ 37 h 641"/>
                  <a:gd name="T72" fmla="*/ 13 w 1814"/>
                  <a:gd name="T73" fmla="*/ 0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4" h="641">
                    <a:moveTo>
                      <a:pt x="13" y="0"/>
                    </a:moveTo>
                    <a:lnTo>
                      <a:pt x="256" y="83"/>
                    </a:lnTo>
                    <a:lnTo>
                      <a:pt x="249" y="82"/>
                    </a:lnTo>
                    <a:lnTo>
                      <a:pt x="407" y="82"/>
                    </a:lnTo>
                    <a:cubicBezTo>
                      <a:pt x="411" y="82"/>
                      <a:pt x="415" y="83"/>
                      <a:pt x="418" y="85"/>
                    </a:cubicBezTo>
                    <a:lnTo>
                      <a:pt x="539" y="164"/>
                    </a:lnTo>
                    <a:lnTo>
                      <a:pt x="535" y="162"/>
                    </a:lnTo>
                    <a:lnTo>
                      <a:pt x="656" y="204"/>
                    </a:lnTo>
                    <a:lnTo>
                      <a:pt x="773" y="241"/>
                    </a:lnTo>
                    <a:cubicBezTo>
                      <a:pt x="774" y="241"/>
                      <a:pt x="776" y="242"/>
                      <a:pt x="777" y="243"/>
                    </a:cubicBezTo>
                    <a:lnTo>
                      <a:pt x="979" y="364"/>
                    </a:lnTo>
                    <a:lnTo>
                      <a:pt x="973" y="361"/>
                    </a:lnTo>
                    <a:lnTo>
                      <a:pt x="1171" y="403"/>
                    </a:lnTo>
                    <a:lnTo>
                      <a:pt x="1167" y="403"/>
                    </a:lnTo>
                    <a:lnTo>
                      <a:pt x="1329" y="403"/>
                    </a:lnTo>
                    <a:cubicBezTo>
                      <a:pt x="1332" y="403"/>
                      <a:pt x="1334" y="403"/>
                      <a:pt x="1337" y="404"/>
                    </a:cubicBezTo>
                    <a:lnTo>
                      <a:pt x="1535" y="483"/>
                    </a:lnTo>
                    <a:lnTo>
                      <a:pt x="1814" y="604"/>
                    </a:lnTo>
                    <a:lnTo>
                      <a:pt x="1799" y="641"/>
                    </a:lnTo>
                    <a:lnTo>
                      <a:pt x="1520" y="520"/>
                    </a:lnTo>
                    <a:lnTo>
                      <a:pt x="1322" y="441"/>
                    </a:lnTo>
                    <a:lnTo>
                      <a:pt x="1329" y="443"/>
                    </a:lnTo>
                    <a:lnTo>
                      <a:pt x="1167" y="443"/>
                    </a:lnTo>
                    <a:cubicBezTo>
                      <a:pt x="1166" y="443"/>
                      <a:pt x="1165" y="442"/>
                      <a:pt x="1163" y="442"/>
                    </a:cubicBezTo>
                    <a:lnTo>
                      <a:pt x="965" y="400"/>
                    </a:lnTo>
                    <a:cubicBezTo>
                      <a:pt x="963" y="400"/>
                      <a:pt x="961" y="399"/>
                      <a:pt x="959" y="398"/>
                    </a:cubicBezTo>
                    <a:lnTo>
                      <a:pt x="757" y="277"/>
                    </a:lnTo>
                    <a:lnTo>
                      <a:pt x="761" y="279"/>
                    </a:lnTo>
                    <a:lnTo>
                      <a:pt x="643" y="241"/>
                    </a:lnTo>
                    <a:lnTo>
                      <a:pt x="522" y="200"/>
                    </a:lnTo>
                    <a:cubicBezTo>
                      <a:pt x="520" y="199"/>
                      <a:pt x="519" y="199"/>
                      <a:pt x="517" y="198"/>
                    </a:cubicBezTo>
                    <a:lnTo>
                      <a:pt x="396" y="119"/>
                    </a:lnTo>
                    <a:lnTo>
                      <a:pt x="407" y="122"/>
                    </a:lnTo>
                    <a:lnTo>
                      <a:pt x="249" y="122"/>
                    </a:lnTo>
                    <a:cubicBezTo>
                      <a:pt x="247" y="122"/>
                      <a:pt x="245" y="121"/>
                      <a:pt x="243" y="121"/>
                    </a:cubicBezTo>
                    <a:lnTo>
                      <a:pt x="0" y="37"/>
                    </a:lnTo>
                    <a:lnTo>
                      <a:pt x="13" y="0"/>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4" name="Freeform 75"/>
              <p:cNvSpPr>
                <a:spLocks/>
              </p:cNvSpPr>
              <p:nvPr/>
            </p:nvSpPr>
            <p:spPr bwMode="auto">
              <a:xfrm>
                <a:off x="7243763" y="3136900"/>
                <a:ext cx="425450" cy="133350"/>
              </a:xfrm>
              <a:custGeom>
                <a:avLst/>
                <a:gdLst>
                  <a:gd name="T0" fmla="*/ 0 w 1253"/>
                  <a:gd name="T1" fmla="*/ 232 h 390"/>
                  <a:gd name="T2" fmla="*/ 197 w 1253"/>
                  <a:gd name="T3" fmla="*/ 232 h 390"/>
                  <a:gd name="T4" fmla="*/ 317 w 1253"/>
                  <a:gd name="T5" fmla="*/ 232 h 390"/>
                  <a:gd name="T6" fmla="*/ 327 w 1253"/>
                  <a:gd name="T7" fmla="*/ 234 h 390"/>
                  <a:gd name="T8" fmla="*/ 487 w 1253"/>
                  <a:gd name="T9" fmla="*/ 316 h 390"/>
                  <a:gd name="T10" fmla="*/ 478 w 1253"/>
                  <a:gd name="T11" fmla="*/ 314 h 390"/>
                  <a:gd name="T12" fmla="*/ 675 w 1253"/>
                  <a:gd name="T13" fmla="*/ 314 h 390"/>
                  <a:gd name="T14" fmla="*/ 994 w 1253"/>
                  <a:gd name="T15" fmla="*/ 351 h 390"/>
                  <a:gd name="T16" fmla="*/ 1032 w 1253"/>
                  <a:gd name="T17" fmla="*/ 350 h 390"/>
                  <a:gd name="T18" fmla="*/ 1023 w 1253"/>
                  <a:gd name="T19" fmla="*/ 352 h 390"/>
                  <a:gd name="T20" fmla="*/ 1104 w 1253"/>
                  <a:gd name="T21" fmla="*/ 315 h 390"/>
                  <a:gd name="T22" fmla="*/ 1098 w 1253"/>
                  <a:gd name="T23" fmla="*/ 320 h 390"/>
                  <a:gd name="T24" fmla="*/ 1178 w 1253"/>
                  <a:gd name="T25" fmla="*/ 238 h 390"/>
                  <a:gd name="T26" fmla="*/ 1219 w 1253"/>
                  <a:gd name="T27" fmla="*/ 200 h 390"/>
                  <a:gd name="T28" fmla="*/ 1218 w 1253"/>
                  <a:gd name="T29" fmla="*/ 229 h 390"/>
                  <a:gd name="T30" fmla="*/ 1178 w 1253"/>
                  <a:gd name="T31" fmla="*/ 188 h 390"/>
                  <a:gd name="T32" fmla="*/ 1172 w 1253"/>
                  <a:gd name="T33" fmla="*/ 174 h 390"/>
                  <a:gd name="T34" fmla="*/ 1172 w 1253"/>
                  <a:gd name="T35" fmla="*/ 133 h 390"/>
                  <a:gd name="T36" fmla="*/ 1178 w 1253"/>
                  <a:gd name="T37" fmla="*/ 147 h 390"/>
                  <a:gd name="T38" fmla="*/ 1058 w 1253"/>
                  <a:gd name="T39" fmla="*/ 29 h 390"/>
                  <a:gd name="T40" fmla="*/ 1086 w 1253"/>
                  <a:gd name="T41" fmla="*/ 0 h 390"/>
                  <a:gd name="T42" fmla="*/ 1206 w 1253"/>
                  <a:gd name="T43" fmla="*/ 119 h 390"/>
                  <a:gd name="T44" fmla="*/ 1212 w 1253"/>
                  <a:gd name="T45" fmla="*/ 133 h 390"/>
                  <a:gd name="T46" fmla="*/ 1212 w 1253"/>
                  <a:gd name="T47" fmla="*/ 174 h 390"/>
                  <a:gd name="T48" fmla="*/ 1207 w 1253"/>
                  <a:gd name="T49" fmla="*/ 160 h 390"/>
                  <a:gd name="T50" fmla="*/ 1247 w 1253"/>
                  <a:gd name="T51" fmla="*/ 201 h 390"/>
                  <a:gd name="T52" fmla="*/ 1252 w 1253"/>
                  <a:gd name="T53" fmla="*/ 215 h 390"/>
                  <a:gd name="T54" fmla="*/ 1246 w 1253"/>
                  <a:gd name="T55" fmla="*/ 230 h 390"/>
                  <a:gd name="T56" fmla="*/ 1207 w 1253"/>
                  <a:gd name="T57" fmla="*/ 266 h 390"/>
                  <a:gd name="T58" fmla="*/ 1126 w 1253"/>
                  <a:gd name="T59" fmla="*/ 348 h 390"/>
                  <a:gd name="T60" fmla="*/ 1120 w 1253"/>
                  <a:gd name="T61" fmla="*/ 352 h 390"/>
                  <a:gd name="T62" fmla="*/ 1040 w 1253"/>
                  <a:gd name="T63" fmla="*/ 389 h 390"/>
                  <a:gd name="T64" fmla="*/ 1032 w 1253"/>
                  <a:gd name="T65" fmla="*/ 390 h 390"/>
                  <a:gd name="T66" fmla="*/ 989 w 1253"/>
                  <a:gd name="T67" fmla="*/ 390 h 390"/>
                  <a:gd name="T68" fmla="*/ 675 w 1253"/>
                  <a:gd name="T69" fmla="*/ 354 h 390"/>
                  <a:gd name="T70" fmla="*/ 478 w 1253"/>
                  <a:gd name="T71" fmla="*/ 354 h 390"/>
                  <a:gd name="T72" fmla="*/ 469 w 1253"/>
                  <a:gd name="T73" fmla="*/ 351 h 390"/>
                  <a:gd name="T74" fmla="*/ 308 w 1253"/>
                  <a:gd name="T75" fmla="*/ 270 h 390"/>
                  <a:gd name="T76" fmla="*/ 317 w 1253"/>
                  <a:gd name="T77" fmla="*/ 272 h 390"/>
                  <a:gd name="T78" fmla="*/ 197 w 1253"/>
                  <a:gd name="T79" fmla="*/ 272 h 390"/>
                  <a:gd name="T80" fmla="*/ 0 w 1253"/>
                  <a:gd name="T81" fmla="*/ 272 h 390"/>
                  <a:gd name="T82" fmla="*/ 0 w 1253"/>
                  <a:gd name="T83" fmla="*/ 23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3" h="390">
                    <a:moveTo>
                      <a:pt x="0" y="232"/>
                    </a:moveTo>
                    <a:lnTo>
                      <a:pt x="197" y="232"/>
                    </a:lnTo>
                    <a:lnTo>
                      <a:pt x="317" y="232"/>
                    </a:lnTo>
                    <a:cubicBezTo>
                      <a:pt x="321" y="232"/>
                      <a:pt x="324" y="233"/>
                      <a:pt x="327" y="234"/>
                    </a:cubicBezTo>
                    <a:lnTo>
                      <a:pt x="487" y="316"/>
                    </a:lnTo>
                    <a:lnTo>
                      <a:pt x="478" y="314"/>
                    </a:lnTo>
                    <a:lnTo>
                      <a:pt x="675" y="314"/>
                    </a:lnTo>
                    <a:lnTo>
                      <a:pt x="994" y="351"/>
                    </a:lnTo>
                    <a:lnTo>
                      <a:pt x="1032" y="350"/>
                    </a:lnTo>
                    <a:lnTo>
                      <a:pt x="1023" y="352"/>
                    </a:lnTo>
                    <a:lnTo>
                      <a:pt x="1104" y="315"/>
                    </a:lnTo>
                    <a:lnTo>
                      <a:pt x="1098" y="320"/>
                    </a:lnTo>
                    <a:lnTo>
                      <a:pt x="1178" y="238"/>
                    </a:lnTo>
                    <a:lnTo>
                      <a:pt x="1219" y="200"/>
                    </a:lnTo>
                    <a:lnTo>
                      <a:pt x="1218" y="229"/>
                    </a:lnTo>
                    <a:lnTo>
                      <a:pt x="1178" y="188"/>
                    </a:lnTo>
                    <a:cubicBezTo>
                      <a:pt x="1174" y="184"/>
                      <a:pt x="1172" y="179"/>
                      <a:pt x="1172" y="174"/>
                    </a:cubicBezTo>
                    <a:lnTo>
                      <a:pt x="1172" y="133"/>
                    </a:lnTo>
                    <a:lnTo>
                      <a:pt x="1178" y="147"/>
                    </a:lnTo>
                    <a:lnTo>
                      <a:pt x="1058" y="29"/>
                    </a:lnTo>
                    <a:lnTo>
                      <a:pt x="1086" y="0"/>
                    </a:lnTo>
                    <a:lnTo>
                      <a:pt x="1206" y="119"/>
                    </a:lnTo>
                    <a:cubicBezTo>
                      <a:pt x="1210" y="123"/>
                      <a:pt x="1212" y="128"/>
                      <a:pt x="1212" y="133"/>
                    </a:cubicBezTo>
                    <a:lnTo>
                      <a:pt x="1212" y="174"/>
                    </a:lnTo>
                    <a:lnTo>
                      <a:pt x="1207" y="160"/>
                    </a:lnTo>
                    <a:lnTo>
                      <a:pt x="1247" y="201"/>
                    </a:lnTo>
                    <a:cubicBezTo>
                      <a:pt x="1251" y="205"/>
                      <a:pt x="1253" y="210"/>
                      <a:pt x="1252" y="215"/>
                    </a:cubicBezTo>
                    <a:cubicBezTo>
                      <a:pt x="1252" y="221"/>
                      <a:pt x="1250" y="226"/>
                      <a:pt x="1246" y="230"/>
                    </a:cubicBezTo>
                    <a:lnTo>
                      <a:pt x="1207" y="266"/>
                    </a:lnTo>
                    <a:lnTo>
                      <a:pt x="1126" y="348"/>
                    </a:lnTo>
                    <a:cubicBezTo>
                      <a:pt x="1125" y="349"/>
                      <a:pt x="1123" y="351"/>
                      <a:pt x="1120" y="352"/>
                    </a:cubicBezTo>
                    <a:lnTo>
                      <a:pt x="1040" y="389"/>
                    </a:lnTo>
                    <a:cubicBezTo>
                      <a:pt x="1038" y="390"/>
                      <a:pt x="1035" y="390"/>
                      <a:pt x="1032" y="390"/>
                    </a:cubicBezTo>
                    <a:lnTo>
                      <a:pt x="989" y="390"/>
                    </a:lnTo>
                    <a:lnTo>
                      <a:pt x="675" y="354"/>
                    </a:lnTo>
                    <a:lnTo>
                      <a:pt x="478" y="354"/>
                    </a:lnTo>
                    <a:cubicBezTo>
                      <a:pt x="475" y="354"/>
                      <a:pt x="472" y="353"/>
                      <a:pt x="469" y="351"/>
                    </a:cubicBezTo>
                    <a:lnTo>
                      <a:pt x="308" y="270"/>
                    </a:lnTo>
                    <a:lnTo>
                      <a:pt x="317" y="272"/>
                    </a:lnTo>
                    <a:lnTo>
                      <a:pt x="197" y="272"/>
                    </a:lnTo>
                    <a:lnTo>
                      <a:pt x="0" y="272"/>
                    </a:lnTo>
                    <a:lnTo>
                      <a:pt x="0" y="232"/>
                    </a:lnTo>
                    <a:close/>
                  </a:path>
                </a:pathLst>
              </a:custGeom>
              <a:solidFill>
                <a:srgbClr val="3366FF"/>
              </a:solidFill>
              <a:ln w="0" cap="flat">
                <a:solidFill>
                  <a:srgbClr val="3366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5" name="Freeform 76"/>
              <p:cNvSpPr>
                <a:spLocks/>
              </p:cNvSpPr>
              <p:nvPr/>
            </p:nvSpPr>
            <p:spPr bwMode="auto">
              <a:xfrm>
                <a:off x="6591301" y="4386263"/>
                <a:ext cx="1547813" cy="817563"/>
              </a:xfrm>
              <a:custGeom>
                <a:avLst/>
                <a:gdLst>
                  <a:gd name="T0" fmla="*/ 4113 w 4556"/>
                  <a:gd name="T1" fmla="*/ 2203 h 2407"/>
                  <a:gd name="T2" fmla="*/ 3901 w 4556"/>
                  <a:gd name="T3" fmla="*/ 2038 h 2407"/>
                  <a:gd name="T4" fmla="*/ 3756 w 4556"/>
                  <a:gd name="T5" fmla="*/ 1963 h 2407"/>
                  <a:gd name="T6" fmla="*/ 3655 w 4556"/>
                  <a:gd name="T7" fmla="*/ 1910 h 2407"/>
                  <a:gd name="T8" fmla="*/ 3553 w 4556"/>
                  <a:gd name="T9" fmla="*/ 1804 h 2407"/>
                  <a:gd name="T10" fmla="*/ 3457 w 4556"/>
                  <a:gd name="T11" fmla="*/ 1748 h 2407"/>
                  <a:gd name="T12" fmla="*/ 3395 w 4556"/>
                  <a:gd name="T13" fmla="*/ 1651 h 2407"/>
                  <a:gd name="T14" fmla="*/ 2955 w 4556"/>
                  <a:gd name="T15" fmla="*/ 1651 h 2407"/>
                  <a:gd name="T16" fmla="*/ 2788 w 4556"/>
                  <a:gd name="T17" fmla="*/ 1724 h 2407"/>
                  <a:gd name="T18" fmla="*/ 2596 w 4556"/>
                  <a:gd name="T19" fmla="*/ 1730 h 2407"/>
                  <a:gd name="T20" fmla="*/ 2236 w 4556"/>
                  <a:gd name="T21" fmla="*/ 1730 h 2407"/>
                  <a:gd name="T22" fmla="*/ 1898 w 4556"/>
                  <a:gd name="T23" fmla="*/ 1706 h 2407"/>
                  <a:gd name="T24" fmla="*/ 1143 w 4556"/>
                  <a:gd name="T25" fmla="*/ 985 h 2407"/>
                  <a:gd name="T26" fmla="*/ 878 w 4556"/>
                  <a:gd name="T27" fmla="*/ 835 h 2407"/>
                  <a:gd name="T28" fmla="*/ 706 w 4556"/>
                  <a:gd name="T29" fmla="*/ 746 h 2407"/>
                  <a:gd name="T30" fmla="*/ 298 w 4556"/>
                  <a:gd name="T31" fmla="*/ 376 h 2407"/>
                  <a:gd name="T32" fmla="*/ 162 w 4556"/>
                  <a:gd name="T33" fmla="*/ 233 h 2407"/>
                  <a:gd name="T34" fmla="*/ 77 w 4556"/>
                  <a:gd name="T35" fmla="*/ 0 h 2407"/>
                  <a:gd name="T36" fmla="*/ 260 w 4556"/>
                  <a:gd name="T37" fmla="*/ 99 h 2407"/>
                  <a:gd name="T38" fmla="*/ 651 w 4556"/>
                  <a:gd name="T39" fmla="*/ 492 h 2407"/>
                  <a:gd name="T40" fmla="*/ 796 w 4556"/>
                  <a:gd name="T41" fmla="*/ 604 h 2407"/>
                  <a:gd name="T42" fmla="*/ 1239 w 4556"/>
                  <a:gd name="T43" fmla="*/ 848 h 2407"/>
                  <a:gd name="T44" fmla="*/ 1496 w 4556"/>
                  <a:gd name="T45" fmla="*/ 1066 h 2407"/>
                  <a:gd name="T46" fmla="*/ 1957 w 4556"/>
                  <a:gd name="T47" fmla="*/ 1562 h 2407"/>
                  <a:gd name="T48" fmla="*/ 2438 w 4556"/>
                  <a:gd name="T49" fmla="*/ 1562 h 2407"/>
                  <a:gd name="T50" fmla="*/ 2757 w 4556"/>
                  <a:gd name="T51" fmla="*/ 1562 h 2407"/>
                  <a:gd name="T52" fmla="*/ 2924 w 4556"/>
                  <a:gd name="T53" fmla="*/ 1489 h 2407"/>
                  <a:gd name="T54" fmla="*/ 3157 w 4556"/>
                  <a:gd name="T55" fmla="*/ 1483 h 2407"/>
                  <a:gd name="T56" fmla="*/ 3455 w 4556"/>
                  <a:gd name="T57" fmla="*/ 1508 h 2407"/>
                  <a:gd name="T58" fmla="*/ 3557 w 4556"/>
                  <a:gd name="T59" fmla="*/ 1614 h 2407"/>
                  <a:gd name="T60" fmla="*/ 3653 w 4556"/>
                  <a:gd name="T61" fmla="*/ 1670 h 2407"/>
                  <a:gd name="T62" fmla="*/ 3750 w 4556"/>
                  <a:gd name="T63" fmla="*/ 1775 h 2407"/>
                  <a:gd name="T64" fmla="*/ 3992 w 4556"/>
                  <a:gd name="T65" fmla="*/ 1897 h 2407"/>
                  <a:gd name="T66" fmla="*/ 4207 w 4556"/>
                  <a:gd name="T67" fmla="*/ 2064 h 2407"/>
                  <a:gd name="T68" fmla="*/ 4556 w 4556"/>
                  <a:gd name="T69" fmla="*/ 2261 h 2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56" h="2407">
                    <a:moveTo>
                      <a:pt x="4473" y="2407"/>
                    </a:moveTo>
                    <a:lnTo>
                      <a:pt x="4113" y="2203"/>
                    </a:lnTo>
                    <a:cubicBezTo>
                      <a:pt x="4110" y="2201"/>
                      <a:pt x="4106" y="2199"/>
                      <a:pt x="4103" y="2196"/>
                    </a:cubicBezTo>
                    <a:lnTo>
                      <a:pt x="3901" y="2038"/>
                    </a:lnTo>
                    <a:lnTo>
                      <a:pt x="3914" y="2046"/>
                    </a:lnTo>
                    <a:lnTo>
                      <a:pt x="3756" y="1963"/>
                    </a:lnTo>
                    <a:lnTo>
                      <a:pt x="3679" y="1927"/>
                    </a:lnTo>
                    <a:cubicBezTo>
                      <a:pt x="3670" y="1923"/>
                      <a:pt x="3662" y="1917"/>
                      <a:pt x="3655" y="1910"/>
                    </a:cubicBezTo>
                    <a:lnTo>
                      <a:pt x="3534" y="1789"/>
                    </a:lnTo>
                    <a:lnTo>
                      <a:pt x="3553" y="1804"/>
                    </a:lnTo>
                    <a:lnTo>
                      <a:pt x="3477" y="1762"/>
                    </a:lnTo>
                    <a:cubicBezTo>
                      <a:pt x="3469" y="1758"/>
                      <a:pt x="3463" y="1753"/>
                      <a:pt x="3457" y="1748"/>
                    </a:cubicBezTo>
                    <a:lnTo>
                      <a:pt x="3336" y="1627"/>
                    </a:lnTo>
                    <a:lnTo>
                      <a:pt x="3395" y="1651"/>
                    </a:lnTo>
                    <a:lnTo>
                      <a:pt x="3157" y="1651"/>
                    </a:lnTo>
                    <a:lnTo>
                      <a:pt x="2955" y="1651"/>
                    </a:lnTo>
                    <a:lnTo>
                      <a:pt x="2986" y="1645"/>
                    </a:lnTo>
                    <a:lnTo>
                      <a:pt x="2788" y="1724"/>
                    </a:lnTo>
                    <a:cubicBezTo>
                      <a:pt x="2778" y="1728"/>
                      <a:pt x="2768" y="1730"/>
                      <a:pt x="2757" y="1730"/>
                    </a:cubicBezTo>
                    <a:lnTo>
                      <a:pt x="2596" y="1730"/>
                    </a:lnTo>
                    <a:lnTo>
                      <a:pt x="2438" y="1730"/>
                    </a:lnTo>
                    <a:lnTo>
                      <a:pt x="2236" y="1730"/>
                    </a:lnTo>
                    <a:lnTo>
                      <a:pt x="1957" y="1730"/>
                    </a:lnTo>
                    <a:cubicBezTo>
                      <a:pt x="1935" y="1730"/>
                      <a:pt x="1914" y="1722"/>
                      <a:pt x="1898" y="1706"/>
                    </a:cubicBezTo>
                    <a:lnTo>
                      <a:pt x="1377" y="1185"/>
                    </a:lnTo>
                    <a:lnTo>
                      <a:pt x="1143" y="985"/>
                    </a:lnTo>
                    <a:lnTo>
                      <a:pt x="1156" y="994"/>
                    </a:lnTo>
                    <a:lnTo>
                      <a:pt x="878" y="835"/>
                    </a:lnTo>
                    <a:lnTo>
                      <a:pt x="719" y="754"/>
                    </a:lnTo>
                    <a:cubicBezTo>
                      <a:pt x="715" y="751"/>
                      <a:pt x="710" y="749"/>
                      <a:pt x="706" y="746"/>
                    </a:cubicBezTo>
                    <a:lnTo>
                      <a:pt x="549" y="625"/>
                    </a:lnTo>
                    <a:lnTo>
                      <a:pt x="298" y="376"/>
                    </a:lnTo>
                    <a:lnTo>
                      <a:pt x="140" y="217"/>
                    </a:lnTo>
                    <a:lnTo>
                      <a:pt x="162" y="233"/>
                    </a:lnTo>
                    <a:lnTo>
                      <a:pt x="0" y="149"/>
                    </a:lnTo>
                    <a:lnTo>
                      <a:pt x="77" y="0"/>
                    </a:lnTo>
                    <a:lnTo>
                      <a:pt x="239" y="83"/>
                    </a:lnTo>
                    <a:cubicBezTo>
                      <a:pt x="246" y="87"/>
                      <a:pt x="253" y="92"/>
                      <a:pt x="260" y="99"/>
                    </a:cubicBezTo>
                    <a:lnTo>
                      <a:pt x="417" y="257"/>
                    </a:lnTo>
                    <a:lnTo>
                      <a:pt x="651" y="492"/>
                    </a:lnTo>
                    <a:lnTo>
                      <a:pt x="809" y="612"/>
                    </a:lnTo>
                    <a:lnTo>
                      <a:pt x="796" y="604"/>
                    </a:lnTo>
                    <a:lnTo>
                      <a:pt x="961" y="689"/>
                    </a:lnTo>
                    <a:lnTo>
                      <a:pt x="1239" y="848"/>
                    </a:lnTo>
                    <a:cubicBezTo>
                      <a:pt x="1244" y="851"/>
                      <a:pt x="1248" y="854"/>
                      <a:pt x="1253" y="857"/>
                    </a:cubicBezTo>
                    <a:lnTo>
                      <a:pt x="1496" y="1066"/>
                    </a:lnTo>
                    <a:lnTo>
                      <a:pt x="2017" y="1587"/>
                    </a:lnTo>
                    <a:lnTo>
                      <a:pt x="1957" y="1562"/>
                    </a:lnTo>
                    <a:lnTo>
                      <a:pt x="2236" y="1562"/>
                    </a:lnTo>
                    <a:lnTo>
                      <a:pt x="2438" y="1562"/>
                    </a:lnTo>
                    <a:lnTo>
                      <a:pt x="2596" y="1562"/>
                    </a:lnTo>
                    <a:lnTo>
                      <a:pt x="2757" y="1562"/>
                    </a:lnTo>
                    <a:lnTo>
                      <a:pt x="2726" y="1568"/>
                    </a:lnTo>
                    <a:lnTo>
                      <a:pt x="2924" y="1489"/>
                    </a:lnTo>
                    <a:cubicBezTo>
                      <a:pt x="2934" y="1485"/>
                      <a:pt x="2944" y="1483"/>
                      <a:pt x="2955" y="1483"/>
                    </a:cubicBezTo>
                    <a:lnTo>
                      <a:pt x="3157" y="1483"/>
                    </a:lnTo>
                    <a:lnTo>
                      <a:pt x="3395" y="1483"/>
                    </a:lnTo>
                    <a:cubicBezTo>
                      <a:pt x="3418" y="1483"/>
                      <a:pt x="3439" y="1492"/>
                      <a:pt x="3455" y="1508"/>
                    </a:cubicBezTo>
                    <a:lnTo>
                      <a:pt x="3576" y="1629"/>
                    </a:lnTo>
                    <a:lnTo>
                      <a:pt x="3557" y="1614"/>
                    </a:lnTo>
                    <a:lnTo>
                      <a:pt x="3634" y="1656"/>
                    </a:lnTo>
                    <a:cubicBezTo>
                      <a:pt x="3641" y="1660"/>
                      <a:pt x="3647" y="1665"/>
                      <a:pt x="3653" y="1670"/>
                    </a:cubicBezTo>
                    <a:lnTo>
                      <a:pt x="3774" y="1791"/>
                    </a:lnTo>
                    <a:lnTo>
                      <a:pt x="3750" y="1775"/>
                    </a:lnTo>
                    <a:lnTo>
                      <a:pt x="3835" y="1814"/>
                    </a:lnTo>
                    <a:lnTo>
                      <a:pt x="3992" y="1897"/>
                    </a:lnTo>
                    <a:cubicBezTo>
                      <a:pt x="3997" y="1900"/>
                      <a:pt x="4001" y="1903"/>
                      <a:pt x="4005" y="1906"/>
                    </a:cubicBezTo>
                    <a:lnTo>
                      <a:pt x="4207" y="2064"/>
                    </a:lnTo>
                    <a:lnTo>
                      <a:pt x="4196" y="2057"/>
                    </a:lnTo>
                    <a:lnTo>
                      <a:pt x="4556" y="2261"/>
                    </a:lnTo>
                    <a:lnTo>
                      <a:pt x="4473" y="2407"/>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6" name="Freeform 77"/>
              <p:cNvSpPr>
                <a:spLocks/>
              </p:cNvSpPr>
              <p:nvPr/>
            </p:nvSpPr>
            <p:spPr bwMode="auto">
              <a:xfrm>
                <a:off x="6796088" y="3981450"/>
                <a:ext cx="814388" cy="111125"/>
              </a:xfrm>
              <a:custGeom>
                <a:avLst/>
                <a:gdLst>
                  <a:gd name="T0" fmla="*/ 511 w 513"/>
                  <a:gd name="T1" fmla="*/ 70 h 70"/>
                  <a:gd name="T2" fmla="*/ 0 w 513"/>
                  <a:gd name="T3" fmla="*/ 26 h 70"/>
                  <a:gd name="T4" fmla="*/ 3 w 513"/>
                  <a:gd name="T5" fmla="*/ 0 h 70"/>
                  <a:gd name="T6" fmla="*/ 513 w 513"/>
                  <a:gd name="T7" fmla="*/ 44 h 70"/>
                  <a:gd name="T8" fmla="*/ 511 w 513"/>
                  <a:gd name="T9" fmla="*/ 70 h 70"/>
                </a:gdLst>
                <a:ahLst/>
                <a:cxnLst>
                  <a:cxn ang="0">
                    <a:pos x="T0" y="T1"/>
                  </a:cxn>
                  <a:cxn ang="0">
                    <a:pos x="T2" y="T3"/>
                  </a:cxn>
                  <a:cxn ang="0">
                    <a:pos x="T4" y="T5"/>
                  </a:cxn>
                  <a:cxn ang="0">
                    <a:pos x="T6" y="T7"/>
                  </a:cxn>
                  <a:cxn ang="0">
                    <a:pos x="T8" y="T9"/>
                  </a:cxn>
                </a:cxnLst>
                <a:rect l="0" t="0" r="r" b="b"/>
                <a:pathLst>
                  <a:path w="513" h="70">
                    <a:moveTo>
                      <a:pt x="511" y="70"/>
                    </a:moveTo>
                    <a:lnTo>
                      <a:pt x="0" y="26"/>
                    </a:lnTo>
                    <a:lnTo>
                      <a:pt x="3" y="0"/>
                    </a:lnTo>
                    <a:lnTo>
                      <a:pt x="513" y="44"/>
                    </a:lnTo>
                    <a:lnTo>
                      <a:pt x="511" y="7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7" name="Freeform 78"/>
              <p:cNvSpPr>
                <a:spLocks/>
              </p:cNvSpPr>
              <p:nvPr/>
            </p:nvSpPr>
            <p:spPr bwMode="auto">
              <a:xfrm>
                <a:off x="4897438" y="2279650"/>
                <a:ext cx="1220788" cy="411163"/>
              </a:xfrm>
              <a:custGeom>
                <a:avLst/>
                <a:gdLst>
                  <a:gd name="T0" fmla="*/ 598 w 769"/>
                  <a:gd name="T1" fmla="*/ 87 h 259"/>
                  <a:gd name="T2" fmla="*/ 257 w 769"/>
                  <a:gd name="T3" fmla="*/ 0 h 259"/>
                  <a:gd name="T4" fmla="*/ 0 w 769"/>
                  <a:gd name="T5" fmla="*/ 87 h 259"/>
                  <a:gd name="T6" fmla="*/ 769 w 769"/>
                  <a:gd name="T7" fmla="*/ 259 h 259"/>
                  <a:gd name="T8" fmla="*/ 598 w 769"/>
                  <a:gd name="T9" fmla="*/ 87 h 259"/>
                </a:gdLst>
                <a:ahLst/>
                <a:cxnLst>
                  <a:cxn ang="0">
                    <a:pos x="T0" y="T1"/>
                  </a:cxn>
                  <a:cxn ang="0">
                    <a:pos x="T2" y="T3"/>
                  </a:cxn>
                  <a:cxn ang="0">
                    <a:pos x="T4" y="T5"/>
                  </a:cxn>
                  <a:cxn ang="0">
                    <a:pos x="T6" y="T7"/>
                  </a:cxn>
                  <a:cxn ang="0">
                    <a:pos x="T8" y="T9"/>
                  </a:cxn>
                </a:cxnLst>
                <a:rect l="0" t="0" r="r" b="b"/>
                <a:pathLst>
                  <a:path w="769" h="259">
                    <a:moveTo>
                      <a:pt x="598" y="87"/>
                    </a:moveTo>
                    <a:lnTo>
                      <a:pt x="257" y="0"/>
                    </a:lnTo>
                    <a:lnTo>
                      <a:pt x="0" y="87"/>
                    </a:lnTo>
                    <a:lnTo>
                      <a:pt x="769" y="259"/>
                    </a:lnTo>
                    <a:lnTo>
                      <a:pt x="598" y="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7218" name="Freeform 79"/>
              <p:cNvSpPr>
                <a:spLocks noEditPoints="1"/>
              </p:cNvSpPr>
              <p:nvPr/>
            </p:nvSpPr>
            <p:spPr bwMode="auto">
              <a:xfrm>
                <a:off x="4891088" y="2273300"/>
                <a:ext cx="1235075" cy="423863"/>
              </a:xfrm>
              <a:custGeom>
                <a:avLst/>
                <a:gdLst>
                  <a:gd name="T0" fmla="*/ 2802 w 3638"/>
                  <a:gd name="T1" fmla="*/ 439 h 1250"/>
                  <a:gd name="T2" fmla="*/ 2812 w 3638"/>
                  <a:gd name="T3" fmla="*/ 444 h 1250"/>
                  <a:gd name="T4" fmla="*/ 1216 w 3638"/>
                  <a:gd name="T5" fmla="*/ 40 h 1250"/>
                  <a:gd name="T6" fmla="*/ 1227 w 3638"/>
                  <a:gd name="T7" fmla="*/ 39 h 1250"/>
                  <a:gd name="T8" fmla="*/ 27 w 3638"/>
                  <a:gd name="T9" fmla="*/ 443 h 1250"/>
                  <a:gd name="T10" fmla="*/ 25 w 3638"/>
                  <a:gd name="T11" fmla="*/ 405 h 1250"/>
                  <a:gd name="T12" fmla="*/ 3621 w 3638"/>
                  <a:gd name="T13" fmla="*/ 1209 h 1250"/>
                  <a:gd name="T14" fmla="*/ 3602 w 3638"/>
                  <a:gd name="T15" fmla="*/ 1243 h 1250"/>
                  <a:gd name="T16" fmla="*/ 2802 w 3638"/>
                  <a:gd name="T17" fmla="*/ 439 h 1250"/>
                  <a:gd name="T18" fmla="*/ 3631 w 3638"/>
                  <a:gd name="T19" fmla="*/ 1214 h 1250"/>
                  <a:gd name="T20" fmla="*/ 3634 w 3638"/>
                  <a:gd name="T21" fmla="*/ 1238 h 1250"/>
                  <a:gd name="T22" fmla="*/ 3612 w 3638"/>
                  <a:gd name="T23" fmla="*/ 1248 h 1250"/>
                  <a:gd name="T24" fmla="*/ 16 w 3638"/>
                  <a:gd name="T25" fmla="*/ 444 h 1250"/>
                  <a:gd name="T26" fmla="*/ 0 w 3638"/>
                  <a:gd name="T27" fmla="*/ 426 h 1250"/>
                  <a:gd name="T28" fmla="*/ 14 w 3638"/>
                  <a:gd name="T29" fmla="*/ 406 h 1250"/>
                  <a:gd name="T30" fmla="*/ 1214 w 3638"/>
                  <a:gd name="T31" fmla="*/ 2 h 1250"/>
                  <a:gd name="T32" fmla="*/ 1225 w 3638"/>
                  <a:gd name="T33" fmla="*/ 1 h 1250"/>
                  <a:gd name="T34" fmla="*/ 2821 w 3638"/>
                  <a:gd name="T35" fmla="*/ 405 h 1250"/>
                  <a:gd name="T36" fmla="*/ 2831 w 3638"/>
                  <a:gd name="T37" fmla="*/ 410 h 1250"/>
                  <a:gd name="T38" fmla="*/ 3631 w 3638"/>
                  <a:gd name="T39" fmla="*/ 1214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38" h="1250">
                    <a:moveTo>
                      <a:pt x="2802" y="439"/>
                    </a:moveTo>
                    <a:lnTo>
                      <a:pt x="2812" y="444"/>
                    </a:lnTo>
                    <a:lnTo>
                      <a:pt x="1216" y="40"/>
                    </a:lnTo>
                    <a:lnTo>
                      <a:pt x="1227" y="39"/>
                    </a:lnTo>
                    <a:lnTo>
                      <a:pt x="27" y="443"/>
                    </a:lnTo>
                    <a:lnTo>
                      <a:pt x="25" y="405"/>
                    </a:lnTo>
                    <a:lnTo>
                      <a:pt x="3621" y="1209"/>
                    </a:lnTo>
                    <a:lnTo>
                      <a:pt x="3602" y="1243"/>
                    </a:lnTo>
                    <a:lnTo>
                      <a:pt x="2802" y="439"/>
                    </a:lnTo>
                    <a:close/>
                    <a:moveTo>
                      <a:pt x="3631" y="1214"/>
                    </a:moveTo>
                    <a:cubicBezTo>
                      <a:pt x="3637" y="1221"/>
                      <a:pt x="3638" y="1230"/>
                      <a:pt x="3634" y="1238"/>
                    </a:cubicBezTo>
                    <a:cubicBezTo>
                      <a:pt x="3630" y="1246"/>
                      <a:pt x="3621" y="1250"/>
                      <a:pt x="3612" y="1248"/>
                    </a:cubicBezTo>
                    <a:lnTo>
                      <a:pt x="16" y="444"/>
                    </a:lnTo>
                    <a:cubicBezTo>
                      <a:pt x="7" y="442"/>
                      <a:pt x="1" y="435"/>
                      <a:pt x="0" y="426"/>
                    </a:cubicBezTo>
                    <a:cubicBezTo>
                      <a:pt x="0" y="417"/>
                      <a:pt x="6" y="408"/>
                      <a:pt x="14" y="406"/>
                    </a:cubicBezTo>
                    <a:lnTo>
                      <a:pt x="1214" y="2"/>
                    </a:lnTo>
                    <a:cubicBezTo>
                      <a:pt x="1218" y="0"/>
                      <a:pt x="1222" y="0"/>
                      <a:pt x="1225" y="1"/>
                    </a:cubicBezTo>
                    <a:lnTo>
                      <a:pt x="2821" y="405"/>
                    </a:lnTo>
                    <a:cubicBezTo>
                      <a:pt x="2825" y="406"/>
                      <a:pt x="2828" y="408"/>
                      <a:pt x="2831" y="410"/>
                    </a:cubicBezTo>
                    <a:lnTo>
                      <a:pt x="3631" y="1214"/>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19" name="Freeform 80"/>
              <p:cNvSpPr>
                <a:spLocks/>
              </p:cNvSpPr>
              <p:nvPr/>
            </p:nvSpPr>
            <p:spPr bwMode="auto">
              <a:xfrm>
                <a:off x="4260851" y="1258888"/>
                <a:ext cx="644525" cy="960438"/>
              </a:xfrm>
              <a:custGeom>
                <a:avLst/>
                <a:gdLst>
                  <a:gd name="T0" fmla="*/ 557 w 3797"/>
                  <a:gd name="T1" fmla="*/ 642 h 5658"/>
                  <a:gd name="T2" fmla="*/ 940 w 3797"/>
                  <a:gd name="T3" fmla="*/ 1265 h 5658"/>
                  <a:gd name="T4" fmla="*/ 1042 w 3797"/>
                  <a:gd name="T5" fmla="*/ 1719 h 5658"/>
                  <a:gd name="T6" fmla="*/ 1108 w 3797"/>
                  <a:gd name="T7" fmla="*/ 1835 h 5658"/>
                  <a:gd name="T8" fmla="*/ 1127 w 3797"/>
                  <a:gd name="T9" fmla="*/ 2236 h 5658"/>
                  <a:gd name="T10" fmla="*/ 1203 w 3797"/>
                  <a:gd name="T11" fmla="*/ 2521 h 5658"/>
                  <a:gd name="T12" fmla="*/ 1341 w 3797"/>
                  <a:gd name="T13" fmla="*/ 2710 h 5658"/>
                  <a:gd name="T14" fmla="*/ 1369 w 3797"/>
                  <a:gd name="T15" fmla="*/ 3046 h 5658"/>
                  <a:gd name="T16" fmla="*/ 1397 w 3797"/>
                  <a:gd name="T17" fmla="*/ 2997 h 5658"/>
                  <a:gd name="T18" fmla="*/ 1578 w 3797"/>
                  <a:gd name="T19" fmla="*/ 3272 h 5658"/>
                  <a:gd name="T20" fmla="*/ 1733 w 3797"/>
                  <a:gd name="T21" fmla="*/ 3287 h 5658"/>
                  <a:gd name="T22" fmla="*/ 1841 w 3797"/>
                  <a:gd name="T23" fmla="*/ 3278 h 5658"/>
                  <a:gd name="T24" fmla="*/ 2199 w 3797"/>
                  <a:gd name="T25" fmla="*/ 3367 h 5658"/>
                  <a:gd name="T26" fmla="*/ 2400 w 3797"/>
                  <a:gd name="T27" fmla="*/ 3805 h 5658"/>
                  <a:gd name="T28" fmla="*/ 2405 w 3797"/>
                  <a:gd name="T29" fmla="*/ 4172 h 5658"/>
                  <a:gd name="T30" fmla="*/ 2377 w 3797"/>
                  <a:gd name="T31" fmla="*/ 4320 h 5658"/>
                  <a:gd name="T32" fmla="*/ 2491 w 3797"/>
                  <a:gd name="T33" fmla="*/ 4515 h 5658"/>
                  <a:gd name="T34" fmla="*/ 3036 w 3797"/>
                  <a:gd name="T35" fmla="*/ 4832 h 5658"/>
                  <a:gd name="T36" fmla="*/ 3481 w 3797"/>
                  <a:gd name="T37" fmla="*/ 5104 h 5658"/>
                  <a:gd name="T38" fmla="*/ 3558 w 3797"/>
                  <a:gd name="T39" fmla="*/ 5658 h 5658"/>
                  <a:gd name="T40" fmla="*/ 3276 w 3797"/>
                  <a:gd name="T41" fmla="*/ 5367 h 5658"/>
                  <a:gd name="T42" fmla="*/ 2550 w 3797"/>
                  <a:gd name="T43" fmla="*/ 4954 h 5658"/>
                  <a:gd name="T44" fmla="*/ 2259 w 3797"/>
                  <a:gd name="T45" fmla="*/ 4749 h 5658"/>
                  <a:gd name="T46" fmla="*/ 2069 w 3797"/>
                  <a:gd name="T47" fmla="*/ 4413 h 5658"/>
                  <a:gd name="T48" fmla="*/ 2069 w 3797"/>
                  <a:gd name="T49" fmla="*/ 3846 h 5658"/>
                  <a:gd name="T50" fmla="*/ 1993 w 3797"/>
                  <a:gd name="T51" fmla="*/ 3571 h 5658"/>
                  <a:gd name="T52" fmla="*/ 1798 w 3797"/>
                  <a:gd name="T53" fmla="*/ 3608 h 5658"/>
                  <a:gd name="T54" fmla="*/ 1679 w 3797"/>
                  <a:gd name="T55" fmla="*/ 3614 h 5658"/>
                  <a:gd name="T56" fmla="*/ 1381 w 3797"/>
                  <a:gd name="T57" fmla="*/ 3521 h 5658"/>
                  <a:gd name="T58" fmla="*/ 1140 w 3797"/>
                  <a:gd name="T59" fmla="*/ 3211 h 5658"/>
                  <a:gd name="T60" fmla="*/ 1087 w 3797"/>
                  <a:gd name="T61" fmla="*/ 3169 h 5658"/>
                  <a:gd name="T62" fmla="*/ 1033 w 3797"/>
                  <a:gd name="T63" fmla="*/ 2804 h 5658"/>
                  <a:gd name="T64" fmla="*/ 900 w 3797"/>
                  <a:gd name="T65" fmla="*/ 2655 h 5658"/>
                  <a:gd name="T66" fmla="*/ 796 w 3797"/>
                  <a:gd name="T67" fmla="*/ 2277 h 5658"/>
                  <a:gd name="T68" fmla="*/ 791 w 3797"/>
                  <a:gd name="T69" fmla="*/ 1911 h 5658"/>
                  <a:gd name="T70" fmla="*/ 728 w 3797"/>
                  <a:gd name="T71" fmla="*/ 1829 h 5658"/>
                  <a:gd name="T72" fmla="*/ 632 w 3797"/>
                  <a:gd name="T73" fmla="*/ 1386 h 5658"/>
                  <a:gd name="T74" fmla="*/ 257 w 3797"/>
                  <a:gd name="T75" fmla="*/ 789 h 5658"/>
                  <a:gd name="T76" fmla="*/ 0 w 3797"/>
                  <a:gd name="T77" fmla="*/ 119 h 5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7" h="5658">
                    <a:moveTo>
                      <a:pt x="315" y="0"/>
                    </a:moveTo>
                    <a:lnTo>
                      <a:pt x="557" y="642"/>
                    </a:lnTo>
                    <a:lnTo>
                      <a:pt x="544" y="614"/>
                    </a:lnTo>
                    <a:lnTo>
                      <a:pt x="940" y="1265"/>
                    </a:lnTo>
                    <a:cubicBezTo>
                      <a:pt x="950" y="1282"/>
                      <a:pt x="958" y="1300"/>
                      <a:pt x="961" y="1319"/>
                    </a:cubicBezTo>
                    <a:lnTo>
                      <a:pt x="1042" y="1719"/>
                    </a:lnTo>
                    <a:lnTo>
                      <a:pt x="1027" y="1676"/>
                    </a:lnTo>
                    <a:lnTo>
                      <a:pt x="1108" y="1835"/>
                    </a:lnTo>
                    <a:cubicBezTo>
                      <a:pt x="1120" y="1858"/>
                      <a:pt x="1127" y="1885"/>
                      <a:pt x="1127" y="1911"/>
                    </a:cubicBezTo>
                    <a:lnTo>
                      <a:pt x="1127" y="2236"/>
                    </a:lnTo>
                    <a:lnTo>
                      <a:pt x="1122" y="2196"/>
                    </a:lnTo>
                    <a:lnTo>
                      <a:pt x="1203" y="2521"/>
                    </a:lnTo>
                    <a:lnTo>
                      <a:pt x="1179" y="2468"/>
                    </a:lnTo>
                    <a:lnTo>
                      <a:pt x="1341" y="2710"/>
                    </a:lnTo>
                    <a:cubicBezTo>
                      <a:pt x="1359" y="2738"/>
                      <a:pt x="1369" y="2770"/>
                      <a:pt x="1369" y="2804"/>
                    </a:cubicBezTo>
                    <a:lnTo>
                      <a:pt x="1369" y="3046"/>
                    </a:lnTo>
                    <a:lnTo>
                      <a:pt x="1316" y="2922"/>
                    </a:lnTo>
                    <a:lnTo>
                      <a:pt x="1397" y="2997"/>
                    </a:lnTo>
                    <a:cubicBezTo>
                      <a:pt x="1407" y="3007"/>
                      <a:pt x="1416" y="3018"/>
                      <a:pt x="1424" y="3030"/>
                    </a:cubicBezTo>
                    <a:lnTo>
                      <a:pt x="1578" y="3272"/>
                    </a:lnTo>
                    <a:lnTo>
                      <a:pt x="1491" y="3204"/>
                    </a:lnTo>
                    <a:lnTo>
                      <a:pt x="1733" y="3287"/>
                    </a:lnTo>
                    <a:lnTo>
                      <a:pt x="1679" y="3278"/>
                    </a:lnTo>
                    <a:lnTo>
                      <a:pt x="1841" y="3278"/>
                    </a:lnTo>
                    <a:cubicBezTo>
                      <a:pt x="1855" y="3278"/>
                      <a:pt x="1870" y="3280"/>
                      <a:pt x="1884" y="3283"/>
                    </a:cubicBezTo>
                    <a:lnTo>
                      <a:pt x="2199" y="3367"/>
                    </a:lnTo>
                    <a:cubicBezTo>
                      <a:pt x="2258" y="3382"/>
                      <a:pt x="2304" y="3429"/>
                      <a:pt x="2319" y="3488"/>
                    </a:cubicBezTo>
                    <a:lnTo>
                      <a:pt x="2400" y="3805"/>
                    </a:lnTo>
                    <a:cubicBezTo>
                      <a:pt x="2403" y="3818"/>
                      <a:pt x="2405" y="3832"/>
                      <a:pt x="2405" y="3846"/>
                    </a:cubicBezTo>
                    <a:lnTo>
                      <a:pt x="2405" y="4172"/>
                    </a:lnTo>
                    <a:lnTo>
                      <a:pt x="2405" y="4413"/>
                    </a:lnTo>
                    <a:lnTo>
                      <a:pt x="2377" y="4320"/>
                    </a:lnTo>
                    <a:lnTo>
                      <a:pt x="2539" y="4562"/>
                    </a:lnTo>
                    <a:lnTo>
                      <a:pt x="2491" y="4515"/>
                    </a:lnTo>
                    <a:lnTo>
                      <a:pt x="2734" y="4673"/>
                    </a:lnTo>
                    <a:lnTo>
                      <a:pt x="3036" y="4832"/>
                    </a:lnTo>
                    <a:lnTo>
                      <a:pt x="3448" y="5078"/>
                    </a:lnTo>
                    <a:cubicBezTo>
                      <a:pt x="3460" y="5085"/>
                      <a:pt x="3471" y="5094"/>
                      <a:pt x="3481" y="5104"/>
                    </a:cubicBezTo>
                    <a:lnTo>
                      <a:pt x="3797" y="5421"/>
                    </a:lnTo>
                    <a:lnTo>
                      <a:pt x="3558" y="5658"/>
                    </a:lnTo>
                    <a:lnTo>
                      <a:pt x="3243" y="5341"/>
                    </a:lnTo>
                    <a:lnTo>
                      <a:pt x="3276" y="5367"/>
                    </a:lnTo>
                    <a:lnTo>
                      <a:pt x="2879" y="5129"/>
                    </a:lnTo>
                    <a:lnTo>
                      <a:pt x="2550" y="4954"/>
                    </a:lnTo>
                    <a:lnTo>
                      <a:pt x="2307" y="4796"/>
                    </a:lnTo>
                    <a:cubicBezTo>
                      <a:pt x="2288" y="4784"/>
                      <a:pt x="2272" y="4768"/>
                      <a:pt x="2259" y="4749"/>
                    </a:cubicBezTo>
                    <a:lnTo>
                      <a:pt x="2097" y="4507"/>
                    </a:lnTo>
                    <a:cubicBezTo>
                      <a:pt x="2079" y="4479"/>
                      <a:pt x="2069" y="4447"/>
                      <a:pt x="2069" y="4413"/>
                    </a:cubicBezTo>
                    <a:lnTo>
                      <a:pt x="2069" y="4172"/>
                    </a:lnTo>
                    <a:lnTo>
                      <a:pt x="2069" y="3846"/>
                    </a:lnTo>
                    <a:lnTo>
                      <a:pt x="2074" y="3888"/>
                    </a:lnTo>
                    <a:lnTo>
                      <a:pt x="1993" y="3571"/>
                    </a:lnTo>
                    <a:lnTo>
                      <a:pt x="2113" y="3692"/>
                    </a:lnTo>
                    <a:lnTo>
                      <a:pt x="1798" y="3608"/>
                    </a:lnTo>
                    <a:lnTo>
                      <a:pt x="1841" y="3614"/>
                    </a:lnTo>
                    <a:lnTo>
                      <a:pt x="1679" y="3614"/>
                    </a:lnTo>
                    <a:cubicBezTo>
                      <a:pt x="1660" y="3614"/>
                      <a:pt x="1642" y="3611"/>
                      <a:pt x="1624" y="3605"/>
                    </a:cubicBezTo>
                    <a:lnTo>
                      <a:pt x="1381" y="3521"/>
                    </a:lnTo>
                    <a:cubicBezTo>
                      <a:pt x="1345" y="3509"/>
                      <a:pt x="1315" y="3485"/>
                      <a:pt x="1294" y="3453"/>
                    </a:cubicBezTo>
                    <a:lnTo>
                      <a:pt x="1140" y="3211"/>
                    </a:lnTo>
                    <a:lnTo>
                      <a:pt x="1168" y="3244"/>
                    </a:lnTo>
                    <a:lnTo>
                      <a:pt x="1087" y="3169"/>
                    </a:lnTo>
                    <a:cubicBezTo>
                      <a:pt x="1053" y="3137"/>
                      <a:pt x="1033" y="3092"/>
                      <a:pt x="1033" y="3046"/>
                    </a:cubicBezTo>
                    <a:lnTo>
                      <a:pt x="1033" y="2804"/>
                    </a:lnTo>
                    <a:lnTo>
                      <a:pt x="1062" y="2897"/>
                    </a:lnTo>
                    <a:lnTo>
                      <a:pt x="900" y="2655"/>
                    </a:lnTo>
                    <a:cubicBezTo>
                      <a:pt x="889" y="2639"/>
                      <a:pt x="881" y="2621"/>
                      <a:pt x="876" y="2602"/>
                    </a:cubicBezTo>
                    <a:lnTo>
                      <a:pt x="796" y="2277"/>
                    </a:lnTo>
                    <a:cubicBezTo>
                      <a:pt x="792" y="2264"/>
                      <a:pt x="791" y="2250"/>
                      <a:pt x="791" y="2236"/>
                    </a:cubicBezTo>
                    <a:lnTo>
                      <a:pt x="791" y="1911"/>
                    </a:lnTo>
                    <a:lnTo>
                      <a:pt x="809" y="1988"/>
                    </a:lnTo>
                    <a:lnTo>
                      <a:pt x="728" y="1829"/>
                    </a:lnTo>
                    <a:cubicBezTo>
                      <a:pt x="721" y="1815"/>
                      <a:pt x="716" y="1801"/>
                      <a:pt x="713" y="1786"/>
                    </a:cubicBezTo>
                    <a:lnTo>
                      <a:pt x="632" y="1386"/>
                    </a:lnTo>
                    <a:lnTo>
                      <a:pt x="653" y="1440"/>
                    </a:lnTo>
                    <a:lnTo>
                      <a:pt x="257" y="789"/>
                    </a:lnTo>
                    <a:cubicBezTo>
                      <a:pt x="251" y="780"/>
                      <a:pt x="247" y="771"/>
                      <a:pt x="243" y="761"/>
                    </a:cubicBezTo>
                    <a:lnTo>
                      <a:pt x="0" y="119"/>
                    </a:lnTo>
                    <a:lnTo>
                      <a:pt x="315"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0" name="Freeform 81"/>
              <p:cNvSpPr>
                <a:spLocks/>
              </p:cNvSpPr>
              <p:nvPr/>
            </p:nvSpPr>
            <p:spPr bwMode="auto">
              <a:xfrm>
                <a:off x="1304926" y="2903538"/>
                <a:ext cx="866775" cy="26988"/>
              </a:xfrm>
              <a:custGeom>
                <a:avLst/>
                <a:gdLst>
                  <a:gd name="T0" fmla="*/ 0 w 10208"/>
                  <a:gd name="T1" fmla="*/ 160 h 321"/>
                  <a:gd name="T2" fmla="*/ 3193 w 10208"/>
                  <a:gd name="T3" fmla="*/ 160 h 321"/>
                  <a:gd name="T4" fmla="*/ 4458 w 10208"/>
                  <a:gd name="T5" fmla="*/ 1 h 321"/>
                  <a:gd name="T6" fmla="*/ 6387 w 10208"/>
                  <a:gd name="T7" fmla="*/ 0 h 321"/>
                  <a:gd name="T8" fmla="*/ 6400 w 10208"/>
                  <a:gd name="T9" fmla="*/ 2 h 321"/>
                  <a:gd name="T10" fmla="*/ 7351 w 10208"/>
                  <a:gd name="T11" fmla="*/ 162 h 321"/>
                  <a:gd name="T12" fmla="*/ 7327 w 10208"/>
                  <a:gd name="T13" fmla="*/ 161 h 321"/>
                  <a:gd name="T14" fmla="*/ 8456 w 10208"/>
                  <a:gd name="T15" fmla="*/ 1 h 321"/>
                  <a:gd name="T16" fmla="*/ 10208 w 10208"/>
                  <a:gd name="T17" fmla="*/ 0 h 321"/>
                  <a:gd name="T18" fmla="*/ 10208 w 10208"/>
                  <a:gd name="T19" fmla="*/ 160 h 321"/>
                  <a:gd name="T20" fmla="*/ 8478 w 10208"/>
                  <a:gd name="T21" fmla="*/ 160 h 321"/>
                  <a:gd name="T22" fmla="*/ 7349 w 10208"/>
                  <a:gd name="T23" fmla="*/ 320 h 321"/>
                  <a:gd name="T24" fmla="*/ 7325 w 10208"/>
                  <a:gd name="T25" fmla="*/ 319 h 321"/>
                  <a:gd name="T26" fmla="*/ 6373 w 10208"/>
                  <a:gd name="T27" fmla="*/ 159 h 321"/>
                  <a:gd name="T28" fmla="*/ 6387 w 10208"/>
                  <a:gd name="T29" fmla="*/ 160 h 321"/>
                  <a:gd name="T30" fmla="*/ 4477 w 10208"/>
                  <a:gd name="T31" fmla="*/ 160 h 321"/>
                  <a:gd name="T32" fmla="*/ 3193 w 10208"/>
                  <a:gd name="T33" fmla="*/ 320 h 321"/>
                  <a:gd name="T34" fmla="*/ 0 w 10208"/>
                  <a:gd name="T35" fmla="*/ 320 h 321"/>
                  <a:gd name="T36" fmla="*/ 0 w 10208"/>
                  <a:gd name="T37" fmla="*/ 16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08" h="321">
                    <a:moveTo>
                      <a:pt x="0" y="160"/>
                    </a:moveTo>
                    <a:lnTo>
                      <a:pt x="3193" y="160"/>
                    </a:lnTo>
                    <a:lnTo>
                      <a:pt x="4458" y="1"/>
                    </a:lnTo>
                    <a:lnTo>
                      <a:pt x="6387" y="0"/>
                    </a:lnTo>
                    <a:cubicBezTo>
                      <a:pt x="6391" y="0"/>
                      <a:pt x="6395" y="1"/>
                      <a:pt x="6400" y="2"/>
                    </a:cubicBezTo>
                    <a:lnTo>
                      <a:pt x="7351" y="162"/>
                    </a:lnTo>
                    <a:lnTo>
                      <a:pt x="7327" y="161"/>
                    </a:lnTo>
                    <a:lnTo>
                      <a:pt x="8456" y="1"/>
                    </a:lnTo>
                    <a:lnTo>
                      <a:pt x="10208" y="0"/>
                    </a:lnTo>
                    <a:lnTo>
                      <a:pt x="10208" y="160"/>
                    </a:lnTo>
                    <a:lnTo>
                      <a:pt x="8478" y="160"/>
                    </a:lnTo>
                    <a:lnTo>
                      <a:pt x="7349" y="320"/>
                    </a:lnTo>
                    <a:cubicBezTo>
                      <a:pt x="7341" y="321"/>
                      <a:pt x="7333" y="321"/>
                      <a:pt x="7325" y="319"/>
                    </a:cubicBezTo>
                    <a:lnTo>
                      <a:pt x="6373" y="159"/>
                    </a:lnTo>
                    <a:lnTo>
                      <a:pt x="6387" y="160"/>
                    </a:lnTo>
                    <a:lnTo>
                      <a:pt x="4477" y="160"/>
                    </a:lnTo>
                    <a:lnTo>
                      <a:pt x="3193" y="320"/>
                    </a:lnTo>
                    <a:lnTo>
                      <a:pt x="0" y="320"/>
                    </a:lnTo>
                    <a:lnTo>
                      <a:pt x="0" y="16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1" name="Freeform 82"/>
              <p:cNvSpPr>
                <a:spLocks/>
              </p:cNvSpPr>
              <p:nvPr/>
            </p:nvSpPr>
            <p:spPr bwMode="auto">
              <a:xfrm>
                <a:off x="1900238" y="2919413"/>
                <a:ext cx="222250" cy="93663"/>
              </a:xfrm>
              <a:custGeom>
                <a:avLst/>
                <a:gdLst>
                  <a:gd name="T0" fmla="*/ 0 w 2619"/>
                  <a:gd name="T1" fmla="*/ 957 h 1112"/>
                  <a:gd name="T2" fmla="*/ 628 w 2619"/>
                  <a:gd name="T3" fmla="*/ 789 h 1112"/>
                  <a:gd name="T4" fmla="*/ 1105 w 2619"/>
                  <a:gd name="T5" fmla="*/ 622 h 1112"/>
                  <a:gd name="T6" fmla="*/ 1131 w 2619"/>
                  <a:gd name="T7" fmla="*/ 618 h 1112"/>
                  <a:gd name="T8" fmla="*/ 1614 w 2619"/>
                  <a:gd name="T9" fmla="*/ 618 h 1112"/>
                  <a:gd name="T10" fmla="*/ 1557 w 2619"/>
                  <a:gd name="T11" fmla="*/ 643 h 1112"/>
                  <a:gd name="T12" fmla="*/ 1863 w 2619"/>
                  <a:gd name="T13" fmla="*/ 323 h 1112"/>
                  <a:gd name="T14" fmla="*/ 1894 w 2619"/>
                  <a:gd name="T15" fmla="*/ 303 h 1112"/>
                  <a:gd name="T16" fmla="*/ 2377 w 2619"/>
                  <a:gd name="T17" fmla="*/ 134 h 1112"/>
                  <a:gd name="T18" fmla="*/ 2349 w 2619"/>
                  <a:gd name="T19" fmla="*/ 152 h 1112"/>
                  <a:gd name="T20" fmla="*/ 2510 w 2619"/>
                  <a:gd name="T21" fmla="*/ 0 h 1112"/>
                  <a:gd name="T22" fmla="*/ 2619 w 2619"/>
                  <a:gd name="T23" fmla="*/ 117 h 1112"/>
                  <a:gd name="T24" fmla="*/ 2458 w 2619"/>
                  <a:gd name="T25" fmla="*/ 268 h 1112"/>
                  <a:gd name="T26" fmla="*/ 2430 w 2619"/>
                  <a:gd name="T27" fmla="*/ 285 h 1112"/>
                  <a:gd name="T28" fmla="*/ 1947 w 2619"/>
                  <a:gd name="T29" fmla="*/ 454 h 1112"/>
                  <a:gd name="T30" fmla="*/ 1978 w 2619"/>
                  <a:gd name="T31" fmla="*/ 433 h 1112"/>
                  <a:gd name="T32" fmla="*/ 1672 w 2619"/>
                  <a:gd name="T33" fmla="*/ 753 h 1112"/>
                  <a:gd name="T34" fmla="*/ 1614 w 2619"/>
                  <a:gd name="T35" fmla="*/ 778 h 1112"/>
                  <a:gd name="T36" fmla="*/ 1131 w 2619"/>
                  <a:gd name="T37" fmla="*/ 778 h 1112"/>
                  <a:gd name="T38" fmla="*/ 1158 w 2619"/>
                  <a:gd name="T39" fmla="*/ 773 h 1112"/>
                  <a:gd name="T40" fmla="*/ 669 w 2619"/>
                  <a:gd name="T41" fmla="*/ 943 h 1112"/>
                  <a:gd name="T42" fmla="*/ 41 w 2619"/>
                  <a:gd name="T43" fmla="*/ 1112 h 1112"/>
                  <a:gd name="T44" fmla="*/ 0 w 2619"/>
                  <a:gd name="T45" fmla="*/ 95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19" h="1112">
                    <a:moveTo>
                      <a:pt x="0" y="957"/>
                    </a:moveTo>
                    <a:lnTo>
                      <a:pt x="628" y="789"/>
                    </a:lnTo>
                    <a:lnTo>
                      <a:pt x="1105" y="622"/>
                    </a:lnTo>
                    <a:cubicBezTo>
                      <a:pt x="1114" y="619"/>
                      <a:pt x="1122" y="618"/>
                      <a:pt x="1131" y="618"/>
                    </a:cubicBezTo>
                    <a:lnTo>
                      <a:pt x="1614" y="618"/>
                    </a:lnTo>
                    <a:lnTo>
                      <a:pt x="1557" y="643"/>
                    </a:lnTo>
                    <a:lnTo>
                      <a:pt x="1863" y="323"/>
                    </a:lnTo>
                    <a:cubicBezTo>
                      <a:pt x="1871" y="314"/>
                      <a:pt x="1882" y="307"/>
                      <a:pt x="1894" y="303"/>
                    </a:cubicBezTo>
                    <a:lnTo>
                      <a:pt x="2377" y="134"/>
                    </a:lnTo>
                    <a:lnTo>
                      <a:pt x="2349" y="152"/>
                    </a:lnTo>
                    <a:lnTo>
                      <a:pt x="2510" y="0"/>
                    </a:lnTo>
                    <a:lnTo>
                      <a:pt x="2619" y="117"/>
                    </a:lnTo>
                    <a:lnTo>
                      <a:pt x="2458" y="268"/>
                    </a:lnTo>
                    <a:cubicBezTo>
                      <a:pt x="2450" y="276"/>
                      <a:pt x="2440" y="282"/>
                      <a:pt x="2430" y="285"/>
                    </a:cubicBezTo>
                    <a:lnTo>
                      <a:pt x="1947" y="454"/>
                    </a:lnTo>
                    <a:lnTo>
                      <a:pt x="1978" y="433"/>
                    </a:lnTo>
                    <a:lnTo>
                      <a:pt x="1672" y="753"/>
                    </a:lnTo>
                    <a:cubicBezTo>
                      <a:pt x="1657" y="769"/>
                      <a:pt x="1636" y="778"/>
                      <a:pt x="1614" y="778"/>
                    </a:cubicBezTo>
                    <a:lnTo>
                      <a:pt x="1131" y="778"/>
                    </a:lnTo>
                    <a:lnTo>
                      <a:pt x="1158" y="773"/>
                    </a:lnTo>
                    <a:lnTo>
                      <a:pt x="669" y="943"/>
                    </a:lnTo>
                    <a:lnTo>
                      <a:pt x="41" y="1112"/>
                    </a:lnTo>
                    <a:lnTo>
                      <a:pt x="0" y="957"/>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2" name="Freeform 83"/>
              <p:cNvSpPr>
                <a:spLocks/>
              </p:cNvSpPr>
              <p:nvPr/>
            </p:nvSpPr>
            <p:spPr bwMode="auto">
              <a:xfrm>
                <a:off x="2314576" y="2740025"/>
                <a:ext cx="603250" cy="341313"/>
              </a:xfrm>
              <a:custGeom>
                <a:avLst/>
                <a:gdLst>
                  <a:gd name="T0" fmla="*/ 1712 w 7102"/>
                  <a:gd name="T1" fmla="*/ 627 h 4024"/>
                  <a:gd name="T2" fmla="*/ 903 w 7102"/>
                  <a:gd name="T3" fmla="*/ 801 h 4024"/>
                  <a:gd name="T4" fmla="*/ 598 w 7102"/>
                  <a:gd name="T5" fmla="*/ 945 h 4024"/>
                  <a:gd name="T6" fmla="*/ 126 w 7102"/>
                  <a:gd name="T7" fmla="*/ 1272 h 4024"/>
                  <a:gd name="T8" fmla="*/ 160 w 7102"/>
                  <a:gd name="T9" fmla="*/ 1690 h 4024"/>
                  <a:gd name="T10" fmla="*/ 620 w 7102"/>
                  <a:gd name="T11" fmla="*/ 2118 h 4024"/>
                  <a:gd name="T12" fmla="*/ 1527 w 7102"/>
                  <a:gd name="T13" fmla="*/ 2246 h 4024"/>
                  <a:gd name="T14" fmla="*/ 2481 w 7102"/>
                  <a:gd name="T15" fmla="*/ 2245 h 4024"/>
                  <a:gd name="T16" fmla="*/ 3130 w 7102"/>
                  <a:gd name="T17" fmla="*/ 2414 h 4024"/>
                  <a:gd name="T18" fmla="*/ 4060 w 7102"/>
                  <a:gd name="T19" fmla="*/ 2729 h 4024"/>
                  <a:gd name="T20" fmla="*/ 4879 w 7102"/>
                  <a:gd name="T21" fmla="*/ 2730 h 4024"/>
                  <a:gd name="T22" fmla="*/ 5894 w 7102"/>
                  <a:gd name="T23" fmla="*/ 2959 h 4024"/>
                  <a:gd name="T24" fmla="*/ 5393 w 7102"/>
                  <a:gd name="T25" fmla="*/ 3359 h 4024"/>
                  <a:gd name="T26" fmla="*/ 4922 w 7102"/>
                  <a:gd name="T27" fmla="*/ 3833 h 4024"/>
                  <a:gd name="T28" fmla="*/ 6148 w 7102"/>
                  <a:gd name="T29" fmla="*/ 3864 h 4024"/>
                  <a:gd name="T30" fmla="*/ 7075 w 7102"/>
                  <a:gd name="T31" fmla="*/ 3698 h 4024"/>
                  <a:gd name="T32" fmla="*/ 6152 w 7102"/>
                  <a:gd name="T33" fmla="*/ 4022 h 4024"/>
                  <a:gd name="T34" fmla="*/ 4855 w 7102"/>
                  <a:gd name="T35" fmla="*/ 3856 h 4024"/>
                  <a:gd name="T36" fmla="*/ 4809 w 7102"/>
                  <a:gd name="T37" fmla="*/ 3720 h 4024"/>
                  <a:gd name="T38" fmla="*/ 5304 w 7102"/>
                  <a:gd name="T39" fmla="*/ 3226 h 4024"/>
                  <a:gd name="T40" fmla="*/ 5802 w 7102"/>
                  <a:gd name="T41" fmla="*/ 3054 h 4024"/>
                  <a:gd name="T42" fmla="*/ 4865 w 7102"/>
                  <a:gd name="T43" fmla="*/ 2889 h 4024"/>
                  <a:gd name="T44" fmla="*/ 4034 w 7102"/>
                  <a:gd name="T45" fmla="*/ 2884 h 4024"/>
                  <a:gd name="T46" fmla="*/ 2460 w 7102"/>
                  <a:gd name="T47" fmla="*/ 2402 h 4024"/>
                  <a:gd name="T48" fmla="*/ 1514 w 7102"/>
                  <a:gd name="T49" fmla="*/ 2405 h 4024"/>
                  <a:gd name="T50" fmla="*/ 551 w 7102"/>
                  <a:gd name="T51" fmla="*/ 2253 h 4024"/>
                  <a:gd name="T52" fmla="*/ 24 w 7102"/>
                  <a:gd name="T53" fmla="*/ 1747 h 4024"/>
                  <a:gd name="T54" fmla="*/ 0 w 7102"/>
                  <a:gd name="T55" fmla="*/ 1206 h 4024"/>
                  <a:gd name="T56" fmla="*/ 518 w 7102"/>
                  <a:gd name="T57" fmla="*/ 807 h 4024"/>
                  <a:gd name="T58" fmla="*/ 852 w 7102"/>
                  <a:gd name="T59" fmla="*/ 650 h 4024"/>
                  <a:gd name="T60" fmla="*/ 1659 w 7102"/>
                  <a:gd name="T61" fmla="*/ 477 h 4024"/>
                  <a:gd name="T62" fmla="*/ 2590 w 7102"/>
                  <a:gd name="T63" fmla="*/ 0 h 4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02" h="4024">
                    <a:moveTo>
                      <a:pt x="2662" y="143"/>
                    </a:moveTo>
                    <a:lnTo>
                      <a:pt x="1712" y="627"/>
                    </a:lnTo>
                    <a:cubicBezTo>
                      <a:pt x="1705" y="630"/>
                      <a:pt x="1699" y="632"/>
                      <a:pt x="1692" y="634"/>
                    </a:cubicBezTo>
                    <a:lnTo>
                      <a:pt x="903" y="801"/>
                    </a:lnTo>
                    <a:lnTo>
                      <a:pt x="920" y="795"/>
                    </a:lnTo>
                    <a:lnTo>
                      <a:pt x="598" y="945"/>
                    </a:lnTo>
                    <a:lnTo>
                      <a:pt x="609" y="938"/>
                    </a:lnTo>
                    <a:lnTo>
                      <a:pt x="126" y="1272"/>
                    </a:lnTo>
                    <a:lnTo>
                      <a:pt x="160" y="1206"/>
                    </a:lnTo>
                    <a:lnTo>
                      <a:pt x="160" y="1690"/>
                    </a:lnTo>
                    <a:lnTo>
                      <a:pt x="137" y="1634"/>
                    </a:lnTo>
                    <a:lnTo>
                      <a:pt x="620" y="2118"/>
                    </a:lnTo>
                    <a:lnTo>
                      <a:pt x="576" y="2095"/>
                    </a:lnTo>
                    <a:lnTo>
                      <a:pt x="1527" y="2246"/>
                    </a:lnTo>
                    <a:lnTo>
                      <a:pt x="1514" y="2245"/>
                    </a:lnTo>
                    <a:lnTo>
                      <a:pt x="2481" y="2245"/>
                    </a:lnTo>
                    <a:cubicBezTo>
                      <a:pt x="2488" y="2245"/>
                      <a:pt x="2495" y="2245"/>
                      <a:pt x="2501" y="2247"/>
                    </a:cubicBezTo>
                    <a:lnTo>
                      <a:pt x="3130" y="2414"/>
                    </a:lnTo>
                    <a:lnTo>
                      <a:pt x="4085" y="2733"/>
                    </a:lnTo>
                    <a:lnTo>
                      <a:pt x="4060" y="2729"/>
                    </a:lnTo>
                    <a:lnTo>
                      <a:pt x="4865" y="2729"/>
                    </a:lnTo>
                    <a:cubicBezTo>
                      <a:pt x="4870" y="2729"/>
                      <a:pt x="4875" y="2729"/>
                      <a:pt x="4879" y="2730"/>
                    </a:cubicBezTo>
                    <a:lnTo>
                      <a:pt x="5830" y="2897"/>
                    </a:lnTo>
                    <a:cubicBezTo>
                      <a:pt x="5862" y="2902"/>
                      <a:pt x="5887" y="2927"/>
                      <a:pt x="5894" y="2959"/>
                    </a:cubicBezTo>
                    <a:cubicBezTo>
                      <a:pt x="5901" y="2991"/>
                      <a:pt x="5888" y="3023"/>
                      <a:pt x="5861" y="3042"/>
                    </a:cubicBezTo>
                    <a:lnTo>
                      <a:pt x="5393" y="3359"/>
                    </a:lnTo>
                    <a:lnTo>
                      <a:pt x="5405" y="3349"/>
                    </a:lnTo>
                    <a:lnTo>
                      <a:pt x="4922" y="3833"/>
                    </a:lnTo>
                    <a:lnTo>
                      <a:pt x="4876" y="3697"/>
                    </a:lnTo>
                    <a:lnTo>
                      <a:pt x="6148" y="3864"/>
                    </a:lnTo>
                    <a:lnTo>
                      <a:pt x="6124" y="3865"/>
                    </a:lnTo>
                    <a:lnTo>
                      <a:pt x="7075" y="3698"/>
                    </a:lnTo>
                    <a:lnTo>
                      <a:pt x="7102" y="3855"/>
                    </a:lnTo>
                    <a:lnTo>
                      <a:pt x="6152" y="4022"/>
                    </a:lnTo>
                    <a:cubicBezTo>
                      <a:pt x="6144" y="4024"/>
                      <a:pt x="6136" y="4024"/>
                      <a:pt x="6128" y="4023"/>
                    </a:cubicBezTo>
                    <a:lnTo>
                      <a:pt x="4855" y="3856"/>
                    </a:lnTo>
                    <a:cubicBezTo>
                      <a:pt x="4825" y="3852"/>
                      <a:pt x="4799" y="3831"/>
                      <a:pt x="4789" y="3802"/>
                    </a:cubicBezTo>
                    <a:cubicBezTo>
                      <a:pt x="4780" y="3773"/>
                      <a:pt x="4787" y="3742"/>
                      <a:pt x="4809" y="3720"/>
                    </a:cubicBezTo>
                    <a:lnTo>
                      <a:pt x="5292" y="3236"/>
                    </a:lnTo>
                    <a:cubicBezTo>
                      <a:pt x="5296" y="3232"/>
                      <a:pt x="5299" y="3229"/>
                      <a:pt x="5304" y="3226"/>
                    </a:cubicBezTo>
                    <a:lnTo>
                      <a:pt x="5771" y="2909"/>
                    </a:lnTo>
                    <a:lnTo>
                      <a:pt x="5802" y="3054"/>
                    </a:lnTo>
                    <a:lnTo>
                      <a:pt x="4851" y="2887"/>
                    </a:lnTo>
                    <a:lnTo>
                      <a:pt x="4865" y="2889"/>
                    </a:lnTo>
                    <a:lnTo>
                      <a:pt x="4060" y="2889"/>
                    </a:lnTo>
                    <a:cubicBezTo>
                      <a:pt x="4051" y="2889"/>
                      <a:pt x="4043" y="2887"/>
                      <a:pt x="4034" y="2884"/>
                    </a:cubicBezTo>
                    <a:lnTo>
                      <a:pt x="3089" y="2569"/>
                    </a:lnTo>
                    <a:lnTo>
                      <a:pt x="2460" y="2402"/>
                    </a:lnTo>
                    <a:lnTo>
                      <a:pt x="2481" y="2405"/>
                    </a:lnTo>
                    <a:lnTo>
                      <a:pt x="1514" y="2405"/>
                    </a:lnTo>
                    <a:cubicBezTo>
                      <a:pt x="1510" y="2405"/>
                      <a:pt x="1506" y="2404"/>
                      <a:pt x="1502" y="2404"/>
                    </a:cubicBezTo>
                    <a:lnTo>
                      <a:pt x="551" y="2253"/>
                    </a:lnTo>
                    <a:cubicBezTo>
                      <a:pt x="535" y="2251"/>
                      <a:pt x="519" y="2243"/>
                      <a:pt x="507" y="2231"/>
                    </a:cubicBezTo>
                    <a:lnTo>
                      <a:pt x="24" y="1747"/>
                    </a:lnTo>
                    <a:cubicBezTo>
                      <a:pt x="9" y="1732"/>
                      <a:pt x="0" y="1712"/>
                      <a:pt x="0" y="1690"/>
                    </a:cubicBezTo>
                    <a:lnTo>
                      <a:pt x="0" y="1206"/>
                    </a:lnTo>
                    <a:cubicBezTo>
                      <a:pt x="0" y="1180"/>
                      <a:pt x="13" y="1155"/>
                      <a:pt x="35" y="1141"/>
                    </a:cubicBezTo>
                    <a:lnTo>
                      <a:pt x="518" y="807"/>
                    </a:lnTo>
                    <a:cubicBezTo>
                      <a:pt x="522" y="804"/>
                      <a:pt x="526" y="802"/>
                      <a:pt x="530" y="800"/>
                    </a:cubicBezTo>
                    <a:lnTo>
                      <a:pt x="852" y="650"/>
                    </a:lnTo>
                    <a:cubicBezTo>
                      <a:pt x="858" y="647"/>
                      <a:pt x="863" y="645"/>
                      <a:pt x="869" y="644"/>
                    </a:cubicBezTo>
                    <a:lnTo>
                      <a:pt x="1659" y="477"/>
                    </a:lnTo>
                    <a:lnTo>
                      <a:pt x="1639" y="484"/>
                    </a:lnTo>
                    <a:lnTo>
                      <a:pt x="2590" y="0"/>
                    </a:lnTo>
                    <a:lnTo>
                      <a:pt x="2662" y="143"/>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3" name="Freeform 84"/>
              <p:cNvSpPr>
                <a:spLocks/>
              </p:cNvSpPr>
              <p:nvPr/>
            </p:nvSpPr>
            <p:spPr bwMode="auto">
              <a:xfrm>
                <a:off x="2654301" y="2779713"/>
                <a:ext cx="2163763" cy="341313"/>
              </a:xfrm>
              <a:custGeom>
                <a:avLst/>
                <a:gdLst>
                  <a:gd name="T0" fmla="*/ 1165 w 12747"/>
                  <a:gd name="T1" fmla="*/ 80 h 2016"/>
                  <a:gd name="T2" fmla="*/ 697 w 12747"/>
                  <a:gd name="T3" fmla="*/ 80 h 2016"/>
                  <a:gd name="T4" fmla="*/ 319 w 12747"/>
                  <a:gd name="T5" fmla="*/ 146 h 2016"/>
                  <a:gd name="T6" fmla="*/ 79 w 12747"/>
                  <a:gd name="T7" fmla="*/ 543 h 2016"/>
                  <a:gd name="T8" fmla="*/ 153 w 12747"/>
                  <a:gd name="T9" fmla="*/ 580 h 2016"/>
                  <a:gd name="T10" fmla="*/ 388 w 12747"/>
                  <a:gd name="T11" fmla="*/ 733 h 2016"/>
                  <a:gd name="T12" fmla="*/ 762 w 12747"/>
                  <a:gd name="T13" fmla="*/ 726 h 2016"/>
                  <a:gd name="T14" fmla="*/ 1095 w 12747"/>
                  <a:gd name="T15" fmla="*/ 811 h 2016"/>
                  <a:gd name="T16" fmla="*/ 1314 w 12747"/>
                  <a:gd name="T17" fmla="*/ 729 h 2016"/>
                  <a:gd name="T18" fmla="*/ 1574 w 12747"/>
                  <a:gd name="T19" fmla="*/ 812 h 2016"/>
                  <a:gd name="T20" fmla="*/ 1601 w 12747"/>
                  <a:gd name="T21" fmla="*/ 925 h 2016"/>
                  <a:gd name="T22" fmla="*/ 1670 w 12747"/>
                  <a:gd name="T23" fmla="*/ 981 h 2016"/>
                  <a:gd name="T24" fmla="*/ 1964 w 12747"/>
                  <a:gd name="T25" fmla="*/ 968 h 2016"/>
                  <a:gd name="T26" fmla="*/ 2775 w 12747"/>
                  <a:gd name="T27" fmla="*/ 1212 h 2016"/>
                  <a:gd name="T28" fmla="*/ 2815 w 12747"/>
                  <a:gd name="T29" fmla="*/ 1139 h 2016"/>
                  <a:gd name="T30" fmla="*/ 3159 w 12747"/>
                  <a:gd name="T31" fmla="*/ 1127 h 2016"/>
                  <a:gd name="T32" fmla="*/ 3501 w 12747"/>
                  <a:gd name="T33" fmla="*/ 1132 h 2016"/>
                  <a:gd name="T34" fmla="*/ 3635 w 12747"/>
                  <a:gd name="T35" fmla="*/ 1210 h 2016"/>
                  <a:gd name="T36" fmla="*/ 3998 w 12747"/>
                  <a:gd name="T37" fmla="*/ 1250 h 2016"/>
                  <a:gd name="T38" fmla="*/ 3996 w 12747"/>
                  <a:gd name="T39" fmla="*/ 1347 h 2016"/>
                  <a:gd name="T40" fmla="*/ 3884 w 12747"/>
                  <a:gd name="T41" fmla="*/ 1536 h 2016"/>
                  <a:gd name="T42" fmla="*/ 5727 w 12747"/>
                  <a:gd name="T43" fmla="*/ 1938 h 2016"/>
                  <a:gd name="T44" fmla="*/ 7308 w 12747"/>
                  <a:gd name="T45" fmla="*/ 1936 h 2016"/>
                  <a:gd name="T46" fmla="*/ 9934 w 12747"/>
                  <a:gd name="T47" fmla="*/ 1697 h 2016"/>
                  <a:gd name="T48" fmla="*/ 10417 w 12747"/>
                  <a:gd name="T49" fmla="*/ 1536 h 2016"/>
                  <a:gd name="T50" fmla="*/ 11545 w 12747"/>
                  <a:gd name="T51" fmla="*/ 1370 h 2016"/>
                  <a:gd name="T52" fmla="*/ 12732 w 12747"/>
                  <a:gd name="T53" fmla="*/ 1690 h 2016"/>
                  <a:gd name="T54" fmla="*/ 11543 w 12747"/>
                  <a:gd name="T55" fmla="*/ 1449 h 2016"/>
                  <a:gd name="T56" fmla="*/ 10436 w 12747"/>
                  <a:gd name="T57" fmla="*/ 1614 h 2016"/>
                  <a:gd name="T58" fmla="*/ 9950 w 12747"/>
                  <a:gd name="T59" fmla="*/ 1774 h 2016"/>
                  <a:gd name="T60" fmla="*/ 5718 w 12747"/>
                  <a:gd name="T61" fmla="*/ 2016 h 2016"/>
                  <a:gd name="T62" fmla="*/ 4347 w 12747"/>
                  <a:gd name="T63" fmla="*/ 1691 h 2016"/>
                  <a:gd name="T64" fmla="*/ 3843 w 12747"/>
                  <a:gd name="T65" fmla="*/ 1597 h 2016"/>
                  <a:gd name="T66" fmla="*/ 3920 w 12747"/>
                  <a:gd name="T67" fmla="*/ 1321 h 2016"/>
                  <a:gd name="T68" fmla="*/ 3918 w 12747"/>
                  <a:gd name="T69" fmla="*/ 1250 h 2016"/>
                  <a:gd name="T70" fmla="*/ 3635 w 12747"/>
                  <a:gd name="T71" fmla="*/ 1290 h 2016"/>
                  <a:gd name="T72" fmla="*/ 3463 w 12747"/>
                  <a:gd name="T73" fmla="*/ 1202 h 2016"/>
                  <a:gd name="T74" fmla="*/ 3159 w 12747"/>
                  <a:gd name="T75" fmla="*/ 1207 h 2016"/>
                  <a:gd name="T76" fmla="*/ 2873 w 12747"/>
                  <a:gd name="T77" fmla="*/ 1195 h 2016"/>
                  <a:gd name="T78" fmla="*/ 2752 w 12747"/>
                  <a:gd name="T79" fmla="*/ 1289 h 2016"/>
                  <a:gd name="T80" fmla="*/ 1964 w 12747"/>
                  <a:gd name="T81" fmla="*/ 1048 h 2016"/>
                  <a:gd name="T82" fmla="*/ 1613 w 12747"/>
                  <a:gd name="T83" fmla="*/ 1036 h 2016"/>
                  <a:gd name="T84" fmla="*/ 1521 w 12747"/>
                  <a:gd name="T85" fmla="*/ 925 h 2016"/>
                  <a:gd name="T86" fmla="*/ 1547 w 12747"/>
                  <a:gd name="T87" fmla="*/ 888 h 2016"/>
                  <a:gd name="T88" fmla="*/ 1340 w 12747"/>
                  <a:gd name="T89" fmla="*/ 804 h 2016"/>
                  <a:gd name="T90" fmla="*/ 1075 w 12747"/>
                  <a:gd name="T91" fmla="*/ 889 h 2016"/>
                  <a:gd name="T92" fmla="*/ 762 w 12747"/>
                  <a:gd name="T93" fmla="*/ 806 h 2016"/>
                  <a:gd name="T94" fmla="*/ 344 w 12747"/>
                  <a:gd name="T95" fmla="*/ 800 h 2016"/>
                  <a:gd name="T96" fmla="*/ 95 w 12747"/>
                  <a:gd name="T97" fmla="*/ 636 h 2016"/>
                  <a:gd name="T98" fmla="*/ 8 w 12747"/>
                  <a:gd name="T99" fmla="*/ 506 h 2016"/>
                  <a:gd name="T100" fmla="*/ 252 w 12747"/>
                  <a:gd name="T101" fmla="*/ 102 h 2016"/>
                  <a:gd name="T102" fmla="*/ 681 w 12747"/>
                  <a:gd name="T103" fmla="*/ 1 h 2016"/>
                  <a:gd name="T104" fmla="*/ 1165 w 12747"/>
                  <a:gd name="T105" fmla="*/ 0 h 2016"/>
                  <a:gd name="T106" fmla="*/ 1722 w 12747"/>
                  <a:gd name="T107" fmla="*/ 8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47" h="2016">
                    <a:moveTo>
                      <a:pt x="1722" y="80"/>
                    </a:moveTo>
                    <a:lnTo>
                      <a:pt x="1165" y="80"/>
                    </a:lnTo>
                    <a:lnTo>
                      <a:pt x="689" y="80"/>
                    </a:lnTo>
                    <a:lnTo>
                      <a:pt x="697" y="80"/>
                    </a:lnTo>
                    <a:lnTo>
                      <a:pt x="294" y="163"/>
                    </a:lnTo>
                    <a:lnTo>
                      <a:pt x="319" y="146"/>
                    </a:lnTo>
                    <a:lnTo>
                      <a:pt x="157" y="388"/>
                    </a:lnTo>
                    <a:lnTo>
                      <a:pt x="79" y="543"/>
                    </a:lnTo>
                    <a:lnTo>
                      <a:pt x="72" y="497"/>
                    </a:lnTo>
                    <a:lnTo>
                      <a:pt x="153" y="580"/>
                    </a:lnTo>
                    <a:lnTo>
                      <a:pt x="146" y="574"/>
                    </a:lnTo>
                    <a:lnTo>
                      <a:pt x="388" y="733"/>
                    </a:lnTo>
                    <a:lnTo>
                      <a:pt x="366" y="726"/>
                    </a:lnTo>
                    <a:lnTo>
                      <a:pt x="762" y="726"/>
                    </a:lnTo>
                    <a:cubicBezTo>
                      <a:pt x="765" y="726"/>
                      <a:pt x="769" y="727"/>
                      <a:pt x="772" y="728"/>
                    </a:cubicBezTo>
                    <a:lnTo>
                      <a:pt x="1095" y="811"/>
                    </a:lnTo>
                    <a:lnTo>
                      <a:pt x="1072" y="812"/>
                    </a:lnTo>
                    <a:lnTo>
                      <a:pt x="1314" y="729"/>
                    </a:lnTo>
                    <a:cubicBezTo>
                      <a:pt x="1322" y="726"/>
                      <a:pt x="1332" y="726"/>
                      <a:pt x="1340" y="729"/>
                    </a:cubicBezTo>
                    <a:lnTo>
                      <a:pt x="1574" y="812"/>
                    </a:lnTo>
                    <a:cubicBezTo>
                      <a:pt x="1590" y="818"/>
                      <a:pt x="1601" y="833"/>
                      <a:pt x="1601" y="850"/>
                    </a:cubicBezTo>
                    <a:lnTo>
                      <a:pt x="1601" y="925"/>
                    </a:lnTo>
                    <a:lnTo>
                      <a:pt x="1590" y="897"/>
                    </a:lnTo>
                    <a:lnTo>
                      <a:pt x="1670" y="981"/>
                    </a:lnTo>
                    <a:lnTo>
                      <a:pt x="1642" y="968"/>
                    </a:lnTo>
                    <a:lnTo>
                      <a:pt x="1964" y="968"/>
                    </a:lnTo>
                    <a:cubicBezTo>
                      <a:pt x="1968" y="968"/>
                      <a:pt x="1972" y="969"/>
                      <a:pt x="1976" y="970"/>
                    </a:cubicBezTo>
                    <a:lnTo>
                      <a:pt x="2775" y="1212"/>
                    </a:lnTo>
                    <a:lnTo>
                      <a:pt x="2735" y="1223"/>
                    </a:lnTo>
                    <a:lnTo>
                      <a:pt x="2815" y="1139"/>
                    </a:lnTo>
                    <a:cubicBezTo>
                      <a:pt x="2823" y="1131"/>
                      <a:pt x="2833" y="1127"/>
                      <a:pt x="2844" y="1127"/>
                    </a:cubicBezTo>
                    <a:lnTo>
                      <a:pt x="3159" y="1127"/>
                    </a:lnTo>
                    <a:lnTo>
                      <a:pt x="3482" y="1127"/>
                    </a:lnTo>
                    <a:cubicBezTo>
                      <a:pt x="3488" y="1127"/>
                      <a:pt x="3495" y="1129"/>
                      <a:pt x="3501" y="1132"/>
                    </a:cubicBezTo>
                    <a:lnTo>
                      <a:pt x="3654" y="1215"/>
                    </a:lnTo>
                    <a:lnTo>
                      <a:pt x="3635" y="1210"/>
                    </a:lnTo>
                    <a:lnTo>
                      <a:pt x="3958" y="1210"/>
                    </a:lnTo>
                    <a:cubicBezTo>
                      <a:pt x="3980" y="1210"/>
                      <a:pt x="3998" y="1228"/>
                      <a:pt x="3998" y="1250"/>
                    </a:cubicBezTo>
                    <a:lnTo>
                      <a:pt x="3998" y="1334"/>
                    </a:lnTo>
                    <a:cubicBezTo>
                      <a:pt x="3998" y="1338"/>
                      <a:pt x="3997" y="1342"/>
                      <a:pt x="3996" y="1347"/>
                    </a:cubicBezTo>
                    <a:lnTo>
                      <a:pt x="3915" y="1589"/>
                    </a:lnTo>
                    <a:lnTo>
                      <a:pt x="3884" y="1536"/>
                    </a:lnTo>
                    <a:lnTo>
                      <a:pt x="4360" y="1612"/>
                    </a:lnTo>
                    <a:lnTo>
                      <a:pt x="5727" y="1938"/>
                    </a:lnTo>
                    <a:lnTo>
                      <a:pt x="5718" y="1936"/>
                    </a:lnTo>
                    <a:lnTo>
                      <a:pt x="7308" y="1936"/>
                    </a:lnTo>
                    <a:lnTo>
                      <a:pt x="9943" y="1695"/>
                    </a:lnTo>
                    <a:lnTo>
                      <a:pt x="9934" y="1697"/>
                    </a:lnTo>
                    <a:lnTo>
                      <a:pt x="10410" y="1538"/>
                    </a:lnTo>
                    <a:cubicBezTo>
                      <a:pt x="10413" y="1537"/>
                      <a:pt x="10415" y="1537"/>
                      <a:pt x="10417" y="1536"/>
                    </a:cubicBezTo>
                    <a:lnTo>
                      <a:pt x="11531" y="1369"/>
                    </a:lnTo>
                    <a:cubicBezTo>
                      <a:pt x="11536" y="1369"/>
                      <a:pt x="11540" y="1369"/>
                      <a:pt x="11545" y="1370"/>
                    </a:cubicBezTo>
                    <a:lnTo>
                      <a:pt x="12747" y="1612"/>
                    </a:lnTo>
                    <a:lnTo>
                      <a:pt x="12732" y="1690"/>
                    </a:lnTo>
                    <a:lnTo>
                      <a:pt x="11529" y="1448"/>
                    </a:lnTo>
                    <a:lnTo>
                      <a:pt x="11543" y="1449"/>
                    </a:lnTo>
                    <a:lnTo>
                      <a:pt x="10429" y="1615"/>
                    </a:lnTo>
                    <a:lnTo>
                      <a:pt x="10436" y="1614"/>
                    </a:lnTo>
                    <a:lnTo>
                      <a:pt x="9959" y="1772"/>
                    </a:lnTo>
                    <a:cubicBezTo>
                      <a:pt x="9957" y="1773"/>
                      <a:pt x="9954" y="1774"/>
                      <a:pt x="9950" y="1774"/>
                    </a:cubicBezTo>
                    <a:lnTo>
                      <a:pt x="7308" y="2016"/>
                    </a:lnTo>
                    <a:lnTo>
                      <a:pt x="5718" y="2016"/>
                    </a:lnTo>
                    <a:cubicBezTo>
                      <a:pt x="5714" y="2016"/>
                      <a:pt x="5711" y="2016"/>
                      <a:pt x="5708" y="2015"/>
                    </a:cubicBezTo>
                    <a:lnTo>
                      <a:pt x="4347" y="1691"/>
                    </a:lnTo>
                    <a:lnTo>
                      <a:pt x="3871" y="1615"/>
                    </a:lnTo>
                    <a:cubicBezTo>
                      <a:pt x="3859" y="1614"/>
                      <a:pt x="3849" y="1607"/>
                      <a:pt x="3843" y="1597"/>
                    </a:cubicBezTo>
                    <a:cubicBezTo>
                      <a:pt x="3837" y="1587"/>
                      <a:pt x="3836" y="1574"/>
                      <a:pt x="3839" y="1563"/>
                    </a:cubicBezTo>
                    <a:lnTo>
                      <a:pt x="3920" y="1321"/>
                    </a:lnTo>
                    <a:lnTo>
                      <a:pt x="3918" y="1334"/>
                    </a:lnTo>
                    <a:lnTo>
                      <a:pt x="3918" y="1250"/>
                    </a:lnTo>
                    <a:lnTo>
                      <a:pt x="3958" y="1290"/>
                    </a:lnTo>
                    <a:lnTo>
                      <a:pt x="3635" y="1290"/>
                    </a:lnTo>
                    <a:cubicBezTo>
                      <a:pt x="3628" y="1290"/>
                      <a:pt x="3622" y="1289"/>
                      <a:pt x="3616" y="1286"/>
                    </a:cubicBezTo>
                    <a:lnTo>
                      <a:pt x="3463" y="1202"/>
                    </a:lnTo>
                    <a:lnTo>
                      <a:pt x="3482" y="1207"/>
                    </a:lnTo>
                    <a:lnTo>
                      <a:pt x="3159" y="1207"/>
                    </a:lnTo>
                    <a:lnTo>
                      <a:pt x="2844" y="1207"/>
                    </a:lnTo>
                    <a:lnTo>
                      <a:pt x="2873" y="1195"/>
                    </a:lnTo>
                    <a:lnTo>
                      <a:pt x="2792" y="1278"/>
                    </a:lnTo>
                    <a:cubicBezTo>
                      <a:pt x="2782" y="1289"/>
                      <a:pt x="2766" y="1293"/>
                      <a:pt x="2752" y="1289"/>
                    </a:cubicBezTo>
                    <a:lnTo>
                      <a:pt x="1953" y="1047"/>
                    </a:lnTo>
                    <a:lnTo>
                      <a:pt x="1964" y="1048"/>
                    </a:lnTo>
                    <a:lnTo>
                      <a:pt x="1642" y="1048"/>
                    </a:lnTo>
                    <a:cubicBezTo>
                      <a:pt x="1631" y="1048"/>
                      <a:pt x="1620" y="1044"/>
                      <a:pt x="1613" y="1036"/>
                    </a:cubicBezTo>
                    <a:lnTo>
                      <a:pt x="1532" y="953"/>
                    </a:lnTo>
                    <a:cubicBezTo>
                      <a:pt x="1525" y="945"/>
                      <a:pt x="1521" y="935"/>
                      <a:pt x="1521" y="925"/>
                    </a:cubicBezTo>
                    <a:lnTo>
                      <a:pt x="1521" y="850"/>
                    </a:lnTo>
                    <a:lnTo>
                      <a:pt x="1547" y="888"/>
                    </a:lnTo>
                    <a:lnTo>
                      <a:pt x="1313" y="804"/>
                    </a:lnTo>
                    <a:lnTo>
                      <a:pt x="1340" y="804"/>
                    </a:lnTo>
                    <a:lnTo>
                      <a:pt x="1098" y="888"/>
                    </a:lnTo>
                    <a:cubicBezTo>
                      <a:pt x="1090" y="890"/>
                      <a:pt x="1082" y="891"/>
                      <a:pt x="1075" y="889"/>
                    </a:cubicBezTo>
                    <a:lnTo>
                      <a:pt x="752" y="805"/>
                    </a:lnTo>
                    <a:lnTo>
                      <a:pt x="762" y="806"/>
                    </a:lnTo>
                    <a:lnTo>
                      <a:pt x="366" y="806"/>
                    </a:lnTo>
                    <a:cubicBezTo>
                      <a:pt x="359" y="806"/>
                      <a:pt x="351" y="804"/>
                      <a:pt x="344" y="800"/>
                    </a:cubicBezTo>
                    <a:lnTo>
                      <a:pt x="102" y="641"/>
                    </a:lnTo>
                    <a:cubicBezTo>
                      <a:pt x="100" y="640"/>
                      <a:pt x="97" y="638"/>
                      <a:pt x="95" y="636"/>
                    </a:cubicBezTo>
                    <a:lnTo>
                      <a:pt x="15" y="552"/>
                    </a:lnTo>
                    <a:cubicBezTo>
                      <a:pt x="3" y="540"/>
                      <a:pt x="0" y="522"/>
                      <a:pt x="8" y="506"/>
                    </a:cubicBezTo>
                    <a:lnTo>
                      <a:pt x="91" y="344"/>
                    </a:lnTo>
                    <a:lnTo>
                      <a:pt x="252" y="102"/>
                    </a:lnTo>
                    <a:cubicBezTo>
                      <a:pt x="258" y="93"/>
                      <a:pt x="267" y="87"/>
                      <a:pt x="278" y="85"/>
                    </a:cubicBezTo>
                    <a:lnTo>
                      <a:pt x="681" y="1"/>
                    </a:lnTo>
                    <a:cubicBezTo>
                      <a:pt x="684" y="1"/>
                      <a:pt x="686" y="0"/>
                      <a:pt x="689" y="0"/>
                    </a:cubicBezTo>
                    <a:lnTo>
                      <a:pt x="1165" y="0"/>
                    </a:lnTo>
                    <a:lnTo>
                      <a:pt x="1722" y="0"/>
                    </a:lnTo>
                    <a:lnTo>
                      <a:pt x="1722" y="8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4" name="Freeform 85"/>
              <p:cNvSpPr>
                <a:spLocks/>
              </p:cNvSpPr>
              <p:nvPr/>
            </p:nvSpPr>
            <p:spPr bwMode="auto">
              <a:xfrm>
                <a:off x="4491038" y="3040063"/>
                <a:ext cx="1492250" cy="109538"/>
              </a:xfrm>
              <a:custGeom>
                <a:avLst/>
                <a:gdLst>
                  <a:gd name="T0" fmla="*/ 0 w 8799"/>
                  <a:gd name="T1" fmla="*/ 484 h 640"/>
                  <a:gd name="T2" fmla="*/ 324 w 8799"/>
                  <a:gd name="T3" fmla="*/ 484 h 640"/>
                  <a:gd name="T4" fmla="*/ 314 w 8799"/>
                  <a:gd name="T5" fmla="*/ 486 h 640"/>
                  <a:gd name="T6" fmla="*/ 637 w 8799"/>
                  <a:gd name="T7" fmla="*/ 402 h 640"/>
                  <a:gd name="T8" fmla="*/ 654 w 8799"/>
                  <a:gd name="T9" fmla="*/ 401 h 640"/>
                  <a:gd name="T10" fmla="*/ 1131 w 8799"/>
                  <a:gd name="T11" fmla="*/ 485 h 640"/>
                  <a:gd name="T12" fmla="*/ 1687 w 8799"/>
                  <a:gd name="T13" fmla="*/ 560 h 640"/>
                  <a:gd name="T14" fmla="*/ 1677 w 8799"/>
                  <a:gd name="T15" fmla="*/ 560 h 640"/>
                  <a:gd name="T16" fmla="*/ 2315 w 8799"/>
                  <a:gd name="T17" fmla="*/ 485 h 640"/>
                  <a:gd name="T18" fmla="*/ 2724 w 8799"/>
                  <a:gd name="T19" fmla="*/ 484 h 640"/>
                  <a:gd name="T20" fmla="*/ 3039 w 8799"/>
                  <a:gd name="T21" fmla="*/ 484 h 640"/>
                  <a:gd name="T22" fmla="*/ 3031 w 8799"/>
                  <a:gd name="T23" fmla="*/ 485 h 640"/>
                  <a:gd name="T24" fmla="*/ 3435 w 8799"/>
                  <a:gd name="T25" fmla="*/ 401 h 640"/>
                  <a:gd name="T26" fmla="*/ 3443 w 8799"/>
                  <a:gd name="T27" fmla="*/ 401 h 640"/>
                  <a:gd name="T28" fmla="*/ 3839 w 8799"/>
                  <a:gd name="T29" fmla="*/ 401 h 640"/>
                  <a:gd name="T30" fmla="*/ 4477 w 8799"/>
                  <a:gd name="T31" fmla="*/ 401 h 640"/>
                  <a:gd name="T32" fmla="*/ 4483 w 8799"/>
                  <a:gd name="T33" fmla="*/ 401 h 640"/>
                  <a:gd name="T34" fmla="*/ 5049 w 8799"/>
                  <a:gd name="T35" fmla="*/ 485 h 640"/>
                  <a:gd name="T36" fmla="*/ 5043 w 8799"/>
                  <a:gd name="T37" fmla="*/ 484 h 640"/>
                  <a:gd name="T38" fmla="*/ 5277 w 8799"/>
                  <a:gd name="T39" fmla="*/ 484 h 640"/>
                  <a:gd name="T40" fmla="*/ 5265 w 8799"/>
                  <a:gd name="T41" fmla="*/ 486 h 640"/>
                  <a:gd name="T42" fmla="*/ 5984 w 8799"/>
                  <a:gd name="T43" fmla="*/ 244 h 640"/>
                  <a:gd name="T44" fmla="*/ 5993 w 8799"/>
                  <a:gd name="T45" fmla="*/ 242 h 640"/>
                  <a:gd name="T46" fmla="*/ 6874 w 8799"/>
                  <a:gd name="T47" fmla="*/ 158 h 640"/>
                  <a:gd name="T48" fmla="*/ 7839 w 8799"/>
                  <a:gd name="T49" fmla="*/ 158 h 640"/>
                  <a:gd name="T50" fmla="*/ 7832 w 8799"/>
                  <a:gd name="T51" fmla="*/ 159 h 640"/>
                  <a:gd name="T52" fmla="*/ 8786 w 8799"/>
                  <a:gd name="T53" fmla="*/ 0 h 640"/>
                  <a:gd name="T54" fmla="*/ 8799 w 8799"/>
                  <a:gd name="T55" fmla="*/ 79 h 640"/>
                  <a:gd name="T56" fmla="*/ 7845 w 8799"/>
                  <a:gd name="T57" fmla="*/ 238 h 640"/>
                  <a:gd name="T58" fmla="*/ 7839 w 8799"/>
                  <a:gd name="T59" fmla="*/ 238 h 640"/>
                  <a:gd name="T60" fmla="*/ 6881 w 8799"/>
                  <a:gd name="T61" fmla="*/ 238 h 640"/>
                  <a:gd name="T62" fmla="*/ 6000 w 8799"/>
                  <a:gd name="T63" fmla="*/ 322 h 640"/>
                  <a:gd name="T64" fmla="*/ 6009 w 8799"/>
                  <a:gd name="T65" fmla="*/ 320 h 640"/>
                  <a:gd name="T66" fmla="*/ 5290 w 8799"/>
                  <a:gd name="T67" fmla="*/ 562 h 640"/>
                  <a:gd name="T68" fmla="*/ 5277 w 8799"/>
                  <a:gd name="T69" fmla="*/ 564 h 640"/>
                  <a:gd name="T70" fmla="*/ 5043 w 8799"/>
                  <a:gd name="T71" fmla="*/ 564 h 640"/>
                  <a:gd name="T72" fmla="*/ 5037 w 8799"/>
                  <a:gd name="T73" fmla="*/ 564 h 640"/>
                  <a:gd name="T74" fmla="*/ 4471 w 8799"/>
                  <a:gd name="T75" fmla="*/ 480 h 640"/>
                  <a:gd name="T76" fmla="*/ 4477 w 8799"/>
                  <a:gd name="T77" fmla="*/ 481 h 640"/>
                  <a:gd name="T78" fmla="*/ 3839 w 8799"/>
                  <a:gd name="T79" fmla="*/ 481 h 640"/>
                  <a:gd name="T80" fmla="*/ 3443 w 8799"/>
                  <a:gd name="T81" fmla="*/ 481 h 640"/>
                  <a:gd name="T82" fmla="*/ 3451 w 8799"/>
                  <a:gd name="T83" fmla="*/ 480 h 640"/>
                  <a:gd name="T84" fmla="*/ 3047 w 8799"/>
                  <a:gd name="T85" fmla="*/ 563 h 640"/>
                  <a:gd name="T86" fmla="*/ 3039 w 8799"/>
                  <a:gd name="T87" fmla="*/ 564 h 640"/>
                  <a:gd name="T88" fmla="*/ 2724 w 8799"/>
                  <a:gd name="T89" fmla="*/ 564 h 640"/>
                  <a:gd name="T90" fmla="*/ 2324 w 8799"/>
                  <a:gd name="T91" fmla="*/ 564 h 640"/>
                  <a:gd name="T92" fmla="*/ 1686 w 8799"/>
                  <a:gd name="T93" fmla="*/ 639 h 640"/>
                  <a:gd name="T94" fmla="*/ 1676 w 8799"/>
                  <a:gd name="T95" fmla="*/ 639 h 640"/>
                  <a:gd name="T96" fmla="*/ 1117 w 8799"/>
                  <a:gd name="T97" fmla="*/ 564 h 640"/>
                  <a:gd name="T98" fmla="*/ 640 w 8799"/>
                  <a:gd name="T99" fmla="*/ 480 h 640"/>
                  <a:gd name="T100" fmla="*/ 657 w 8799"/>
                  <a:gd name="T101" fmla="*/ 479 h 640"/>
                  <a:gd name="T102" fmla="*/ 334 w 8799"/>
                  <a:gd name="T103" fmla="*/ 563 h 640"/>
                  <a:gd name="T104" fmla="*/ 324 w 8799"/>
                  <a:gd name="T105" fmla="*/ 564 h 640"/>
                  <a:gd name="T106" fmla="*/ 0 w 8799"/>
                  <a:gd name="T107" fmla="*/ 564 h 640"/>
                  <a:gd name="T108" fmla="*/ 0 w 8799"/>
                  <a:gd name="T109" fmla="*/ 48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99" h="640">
                    <a:moveTo>
                      <a:pt x="0" y="484"/>
                    </a:moveTo>
                    <a:lnTo>
                      <a:pt x="324" y="484"/>
                    </a:lnTo>
                    <a:lnTo>
                      <a:pt x="314" y="486"/>
                    </a:lnTo>
                    <a:lnTo>
                      <a:pt x="637" y="402"/>
                    </a:lnTo>
                    <a:cubicBezTo>
                      <a:pt x="642" y="401"/>
                      <a:pt x="648" y="400"/>
                      <a:pt x="654" y="401"/>
                    </a:cubicBezTo>
                    <a:lnTo>
                      <a:pt x="1131" y="485"/>
                    </a:lnTo>
                    <a:lnTo>
                      <a:pt x="1687" y="560"/>
                    </a:lnTo>
                    <a:lnTo>
                      <a:pt x="1677" y="560"/>
                    </a:lnTo>
                    <a:lnTo>
                      <a:pt x="2315" y="485"/>
                    </a:lnTo>
                    <a:lnTo>
                      <a:pt x="2724" y="484"/>
                    </a:lnTo>
                    <a:lnTo>
                      <a:pt x="3039" y="484"/>
                    </a:lnTo>
                    <a:lnTo>
                      <a:pt x="3031" y="485"/>
                    </a:lnTo>
                    <a:lnTo>
                      <a:pt x="3435" y="401"/>
                    </a:lnTo>
                    <a:cubicBezTo>
                      <a:pt x="3437" y="401"/>
                      <a:pt x="3440" y="401"/>
                      <a:pt x="3443" y="401"/>
                    </a:cubicBezTo>
                    <a:lnTo>
                      <a:pt x="3839" y="401"/>
                    </a:lnTo>
                    <a:lnTo>
                      <a:pt x="4477" y="401"/>
                    </a:lnTo>
                    <a:cubicBezTo>
                      <a:pt x="4479" y="401"/>
                      <a:pt x="4481" y="401"/>
                      <a:pt x="4483" y="401"/>
                    </a:cubicBezTo>
                    <a:lnTo>
                      <a:pt x="5049" y="485"/>
                    </a:lnTo>
                    <a:lnTo>
                      <a:pt x="5043" y="484"/>
                    </a:lnTo>
                    <a:lnTo>
                      <a:pt x="5277" y="484"/>
                    </a:lnTo>
                    <a:lnTo>
                      <a:pt x="5265" y="486"/>
                    </a:lnTo>
                    <a:lnTo>
                      <a:pt x="5984" y="244"/>
                    </a:lnTo>
                    <a:cubicBezTo>
                      <a:pt x="5987" y="243"/>
                      <a:pt x="5990" y="242"/>
                      <a:pt x="5993" y="242"/>
                    </a:cubicBezTo>
                    <a:lnTo>
                      <a:pt x="6874" y="158"/>
                    </a:lnTo>
                    <a:lnTo>
                      <a:pt x="7839" y="158"/>
                    </a:lnTo>
                    <a:lnTo>
                      <a:pt x="7832" y="159"/>
                    </a:lnTo>
                    <a:lnTo>
                      <a:pt x="8786" y="0"/>
                    </a:lnTo>
                    <a:lnTo>
                      <a:pt x="8799" y="79"/>
                    </a:lnTo>
                    <a:lnTo>
                      <a:pt x="7845" y="238"/>
                    </a:lnTo>
                    <a:cubicBezTo>
                      <a:pt x="7843" y="238"/>
                      <a:pt x="7841" y="238"/>
                      <a:pt x="7839" y="238"/>
                    </a:cubicBezTo>
                    <a:lnTo>
                      <a:pt x="6881" y="238"/>
                    </a:lnTo>
                    <a:lnTo>
                      <a:pt x="6000" y="322"/>
                    </a:lnTo>
                    <a:lnTo>
                      <a:pt x="6009" y="320"/>
                    </a:lnTo>
                    <a:lnTo>
                      <a:pt x="5290" y="562"/>
                    </a:lnTo>
                    <a:cubicBezTo>
                      <a:pt x="5286" y="564"/>
                      <a:pt x="5282" y="564"/>
                      <a:pt x="5277" y="564"/>
                    </a:cubicBezTo>
                    <a:lnTo>
                      <a:pt x="5043" y="564"/>
                    </a:lnTo>
                    <a:cubicBezTo>
                      <a:pt x="5041" y="564"/>
                      <a:pt x="5039" y="564"/>
                      <a:pt x="5037" y="564"/>
                    </a:cubicBezTo>
                    <a:lnTo>
                      <a:pt x="4471" y="480"/>
                    </a:lnTo>
                    <a:lnTo>
                      <a:pt x="4477" y="481"/>
                    </a:lnTo>
                    <a:lnTo>
                      <a:pt x="3839" y="481"/>
                    </a:lnTo>
                    <a:lnTo>
                      <a:pt x="3443" y="481"/>
                    </a:lnTo>
                    <a:lnTo>
                      <a:pt x="3451" y="480"/>
                    </a:lnTo>
                    <a:lnTo>
                      <a:pt x="3047" y="563"/>
                    </a:lnTo>
                    <a:cubicBezTo>
                      <a:pt x="3044" y="564"/>
                      <a:pt x="3042" y="564"/>
                      <a:pt x="3039" y="564"/>
                    </a:cubicBezTo>
                    <a:lnTo>
                      <a:pt x="2724" y="564"/>
                    </a:lnTo>
                    <a:lnTo>
                      <a:pt x="2324" y="564"/>
                    </a:lnTo>
                    <a:lnTo>
                      <a:pt x="1686" y="639"/>
                    </a:lnTo>
                    <a:cubicBezTo>
                      <a:pt x="1683" y="640"/>
                      <a:pt x="1679" y="640"/>
                      <a:pt x="1676" y="639"/>
                    </a:cubicBezTo>
                    <a:lnTo>
                      <a:pt x="1117" y="564"/>
                    </a:lnTo>
                    <a:lnTo>
                      <a:pt x="640" y="480"/>
                    </a:lnTo>
                    <a:lnTo>
                      <a:pt x="657" y="479"/>
                    </a:lnTo>
                    <a:lnTo>
                      <a:pt x="334" y="563"/>
                    </a:lnTo>
                    <a:cubicBezTo>
                      <a:pt x="330" y="564"/>
                      <a:pt x="327" y="564"/>
                      <a:pt x="324" y="564"/>
                    </a:cubicBezTo>
                    <a:lnTo>
                      <a:pt x="0" y="564"/>
                    </a:lnTo>
                    <a:lnTo>
                      <a:pt x="0" y="484"/>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5" name="Freeform 86"/>
              <p:cNvSpPr>
                <a:spLocks/>
              </p:cNvSpPr>
              <p:nvPr/>
            </p:nvSpPr>
            <p:spPr bwMode="auto">
              <a:xfrm>
                <a:off x="5154613" y="2765425"/>
                <a:ext cx="1077913" cy="288925"/>
              </a:xfrm>
              <a:custGeom>
                <a:avLst/>
                <a:gdLst>
                  <a:gd name="T0" fmla="*/ 0 w 3177"/>
                  <a:gd name="T1" fmla="*/ 809 h 848"/>
                  <a:gd name="T2" fmla="*/ 359 w 3177"/>
                  <a:gd name="T3" fmla="*/ 726 h 848"/>
                  <a:gd name="T4" fmla="*/ 599 w 3177"/>
                  <a:gd name="T5" fmla="*/ 688 h 848"/>
                  <a:gd name="T6" fmla="*/ 881 w 3177"/>
                  <a:gd name="T7" fmla="*/ 646 h 848"/>
                  <a:gd name="T8" fmla="*/ 884 w 3177"/>
                  <a:gd name="T9" fmla="*/ 646 h 848"/>
                  <a:gd name="T10" fmla="*/ 1401 w 3177"/>
                  <a:gd name="T11" fmla="*/ 646 h 848"/>
                  <a:gd name="T12" fmla="*/ 1879 w 3177"/>
                  <a:gd name="T13" fmla="*/ 604 h 848"/>
                  <a:gd name="T14" fmla="*/ 2277 w 3177"/>
                  <a:gd name="T15" fmla="*/ 526 h 848"/>
                  <a:gd name="T16" fmla="*/ 2595 w 3177"/>
                  <a:gd name="T17" fmla="*/ 447 h 848"/>
                  <a:gd name="T18" fmla="*/ 2600 w 3177"/>
                  <a:gd name="T19" fmla="*/ 446 h 848"/>
                  <a:gd name="T20" fmla="*/ 2757 w 3177"/>
                  <a:gd name="T21" fmla="*/ 446 h 848"/>
                  <a:gd name="T22" fmla="*/ 2748 w 3177"/>
                  <a:gd name="T23" fmla="*/ 448 h 848"/>
                  <a:gd name="T24" fmla="*/ 2828 w 3177"/>
                  <a:gd name="T25" fmla="*/ 407 h 848"/>
                  <a:gd name="T26" fmla="*/ 3071 w 3177"/>
                  <a:gd name="T27" fmla="*/ 286 h 848"/>
                  <a:gd name="T28" fmla="*/ 3060 w 3177"/>
                  <a:gd name="T29" fmla="*/ 304 h 848"/>
                  <a:gd name="T30" fmla="*/ 3060 w 3177"/>
                  <a:gd name="T31" fmla="*/ 225 h 848"/>
                  <a:gd name="T32" fmla="*/ 3065 w 3177"/>
                  <a:gd name="T33" fmla="*/ 211 h 848"/>
                  <a:gd name="T34" fmla="*/ 3142 w 3177"/>
                  <a:gd name="T35" fmla="*/ 128 h 848"/>
                  <a:gd name="T36" fmla="*/ 3148 w 3177"/>
                  <a:gd name="T37" fmla="*/ 159 h 848"/>
                  <a:gd name="T38" fmla="*/ 3071 w 3177"/>
                  <a:gd name="T39" fmla="*/ 122 h 848"/>
                  <a:gd name="T40" fmla="*/ 3080 w 3177"/>
                  <a:gd name="T41" fmla="*/ 124 h 848"/>
                  <a:gd name="T42" fmla="*/ 2999 w 3177"/>
                  <a:gd name="T43" fmla="*/ 124 h 848"/>
                  <a:gd name="T44" fmla="*/ 2878 w 3177"/>
                  <a:gd name="T45" fmla="*/ 124 h 848"/>
                  <a:gd name="T46" fmla="*/ 2874 w 3177"/>
                  <a:gd name="T47" fmla="*/ 123 h 848"/>
                  <a:gd name="T48" fmla="*/ 2676 w 3177"/>
                  <a:gd name="T49" fmla="*/ 82 h 848"/>
                  <a:gd name="T50" fmla="*/ 2474 w 3177"/>
                  <a:gd name="T51" fmla="*/ 40 h 848"/>
                  <a:gd name="T52" fmla="*/ 2478 w 3177"/>
                  <a:gd name="T53" fmla="*/ 40 h 848"/>
                  <a:gd name="T54" fmla="*/ 2200 w 3177"/>
                  <a:gd name="T55" fmla="*/ 40 h 848"/>
                  <a:gd name="T56" fmla="*/ 2200 w 3177"/>
                  <a:gd name="T57" fmla="*/ 0 h 848"/>
                  <a:gd name="T58" fmla="*/ 2478 w 3177"/>
                  <a:gd name="T59" fmla="*/ 0 h 848"/>
                  <a:gd name="T60" fmla="*/ 2482 w 3177"/>
                  <a:gd name="T61" fmla="*/ 1 h 848"/>
                  <a:gd name="T62" fmla="*/ 2684 w 3177"/>
                  <a:gd name="T63" fmla="*/ 43 h 848"/>
                  <a:gd name="T64" fmla="*/ 2882 w 3177"/>
                  <a:gd name="T65" fmla="*/ 84 h 848"/>
                  <a:gd name="T66" fmla="*/ 2878 w 3177"/>
                  <a:gd name="T67" fmla="*/ 84 h 848"/>
                  <a:gd name="T68" fmla="*/ 2999 w 3177"/>
                  <a:gd name="T69" fmla="*/ 84 h 848"/>
                  <a:gd name="T70" fmla="*/ 3080 w 3177"/>
                  <a:gd name="T71" fmla="*/ 84 h 848"/>
                  <a:gd name="T72" fmla="*/ 3089 w 3177"/>
                  <a:gd name="T73" fmla="*/ 86 h 848"/>
                  <a:gd name="T74" fmla="*/ 3165 w 3177"/>
                  <a:gd name="T75" fmla="*/ 123 h 848"/>
                  <a:gd name="T76" fmla="*/ 3176 w 3177"/>
                  <a:gd name="T77" fmla="*/ 138 h 848"/>
                  <a:gd name="T78" fmla="*/ 3171 w 3177"/>
                  <a:gd name="T79" fmla="*/ 155 h 848"/>
                  <a:gd name="T80" fmla="*/ 3094 w 3177"/>
                  <a:gd name="T81" fmla="*/ 238 h 848"/>
                  <a:gd name="T82" fmla="*/ 3100 w 3177"/>
                  <a:gd name="T83" fmla="*/ 225 h 848"/>
                  <a:gd name="T84" fmla="*/ 3100 w 3177"/>
                  <a:gd name="T85" fmla="*/ 304 h 848"/>
                  <a:gd name="T86" fmla="*/ 3089 w 3177"/>
                  <a:gd name="T87" fmla="*/ 322 h 848"/>
                  <a:gd name="T88" fmla="*/ 2847 w 3177"/>
                  <a:gd name="T89" fmla="*/ 442 h 848"/>
                  <a:gd name="T90" fmla="*/ 2766 w 3177"/>
                  <a:gd name="T91" fmla="*/ 484 h 848"/>
                  <a:gd name="T92" fmla="*/ 2757 w 3177"/>
                  <a:gd name="T93" fmla="*/ 486 h 848"/>
                  <a:gd name="T94" fmla="*/ 2600 w 3177"/>
                  <a:gd name="T95" fmla="*/ 486 h 848"/>
                  <a:gd name="T96" fmla="*/ 2604 w 3177"/>
                  <a:gd name="T97" fmla="*/ 486 h 848"/>
                  <a:gd name="T98" fmla="*/ 2285 w 3177"/>
                  <a:gd name="T99" fmla="*/ 565 h 848"/>
                  <a:gd name="T100" fmla="*/ 1883 w 3177"/>
                  <a:gd name="T101" fmla="*/ 644 h 848"/>
                  <a:gd name="T102" fmla="*/ 1401 w 3177"/>
                  <a:gd name="T103" fmla="*/ 686 h 848"/>
                  <a:gd name="T104" fmla="*/ 884 w 3177"/>
                  <a:gd name="T105" fmla="*/ 686 h 848"/>
                  <a:gd name="T106" fmla="*/ 887 w 3177"/>
                  <a:gd name="T107" fmla="*/ 686 h 848"/>
                  <a:gd name="T108" fmla="*/ 605 w 3177"/>
                  <a:gd name="T109" fmla="*/ 727 h 848"/>
                  <a:gd name="T110" fmla="*/ 368 w 3177"/>
                  <a:gd name="T111" fmla="*/ 765 h 848"/>
                  <a:gd name="T112" fmla="*/ 9 w 3177"/>
                  <a:gd name="T113" fmla="*/ 848 h 848"/>
                  <a:gd name="T114" fmla="*/ 0 w 3177"/>
                  <a:gd name="T115" fmla="*/ 809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77" h="848">
                    <a:moveTo>
                      <a:pt x="0" y="809"/>
                    </a:moveTo>
                    <a:lnTo>
                      <a:pt x="359" y="726"/>
                    </a:lnTo>
                    <a:lnTo>
                      <a:pt x="599" y="688"/>
                    </a:lnTo>
                    <a:lnTo>
                      <a:pt x="881" y="646"/>
                    </a:lnTo>
                    <a:cubicBezTo>
                      <a:pt x="882" y="646"/>
                      <a:pt x="883" y="646"/>
                      <a:pt x="884" y="646"/>
                    </a:cubicBezTo>
                    <a:lnTo>
                      <a:pt x="1401" y="646"/>
                    </a:lnTo>
                    <a:lnTo>
                      <a:pt x="1879" y="604"/>
                    </a:lnTo>
                    <a:lnTo>
                      <a:pt x="2277" y="526"/>
                    </a:lnTo>
                    <a:lnTo>
                      <a:pt x="2595" y="447"/>
                    </a:lnTo>
                    <a:cubicBezTo>
                      <a:pt x="2596" y="446"/>
                      <a:pt x="2598" y="446"/>
                      <a:pt x="2600" y="446"/>
                    </a:cubicBezTo>
                    <a:lnTo>
                      <a:pt x="2757" y="446"/>
                    </a:lnTo>
                    <a:lnTo>
                      <a:pt x="2748" y="448"/>
                    </a:lnTo>
                    <a:lnTo>
                      <a:pt x="2828" y="407"/>
                    </a:lnTo>
                    <a:lnTo>
                      <a:pt x="3071" y="286"/>
                    </a:lnTo>
                    <a:lnTo>
                      <a:pt x="3060" y="304"/>
                    </a:lnTo>
                    <a:lnTo>
                      <a:pt x="3060" y="225"/>
                    </a:lnTo>
                    <a:cubicBezTo>
                      <a:pt x="3060" y="220"/>
                      <a:pt x="3062" y="215"/>
                      <a:pt x="3065" y="211"/>
                    </a:cubicBezTo>
                    <a:lnTo>
                      <a:pt x="3142" y="128"/>
                    </a:lnTo>
                    <a:lnTo>
                      <a:pt x="3148" y="159"/>
                    </a:lnTo>
                    <a:lnTo>
                      <a:pt x="3071" y="122"/>
                    </a:lnTo>
                    <a:lnTo>
                      <a:pt x="3080" y="124"/>
                    </a:lnTo>
                    <a:lnTo>
                      <a:pt x="2999" y="124"/>
                    </a:lnTo>
                    <a:lnTo>
                      <a:pt x="2878" y="124"/>
                    </a:lnTo>
                    <a:cubicBezTo>
                      <a:pt x="2877" y="124"/>
                      <a:pt x="2875" y="124"/>
                      <a:pt x="2874" y="123"/>
                    </a:cubicBezTo>
                    <a:lnTo>
                      <a:pt x="2676" y="82"/>
                    </a:lnTo>
                    <a:lnTo>
                      <a:pt x="2474" y="40"/>
                    </a:lnTo>
                    <a:lnTo>
                      <a:pt x="2478" y="40"/>
                    </a:lnTo>
                    <a:lnTo>
                      <a:pt x="2200" y="40"/>
                    </a:lnTo>
                    <a:lnTo>
                      <a:pt x="2200" y="0"/>
                    </a:lnTo>
                    <a:lnTo>
                      <a:pt x="2478" y="0"/>
                    </a:lnTo>
                    <a:cubicBezTo>
                      <a:pt x="2480" y="0"/>
                      <a:pt x="2481" y="1"/>
                      <a:pt x="2482" y="1"/>
                    </a:cubicBezTo>
                    <a:lnTo>
                      <a:pt x="2684" y="43"/>
                    </a:lnTo>
                    <a:lnTo>
                      <a:pt x="2882" y="84"/>
                    </a:lnTo>
                    <a:lnTo>
                      <a:pt x="2878" y="84"/>
                    </a:lnTo>
                    <a:lnTo>
                      <a:pt x="2999" y="84"/>
                    </a:lnTo>
                    <a:lnTo>
                      <a:pt x="3080" y="84"/>
                    </a:lnTo>
                    <a:cubicBezTo>
                      <a:pt x="3083" y="84"/>
                      <a:pt x="3086" y="84"/>
                      <a:pt x="3089" y="86"/>
                    </a:cubicBezTo>
                    <a:lnTo>
                      <a:pt x="3165" y="123"/>
                    </a:lnTo>
                    <a:cubicBezTo>
                      <a:pt x="3171" y="126"/>
                      <a:pt x="3175" y="131"/>
                      <a:pt x="3176" y="138"/>
                    </a:cubicBezTo>
                    <a:cubicBezTo>
                      <a:pt x="3177" y="144"/>
                      <a:pt x="3175" y="150"/>
                      <a:pt x="3171" y="155"/>
                    </a:cubicBezTo>
                    <a:lnTo>
                      <a:pt x="3094" y="238"/>
                    </a:lnTo>
                    <a:lnTo>
                      <a:pt x="3100" y="225"/>
                    </a:lnTo>
                    <a:lnTo>
                      <a:pt x="3100" y="304"/>
                    </a:lnTo>
                    <a:cubicBezTo>
                      <a:pt x="3100" y="311"/>
                      <a:pt x="3095" y="318"/>
                      <a:pt x="3089" y="322"/>
                    </a:cubicBezTo>
                    <a:lnTo>
                      <a:pt x="2847" y="442"/>
                    </a:lnTo>
                    <a:lnTo>
                      <a:pt x="2766" y="484"/>
                    </a:lnTo>
                    <a:cubicBezTo>
                      <a:pt x="2763" y="485"/>
                      <a:pt x="2760" y="486"/>
                      <a:pt x="2757" y="486"/>
                    </a:cubicBezTo>
                    <a:lnTo>
                      <a:pt x="2600" y="486"/>
                    </a:lnTo>
                    <a:lnTo>
                      <a:pt x="2604" y="486"/>
                    </a:lnTo>
                    <a:lnTo>
                      <a:pt x="2285" y="565"/>
                    </a:lnTo>
                    <a:lnTo>
                      <a:pt x="1883" y="644"/>
                    </a:lnTo>
                    <a:lnTo>
                      <a:pt x="1401" y="686"/>
                    </a:lnTo>
                    <a:lnTo>
                      <a:pt x="884" y="686"/>
                    </a:lnTo>
                    <a:lnTo>
                      <a:pt x="887" y="686"/>
                    </a:lnTo>
                    <a:lnTo>
                      <a:pt x="605" y="727"/>
                    </a:lnTo>
                    <a:lnTo>
                      <a:pt x="368" y="765"/>
                    </a:lnTo>
                    <a:lnTo>
                      <a:pt x="9" y="848"/>
                    </a:lnTo>
                    <a:lnTo>
                      <a:pt x="0" y="809"/>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6" name="Freeform 87"/>
              <p:cNvSpPr>
                <a:spLocks/>
              </p:cNvSpPr>
              <p:nvPr/>
            </p:nvSpPr>
            <p:spPr bwMode="auto">
              <a:xfrm>
                <a:off x="6253163" y="2725738"/>
                <a:ext cx="292100" cy="271463"/>
              </a:xfrm>
              <a:custGeom>
                <a:avLst/>
                <a:gdLst>
                  <a:gd name="T0" fmla="*/ 194 w 859"/>
                  <a:gd name="T1" fmla="*/ 767 h 802"/>
                  <a:gd name="T2" fmla="*/ 432 w 859"/>
                  <a:gd name="T3" fmla="*/ 646 h 802"/>
                  <a:gd name="T4" fmla="*/ 710 w 859"/>
                  <a:gd name="T5" fmla="*/ 525 h 802"/>
                  <a:gd name="T6" fmla="*/ 704 w 859"/>
                  <a:gd name="T7" fmla="*/ 558 h 802"/>
                  <a:gd name="T8" fmla="*/ 623 w 859"/>
                  <a:gd name="T9" fmla="*/ 479 h 802"/>
                  <a:gd name="T10" fmla="*/ 620 w 859"/>
                  <a:gd name="T11" fmla="*/ 473 h 802"/>
                  <a:gd name="T12" fmla="*/ 579 w 859"/>
                  <a:gd name="T13" fmla="*/ 390 h 802"/>
                  <a:gd name="T14" fmla="*/ 583 w 859"/>
                  <a:gd name="T15" fmla="*/ 368 h 802"/>
                  <a:gd name="T16" fmla="*/ 704 w 859"/>
                  <a:gd name="T17" fmla="*/ 247 h 802"/>
                  <a:gd name="T18" fmla="*/ 712 w 859"/>
                  <a:gd name="T19" fmla="*/ 242 h 802"/>
                  <a:gd name="T20" fmla="*/ 833 w 859"/>
                  <a:gd name="T21" fmla="*/ 205 h 802"/>
                  <a:gd name="T22" fmla="*/ 831 w 859"/>
                  <a:gd name="T23" fmla="*/ 242 h 802"/>
                  <a:gd name="T24" fmla="*/ 630 w 859"/>
                  <a:gd name="T25" fmla="*/ 159 h 802"/>
                  <a:gd name="T26" fmla="*/ 391 w 859"/>
                  <a:gd name="T27" fmla="*/ 38 h 802"/>
                  <a:gd name="T28" fmla="*/ 402 w 859"/>
                  <a:gd name="T29" fmla="*/ 40 h 802"/>
                  <a:gd name="T30" fmla="*/ 5 w 859"/>
                  <a:gd name="T31" fmla="*/ 82 h 802"/>
                  <a:gd name="T32" fmla="*/ 0 w 859"/>
                  <a:gd name="T33" fmla="*/ 42 h 802"/>
                  <a:gd name="T34" fmla="*/ 398 w 859"/>
                  <a:gd name="T35" fmla="*/ 1 h 802"/>
                  <a:gd name="T36" fmla="*/ 409 w 859"/>
                  <a:gd name="T37" fmla="*/ 3 h 802"/>
                  <a:gd name="T38" fmla="*/ 645 w 859"/>
                  <a:gd name="T39" fmla="*/ 122 h 802"/>
                  <a:gd name="T40" fmla="*/ 846 w 859"/>
                  <a:gd name="T41" fmla="*/ 205 h 802"/>
                  <a:gd name="T42" fmla="*/ 858 w 859"/>
                  <a:gd name="T43" fmla="*/ 225 h 802"/>
                  <a:gd name="T44" fmla="*/ 844 w 859"/>
                  <a:gd name="T45" fmla="*/ 243 h 802"/>
                  <a:gd name="T46" fmla="*/ 724 w 859"/>
                  <a:gd name="T47" fmla="*/ 280 h 802"/>
                  <a:gd name="T48" fmla="*/ 732 w 859"/>
                  <a:gd name="T49" fmla="*/ 275 h 802"/>
                  <a:gd name="T50" fmla="*/ 611 w 859"/>
                  <a:gd name="T51" fmla="*/ 396 h 802"/>
                  <a:gd name="T52" fmla="*/ 615 w 859"/>
                  <a:gd name="T53" fmla="*/ 373 h 802"/>
                  <a:gd name="T54" fmla="*/ 656 w 859"/>
                  <a:gd name="T55" fmla="*/ 456 h 802"/>
                  <a:gd name="T56" fmla="*/ 652 w 859"/>
                  <a:gd name="T57" fmla="*/ 450 h 802"/>
                  <a:gd name="T58" fmla="*/ 732 w 859"/>
                  <a:gd name="T59" fmla="*/ 529 h 802"/>
                  <a:gd name="T60" fmla="*/ 738 w 859"/>
                  <a:gd name="T61" fmla="*/ 547 h 802"/>
                  <a:gd name="T62" fmla="*/ 726 w 859"/>
                  <a:gd name="T63" fmla="*/ 562 h 802"/>
                  <a:gd name="T64" fmla="*/ 450 w 859"/>
                  <a:gd name="T65" fmla="*/ 682 h 802"/>
                  <a:gd name="T66" fmla="*/ 212 w 859"/>
                  <a:gd name="T67" fmla="*/ 802 h 802"/>
                  <a:gd name="T68" fmla="*/ 194 w 859"/>
                  <a:gd name="T69" fmla="*/ 767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9" h="802">
                    <a:moveTo>
                      <a:pt x="194" y="767"/>
                    </a:moveTo>
                    <a:lnTo>
                      <a:pt x="432" y="646"/>
                    </a:lnTo>
                    <a:lnTo>
                      <a:pt x="710" y="525"/>
                    </a:lnTo>
                    <a:lnTo>
                      <a:pt x="704" y="558"/>
                    </a:lnTo>
                    <a:lnTo>
                      <a:pt x="623" y="479"/>
                    </a:lnTo>
                    <a:cubicBezTo>
                      <a:pt x="622" y="477"/>
                      <a:pt x="621" y="476"/>
                      <a:pt x="620" y="473"/>
                    </a:cubicBezTo>
                    <a:lnTo>
                      <a:pt x="579" y="390"/>
                    </a:lnTo>
                    <a:cubicBezTo>
                      <a:pt x="576" y="383"/>
                      <a:pt x="577" y="374"/>
                      <a:pt x="583" y="368"/>
                    </a:cubicBezTo>
                    <a:lnTo>
                      <a:pt x="704" y="247"/>
                    </a:lnTo>
                    <a:cubicBezTo>
                      <a:pt x="706" y="245"/>
                      <a:pt x="709" y="243"/>
                      <a:pt x="712" y="242"/>
                    </a:cubicBezTo>
                    <a:lnTo>
                      <a:pt x="833" y="205"/>
                    </a:lnTo>
                    <a:lnTo>
                      <a:pt x="831" y="242"/>
                    </a:lnTo>
                    <a:lnTo>
                      <a:pt x="630" y="159"/>
                    </a:lnTo>
                    <a:lnTo>
                      <a:pt x="391" y="38"/>
                    </a:lnTo>
                    <a:lnTo>
                      <a:pt x="402" y="40"/>
                    </a:lnTo>
                    <a:lnTo>
                      <a:pt x="5" y="82"/>
                    </a:lnTo>
                    <a:lnTo>
                      <a:pt x="0" y="42"/>
                    </a:lnTo>
                    <a:lnTo>
                      <a:pt x="398" y="1"/>
                    </a:lnTo>
                    <a:cubicBezTo>
                      <a:pt x="402" y="0"/>
                      <a:pt x="406" y="1"/>
                      <a:pt x="409" y="3"/>
                    </a:cubicBezTo>
                    <a:lnTo>
                      <a:pt x="645" y="122"/>
                    </a:lnTo>
                    <a:lnTo>
                      <a:pt x="846" y="205"/>
                    </a:lnTo>
                    <a:cubicBezTo>
                      <a:pt x="854" y="209"/>
                      <a:pt x="859" y="216"/>
                      <a:pt x="858" y="225"/>
                    </a:cubicBezTo>
                    <a:cubicBezTo>
                      <a:pt x="858" y="233"/>
                      <a:pt x="852" y="241"/>
                      <a:pt x="844" y="243"/>
                    </a:cubicBezTo>
                    <a:lnTo>
                      <a:pt x="724" y="280"/>
                    </a:lnTo>
                    <a:lnTo>
                      <a:pt x="732" y="275"/>
                    </a:lnTo>
                    <a:lnTo>
                      <a:pt x="611" y="396"/>
                    </a:lnTo>
                    <a:lnTo>
                      <a:pt x="615" y="373"/>
                    </a:lnTo>
                    <a:lnTo>
                      <a:pt x="656" y="456"/>
                    </a:lnTo>
                    <a:lnTo>
                      <a:pt x="652" y="450"/>
                    </a:lnTo>
                    <a:lnTo>
                      <a:pt x="732" y="529"/>
                    </a:lnTo>
                    <a:cubicBezTo>
                      <a:pt x="737" y="534"/>
                      <a:pt x="739" y="541"/>
                      <a:pt x="738" y="547"/>
                    </a:cubicBezTo>
                    <a:cubicBezTo>
                      <a:pt x="736" y="554"/>
                      <a:pt x="732" y="559"/>
                      <a:pt x="726" y="562"/>
                    </a:cubicBezTo>
                    <a:lnTo>
                      <a:pt x="450" y="682"/>
                    </a:lnTo>
                    <a:lnTo>
                      <a:pt x="212" y="802"/>
                    </a:lnTo>
                    <a:lnTo>
                      <a:pt x="194" y="767"/>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7" name="Freeform 88"/>
              <p:cNvSpPr>
                <a:spLocks/>
              </p:cNvSpPr>
              <p:nvPr/>
            </p:nvSpPr>
            <p:spPr bwMode="auto">
              <a:xfrm>
                <a:off x="6932613" y="2943225"/>
                <a:ext cx="609600" cy="55563"/>
              </a:xfrm>
              <a:custGeom>
                <a:avLst/>
                <a:gdLst>
                  <a:gd name="T0" fmla="*/ 0 w 1793"/>
                  <a:gd name="T1" fmla="*/ 0 h 161"/>
                  <a:gd name="T2" fmla="*/ 158 w 1793"/>
                  <a:gd name="T3" fmla="*/ 0 h 161"/>
                  <a:gd name="T4" fmla="*/ 319 w 1793"/>
                  <a:gd name="T5" fmla="*/ 0 h 161"/>
                  <a:gd name="T6" fmla="*/ 326 w 1793"/>
                  <a:gd name="T7" fmla="*/ 2 h 161"/>
                  <a:gd name="T8" fmla="*/ 644 w 1793"/>
                  <a:gd name="T9" fmla="*/ 122 h 161"/>
                  <a:gd name="T10" fmla="*/ 633 w 1793"/>
                  <a:gd name="T11" fmla="*/ 121 h 161"/>
                  <a:gd name="T12" fmla="*/ 830 w 1793"/>
                  <a:gd name="T13" fmla="*/ 80 h 161"/>
                  <a:gd name="T14" fmla="*/ 834 w 1793"/>
                  <a:gd name="T15" fmla="*/ 79 h 161"/>
                  <a:gd name="T16" fmla="*/ 995 w 1793"/>
                  <a:gd name="T17" fmla="*/ 79 h 161"/>
                  <a:gd name="T18" fmla="*/ 1793 w 1793"/>
                  <a:gd name="T19" fmla="*/ 120 h 161"/>
                  <a:gd name="T20" fmla="*/ 1791 w 1793"/>
                  <a:gd name="T21" fmla="*/ 160 h 161"/>
                  <a:gd name="T22" fmla="*/ 995 w 1793"/>
                  <a:gd name="T23" fmla="*/ 119 h 161"/>
                  <a:gd name="T24" fmla="*/ 834 w 1793"/>
                  <a:gd name="T25" fmla="*/ 119 h 161"/>
                  <a:gd name="T26" fmla="*/ 838 w 1793"/>
                  <a:gd name="T27" fmla="*/ 119 h 161"/>
                  <a:gd name="T28" fmla="*/ 641 w 1793"/>
                  <a:gd name="T29" fmla="*/ 160 h 161"/>
                  <a:gd name="T30" fmla="*/ 630 w 1793"/>
                  <a:gd name="T31" fmla="*/ 159 h 161"/>
                  <a:gd name="T32" fmla="*/ 312 w 1793"/>
                  <a:gd name="T33" fmla="*/ 39 h 161"/>
                  <a:gd name="T34" fmla="*/ 319 w 1793"/>
                  <a:gd name="T35" fmla="*/ 40 h 161"/>
                  <a:gd name="T36" fmla="*/ 158 w 1793"/>
                  <a:gd name="T37" fmla="*/ 40 h 161"/>
                  <a:gd name="T38" fmla="*/ 0 w 1793"/>
                  <a:gd name="T39" fmla="*/ 40 h 161"/>
                  <a:gd name="T40" fmla="*/ 0 w 1793"/>
                  <a:gd name="T4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93" h="161">
                    <a:moveTo>
                      <a:pt x="0" y="0"/>
                    </a:moveTo>
                    <a:lnTo>
                      <a:pt x="158" y="0"/>
                    </a:lnTo>
                    <a:lnTo>
                      <a:pt x="319" y="0"/>
                    </a:lnTo>
                    <a:cubicBezTo>
                      <a:pt x="321" y="0"/>
                      <a:pt x="323" y="1"/>
                      <a:pt x="326" y="2"/>
                    </a:cubicBezTo>
                    <a:lnTo>
                      <a:pt x="644" y="122"/>
                    </a:lnTo>
                    <a:lnTo>
                      <a:pt x="633" y="121"/>
                    </a:lnTo>
                    <a:lnTo>
                      <a:pt x="830" y="80"/>
                    </a:lnTo>
                    <a:cubicBezTo>
                      <a:pt x="831" y="79"/>
                      <a:pt x="833" y="79"/>
                      <a:pt x="834" y="79"/>
                    </a:cubicBezTo>
                    <a:lnTo>
                      <a:pt x="995" y="79"/>
                    </a:lnTo>
                    <a:lnTo>
                      <a:pt x="1793" y="120"/>
                    </a:lnTo>
                    <a:lnTo>
                      <a:pt x="1791" y="160"/>
                    </a:lnTo>
                    <a:lnTo>
                      <a:pt x="995" y="119"/>
                    </a:lnTo>
                    <a:lnTo>
                      <a:pt x="834" y="119"/>
                    </a:lnTo>
                    <a:lnTo>
                      <a:pt x="838" y="119"/>
                    </a:lnTo>
                    <a:lnTo>
                      <a:pt x="641" y="160"/>
                    </a:lnTo>
                    <a:cubicBezTo>
                      <a:pt x="637" y="161"/>
                      <a:pt x="633" y="161"/>
                      <a:pt x="630" y="159"/>
                    </a:cubicBezTo>
                    <a:lnTo>
                      <a:pt x="312" y="39"/>
                    </a:lnTo>
                    <a:lnTo>
                      <a:pt x="319" y="40"/>
                    </a:lnTo>
                    <a:lnTo>
                      <a:pt x="158" y="40"/>
                    </a:lnTo>
                    <a:lnTo>
                      <a:pt x="0" y="40"/>
                    </a:lnTo>
                    <a:lnTo>
                      <a:pt x="0"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8" name="Freeform 89"/>
              <p:cNvSpPr>
                <a:spLocks/>
              </p:cNvSpPr>
              <p:nvPr/>
            </p:nvSpPr>
            <p:spPr bwMode="auto">
              <a:xfrm>
                <a:off x="6769101" y="2984500"/>
                <a:ext cx="650875" cy="41275"/>
              </a:xfrm>
              <a:custGeom>
                <a:avLst/>
                <a:gdLst>
                  <a:gd name="T0" fmla="*/ 0 w 1916"/>
                  <a:gd name="T1" fmla="*/ 0 h 120"/>
                  <a:gd name="T2" fmla="*/ 238 w 1916"/>
                  <a:gd name="T3" fmla="*/ 0 h 120"/>
                  <a:gd name="T4" fmla="*/ 440 w 1916"/>
                  <a:gd name="T5" fmla="*/ 0 h 120"/>
                  <a:gd name="T6" fmla="*/ 445 w 1916"/>
                  <a:gd name="T7" fmla="*/ 1 h 120"/>
                  <a:gd name="T8" fmla="*/ 603 w 1916"/>
                  <a:gd name="T9" fmla="*/ 43 h 120"/>
                  <a:gd name="T10" fmla="*/ 597 w 1916"/>
                  <a:gd name="T11" fmla="*/ 43 h 120"/>
                  <a:gd name="T12" fmla="*/ 718 w 1916"/>
                  <a:gd name="T13" fmla="*/ 43 h 120"/>
                  <a:gd name="T14" fmla="*/ 876 w 1916"/>
                  <a:gd name="T15" fmla="*/ 43 h 120"/>
                  <a:gd name="T16" fmla="*/ 1198 w 1916"/>
                  <a:gd name="T17" fmla="*/ 43 h 120"/>
                  <a:gd name="T18" fmla="*/ 1436 w 1916"/>
                  <a:gd name="T19" fmla="*/ 43 h 120"/>
                  <a:gd name="T20" fmla="*/ 1440 w 1916"/>
                  <a:gd name="T21" fmla="*/ 43 h 120"/>
                  <a:gd name="T22" fmla="*/ 1638 w 1916"/>
                  <a:gd name="T23" fmla="*/ 81 h 120"/>
                  <a:gd name="T24" fmla="*/ 1634 w 1916"/>
                  <a:gd name="T25" fmla="*/ 80 h 120"/>
                  <a:gd name="T26" fmla="*/ 1836 w 1916"/>
                  <a:gd name="T27" fmla="*/ 80 h 120"/>
                  <a:gd name="T28" fmla="*/ 1916 w 1916"/>
                  <a:gd name="T29" fmla="*/ 80 h 120"/>
                  <a:gd name="T30" fmla="*/ 1916 w 1916"/>
                  <a:gd name="T31" fmla="*/ 120 h 120"/>
                  <a:gd name="T32" fmla="*/ 1836 w 1916"/>
                  <a:gd name="T33" fmla="*/ 120 h 120"/>
                  <a:gd name="T34" fmla="*/ 1634 w 1916"/>
                  <a:gd name="T35" fmla="*/ 120 h 120"/>
                  <a:gd name="T36" fmla="*/ 1630 w 1916"/>
                  <a:gd name="T37" fmla="*/ 120 h 120"/>
                  <a:gd name="T38" fmla="*/ 1433 w 1916"/>
                  <a:gd name="T39" fmla="*/ 82 h 120"/>
                  <a:gd name="T40" fmla="*/ 1436 w 1916"/>
                  <a:gd name="T41" fmla="*/ 83 h 120"/>
                  <a:gd name="T42" fmla="*/ 1198 w 1916"/>
                  <a:gd name="T43" fmla="*/ 83 h 120"/>
                  <a:gd name="T44" fmla="*/ 876 w 1916"/>
                  <a:gd name="T45" fmla="*/ 83 h 120"/>
                  <a:gd name="T46" fmla="*/ 718 w 1916"/>
                  <a:gd name="T47" fmla="*/ 83 h 120"/>
                  <a:gd name="T48" fmla="*/ 597 w 1916"/>
                  <a:gd name="T49" fmla="*/ 83 h 120"/>
                  <a:gd name="T50" fmla="*/ 592 w 1916"/>
                  <a:gd name="T51" fmla="*/ 82 h 120"/>
                  <a:gd name="T52" fmla="*/ 435 w 1916"/>
                  <a:gd name="T53" fmla="*/ 40 h 120"/>
                  <a:gd name="T54" fmla="*/ 440 w 1916"/>
                  <a:gd name="T55" fmla="*/ 40 h 120"/>
                  <a:gd name="T56" fmla="*/ 238 w 1916"/>
                  <a:gd name="T57" fmla="*/ 40 h 120"/>
                  <a:gd name="T58" fmla="*/ 0 w 1916"/>
                  <a:gd name="T59" fmla="*/ 40 h 120"/>
                  <a:gd name="T60" fmla="*/ 0 w 1916"/>
                  <a:gd name="T6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16" h="120">
                    <a:moveTo>
                      <a:pt x="0" y="0"/>
                    </a:moveTo>
                    <a:lnTo>
                      <a:pt x="238" y="0"/>
                    </a:lnTo>
                    <a:lnTo>
                      <a:pt x="440" y="0"/>
                    </a:lnTo>
                    <a:cubicBezTo>
                      <a:pt x="442" y="0"/>
                      <a:pt x="444" y="1"/>
                      <a:pt x="445" y="1"/>
                    </a:cubicBezTo>
                    <a:lnTo>
                      <a:pt x="603" y="43"/>
                    </a:lnTo>
                    <a:lnTo>
                      <a:pt x="597" y="43"/>
                    </a:lnTo>
                    <a:lnTo>
                      <a:pt x="718" y="43"/>
                    </a:lnTo>
                    <a:lnTo>
                      <a:pt x="876" y="43"/>
                    </a:lnTo>
                    <a:lnTo>
                      <a:pt x="1198" y="43"/>
                    </a:lnTo>
                    <a:lnTo>
                      <a:pt x="1436" y="43"/>
                    </a:lnTo>
                    <a:cubicBezTo>
                      <a:pt x="1438" y="43"/>
                      <a:pt x="1439" y="43"/>
                      <a:pt x="1440" y="43"/>
                    </a:cubicBezTo>
                    <a:lnTo>
                      <a:pt x="1638" y="81"/>
                    </a:lnTo>
                    <a:lnTo>
                      <a:pt x="1634" y="80"/>
                    </a:lnTo>
                    <a:lnTo>
                      <a:pt x="1836" y="80"/>
                    </a:lnTo>
                    <a:lnTo>
                      <a:pt x="1916" y="80"/>
                    </a:lnTo>
                    <a:lnTo>
                      <a:pt x="1916" y="120"/>
                    </a:lnTo>
                    <a:lnTo>
                      <a:pt x="1836" y="120"/>
                    </a:lnTo>
                    <a:lnTo>
                      <a:pt x="1634" y="120"/>
                    </a:lnTo>
                    <a:cubicBezTo>
                      <a:pt x="1633" y="120"/>
                      <a:pt x="1632" y="120"/>
                      <a:pt x="1630" y="120"/>
                    </a:cubicBezTo>
                    <a:lnTo>
                      <a:pt x="1433" y="82"/>
                    </a:lnTo>
                    <a:lnTo>
                      <a:pt x="1436" y="83"/>
                    </a:lnTo>
                    <a:lnTo>
                      <a:pt x="1198" y="83"/>
                    </a:lnTo>
                    <a:lnTo>
                      <a:pt x="876" y="83"/>
                    </a:lnTo>
                    <a:lnTo>
                      <a:pt x="718" y="83"/>
                    </a:lnTo>
                    <a:lnTo>
                      <a:pt x="597" y="83"/>
                    </a:lnTo>
                    <a:cubicBezTo>
                      <a:pt x="596" y="83"/>
                      <a:pt x="594" y="82"/>
                      <a:pt x="592" y="82"/>
                    </a:cubicBezTo>
                    <a:lnTo>
                      <a:pt x="435" y="40"/>
                    </a:lnTo>
                    <a:lnTo>
                      <a:pt x="440" y="40"/>
                    </a:lnTo>
                    <a:lnTo>
                      <a:pt x="238" y="40"/>
                    </a:lnTo>
                    <a:lnTo>
                      <a:pt x="0" y="40"/>
                    </a:lnTo>
                    <a:lnTo>
                      <a:pt x="0"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29" name="Freeform 90"/>
              <p:cNvSpPr>
                <a:spLocks/>
              </p:cNvSpPr>
              <p:nvPr/>
            </p:nvSpPr>
            <p:spPr bwMode="auto">
              <a:xfrm>
                <a:off x="6861176" y="3040063"/>
                <a:ext cx="833438" cy="325438"/>
              </a:xfrm>
              <a:custGeom>
                <a:avLst/>
                <a:gdLst>
                  <a:gd name="T0" fmla="*/ 9 w 2453"/>
                  <a:gd name="T1" fmla="*/ 0 h 958"/>
                  <a:gd name="T2" fmla="*/ 369 w 2453"/>
                  <a:gd name="T3" fmla="*/ 79 h 958"/>
                  <a:gd name="T4" fmla="*/ 571 w 2453"/>
                  <a:gd name="T5" fmla="*/ 120 h 958"/>
                  <a:gd name="T6" fmla="*/ 576 w 2453"/>
                  <a:gd name="T7" fmla="*/ 122 h 958"/>
                  <a:gd name="T8" fmla="*/ 734 w 2453"/>
                  <a:gd name="T9" fmla="*/ 200 h 958"/>
                  <a:gd name="T10" fmla="*/ 857 w 2453"/>
                  <a:gd name="T11" fmla="*/ 280 h 958"/>
                  <a:gd name="T12" fmla="*/ 1055 w 2453"/>
                  <a:gd name="T13" fmla="*/ 400 h 958"/>
                  <a:gd name="T14" fmla="*/ 1257 w 2453"/>
                  <a:gd name="T15" fmla="*/ 520 h 958"/>
                  <a:gd name="T16" fmla="*/ 1252 w 2453"/>
                  <a:gd name="T17" fmla="*/ 518 h 958"/>
                  <a:gd name="T18" fmla="*/ 1571 w 2453"/>
                  <a:gd name="T19" fmla="*/ 601 h 958"/>
                  <a:gd name="T20" fmla="*/ 1808 w 2453"/>
                  <a:gd name="T21" fmla="*/ 638 h 958"/>
                  <a:gd name="T22" fmla="*/ 1813 w 2453"/>
                  <a:gd name="T23" fmla="*/ 639 h 958"/>
                  <a:gd name="T24" fmla="*/ 2015 w 2453"/>
                  <a:gd name="T25" fmla="*/ 722 h 958"/>
                  <a:gd name="T26" fmla="*/ 2453 w 2453"/>
                  <a:gd name="T27" fmla="*/ 921 h 958"/>
                  <a:gd name="T28" fmla="*/ 2436 w 2453"/>
                  <a:gd name="T29" fmla="*/ 958 h 958"/>
                  <a:gd name="T30" fmla="*/ 2000 w 2453"/>
                  <a:gd name="T31" fmla="*/ 759 h 958"/>
                  <a:gd name="T32" fmla="*/ 1798 w 2453"/>
                  <a:gd name="T33" fmla="*/ 676 h 958"/>
                  <a:gd name="T34" fmla="*/ 1802 w 2453"/>
                  <a:gd name="T35" fmla="*/ 677 h 958"/>
                  <a:gd name="T36" fmla="*/ 1561 w 2453"/>
                  <a:gd name="T37" fmla="*/ 640 h 958"/>
                  <a:gd name="T38" fmla="*/ 1242 w 2453"/>
                  <a:gd name="T39" fmla="*/ 557 h 958"/>
                  <a:gd name="T40" fmla="*/ 1237 w 2453"/>
                  <a:gd name="T41" fmla="*/ 555 h 958"/>
                  <a:gd name="T42" fmla="*/ 1034 w 2453"/>
                  <a:gd name="T43" fmla="*/ 434 h 958"/>
                  <a:gd name="T44" fmla="*/ 835 w 2453"/>
                  <a:gd name="T45" fmla="*/ 314 h 958"/>
                  <a:gd name="T46" fmla="*/ 716 w 2453"/>
                  <a:gd name="T47" fmla="*/ 236 h 958"/>
                  <a:gd name="T48" fmla="*/ 558 w 2453"/>
                  <a:gd name="T49" fmla="*/ 158 h 958"/>
                  <a:gd name="T50" fmla="*/ 563 w 2453"/>
                  <a:gd name="T51" fmla="*/ 159 h 958"/>
                  <a:gd name="T52" fmla="*/ 360 w 2453"/>
                  <a:gd name="T53" fmla="*/ 118 h 958"/>
                  <a:gd name="T54" fmla="*/ 0 w 2453"/>
                  <a:gd name="T55" fmla="*/ 39 h 958"/>
                  <a:gd name="T56" fmla="*/ 9 w 2453"/>
                  <a:gd name="T57"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53" h="958">
                    <a:moveTo>
                      <a:pt x="9" y="0"/>
                    </a:moveTo>
                    <a:lnTo>
                      <a:pt x="369" y="79"/>
                    </a:lnTo>
                    <a:lnTo>
                      <a:pt x="571" y="120"/>
                    </a:lnTo>
                    <a:cubicBezTo>
                      <a:pt x="573" y="120"/>
                      <a:pt x="574" y="121"/>
                      <a:pt x="576" y="122"/>
                    </a:cubicBezTo>
                    <a:lnTo>
                      <a:pt x="734" y="200"/>
                    </a:lnTo>
                    <a:lnTo>
                      <a:pt x="857" y="280"/>
                    </a:lnTo>
                    <a:lnTo>
                      <a:pt x="1055" y="400"/>
                    </a:lnTo>
                    <a:lnTo>
                      <a:pt x="1257" y="520"/>
                    </a:lnTo>
                    <a:lnTo>
                      <a:pt x="1252" y="518"/>
                    </a:lnTo>
                    <a:lnTo>
                      <a:pt x="1571" y="601"/>
                    </a:lnTo>
                    <a:lnTo>
                      <a:pt x="1808" y="638"/>
                    </a:lnTo>
                    <a:cubicBezTo>
                      <a:pt x="1810" y="638"/>
                      <a:pt x="1811" y="639"/>
                      <a:pt x="1813" y="639"/>
                    </a:cubicBezTo>
                    <a:lnTo>
                      <a:pt x="2015" y="722"/>
                    </a:lnTo>
                    <a:lnTo>
                      <a:pt x="2453" y="921"/>
                    </a:lnTo>
                    <a:lnTo>
                      <a:pt x="2436" y="958"/>
                    </a:lnTo>
                    <a:lnTo>
                      <a:pt x="2000" y="759"/>
                    </a:lnTo>
                    <a:lnTo>
                      <a:pt x="1798" y="676"/>
                    </a:lnTo>
                    <a:lnTo>
                      <a:pt x="1802" y="677"/>
                    </a:lnTo>
                    <a:lnTo>
                      <a:pt x="1561" y="640"/>
                    </a:lnTo>
                    <a:lnTo>
                      <a:pt x="1242" y="557"/>
                    </a:lnTo>
                    <a:cubicBezTo>
                      <a:pt x="1240" y="556"/>
                      <a:pt x="1238" y="556"/>
                      <a:pt x="1237" y="555"/>
                    </a:cubicBezTo>
                    <a:lnTo>
                      <a:pt x="1034" y="434"/>
                    </a:lnTo>
                    <a:lnTo>
                      <a:pt x="835" y="314"/>
                    </a:lnTo>
                    <a:lnTo>
                      <a:pt x="716" y="236"/>
                    </a:lnTo>
                    <a:lnTo>
                      <a:pt x="558" y="158"/>
                    </a:lnTo>
                    <a:lnTo>
                      <a:pt x="563" y="159"/>
                    </a:lnTo>
                    <a:lnTo>
                      <a:pt x="360" y="118"/>
                    </a:lnTo>
                    <a:lnTo>
                      <a:pt x="0" y="39"/>
                    </a:lnTo>
                    <a:lnTo>
                      <a:pt x="9"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0" name="Freeform 91"/>
              <p:cNvSpPr>
                <a:spLocks/>
              </p:cNvSpPr>
              <p:nvPr/>
            </p:nvSpPr>
            <p:spPr bwMode="auto">
              <a:xfrm>
                <a:off x="7785101" y="3190875"/>
                <a:ext cx="427038" cy="107950"/>
              </a:xfrm>
              <a:custGeom>
                <a:avLst/>
                <a:gdLst>
                  <a:gd name="T0" fmla="*/ 0 w 1261"/>
                  <a:gd name="T1" fmla="*/ 196 h 318"/>
                  <a:gd name="T2" fmla="*/ 199 w 1261"/>
                  <a:gd name="T3" fmla="*/ 196 h 318"/>
                  <a:gd name="T4" fmla="*/ 205 w 1261"/>
                  <a:gd name="T5" fmla="*/ 197 h 318"/>
                  <a:gd name="T6" fmla="*/ 327 w 1261"/>
                  <a:gd name="T7" fmla="*/ 238 h 318"/>
                  <a:gd name="T8" fmla="*/ 321 w 1261"/>
                  <a:gd name="T9" fmla="*/ 237 h 318"/>
                  <a:gd name="T10" fmla="*/ 479 w 1261"/>
                  <a:gd name="T11" fmla="*/ 237 h 318"/>
                  <a:gd name="T12" fmla="*/ 681 w 1261"/>
                  <a:gd name="T13" fmla="*/ 237 h 318"/>
                  <a:gd name="T14" fmla="*/ 1004 w 1261"/>
                  <a:gd name="T15" fmla="*/ 279 h 318"/>
                  <a:gd name="T16" fmla="*/ 1042 w 1261"/>
                  <a:gd name="T17" fmla="*/ 278 h 318"/>
                  <a:gd name="T18" fmla="*/ 1123 w 1261"/>
                  <a:gd name="T19" fmla="*/ 278 h 318"/>
                  <a:gd name="T20" fmla="*/ 1114 w 1261"/>
                  <a:gd name="T21" fmla="*/ 281 h 318"/>
                  <a:gd name="T22" fmla="*/ 1191 w 1261"/>
                  <a:gd name="T23" fmla="*/ 240 h 318"/>
                  <a:gd name="T24" fmla="*/ 1182 w 1261"/>
                  <a:gd name="T25" fmla="*/ 248 h 318"/>
                  <a:gd name="T26" fmla="*/ 1223 w 1261"/>
                  <a:gd name="T27" fmla="*/ 170 h 318"/>
                  <a:gd name="T28" fmla="*/ 1223 w 1261"/>
                  <a:gd name="T29" fmla="*/ 188 h 318"/>
                  <a:gd name="T30" fmla="*/ 1182 w 1261"/>
                  <a:gd name="T31" fmla="*/ 106 h 318"/>
                  <a:gd name="T32" fmla="*/ 1180 w 1261"/>
                  <a:gd name="T33" fmla="*/ 97 h 318"/>
                  <a:gd name="T34" fmla="*/ 1180 w 1261"/>
                  <a:gd name="T35" fmla="*/ 60 h 318"/>
                  <a:gd name="T36" fmla="*/ 1193 w 1261"/>
                  <a:gd name="T37" fmla="*/ 79 h 318"/>
                  <a:gd name="T38" fmla="*/ 1076 w 1261"/>
                  <a:gd name="T39" fmla="*/ 37 h 318"/>
                  <a:gd name="T40" fmla="*/ 1089 w 1261"/>
                  <a:gd name="T41" fmla="*/ 0 h 318"/>
                  <a:gd name="T42" fmla="*/ 1207 w 1261"/>
                  <a:gd name="T43" fmla="*/ 41 h 318"/>
                  <a:gd name="T44" fmla="*/ 1220 w 1261"/>
                  <a:gd name="T45" fmla="*/ 60 h 318"/>
                  <a:gd name="T46" fmla="*/ 1220 w 1261"/>
                  <a:gd name="T47" fmla="*/ 97 h 318"/>
                  <a:gd name="T48" fmla="*/ 1218 w 1261"/>
                  <a:gd name="T49" fmla="*/ 88 h 318"/>
                  <a:gd name="T50" fmla="*/ 1258 w 1261"/>
                  <a:gd name="T51" fmla="*/ 170 h 318"/>
                  <a:gd name="T52" fmla="*/ 1258 w 1261"/>
                  <a:gd name="T53" fmla="*/ 188 h 318"/>
                  <a:gd name="T54" fmla="*/ 1218 w 1261"/>
                  <a:gd name="T55" fmla="*/ 266 h 318"/>
                  <a:gd name="T56" fmla="*/ 1209 w 1261"/>
                  <a:gd name="T57" fmla="*/ 275 h 318"/>
                  <a:gd name="T58" fmla="*/ 1132 w 1261"/>
                  <a:gd name="T59" fmla="*/ 316 h 318"/>
                  <a:gd name="T60" fmla="*/ 1123 w 1261"/>
                  <a:gd name="T61" fmla="*/ 318 h 318"/>
                  <a:gd name="T62" fmla="*/ 1042 w 1261"/>
                  <a:gd name="T63" fmla="*/ 318 h 318"/>
                  <a:gd name="T64" fmla="*/ 999 w 1261"/>
                  <a:gd name="T65" fmla="*/ 318 h 318"/>
                  <a:gd name="T66" fmla="*/ 681 w 1261"/>
                  <a:gd name="T67" fmla="*/ 277 h 318"/>
                  <a:gd name="T68" fmla="*/ 479 w 1261"/>
                  <a:gd name="T69" fmla="*/ 277 h 318"/>
                  <a:gd name="T70" fmla="*/ 321 w 1261"/>
                  <a:gd name="T71" fmla="*/ 277 h 318"/>
                  <a:gd name="T72" fmla="*/ 314 w 1261"/>
                  <a:gd name="T73" fmla="*/ 276 h 318"/>
                  <a:gd name="T74" fmla="*/ 193 w 1261"/>
                  <a:gd name="T75" fmla="*/ 235 h 318"/>
                  <a:gd name="T76" fmla="*/ 199 w 1261"/>
                  <a:gd name="T77" fmla="*/ 236 h 318"/>
                  <a:gd name="T78" fmla="*/ 0 w 1261"/>
                  <a:gd name="T79" fmla="*/ 236 h 318"/>
                  <a:gd name="T80" fmla="*/ 0 w 1261"/>
                  <a:gd name="T81" fmla="*/ 19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1" h="318">
                    <a:moveTo>
                      <a:pt x="0" y="196"/>
                    </a:moveTo>
                    <a:lnTo>
                      <a:pt x="199" y="196"/>
                    </a:lnTo>
                    <a:cubicBezTo>
                      <a:pt x="201" y="196"/>
                      <a:pt x="203" y="196"/>
                      <a:pt x="205" y="197"/>
                    </a:cubicBezTo>
                    <a:lnTo>
                      <a:pt x="327" y="238"/>
                    </a:lnTo>
                    <a:lnTo>
                      <a:pt x="321" y="237"/>
                    </a:lnTo>
                    <a:lnTo>
                      <a:pt x="479" y="237"/>
                    </a:lnTo>
                    <a:lnTo>
                      <a:pt x="681" y="237"/>
                    </a:lnTo>
                    <a:lnTo>
                      <a:pt x="1004" y="279"/>
                    </a:lnTo>
                    <a:lnTo>
                      <a:pt x="1042" y="278"/>
                    </a:lnTo>
                    <a:lnTo>
                      <a:pt x="1123" y="278"/>
                    </a:lnTo>
                    <a:lnTo>
                      <a:pt x="1114" y="281"/>
                    </a:lnTo>
                    <a:lnTo>
                      <a:pt x="1191" y="240"/>
                    </a:lnTo>
                    <a:lnTo>
                      <a:pt x="1182" y="248"/>
                    </a:lnTo>
                    <a:lnTo>
                      <a:pt x="1223" y="170"/>
                    </a:lnTo>
                    <a:lnTo>
                      <a:pt x="1223" y="188"/>
                    </a:lnTo>
                    <a:lnTo>
                      <a:pt x="1182" y="106"/>
                    </a:lnTo>
                    <a:cubicBezTo>
                      <a:pt x="1181" y="103"/>
                      <a:pt x="1180" y="100"/>
                      <a:pt x="1180" y="97"/>
                    </a:cubicBezTo>
                    <a:lnTo>
                      <a:pt x="1180" y="60"/>
                    </a:lnTo>
                    <a:lnTo>
                      <a:pt x="1193" y="79"/>
                    </a:lnTo>
                    <a:lnTo>
                      <a:pt x="1076" y="37"/>
                    </a:lnTo>
                    <a:lnTo>
                      <a:pt x="1089" y="0"/>
                    </a:lnTo>
                    <a:lnTo>
                      <a:pt x="1207" y="41"/>
                    </a:lnTo>
                    <a:cubicBezTo>
                      <a:pt x="1215" y="44"/>
                      <a:pt x="1220" y="51"/>
                      <a:pt x="1220" y="60"/>
                    </a:cubicBezTo>
                    <a:lnTo>
                      <a:pt x="1220" y="97"/>
                    </a:lnTo>
                    <a:lnTo>
                      <a:pt x="1218" y="88"/>
                    </a:lnTo>
                    <a:lnTo>
                      <a:pt x="1258" y="170"/>
                    </a:lnTo>
                    <a:cubicBezTo>
                      <a:pt x="1261" y="176"/>
                      <a:pt x="1261" y="183"/>
                      <a:pt x="1258" y="188"/>
                    </a:cubicBezTo>
                    <a:lnTo>
                      <a:pt x="1218" y="266"/>
                    </a:lnTo>
                    <a:cubicBezTo>
                      <a:pt x="1216" y="270"/>
                      <a:pt x="1213" y="273"/>
                      <a:pt x="1209" y="275"/>
                    </a:cubicBezTo>
                    <a:lnTo>
                      <a:pt x="1132" y="316"/>
                    </a:lnTo>
                    <a:cubicBezTo>
                      <a:pt x="1129" y="318"/>
                      <a:pt x="1126" y="318"/>
                      <a:pt x="1123" y="318"/>
                    </a:cubicBezTo>
                    <a:lnTo>
                      <a:pt x="1042" y="318"/>
                    </a:lnTo>
                    <a:lnTo>
                      <a:pt x="999" y="318"/>
                    </a:lnTo>
                    <a:lnTo>
                      <a:pt x="681" y="277"/>
                    </a:lnTo>
                    <a:lnTo>
                      <a:pt x="479" y="277"/>
                    </a:lnTo>
                    <a:lnTo>
                      <a:pt x="321" y="277"/>
                    </a:lnTo>
                    <a:cubicBezTo>
                      <a:pt x="318" y="277"/>
                      <a:pt x="316" y="277"/>
                      <a:pt x="314" y="276"/>
                    </a:cubicBezTo>
                    <a:lnTo>
                      <a:pt x="193" y="235"/>
                    </a:lnTo>
                    <a:lnTo>
                      <a:pt x="199" y="236"/>
                    </a:lnTo>
                    <a:lnTo>
                      <a:pt x="0" y="236"/>
                    </a:lnTo>
                    <a:lnTo>
                      <a:pt x="0" y="196"/>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1" name="Freeform 92"/>
              <p:cNvSpPr>
                <a:spLocks/>
              </p:cNvSpPr>
              <p:nvPr/>
            </p:nvSpPr>
            <p:spPr bwMode="auto">
              <a:xfrm>
                <a:off x="1236663" y="3040063"/>
                <a:ext cx="1069975" cy="25400"/>
              </a:xfrm>
              <a:custGeom>
                <a:avLst/>
                <a:gdLst>
                  <a:gd name="T0" fmla="*/ 0 w 12608"/>
                  <a:gd name="T1" fmla="*/ 144 h 305"/>
                  <a:gd name="T2" fmla="*/ 3826 w 12608"/>
                  <a:gd name="T3" fmla="*/ 144 h 305"/>
                  <a:gd name="T4" fmla="*/ 5417 w 12608"/>
                  <a:gd name="T5" fmla="*/ 1 h 305"/>
                  <a:gd name="T6" fmla="*/ 7830 w 12608"/>
                  <a:gd name="T7" fmla="*/ 0 h 305"/>
                  <a:gd name="T8" fmla="*/ 9275 w 12608"/>
                  <a:gd name="T9" fmla="*/ 145 h 305"/>
                  <a:gd name="T10" fmla="*/ 9257 w 12608"/>
                  <a:gd name="T11" fmla="*/ 145 h 305"/>
                  <a:gd name="T12" fmla="*/ 10370 w 12608"/>
                  <a:gd name="T13" fmla="*/ 1 h 305"/>
                  <a:gd name="T14" fmla="*/ 12608 w 12608"/>
                  <a:gd name="T15" fmla="*/ 0 h 305"/>
                  <a:gd name="T16" fmla="*/ 12608 w 12608"/>
                  <a:gd name="T17" fmla="*/ 160 h 305"/>
                  <a:gd name="T18" fmla="*/ 10391 w 12608"/>
                  <a:gd name="T19" fmla="*/ 160 h 305"/>
                  <a:gd name="T20" fmla="*/ 9277 w 12608"/>
                  <a:gd name="T21" fmla="*/ 304 h 305"/>
                  <a:gd name="T22" fmla="*/ 9259 w 12608"/>
                  <a:gd name="T23" fmla="*/ 304 h 305"/>
                  <a:gd name="T24" fmla="*/ 7830 w 12608"/>
                  <a:gd name="T25" fmla="*/ 160 h 305"/>
                  <a:gd name="T26" fmla="*/ 5432 w 12608"/>
                  <a:gd name="T27" fmla="*/ 160 h 305"/>
                  <a:gd name="T28" fmla="*/ 3826 w 12608"/>
                  <a:gd name="T29" fmla="*/ 304 h 305"/>
                  <a:gd name="T30" fmla="*/ 0 w 12608"/>
                  <a:gd name="T31" fmla="*/ 304 h 305"/>
                  <a:gd name="T32" fmla="*/ 0 w 12608"/>
                  <a:gd name="T33" fmla="*/ 14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08" h="305">
                    <a:moveTo>
                      <a:pt x="0" y="144"/>
                    </a:moveTo>
                    <a:lnTo>
                      <a:pt x="3826" y="144"/>
                    </a:lnTo>
                    <a:lnTo>
                      <a:pt x="5417" y="1"/>
                    </a:lnTo>
                    <a:lnTo>
                      <a:pt x="7830" y="0"/>
                    </a:lnTo>
                    <a:lnTo>
                      <a:pt x="9275" y="145"/>
                    </a:lnTo>
                    <a:lnTo>
                      <a:pt x="9257" y="145"/>
                    </a:lnTo>
                    <a:lnTo>
                      <a:pt x="10370" y="1"/>
                    </a:lnTo>
                    <a:lnTo>
                      <a:pt x="12608" y="0"/>
                    </a:lnTo>
                    <a:lnTo>
                      <a:pt x="12608" y="160"/>
                    </a:lnTo>
                    <a:lnTo>
                      <a:pt x="10391" y="160"/>
                    </a:lnTo>
                    <a:lnTo>
                      <a:pt x="9277" y="304"/>
                    </a:lnTo>
                    <a:cubicBezTo>
                      <a:pt x="9271" y="305"/>
                      <a:pt x="9265" y="305"/>
                      <a:pt x="9259" y="304"/>
                    </a:cubicBezTo>
                    <a:lnTo>
                      <a:pt x="7830" y="160"/>
                    </a:lnTo>
                    <a:lnTo>
                      <a:pt x="5432" y="160"/>
                    </a:lnTo>
                    <a:lnTo>
                      <a:pt x="3826" y="304"/>
                    </a:lnTo>
                    <a:lnTo>
                      <a:pt x="0" y="304"/>
                    </a:lnTo>
                    <a:lnTo>
                      <a:pt x="0" y="144"/>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2" name="Freeform 93"/>
              <p:cNvSpPr>
                <a:spLocks/>
              </p:cNvSpPr>
              <p:nvPr/>
            </p:nvSpPr>
            <p:spPr bwMode="auto">
              <a:xfrm>
                <a:off x="2451101" y="2876550"/>
                <a:ext cx="603250" cy="341313"/>
              </a:xfrm>
              <a:custGeom>
                <a:avLst/>
                <a:gdLst>
                  <a:gd name="T0" fmla="*/ 2662 w 7102"/>
                  <a:gd name="T1" fmla="*/ 143 h 4024"/>
                  <a:gd name="T2" fmla="*/ 1712 w 7102"/>
                  <a:gd name="T3" fmla="*/ 627 h 4024"/>
                  <a:gd name="T4" fmla="*/ 1690 w 7102"/>
                  <a:gd name="T5" fmla="*/ 634 h 4024"/>
                  <a:gd name="T6" fmla="*/ 901 w 7102"/>
                  <a:gd name="T7" fmla="*/ 784 h 4024"/>
                  <a:gd name="T8" fmla="*/ 923 w 7102"/>
                  <a:gd name="T9" fmla="*/ 777 h 4024"/>
                  <a:gd name="T10" fmla="*/ 601 w 7102"/>
                  <a:gd name="T11" fmla="*/ 944 h 4024"/>
                  <a:gd name="T12" fmla="*/ 124 w 7102"/>
                  <a:gd name="T13" fmla="*/ 1257 h 4024"/>
                  <a:gd name="T14" fmla="*/ 160 w 7102"/>
                  <a:gd name="T15" fmla="*/ 1190 h 4024"/>
                  <a:gd name="T16" fmla="*/ 160 w 7102"/>
                  <a:gd name="T17" fmla="*/ 1674 h 4024"/>
                  <a:gd name="T18" fmla="*/ 137 w 7102"/>
                  <a:gd name="T19" fmla="*/ 1617 h 4024"/>
                  <a:gd name="T20" fmla="*/ 620 w 7102"/>
                  <a:gd name="T21" fmla="*/ 2101 h 4024"/>
                  <a:gd name="T22" fmla="*/ 578 w 7102"/>
                  <a:gd name="T23" fmla="*/ 2079 h 4024"/>
                  <a:gd name="T24" fmla="*/ 1528 w 7102"/>
                  <a:gd name="T25" fmla="*/ 2246 h 4024"/>
                  <a:gd name="T26" fmla="*/ 1514 w 7102"/>
                  <a:gd name="T27" fmla="*/ 2245 h 4024"/>
                  <a:gd name="T28" fmla="*/ 2465 w 7102"/>
                  <a:gd name="T29" fmla="*/ 2245 h 4024"/>
                  <a:gd name="T30" fmla="*/ 2485 w 7102"/>
                  <a:gd name="T31" fmla="*/ 2247 h 4024"/>
                  <a:gd name="T32" fmla="*/ 3129 w 7102"/>
                  <a:gd name="T33" fmla="*/ 2414 h 4024"/>
                  <a:gd name="T34" fmla="*/ 4085 w 7102"/>
                  <a:gd name="T35" fmla="*/ 2733 h 4024"/>
                  <a:gd name="T36" fmla="*/ 4060 w 7102"/>
                  <a:gd name="T37" fmla="*/ 2729 h 4024"/>
                  <a:gd name="T38" fmla="*/ 4865 w 7102"/>
                  <a:gd name="T39" fmla="*/ 2729 h 4024"/>
                  <a:gd name="T40" fmla="*/ 4879 w 7102"/>
                  <a:gd name="T41" fmla="*/ 2730 h 4024"/>
                  <a:gd name="T42" fmla="*/ 5830 w 7102"/>
                  <a:gd name="T43" fmla="*/ 2897 h 4024"/>
                  <a:gd name="T44" fmla="*/ 5894 w 7102"/>
                  <a:gd name="T45" fmla="*/ 2959 h 4024"/>
                  <a:gd name="T46" fmla="*/ 5860 w 7102"/>
                  <a:gd name="T47" fmla="*/ 3042 h 4024"/>
                  <a:gd name="T48" fmla="*/ 5376 w 7102"/>
                  <a:gd name="T49" fmla="*/ 3359 h 4024"/>
                  <a:gd name="T50" fmla="*/ 5390 w 7102"/>
                  <a:gd name="T51" fmla="*/ 3348 h 4024"/>
                  <a:gd name="T52" fmla="*/ 4923 w 7102"/>
                  <a:gd name="T53" fmla="*/ 3832 h 4024"/>
                  <a:gd name="T54" fmla="*/ 4876 w 7102"/>
                  <a:gd name="T55" fmla="*/ 3697 h 4024"/>
                  <a:gd name="T56" fmla="*/ 6148 w 7102"/>
                  <a:gd name="T57" fmla="*/ 3864 h 4024"/>
                  <a:gd name="T58" fmla="*/ 6124 w 7102"/>
                  <a:gd name="T59" fmla="*/ 3865 h 4024"/>
                  <a:gd name="T60" fmla="*/ 7075 w 7102"/>
                  <a:gd name="T61" fmla="*/ 3698 h 4024"/>
                  <a:gd name="T62" fmla="*/ 7102 w 7102"/>
                  <a:gd name="T63" fmla="*/ 3855 h 4024"/>
                  <a:gd name="T64" fmla="*/ 6152 w 7102"/>
                  <a:gd name="T65" fmla="*/ 4022 h 4024"/>
                  <a:gd name="T66" fmla="*/ 6128 w 7102"/>
                  <a:gd name="T67" fmla="*/ 4023 h 4024"/>
                  <a:gd name="T68" fmla="*/ 4855 w 7102"/>
                  <a:gd name="T69" fmla="*/ 3856 h 4024"/>
                  <a:gd name="T70" fmla="*/ 4790 w 7102"/>
                  <a:gd name="T71" fmla="*/ 3803 h 4024"/>
                  <a:gd name="T72" fmla="*/ 4808 w 7102"/>
                  <a:gd name="T73" fmla="*/ 3721 h 4024"/>
                  <a:gd name="T74" fmla="*/ 5275 w 7102"/>
                  <a:gd name="T75" fmla="*/ 3237 h 4024"/>
                  <a:gd name="T76" fmla="*/ 5289 w 7102"/>
                  <a:gd name="T77" fmla="*/ 3226 h 4024"/>
                  <a:gd name="T78" fmla="*/ 5772 w 7102"/>
                  <a:gd name="T79" fmla="*/ 2909 h 4024"/>
                  <a:gd name="T80" fmla="*/ 5802 w 7102"/>
                  <a:gd name="T81" fmla="*/ 3054 h 4024"/>
                  <a:gd name="T82" fmla="*/ 4851 w 7102"/>
                  <a:gd name="T83" fmla="*/ 2887 h 4024"/>
                  <a:gd name="T84" fmla="*/ 4865 w 7102"/>
                  <a:gd name="T85" fmla="*/ 2889 h 4024"/>
                  <a:gd name="T86" fmla="*/ 4060 w 7102"/>
                  <a:gd name="T87" fmla="*/ 2889 h 4024"/>
                  <a:gd name="T88" fmla="*/ 4034 w 7102"/>
                  <a:gd name="T89" fmla="*/ 2884 h 4024"/>
                  <a:gd name="T90" fmla="*/ 3089 w 7102"/>
                  <a:gd name="T91" fmla="*/ 2569 h 4024"/>
                  <a:gd name="T92" fmla="*/ 2445 w 7102"/>
                  <a:gd name="T93" fmla="*/ 2402 h 4024"/>
                  <a:gd name="T94" fmla="*/ 2465 w 7102"/>
                  <a:gd name="T95" fmla="*/ 2405 h 4024"/>
                  <a:gd name="T96" fmla="*/ 1514 w 7102"/>
                  <a:gd name="T97" fmla="*/ 2405 h 4024"/>
                  <a:gd name="T98" fmla="*/ 1500 w 7102"/>
                  <a:gd name="T99" fmla="*/ 2403 h 4024"/>
                  <a:gd name="T100" fmla="*/ 550 w 7102"/>
                  <a:gd name="T101" fmla="*/ 2236 h 4024"/>
                  <a:gd name="T102" fmla="*/ 507 w 7102"/>
                  <a:gd name="T103" fmla="*/ 2214 h 4024"/>
                  <a:gd name="T104" fmla="*/ 24 w 7102"/>
                  <a:gd name="T105" fmla="*/ 1730 h 4024"/>
                  <a:gd name="T106" fmla="*/ 0 w 7102"/>
                  <a:gd name="T107" fmla="*/ 1674 h 4024"/>
                  <a:gd name="T108" fmla="*/ 0 w 7102"/>
                  <a:gd name="T109" fmla="*/ 1190 h 4024"/>
                  <a:gd name="T110" fmla="*/ 37 w 7102"/>
                  <a:gd name="T111" fmla="*/ 1123 h 4024"/>
                  <a:gd name="T112" fmla="*/ 527 w 7102"/>
                  <a:gd name="T113" fmla="*/ 802 h 4024"/>
                  <a:gd name="T114" fmla="*/ 849 w 7102"/>
                  <a:gd name="T115" fmla="*/ 635 h 4024"/>
                  <a:gd name="T116" fmla="*/ 871 w 7102"/>
                  <a:gd name="T117" fmla="*/ 627 h 4024"/>
                  <a:gd name="T118" fmla="*/ 1660 w 7102"/>
                  <a:gd name="T119" fmla="*/ 477 h 4024"/>
                  <a:gd name="T120" fmla="*/ 1639 w 7102"/>
                  <a:gd name="T121" fmla="*/ 484 h 4024"/>
                  <a:gd name="T122" fmla="*/ 2590 w 7102"/>
                  <a:gd name="T123" fmla="*/ 0 h 4024"/>
                  <a:gd name="T124" fmla="*/ 2662 w 7102"/>
                  <a:gd name="T125" fmla="*/ 143 h 4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02" h="4024">
                    <a:moveTo>
                      <a:pt x="2662" y="143"/>
                    </a:moveTo>
                    <a:lnTo>
                      <a:pt x="1712" y="627"/>
                    </a:lnTo>
                    <a:cubicBezTo>
                      <a:pt x="1705" y="630"/>
                      <a:pt x="1698" y="633"/>
                      <a:pt x="1690" y="634"/>
                    </a:cubicBezTo>
                    <a:lnTo>
                      <a:pt x="901" y="784"/>
                    </a:lnTo>
                    <a:lnTo>
                      <a:pt x="923" y="777"/>
                    </a:lnTo>
                    <a:lnTo>
                      <a:pt x="601" y="944"/>
                    </a:lnTo>
                    <a:lnTo>
                      <a:pt x="124" y="1257"/>
                    </a:lnTo>
                    <a:lnTo>
                      <a:pt x="160" y="1190"/>
                    </a:lnTo>
                    <a:lnTo>
                      <a:pt x="160" y="1674"/>
                    </a:lnTo>
                    <a:lnTo>
                      <a:pt x="137" y="1617"/>
                    </a:lnTo>
                    <a:lnTo>
                      <a:pt x="620" y="2101"/>
                    </a:lnTo>
                    <a:lnTo>
                      <a:pt x="578" y="2079"/>
                    </a:lnTo>
                    <a:lnTo>
                      <a:pt x="1528" y="2246"/>
                    </a:lnTo>
                    <a:lnTo>
                      <a:pt x="1514" y="2245"/>
                    </a:lnTo>
                    <a:lnTo>
                      <a:pt x="2465" y="2245"/>
                    </a:lnTo>
                    <a:cubicBezTo>
                      <a:pt x="2472" y="2245"/>
                      <a:pt x="2478" y="2245"/>
                      <a:pt x="2485" y="2247"/>
                    </a:cubicBezTo>
                    <a:lnTo>
                      <a:pt x="3129" y="2414"/>
                    </a:lnTo>
                    <a:lnTo>
                      <a:pt x="4085" y="2733"/>
                    </a:lnTo>
                    <a:lnTo>
                      <a:pt x="4060" y="2729"/>
                    </a:lnTo>
                    <a:lnTo>
                      <a:pt x="4865" y="2729"/>
                    </a:lnTo>
                    <a:cubicBezTo>
                      <a:pt x="4870" y="2729"/>
                      <a:pt x="4875" y="2729"/>
                      <a:pt x="4879" y="2730"/>
                    </a:cubicBezTo>
                    <a:lnTo>
                      <a:pt x="5830" y="2897"/>
                    </a:lnTo>
                    <a:cubicBezTo>
                      <a:pt x="5862" y="2902"/>
                      <a:pt x="5887" y="2927"/>
                      <a:pt x="5894" y="2959"/>
                    </a:cubicBezTo>
                    <a:cubicBezTo>
                      <a:pt x="5901" y="2991"/>
                      <a:pt x="5887" y="3024"/>
                      <a:pt x="5860" y="3042"/>
                    </a:cubicBezTo>
                    <a:lnTo>
                      <a:pt x="5376" y="3359"/>
                    </a:lnTo>
                    <a:lnTo>
                      <a:pt x="5390" y="3348"/>
                    </a:lnTo>
                    <a:lnTo>
                      <a:pt x="4923" y="3832"/>
                    </a:lnTo>
                    <a:lnTo>
                      <a:pt x="4876" y="3697"/>
                    </a:lnTo>
                    <a:lnTo>
                      <a:pt x="6148" y="3864"/>
                    </a:lnTo>
                    <a:lnTo>
                      <a:pt x="6124" y="3865"/>
                    </a:lnTo>
                    <a:lnTo>
                      <a:pt x="7075" y="3698"/>
                    </a:lnTo>
                    <a:lnTo>
                      <a:pt x="7102" y="3855"/>
                    </a:lnTo>
                    <a:lnTo>
                      <a:pt x="6152" y="4022"/>
                    </a:lnTo>
                    <a:cubicBezTo>
                      <a:pt x="6144" y="4024"/>
                      <a:pt x="6136" y="4024"/>
                      <a:pt x="6128" y="4023"/>
                    </a:cubicBezTo>
                    <a:lnTo>
                      <a:pt x="4855" y="3856"/>
                    </a:lnTo>
                    <a:cubicBezTo>
                      <a:pt x="4825" y="3852"/>
                      <a:pt x="4800" y="3831"/>
                      <a:pt x="4790" y="3803"/>
                    </a:cubicBezTo>
                    <a:cubicBezTo>
                      <a:pt x="4780" y="3774"/>
                      <a:pt x="4787" y="3743"/>
                      <a:pt x="4808" y="3721"/>
                    </a:cubicBezTo>
                    <a:lnTo>
                      <a:pt x="5275" y="3237"/>
                    </a:lnTo>
                    <a:cubicBezTo>
                      <a:pt x="5279" y="3233"/>
                      <a:pt x="5284" y="3229"/>
                      <a:pt x="5289" y="3226"/>
                    </a:cubicBezTo>
                    <a:lnTo>
                      <a:pt x="5772" y="2909"/>
                    </a:lnTo>
                    <a:lnTo>
                      <a:pt x="5802" y="3054"/>
                    </a:lnTo>
                    <a:lnTo>
                      <a:pt x="4851" y="2887"/>
                    </a:lnTo>
                    <a:lnTo>
                      <a:pt x="4865" y="2889"/>
                    </a:lnTo>
                    <a:lnTo>
                      <a:pt x="4060" y="2889"/>
                    </a:lnTo>
                    <a:cubicBezTo>
                      <a:pt x="4051" y="2889"/>
                      <a:pt x="4043" y="2887"/>
                      <a:pt x="4034" y="2884"/>
                    </a:cubicBezTo>
                    <a:lnTo>
                      <a:pt x="3089" y="2569"/>
                    </a:lnTo>
                    <a:lnTo>
                      <a:pt x="2445" y="2402"/>
                    </a:lnTo>
                    <a:lnTo>
                      <a:pt x="2465" y="2405"/>
                    </a:lnTo>
                    <a:lnTo>
                      <a:pt x="1514" y="2405"/>
                    </a:lnTo>
                    <a:cubicBezTo>
                      <a:pt x="1510" y="2405"/>
                      <a:pt x="1505" y="2404"/>
                      <a:pt x="1500" y="2403"/>
                    </a:cubicBezTo>
                    <a:lnTo>
                      <a:pt x="550" y="2236"/>
                    </a:lnTo>
                    <a:cubicBezTo>
                      <a:pt x="534" y="2234"/>
                      <a:pt x="519" y="2226"/>
                      <a:pt x="507" y="2214"/>
                    </a:cubicBezTo>
                    <a:lnTo>
                      <a:pt x="24" y="1730"/>
                    </a:lnTo>
                    <a:cubicBezTo>
                      <a:pt x="9" y="1715"/>
                      <a:pt x="0" y="1695"/>
                      <a:pt x="0" y="1674"/>
                    </a:cubicBezTo>
                    <a:lnTo>
                      <a:pt x="0" y="1190"/>
                    </a:lnTo>
                    <a:cubicBezTo>
                      <a:pt x="0" y="1163"/>
                      <a:pt x="14" y="1138"/>
                      <a:pt x="37" y="1123"/>
                    </a:cubicBezTo>
                    <a:lnTo>
                      <a:pt x="527" y="802"/>
                    </a:lnTo>
                    <a:lnTo>
                      <a:pt x="849" y="635"/>
                    </a:lnTo>
                    <a:cubicBezTo>
                      <a:pt x="856" y="631"/>
                      <a:pt x="863" y="629"/>
                      <a:pt x="871" y="627"/>
                    </a:cubicBezTo>
                    <a:lnTo>
                      <a:pt x="1660" y="477"/>
                    </a:lnTo>
                    <a:lnTo>
                      <a:pt x="1639" y="484"/>
                    </a:lnTo>
                    <a:lnTo>
                      <a:pt x="2590" y="0"/>
                    </a:lnTo>
                    <a:lnTo>
                      <a:pt x="2662" y="143"/>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3" name="Freeform 94"/>
              <p:cNvSpPr>
                <a:spLocks/>
              </p:cNvSpPr>
              <p:nvPr/>
            </p:nvSpPr>
            <p:spPr bwMode="auto">
              <a:xfrm>
                <a:off x="2790826" y="2916238"/>
                <a:ext cx="2162175" cy="342900"/>
              </a:xfrm>
              <a:custGeom>
                <a:avLst/>
                <a:gdLst>
                  <a:gd name="T0" fmla="*/ 1165 w 12747"/>
                  <a:gd name="T1" fmla="*/ 80 h 2016"/>
                  <a:gd name="T2" fmla="*/ 689 w 12747"/>
                  <a:gd name="T3" fmla="*/ 80 h 2016"/>
                  <a:gd name="T4" fmla="*/ 319 w 12747"/>
                  <a:gd name="T5" fmla="*/ 138 h 2016"/>
                  <a:gd name="T6" fmla="*/ 79 w 12747"/>
                  <a:gd name="T7" fmla="*/ 542 h 2016"/>
                  <a:gd name="T8" fmla="*/ 151 w 12747"/>
                  <a:gd name="T9" fmla="*/ 570 h 2016"/>
                  <a:gd name="T10" fmla="*/ 389 w 12747"/>
                  <a:gd name="T11" fmla="*/ 734 h 2016"/>
                  <a:gd name="T12" fmla="*/ 762 w 12747"/>
                  <a:gd name="T13" fmla="*/ 726 h 2016"/>
                  <a:gd name="T14" fmla="*/ 1094 w 12747"/>
                  <a:gd name="T15" fmla="*/ 803 h 2016"/>
                  <a:gd name="T16" fmla="*/ 1315 w 12747"/>
                  <a:gd name="T17" fmla="*/ 728 h 2016"/>
                  <a:gd name="T18" fmla="*/ 1573 w 12747"/>
                  <a:gd name="T19" fmla="*/ 803 h 2016"/>
                  <a:gd name="T20" fmla="*/ 1601 w 12747"/>
                  <a:gd name="T21" fmla="*/ 925 h 2016"/>
                  <a:gd name="T22" fmla="*/ 1670 w 12747"/>
                  <a:gd name="T23" fmla="*/ 981 h 2016"/>
                  <a:gd name="T24" fmla="*/ 1964 w 12747"/>
                  <a:gd name="T25" fmla="*/ 968 h 2016"/>
                  <a:gd name="T26" fmla="*/ 2775 w 12747"/>
                  <a:gd name="T27" fmla="*/ 1212 h 2016"/>
                  <a:gd name="T28" fmla="*/ 2806 w 12747"/>
                  <a:gd name="T29" fmla="*/ 1141 h 2016"/>
                  <a:gd name="T30" fmla="*/ 3159 w 12747"/>
                  <a:gd name="T31" fmla="*/ 1127 h 2016"/>
                  <a:gd name="T32" fmla="*/ 3501 w 12747"/>
                  <a:gd name="T33" fmla="*/ 1132 h 2016"/>
                  <a:gd name="T34" fmla="*/ 3635 w 12747"/>
                  <a:gd name="T35" fmla="*/ 1210 h 2016"/>
                  <a:gd name="T36" fmla="*/ 3998 w 12747"/>
                  <a:gd name="T37" fmla="*/ 1250 h 2016"/>
                  <a:gd name="T38" fmla="*/ 3996 w 12747"/>
                  <a:gd name="T39" fmla="*/ 1338 h 2016"/>
                  <a:gd name="T40" fmla="*/ 3884 w 12747"/>
                  <a:gd name="T41" fmla="*/ 1528 h 2016"/>
                  <a:gd name="T42" fmla="*/ 5719 w 12747"/>
                  <a:gd name="T43" fmla="*/ 1938 h 2016"/>
                  <a:gd name="T44" fmla="*/ 7308 w 12747"/>
                  <a:gd name="T45" fmla="*/ 1936 h 2016"/>
                  <a:gd name="T46" fmla="*/ 9934 w 12747"/>
                  <a:gd name="T47" fmla="*/ 1697 h 2016"/>
                  <a:gd name="T48" fmla="*/ 10417 w 12747"/>
                  <a:gd name="T49" fmla="*/ 1528 h 2016"/>
                  <a:gd name="T50" fmla="*/ 11545 w 12747"/>
                  <a:gd name="T51" fmla="*/ 1370 h 2016"/>
                  <a:gd name="T52" fmla="*/ 12732 w 12747"/>
                  <a:gd name="T53" fmla="*/ 1690 h 2016"/>
                  <a:gd name="T54" fmla="*/ 11542 w 12747"/>
                  <a:gd name="T55" fmla="*/ 1449 h 2016"/>
                  <a:gd name="T56" fmla="*/ 10436 w 12747"/>
                  <a:gd name="T57" fmla="*/ 1605 h 2016"/>
                  <a:gd name="T58" fmla="*/ 9950 w 12747"/>
                  <a:gd name="T59" fmla="*/ 1774 h 2016"/>
                  <a:gd name="T60" fmla="*/ 5709 w 12747"/>
                  <a:gd name="T61" fmla="*/ 2016 h 2016"/>
                  <a:gd name="T62" fmla="*/ 4347 w 12747"/>
                  <a:gd name="T63" fmla="*/ 1690 h 2016"/>
                  <a:gd name="T64" fmla="*/ 3843 w 12747"/>
                  <a:gd name="T65" fmla="*/ 1588 h 2016"/>
                  <a:gd name="T66" fmla="*/ 3920 w 12747"/>
                  <a:gd name="T67" fmla="*/ 1313 h 2016"/>
                  <a:gd name="T68" fmla="*/ 3918 w 12747"/>
                  <a:gd name="T69" fmla="*/ 1250 h 2016"/>
                  <a:gd name="T70" fmla="*/ 3635 w 12747"/>
                  <a:gd name="T71" fmla="*/ 1290 h 2016"/>
                  <a:gd name="T72" fmla="*/ 3463 w 12747"/>
                  <a:gd name="T73" fmla="*/ 1202 h 2016"/>
                  <a:gd name="T74" fmla="*/ 3159 w 12747"/>
                  <a:gd name="T75" fmla="*/ 1207 h 2016"/>
                  <a:gd name="T76" fmla="*/ 2866 w 12747"/>
                  <a:gd name="T77" fmla="*/ 1193 h 2016"/>
                  <a:gd name="T78" fmla="*/ 2752 w 12747"/>
                  <a:gd name="T79" fmla="*/ 1289 h 2016"/>
                  <a:gd name="T80" fmla="*/ 1964 w 12747"/>
                  <a:gd name="T81" fmla="*/ 1048 h 2016"/>
                  <a:gd name="T82" fmla="*/ 1613 w 12747"/>
                  <a:gd name="T83" fmla="*/ 1036 h 2016"/>
                  <a:gd name="T84" fmla="*/ 1521 w 12747"/>
                  <a:gd name="T85" fmla="*/ 925 h 2016"/>
                  <a:gd name="T86" fmla="*/ 1549 w 12747"/>
                  <a:gd name="T87" fmla="*/ 880 h 2016"/>
                  <a:gd name="T88" fmla="*/ 1339 w 12747"/>
                  <a:gd name="T89" fmla="*/ 805 h 2016"/>
                  <a:gd name="T90" fmla="*/ 1076 w 12747"/>
                  <a:gd name="T91" fmla="*/ 881 h 2016"/>
                  <a:gd name="T92" fmla="*/ 762 w 12747"/>
                  <a:gd name="T93" fmla="*/ 806 h 2016"/>
                  <a:gd name="T94" fmla="*/ 344 w 12747"/>
                  <a:gd name="T95" fmla="*/ 799 h 2016"/>
                  <a:gd name="T96" fmla="*/ 97 w 12747"/>
                  <a:gd name="T97" fmla="*/ 629 h 2016"/>
                  <a:gd name="T98" fmla="*/ 7 w 12747"/>
                  <a:gd name="T99" fmla="*/ 507 h 2016"/>
                  <a:gd name="T100" fmla="*/ 252 w 12747"/>
                  <a:gd name="T101" fmla="*/ 93 h 2016"/>
                  <a:gd name="T102" fmla="*/ 674 w 12747"/>
                  <a:gd name="T103" fmla="*/ 1 h 2016"/>
                  <a:gd name="T104" fmla="*/ 1165 w 12747"/>
                  <a:gd name="T105" fmla="*/ 0 h 2016"/>
                  <a:gd name="T106" fmla="*/ 1722 w 12747"/>
                  <a:gd name="T107" fmla="*/ 8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47" h="2016">
                    <a:moveTo>
                      <a:pt x="1722" y="80"/>
                    </a:moveTo>
                    <a:lnTo>
                      <a:pt x="1165" y="80"/>
                    </a:lnTo>
                    <a:lnTo>
                      <a:pt x="681" y="80"/>
                    </a:lnTo>
                    <a:lnTo>
                      <a:pt x="689" y="80"/>
                    </a:lnTo>
                    <a:lnTo>
                      <a:pt x="293" y="155"/>
                    </a:lnTo>
                    <a:lnTo>
                      <a:pt x="319" y="138"/>
                    </a:lnTo>
                    <a:lnTo>
                      <a:pt x="157" y="380"/>
                    </a:lnTo>
                    <a:lnTo>
                      <a:pt x="79" y="542"/>
                    </a:lnTo>
                    <a:lnTo>
                      <a:pt x="71" y="495"/>
                    </a:lnTo>
                    <a:lnTo>
                      <a:pt x="151" y="570"/>
                    </a:lnTo>
                    <a:lnTo>
                      <a:pt x="147" y="567"/>
                    </a:lnTo>
                    <a:lnTo>
                      <a:pt x="389" y="734"/>
                    </a:lnTo>
                    <a:lnTo>
                      <a:pt x="366" y="726"/>
                    </a:lnTo>
                    <a:lnTo>
                      <a:pt x="762" y="726"/>
                    </a:lnTo>
                    <a:cubicBezTo>
                      <a:pt x="765" y="726"/>
                      <a:pt x="768" y="727"/>
                      <a:pt x="771" y="728"/>
                    </a:cubicBezTo>
                    <a:lnTo>
                      <a:pt x="1094" y="803"/>
                    </a:lnTo>
                    <a:lnTo>
                      <a:pt x="1073" y="803"/>
                    </a:lnTo>
                    <a:lnTo>
                      <a:pt x="1315" y="728"/>
                    </a:lnTo>
                    <a:cubicBezTo>
                      <a:pt x="1323" y="726"/>
                      <a:pt x="1331" y="726"/>
                      <a:pt x="1339" y="728"/>
                    </a:cubicBezTo>
                    <a:lnTo>
                      <a:pt x="1573" y="803"/>
                    </a:lnTo>
                    <a:cubicBezTo>
                      <a:pt x="1590" y="809"/>
                      <a:pt x="1601" y="824"/>
                      <a:pt x="1601" y="842"/>
                    </a:cubicBezTo>
                    <a:lnTo>
                      <a:pt x="1601" y="925"/>
                    </a:lnTo>
                    <a:lnTo>
                      <a:pt x="1590" y="897"/>
                    </a:lnTo>
                    <a:lnTo>
                      <a:pt x="1670" y="981"/>
                    </a:lnTo>
                    <a:lnTo>
                      <a:pt x="1642" y="968"/>
                    </a:lnTo>
                    <a:lnTo>
                      <a:pt x="1964" y="968"/>
                    </a:lnTo>
                    <a:cubicBezTo>
                      <a:pt x="1968" y="968"/>
                      <a:pt x="1972" y="969"/>
                      <a:pt x="1976" y="970"/>
                    </a:cubicBezTo>
                    <a:lnTo>
                      <a:pt x="2775" y="1212"/>
                    </a:lnTo>
                    <a:lnTo>
                      <a:pt x="2733" y="1224"/>
                    </a:lnTo>
                    <a:lnTo>
                      <a:pt x="2806" y="1141"/>
                    </a:lnTo>
                    <a:cubicBezTo>
                      <a:pt x="2814" y="1132"/>
                      <a:pt x="2825" y="1127"/>
                      <a:pt x="2836" y="1127"/>
                    </a:cubicBezTo>
                    <a:lnTo>
                      <a:pt x="3159" y="1127"/>
                    </a:lnTo>
                    <a:lnTo>
                      <a:pt x="3482" y="1127"/>
                    </a:lnTo>
                    <a:cubicBezTo>
                      <a:pt x="3488" y="1127"/>
                      <a:pt x="3495" y="1129"/>
                      <a:pt x="3501" y="1132"/>
                    </a:cubicBezTo>
                    <a:lnTo>
                      <a:pt x="3654" y="1215"/>
                    </a:lnTo>
                    <a:lnTo>
                      <a:pt x="3635" y="1210"/>
                    </a:lnTo>
                    <a:lnTo>
                      <a:pt x="3958" y="1210"/>
                    </a:lnTo>
                    <a:cubicBezTo>
                      <a:pt x="3980" y="1210"/>
                      <a:pt x="3998" y="1228"/>
                      <a:pt x="3998" y="1250"/>
                    </a:cubicBezTo>
                    <a:lnTo>
                      <a:pt x="3998" y="1326"/>
                    </a:lnTo>
                    <a:cubicBezTo>
                      <a:pt x="3998" y="1330"/>
                      <a:pt x="3997" y="1334"/>
                      <a:pt x="3996" y="1338"/>
                    </a:cubicBezTo>
                    <a:lnTo>
                      <a:pt x="3915" y="1580"/>
                    </a:lnTo>
                    <a:lnTo>
                      <a:pt x="3884" y="1528"/>
                    </a:lnTo>
                    <a:lnTo>
                      <a:pt x="4360" y="1612"/>
                    </a:lnTo>
                    <a:lnTo>
                      <a:pt x="5719" y="1938"/>
                    </a:lnTo>
                    <a:lnTo>
                      <a:pt x="5709" y="1936"/>
                    </a:lnTo>
                    <a:lnTo>
                      <a:pt x="7308" y="1936"/>
                    </a:lnTo>
                    <a:lnTo>
                      <a:pt x="9943" y="1695"/>
                    </a:lnTo>
                    <a:lnTo>
                      <a:pt x="9934" y="1697"/>
                    </a:lnTo>
                    <a:lnTo>
                      <a:pt x="10410" y="1530"/>
                    </a:lnTo>
                    <a:cubicBezTo>
                      <a:pt x="10412" y="1529"/>
                      <a:pt x="10415" y="1528"/>
                      <a:pt x="10417" y="1528"/>
                    </a:cubicBezTo>
                    <a:lnTo>
                      <a:pt x="11531" y="1369"/>
                    </a:lnTo>
                    <a:cubicBezTo>
                      <a:pt x="11536" y="1369"/>
                      <a:pt x="11540" y="1369"/>
                      <a:pt x="11545" y="1370"/>
                    </a:cubicBezTo>
                    <a:lnTo>
                      <a:pt x="12747" y="1612"/>
                    </a:lnTo>
                    <a:lnTo>
                      <a:pt x="12732" y="1690"/>
                    </a:lnTo>
                    <a:lnTo>
                      <a:pt x="11529" y="1448"/>
                    </a:lnTo>
                    <a:lnTo>
                      <a:pt x="11542" y="1449"/>
                    </a:lnTo>
                    <a:lnTo>
                      <a:pt x="10429" y="1607"/>
                    </a:lnTo>
                    <a:lnTo>
                      <a:pt x="10436" y="1605"/>
                    </a:lnTo>
                    <a:lnTo>
                      <a:pt x="9960" y="1772"/>
                    </a:lnTo>
                    <a:cubicBezTo>
                      <a:pt x="9957" y="1773"/>
                      <a:pt x="9954" y="1774"/>
                      <a:pt x="9950" y="1774"/>
                    </a:cubicBezTo>
                    <a:lnTo>
                      <a:pt x="7308" y="2016"/>
                    </a:lnTo>
                    <a:lnTo>
                      <a:pt x="5709" y="2016"/>
                    </a:lnTo>
                    <a:cubicBezTo>
                      <a:pt x="5706" y="2016"/>
                      <a:pt x="5703" y="2016"/>
                      <a:pt x="5700" y="2015"/>
                    </a:cubicBezTo>
                    <a:lnTo>
                      <a:pt x="4347" y="1690"/>
                    </a:lnTo>
                    <a:lnTo>
                      <a:pt x="3870" y="1607"/>
                    </a:lnTo>
                    <a:cubicBezTo>
                      <a:pt x="3859" y="1605"/>
                      <a:pt x="3849" y="1598"/>
                      <a:pt x="3843" y="1588"/>
                    </a:cubicBezTo>
                    <a:cubicBezTo>
                      <a:pt x="3837" y="1578"/>
                      <a:pt x="3836" y="1566"/>
                      <a:pt x="3839" y="1555"/>
                    </a:cubicBezTo>
                    <a:lnTo>
                      <a:pt x="3920" y="1313"/>
                    </a:lnTo>
                    <a:lnTo>
                      <a:pt x="3918" y="1326"/>
                    </a:lnTo>
                    <a:lnTo>
                      <a:pt x="3918" y="1250"/>
                    </a:lnTo>
                    <a:lnTo>
                      <a:pt x="3958" y="1290"/>
                    </a:lnTo>
                    <a:lnTo>
                      <a:pt x="3635" y="1290"/>
                    </a:lnTo>
                    <a:cubicBezTo>
                      <a:pt x="3628" y="1290"/>
                      <a:pt x="3622" y="1289"/>
                      <a:pt x="3616" y="1286"/>
                    </a:cubicBezTo>
                    <a:lnTo>
                      <a:pt x="3463" y="1202"/>
                    </a:lnTo>
                    <a:lnTo>
                      <a:pt x="3482" y="1207"/>
                    </a:lnTo>
                    <a:lnTo>
                      <a:pt x="3159" y="1207"/>
                    </a:lnTo>
                    <a:lnTo>
                      <a:pt x="2836" y="1207"/>
                    </a:lnTo>
                    <a:lnTo>
                      <a:pt x="2866" y="1193"/>
                    </a:lnTo>
                    <a:lnTo>
                      <a:pt x="2794" y="1277"/>
                    </a:lnTo>
                    <a:cubicBezTo>
                      <a:pt x="2783" y="1289"/>
                      <a:pt x="2767" y="1293"/>
                      <a:pt x="2752" y="1289"/>
                    </a:cubicBezTo>
                    <a:lnTo>
                      <a:pt x="1953" y="1047"/>
                    </a:lnTo>
                    <a:lnTo>
                      <a:pt x="1964" y="1048"/>
                    </a:lnTo>
                    <a:lnTo>
                      <a:pt x="1642" y="1048"/>
                    </a:lnTo>
                    <a:cubicBezTo>
                      <a:pt x="1631" y="1048"/>
                      <a:pt x="1620" y="1044"/>
                      <a:pt x="1613" y="1036"/>
                    </a:cubicBezTo>
                    <a:lnTo>
                      <a:pt x="1532" y="953"/>
                    </a:lnTo>
                    <a:cubicBezTo>
                      <a:pt x="1525" y="945"/>
                      <a:pt x="1521" y="935"/>
                      <a:pt x="1521" y="925"/>
                    </a:cubicBezTo>
                    <a:lnTo>
                      <a:pt x="1521" y="842"/>
                    </a:lnTo>
                    <a:lnTo>
                      <a:pt x="1549" y="880"/>
                    </a:lnTo>
                    <a:lnTo>
                      <a:pt x="1315" y="805"/>
                    </a:lnTo>
                    <a:lnTo>
                      <a:pt x="1339" y="805"/>
                    </a:lnTo>
                    <a:lnTo>
                      <a:pt x="1097" y="880"/>
                    </a:lnTo>
                    <a:cubicBezTo>
                      <a:pt x="1090" y="882"/>
                      <a:pt x="1083" y="882"/>
                      <a:pt x="1076" y="881"/>
                    </a:cubicBezTo>
                    <a:lnTo>
                      <a:pt x="753" y="805"/>
                    </a:lnTo>
                    <a:lnTo>
                      <a:pt x="762" y="806"/>
                    </a:lnTo>
                    <a:lnTo>
                      <a:pt x="366" y="806"/>
                    </a:lnTo>
                    <a:cubicBezTo>
                      <a:pt x="358" y="806"/>
                      <a:pt x="350" y="804"/>
                      <a:pt x="344" y="799"/>
                    </a:cubicBezTo>
                    <a:lnTo>
                      <a:pt x="101" y="633"/>
                    </a:lnTo>
                    <a:cubicBezTo>
                      <a:pt x="100" y="631"/>
                      <a:pt x="98" y="630"/>
                      <a:pt x="97" y="629"/>
                    </a:cubicBezTo>
                    <a:lnTo>
                      <a:pt x="16" y="554"/>
                    </a:lnTo>
                    <a:cubicBezTo>
                      <a:pt x="3" y="542"/>
                      <a:pt x="0" y="523"/>
                      <a:pt x="7" y="507"/>
                    </a:cubicBezTo>
                    <a:lnTo>
                      <a:pt x="91" y="335"/>
                    </a:lnTo>
                    <a:lnTo>
                      <a:pt x="252" y="93"/>
                    </a:lnTo>
                    <a:cubicBezTo>
                      <a:pt x="258" y="84"/>
                      <a:pt x="268" y="78"/>
                      <a:pt x="278" y="76"/>
                    </a:cubicBezTo>
                    <a:lnTo>
                      <a:pt x="674" y="1"/>
                    </a:lnTo>
                    <a:cubicBezTo>
                      <a:pt x="676" y="1"/>
                      <a:pt x="679" y="0"/>
                      <a:pt x="681" y="0"/>
                    </a:cubicBezTo>
                    <a:lnTo>
                      <a:pt x="1165" y="0"/>
                    </a:lnTo>
                    <a:lnTo>
                      <a:pt x="1722" y="0"/>
                    </a:lnTo>
                    <a:lnTo>
                      <a:pt x="1722" y="8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4" name="Freeform 95"/>
              <p:cNvSpPr>
                <a:spLocks/>
              </p:cNvSpPr>
              <p:nvPr/>
            </p:nvSpPr>
            <p:spPr bwMode="auto">
              <a:xfrm>
                <a:off x="4625976" y="3176588"/>
                <a:ext cx="1493838" cy="107950"/>
              </a:xfrm>
              <a:custGeom>
                <a:avLst/>
                <a:gdLst>
                  <a:gd name="T0" fmla="*/ 0 w 4400"/>
                  <a:gd name="T1" fmla="*/ 238 h 320"/>
                  <a:gd name="T2" fmla="*/ 162 w 4400"/>
                  <a:gd name="T3" fmla="*/ 238 h 320"/>
                  <a:gd name="T4" fmla="*/ 158 w 4400"/>
                  <a:gd name="T5" fmla="*/ 239 h 320"/>
                  <a:gd name="T6" fmla="*/ 319 w 4400"/>
                  <a:gd name="T7" fmla="*/ 202 h 320"/>
                  <a:gd name="T8" fmla="*/ 327 w 4400"/>
                  <a:gd name="T9" fmla="*/ 201 h 320"/>
                  <a:gd name="T10" fmla="*/ 565 w 4400"/>
                  <a:gd name="T11" fmla="*/ 239 h 320"/>
                  <a:gd name="T12" fmla="*/ 844 w 4400"/>
                  <a:gd name="T13" fmla="*/ 280 h 320"/>
                  <a:gd name="T14" fmla="*/ 838 w 4400"/>
                  <a:gd name="T15" fmla="*/ 280 h 320"/>
                  <a:gd name="T16" fmla="*/ 1158 w 4400"/>
                  <a:gd name="T17" fmla="*/ 238 h 320"/>
                  <a:gd name="T18" fmla="*/ 1362 w 4400"/>
                  <a:gd name="T19" fmla="*/ 238 h 320"/>
                  <a:gd name="T20" fmla="*/ 1520 w 4400"/>
                  <a:gd name="T21" fmla="*/ 238 h 320"/>
                  <a:gd name="T22" fmla="*/ 1516 w 4400"/>
                  <a:gd name="T23" fmla="*/ 239 h 320"/>
                  <a:gd name="T24" fmla="*/ 1718 w 4400"/>
                  <a:gd name="T25" fmla="*/ 202 h 320"/>
                  <a:gd name="T26" fmla="*/ 1722 w 4400"/>
                  <a:gd name="T27" fmla="*/ 201 h 320"/>
                  <a:gd name="T28" fmla="*/ 1920 w 4400"/>
                  <a:gd name="T29" fmla="*/ 201 h 320"/>
                  <a:gd name="T30" fmla="*/ 2239 w 4400"/>
                  <a:gd name="T31" fmla="*/ 201 h 320"/>
                  <a:gd name="T32" fmla="*/ 2520 w 4400"/>
                  <a:gd name="T33" fmla="*/ 238 h 320"/>
                  <a:gd name="T34" fmla="*/ 2639 w 4400"/>
                  <a:gd name="T35" fmla="*/ 238 h 320"/>
                  <a:gd name="T36" fmla="*/ 2633 w 4400"/>
                  <a:gd name="T37" fmla="*/ 239 h 320"/>
                  <a:gd name="T38" fmla="*/ 2992 w 4400"/>
                  <a:gd name="T39" fmla="*/ 120 h 320"/>
                  <a:gd name="T40" fmla="*/ 2997 w 4400"/>
                  <a:gd name="T41" fmla="*/ 119 h 320"/>
                  <a:gd name="T42" fmla="*/ 3437 w 4400"/>
                  <a:gd name="T43" fmla="*/ 82 h 320"/>
                  <a:gd name="T44" fmla="*/ 3920 w 4400"/>
                  <a:gd name="T45" fmla="*/ 82 h 320"/>
                  <a:gd name="T46" fmla="*/ 3916 w 4400"/>
                  <a:gd name="T47" fmla="*/ 82 h 320"/>
                  <a:gd name="T48" fmla="*/ 4393 w 4400"/>
                  <a:gd name="T49" fmla="*/ 0 h 320"/>
                  <a:gd name="T50" fmla="*/ 4400 w 4400"/>
                  <a:gd name="T51" fmla="*/ 39 h 320"/>
                  <a:gd name="T52" fmla="*/ 3923 w 4400"/>
                  <a:gd name="T53" fmla="*/ 122 h 320"/>
                  <a:gd name="T54" fmla="*/ 3920 w 4400"/>
                  <a:gd name="T55" fmla="*/ 122 h 320"/>
                  <a:gd name="T56" fmla="*/ 3441 w 4400"/>
                  <a:gd name="T57" fmla="*/ 122 h 320"/>
                  <a:gd name="T58" fmla="*/ 3000 w 4400"/>
                  <a:gd name="T59" fmla="*/ 159 h 320"/>
                  <a:gd name="T60" fmla="*/ 3005 w 4400"/>
                  <a:gd name="T61" fmla="*/ 158 h 320"/>
                  <a:gd name="T62" fmla="*/ 2645 w 4400"/>
                  <a:gd name="T63" fmla="*/ 277 h 320"/>
                  <a:gd name="T64" fmla="*/ 2639 w 4400"/>
                  <a:gd name="T65" fmla="*/ 278 h 320"/>
                  <a:gd name="T66" fmla="*/ 2515 w 4400"/>
                  <a:gd name="T67" fmla="*/ 278 h 320"/>
                  <a:gd name="T68" fmla="*/ 2239 w 4400"/>
                  <a:gd name="T69" fmla="*/ 241 h 320"/>
                  <a:gd name="T70" fmla="*/ 1920 w 4400"/>
                  <a:gd name="T71" fmla="*/ 241 h 320"/>
                  <a:gd name="T72" fmla="*/ 1722 w 4400"/>
                  <a:gd name="T73" fmla="*/ 241 h 320"/>
                  <a:gd name="T74" fmla="*/ 1725 w 4400"/>
                  <a:gd name="T75" fmla="*/ 241 h 320"/>
                  <a:gd name="T76" fmla="*/ 1523 w 4400"/>
                  <a:gd name="T77" fmla="*/ 278 h 320"/>
                  <a:gd name="T78" fmla="*/ 1520 w 4400"/>
                  <a:gd name="T79" fmla="*/ 278 h 320"/>
                  <a:gd name="T80" fmla="*/ 1362 w 4400"/>
                  <a:gd name="T81" fmla="*/ 278 h 320"/>
                  <a:gd name="T82" fmla="*/ 1163 w 4400"/>
                  <a:gd name="T83" fmla="*/ 278 h 320"/>
                  <a:gd name="T84" fmla="*/ 843 w 4400"/>
                  <a:gd name="T85" fmla="*/ 319 h 320"/>
                  <a:gd name="T86" fmla="*/ 838 w 4400"/>
                  <a:gd name="T87" fmla="*/ 319 h 320"/>
                  <a:gd name="T88" fmla="*/ 559 w 4400"/>
                  <a:gd name="T89" fmla="*/ 278 h 320"/>
                  <a:gd name="T90" fmla="*/ 321 w 4400"/>
                  <a:gd name="T91" fmla="*/ 241 h 320"/>
                  <a:gd name="T92" fmla="*/ 328 w 4400"/>
                  <a:gd name="T93" fmla="*/ 241 h 320"/>
                  <a:gd name="T94" fmla="*/ 167 w 4400"/>
                  <a:gd name="T95" fmla="*/ 278 h 320"/>
                  <a:gd name="T96" fmla="*/ 162 w 4400"/>
                  <a:gd name="T97" fmla="*/ 278 h 320"/>
                  <a:gd name="T98" fmla="*/ 0 w 4400"/>
                  <a:gd name="T99" fmla="*/ 278 h 320"/>
                  <a:gd name="T100" fmla="*/ 0 w 4400"/>
                  <a:gd name="T101" fmla="*/ 23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00" h="320">
                    <a:moveTo>
                      <a:pt x="0" y="238"/>
                    </a:moveTo>
                    <a:lnTo>
                      <a:pt x="162" y="238"/>
                    </a:lnTo>
                    <a:lnTo>
                      <a:pt x="158" y="239"/>
                    </a:lnTo>
                    <a:lnTo>
                      <a:pt x="319" y="202"/>
                    </a:lnTo>
                    <a:cubicBezTo>
                      <a:pt x="322" y="201"/>
                      <a:pt x="324" y="201"/>
                      <a:pt x="327" y="201"/>
                    </a:cubicBezTo>
                    <a:lnTo>
                      <a:pt x="565" y="239"/>
                    </a:lnTo>
                    <a:lnTo>
                      <a:pt x="844" y="280"/>
                    </a:lnTo>
                    <a:lnTo>
                      <a:pt x="838" y="280"/>
                    </a:lnTo>
                    <a:lnTo>
                      <a:pt x="1158" y="238"/>
                    </a:lnTo>
                    <a:lnTo>
                      <a:pt x="1362" y="238"/>
                    </a:lnTo>
                    <a:lnTo>
                      <a:pt x="1520" y="238"/>
                    </a:lnTo>
                    <a:lnTo>
                      <a:pt x="1516" y="239"/>
                    </a:lnTo>
                    <a:lnTo>
                      <a:pt x="1718" y="202"/>
                    </a:lnTo>
                    <a:cubicBezTo>
                      <a:pt x="1719" y="201"/>
                      <a:pt x="1720" y="201"/>
                      <a:pt x="1722" y="201"/>
                    </a:cubicBezTo>
                    <a:lnTo>
                      <a:pt x="1920" y="201"/>
                    </a:lnTo>
                    <a:lnTo>
                      <a:pt x="2239" y="201"/>
                    </a:lnTo>
                    <a:lnTo>
                      <a:pt x="2520" y="238"/>
                    </a:lnTo>
                    <a:lnTo>
                      <a:pt x="2639" y="238"/>
                    </a:lnTo>
                    <a:lnTo>
                      <a:pt x="2633" y="239"/>
                    </a:lnTo>
                    <a:lnTo>
                      <a:pt x="2992" y="120"/>
                    </a:lnTo>
                    <a:cubicBezTo>
                      <a:pt x="2994" y="119"/>
                      <a:pt x="2995" y="119"/>
                      <a:pt x="2997" y="119"/>
                    </a:cubicBezTo>
                    <a:lnTo>
                      <a:pt x="3437" y="82"/>
                    </a:lnTo>
                    <a:lnTo>
                      <a:pt x="3920" y="82"/>
                    </a:lnTo>
                    <a:lnTo>
                      <a:pt x="3916" y="82"/>
                    </a:lnTo>
                    <a:lnTo>
                      <a:pt x="4393" y="0"/>
                    </a:lnTo>
                    <a:lnTo>
                      <a:pt x="4400" y="39"/>
                    </a:lnTo>
                    <a:lnTo>
                      <a:pt x="3923" y="122"/>
                    </a:lnTo>
                    <a:cubicBezTo>
                      <a:pt x="3922" y="122"/>
                      <a:pt x="3921" y="122"/>
                      <a:pt x="3920" y="122"/>
                    </a:cubicBezTo>
                    <a:lnTo>
                      <a:pt x="3441" y="122"/>
                    </a:lnTo>
                    <a:lnTo>
                      <a:pt x="3000" y="159"/>
                    </a:lnTo>
                    <a:lnTo>
                      <a:pt x="3005" y="158"/>
                    </a:lnTo>
                    <a:lnTo>
                      <a:pt x="2645" y="277"/>
                    </a:lnTo>
                    <a:cubicBezTo>
                      <a:pt x="2643" y="278"/>
                      <a:pt x="2641" y="278"/>
                      <a:pt x="2639" y="278"/>
                    </a:cubicBezTo>
                    <a:lnTo>
                      <a:pt x="2515" y="278"/>
                    </a:lnTo>
                    <a:lnTo>
                      <a:pt x="2239" y="241"/>
                    </a:lnTo>
                    <a:lnTo>
                      <a:pt x="1920" y="241"/>
                    </a:lnTo>
                    <a:lnTo>
                      <a:pt x="1722" y="241"/>
                    </a:lnTo>
                    <a:lnTo>
                      <a:pt x="1725" y="241"/>
                    </a:lnTo>
                    <a:lnTo>
                      <a:pt x="1523" y="278"/>
                    </a:lnTo>
                    <a:cubicBezTo>
                      <a:pt x="1522" y="278"/>
                      <a:pt x="1521" y="278"/>
                      <a:pt x="1520" y="278"/>
                    </a:cubicBezTo>
                    <a:lnTo>
                      <a:pt x="1362" y="278"/>
                    </a:lnTo>
                    <a:lnTo>
                      <a:pt x="1163" y="278"/>
                    </a:lnTo>
                    <a:lnTo>
                      <a:pt x="843" y="319"/>
                    </a:lnTo>
                    <a:cubicBezTo>
                      <a:pt x="842" y="320"/>
                      <a:pt x="840" y="320"/>
                      <a:pt x="838" y="319"/>
                    </a:cubicBezTo>
                    <a:lnTo>
                      <a:pt x="559" y="278"/>
                    </a:lnTo>
                    <a:lnTo>
                      <a:pt x="321" y="241"/>
                    </a:lnTo>
                    <a:lnTo>
                      <a:pt x="328" y="241"/>
                    </a:lnTo>
                    <a:lnTo>
                      <a:pt x="167" y="278"/>
                    </a:lnTo>
                    <a:cubicBezTo>
                      <a:pt x="165" y="278"/>
                      <a:pt x="164" y="278"/>
                      <a:pt x="162" y="278"/>
                    </a:cubicBezTo>
                    <a:lnTo>
                      <a:pt x="0" y="278"/>
                    </a:lnTo>
                    <a:lnTo>
                      <a:pt x="0" y="238"/>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5" name="Freeform 96"/>
              <p:cNvSpPr>
                <a:spLocks/>
              </p:cNvSpPr>
              <p:nvPr/>
            </p:nvSpPr>
            <p:spPr bwMode="auto">
              <a:xfrm>
                <a:off x="5289551" y="2903538"/>
                <a:ext cx="1079500" cy="285750"/>
              </a:xfrm>
              <a:custGeom>
                <a:avLst/>
                <a:gdLst>
                  <a:gd name="T0" fmla="*/ 0 w 3177"/>
                  <a:gd name="T1" fmla="*/ 805 h 844"/>
                  <a:gd name="T2" fmla="*/ 359 w 3177"/>
                  <a:gd name="T3" fmla="*/ 726 h 844"/>
                  <a:gd name="T4" fmla="*/ 598 w 3177"/>
                  <a:gd name="T5" fmla="*/ 684 h 844"/>
                  <a:gd name="T6" fmla="*/ 882 w 3177"/>
                  <a:gd name="T7" fmla="*/ 646 h 844"/>
                  <a:gd name="T8" fmla="*/ 1401 w 3177"/>
                  <a:gd name="T9" fmla="*/ 646 h 844"/>
                  <a:gd name="T10" fmla="*/ 1879 w 3177"/>
                  <a:gd name="T11" fmla="*/ 605 h 844"/>
                  <a:gd name="T12" fmla="*/ 2277 w 3177"/>
                  <a:gd name="T13" fmla="*/ 526 h 844"/>
                  <a:gd name="T14" fmla="*/ 2594 w 3177"/>
                  <a:gd name="T15" fmla="*/ 443 h 844"/>
                  <a:gd name="T16" fmla="*/ 2600 w 3177"/>
                  <a:gd name="T17" fmla="*/ 442 h 844"/>
                  <a:gd name="T18" fmla="*/ 2757 w 3177"/>
                  <a:gd name="T19" fmla="*/ 442 h 844"/>
                  <a:gd name="T20" fmla="*/ 2748 w 3177"/>
                  <a:gd name="T21" fmla="*/ 444 h 844"/>
                  <a:gd name="T22" fmla="*/ 2829 w 3177"/>
                  <a:gd name="T23" fmla="*/ 406 h 844"/>
                  <a:gd name="T24" fmla="*/ 3067 w 3177"/>
                  <a:gd name="T25" fmla="*/ 286 h 844"/>
                  <a:gd name="T26" fmla="*/ 3056 w 3177"/>
                  <a:gd name="T27" fmla="*/ 304 h 844"/>
                  <a:gd name="T28" fmla="*/ 3056 w 3177"/>
                  <a:gd name="T29" fmla="*/ 220 h 844"/>
                  <a:gd name="T30" fmla="*/ 3062 w 3177"/>
                  <a:gd name="T31" fmla="*/ 206 h 844"/>
                  <a:gd name="T32" fmla="*/ 3142 w 3177"/>
                  <a:gd name="T33" fmla="*/ 127 h 844"/>
                  <a:gd name="T34" fmla="*/ 3147 w 3177"/>
                  <a:gd name="T35" fmla="*/ 159 h 844"/>
                  <a:gd name="T36" fmla="*/ 3067 w 3177"/>
                  <a:gd name="T37" fmla="*/ 117 h 844"/>
                  <a:gd name="T38" fmla="*/ 3076 w 3177"/>
                  <a:gd name="T39" fmla="*/ 120 h 844"/>
                  <a:gd name="T40" fmla="*/ 2999 w 3177"/>
                  <a:gd name="T41" fmla="*/ 120 h 844"/>
                  <a:gd name="T42" fmla="*/ 2878 w 3177"/>
                  <a:gd name="T43" fmla="*/ 120 h 844"/>
                  <a:gd name="T44" fmla="*/ 2874 w 3177"/>
                  <a:gd name="T45" fmla="*/ 119 h 844"/>
                  <a:gd name="T46" fmla="*/ 2677 w 3177"/>
                  <a:gd name="T47" fmla="*/ 82 h 844"/>
                  <a:gd name="T48" fmla="*/ 2474 w 3177"/>
                  <a:gd name="T49" fmla="*/ 40 h 844"/>
                  <a:gd name="T50" fmla="*/ 2478 w 3177"/>
                  <a:gd name="T51" fmla="*/ 40 h 844"/>
                  <a:gd name="T52" fmla="*/ 2200 w 3177"/>
                  <a:gd name="T53" fmla="*/ 40 h 844"/>
                  <a:gd name="T54" fmla="*/ 2200 w 3177"/>
                  <a:gd name="T55" fmla="*/ 0 h 844"/>
                  <a:gd name="T56" fmla="*/ 2478 w 3177"/>
                  <a:gd name="T57" fmla="*/ 0 h 844"/>
                  <a:gd name="T58" fmla="*/ 2482 w 3177"/>
                  <a:gd name="T59" fmla="*/ 1 h 844"/>
                  <a:gd name="T60" fmla="*/ 2684 w 3177"/>
                  <a:gd name="T61" fmla="*/ 42 h 844"/>
                  <a:gd name="T62" fmla="*/ 2882 w 3177"/>
                  <a:gd name="T63" fmla="*/ 80 h 844"/>
                  <a:gd name="T64" fmla="*/ 2878 w 3177"/>
                  <a:gd name="T65" fmla="*/ 80 h 844"/>
                  <a:gd name="T66" fmla="*/ 2999 w 3177"/>
                  <a:gd name="T67" fmla="*/ 80 h 844"/>
                  <a:gd name="T68" fmla="*/ 3076 w 3177"/>
                  <a:gd name="T69" fmla="*/ 80 h 844"/>
                  <a:gd name="T70" fmla="*/ 3085 w 3177"/>
                  <a:gd name="T71" fmla="*/ 82 h 844"/>
                  <a:gd name="T72" fmla="*/ 3166 w 3177"/>
                  <a:gd name="T73" fmla="*/ 124 h 844"/>
                  <a:gd name="T74" fmla="*/ 3176 w 3177"/>
                  <a:gd name="T75" fmla="*/ 138 h 844"/>
                  <a:gd name="T76" fmla="*/ 3170 w 3177"/>
                  <a:gd name="T77" fmla="*/ 156 h 844"/>
                  <a:gd name="T78" fmla="*/ 3090 w 3177"/>
                  <a:gd name="T79" fmla="*/ 235 h 844"/>
                  <a:gd name="T80" fmla="*/ 3096 w 3177"/>
                  <a:gd name="T81" fmla="*/ 220 h 844"/>
                  <a:gd name="T82" fmla="*/ 3096 w 3177"/>
                  <a:gd name="T83" fmla="*/ 304 h 844"/>
                  <a:gd name="T84" fmla="*/ 3085 w 3177"/>
                  <a:gd name="T85" fmla="*/ 322 h 844"/>
                  <a:gd name="T86" fmla="*/ 2846 w 3177"/>
                  <a:gd name="T87" fmla="*/ 443 h 844"/>
                  <a:gd name="T88" fmla="*/ 2765 w 3177"/>
                  <a:gd name="T89" fmla="*/ 480 h 844"/>
                  <a:gd name="T90" fmla="*/ 2757 w 3177"/>
                  <a:gd name="T91" fmla="*/ 482 h 844"/>
                  <a:gd name="T92" fmla="*/ 2600 w 3177"/>
                  <a:gd name="T93" fmla="*/ 482 h 844"/>
                  <a:gd name="T94" fmla="*/ 2605 w 3177"/>
                  <a:gd name="T95" fmla="*/ 481 h 844"/>
                  <a:gd name="T96" fmla="*/ 2285 w 3177"/>
                  <a:gd name="T97" fmla="*/ 565 h 844"/>
                  <a:gd name="T98" fmla="*/ 1883 w 3177"/>
                  <a:gd name="T99" fmla="*/ 644 h 844"/>
                  <a:gd name="T100" fmla="*/ 1401 w 3177"/>
                  <a:gd name="T101" fmla="*/ 686 h 844"/>
                  <a:gd name="T102" fmla="*/ 887 w 3177"/>
                  <a:gd name="T103" fmla="*/ 686 h 844"/>
                  <a:gd name="T104" fmla="*/ 605 w 3177"/>
                  <a:gd name="T105" fmla="*/ 723 h 844"/>
                  <a:gd name="T106" fmla="*/ 368 w 3177"/>
                  <a:gd name="T107" fmla="*/ 765 h 844"/>
                  <a:gd name="T108" fmla="*/ 9 w 3177"/>
                  <a:gd name="T109" fmla="*/ 844 h 844"/>
                  <a:gd name="T110" fmla="*/ 0 w 3177"/>
                  <a:gd name="T111" fmla="*/ 805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77" h="844">
                    <a:moveTo>
                      <a:pt x="0" y="805"/>
                    </a:moveTo>
                    <a:lnTo>
                      <a:pt x="359" y="726"/>
                    </a:lnTo>
                    <a:lnTo>
                      <a:pt x="598" y="684"/>
                    </a:lnTo>
                    <a:lnTo>
                      <a:pt x="882" y="646"/>
                    </a:lnTo>
                    <a:lnTo>
                      <a:pt x="1401" y="646"/>
                    </a:lnTo>
                    <a:lnTo>
                      <a:pt x="1879" y="605"/>
                    </a:lnTo>
                    <a:lnTo>
                      <a:pt x="2277" y="526"/>
                    </a:lnTo>
                    <a:lnTo>
                      <a:pt x="2594" y="443"/>
                    </a:lnTo>
                    <a:cubicBezTo>
                      <a:pt x="2596" y="442"/>
                      <a:pt x="2598" y="442"/>
                      <a:pt x="2600" y="442"/>
                    </a:cubicBezTo>
                    <a:lnTo>
                      <a:pt x="2757" y="442"/>
                    </a:lnTo>
                    <a:lnTo>
                      <a:pt x="2748" y="444"/>
                    </a:lnTo>
                    <a:lnTo>
                      <a:pt x="2829" y="406"/>
                    </a:lnTo>
                    <a:lnTo>
                      <a:pt x="3067" y="286"/>
                    </a:lnTo>
                    <a:lnTo>
                      <a:pt x="3056" y="304"/>
                    </a:lnTo>
                    <a:lnTo>
                      <a:pt x="3056" y="220"/>
                    </a:lnTo>
                    <a:cubicBezTo>
                      <a:pt x="3056" y="215"/>
                      <a:pt x="3058" y="210"/>
                      <a:pt x="3062" y="206"/>
                    </a:cubicBezTo>
                    <a:lnTo>
                      <a:pt x="3142" y="127"/>
                    </a:lnTo>
                    <a:lnTo>
                      <a:pt x="3147" y="159"/>
                    </a:lnTo>
                    <a:lnTo>
                      <a:pt x="3067" y="117"/>
                    </a:lnTo>
                    <a:lnTo>
                      <a:pt x="3076" y="120"/>
                    </a:lnTo>
                    <a:lnTo>
                      <a:pt x="2999" y="120"/>
                    </a:lnTo>
                    <a:lnTo>
                      <a:pt x="2878" y="120"/>
                    </a:lnTo>
                    <a:cubicBezTo>
                      <a:pt x="2877" y="120"/>
                      <a:pt x="2875" y="120"/>
                      <a:pt x="2874" y="119"/>
                    </a:cubicBezTo>
                    <a:lnTo>
                      <a:pt x="2677" y="82"/>
                    </a:lnTo>
                    <a:lnTo>
                      <a:pt x="2474" y="40"/>
                    </a:lnTo>
                    <a:lnTo>
                      <a:pt x="2478" y="40"/>
                    </a:lnTo>
                    <a:lnTo>
                      <a:pt x="2200" y="40"/>
                    </a:lnTo>
                    <a:lnTo>
                      <a:pt x="2200" y="0"/>
                    </a:lnTo>
                    <a:lnTo>
                      <a:pt x="2478" y="0"/>
                    </a:lnTo>
                    <a:cubicBezTo>
                      <a:pt x="2480" y="0"/>
                      <a:pt x="2481" y="1"/>
                      <a:pt x="2482" y="1"/>
                    </a:cubicBezTo>
                    <a:lnTo>
                      <a:pt x="2684" y="42"/>
                    </a:lnTo>
                    <a:lnTo>
                      <a:pt x="2882" y="80"/>
                    </a:lnTo>
                    <a:lnTo>
                      <a:pt x="2878" y="80"/>
                    </a:lnTo>
                    <a:lnTo>
                      <a:pt x="2999" y="80"/>
                    </a:lnTo>
                    <a:lnTo>
                      <a:pt x="3076" y="80"/>
                    </a:lnTo>
                    <a:cubicBezTo>
                      <a:pt x="3079" y="80"/>
                      <a:pt x="3082" y="80"/>
                      <a:pt x="3085" y="82"/>
                    </a:cubicBezTo>
                    <a:lnTo>
                      <a:pt x="3166" y="124"/>
                    </a:lnTo>
                    <a:cubicBezTo>
                      <a:pt x="3171" y="126"/>
                      <a:pt x="3175" y="132"/>
                      <a:pt x="3176" y="138"/>
                    </a:cubicBezTo>
                    <a:cubicBezTo>
                      <a:pt x="3177" y="145"/>
                      <a:pt x="3175" y="151"/>
                      <a:pt x="3170" y="156"/>
                    </a:cubicBezTo>
                    <a:lnTo>
                      <a:pt x="3090" y="235"/>
                    </a:lnTo>
                    <a:lnTo>
                      <a:pt x="3096" y="220"/>
                    </a:lnTo>
                    <a:lnTo>
                      <a:pt x="3096" y="304"/>
                    </a:lnTo>
                    <a:cubicBezTo>
                      <a:pt x="3096" y="311"/>
                      <a:pt x="3092" y="318"/>
                      <a:pt x="3085" y="322"/>
                    </a:cubicBezTo>
                    <a:lnTo>
                      <a:pt x="2846" y="443"/>
                    </a:lnTo>
                    <a:lnTo>
                      <a:pt x="2765" y="480"/>
                    </a:lnTo>
                    <a:cubicBezTo>
                      <a:pt x="2763" y="481"/>
                      <a:pt x="2760" y="482"/>
                      <a:pt x="2757" y="482"/>
                    </a:cubicBezTo>
                    <a:lnTo>
                      <a:pt x="2600" y="482"/>
                    </a:lnTo>
                    <a:lnTo>
                      <a:pt x="2605" y="481"/>
                    </a:lnTo>
                    <a:lnTo>
                      <a:pt x="2285" y="565"/>
                    </a:lnTo>
                    <a:lnTo>
                      <a:pt x="1883" y="644"/>
                    </a:lnTo>
                    <a:lnTo>
                      <a:pt x="1401" y="686"/>
                    </a:lnTo>
                    <a:lnTo>
                      <a:pt x="887" y="686"/>
                    </a:lnTo>
                    <a:lnTo>
                      <a:pt x="605" y="723"/>
                    </a:lnTo>
                    <a:lnTo>
                      <a:pt x="368" y="765"/>
                    </a:lnTo>
                    <a:lnTo>
                      <a:pt x="9" y="844"/>
                    </a:lnTo>
                    <a:lnTo>
                      <a:pt x="0" y="805"/>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6" name="Freeform 97"/>
              <p:cNvSpPr>
                <a:spLocks/>
              </p:cNvSpPr>
              <p:nvPr/>
            </p:nvSpPr>
            <p:spPr bwMode="auto">
              <a:xfrm>
                <a:off x="6389688" y="2862263"/>
                <a:ext cx="290513" cy="273050"/>
              </a:xfrm>
              <a:custGeom>
                <a:avLst/>
                <a:gdLst>
                  <a:gd name="T0" fmla="*/ 189 w 855"/>
                  <a:gd name="T1" fmla="*/ 767 h 802"/>
                  <a:gd name="T2" fmla="*/ 429 w 855"/>
                  <a:gd name="T3" fmla="*/ 646 h 802"/>
                  <a:gd name="T4" fmla="*/ 706 w 855"/>
                  <a:gd name="T5" fmla="*/ 525 h 802"/>
                  <a:gd name="T6" fmla="*/ 700 w 855"/>
                  <a:gd name="T7" fmla="*/ 558 h 802"/>
                  <a:gd name="T8" fmla="*/ 620 w 855"/>
                  <a:gd name="T9" fmla="*/ 474 h 802"/>
                  <a:gd name="T10" fmla="*/ 617 w 855"/>
                  <a:gd name="T11" fmla="*/ 470 h 802"/>
                  <a:gd name="T12" fmla="*/ 577 w 855"/>
                  <a:gd name="T13" fmla="*/ 391 h 802"/>
                  <a:gd name="T14" fmla="*/ 580 w 855"/>
                  <a:gd name="T15" fmla="*/ 368 h 802"/>
                  <a:gd name="T16" fmla="*/ 700 w 855"/>
                  <a:gd name="T17" fmla="*/ 247 h 802"/>
                  <a:gd name="T18" fmla="*/ 708 w 855"/>
                  <a:gd name="T19" fmla="*/ 242 h 802"/>
                  <a:gd name="T20" fmla="*/ 828 w 855"/>
                  <a:gd name="T21" fmla="*/ 201 h 802"/>
                  <a:gd name="T22" fmla="*/ 827 w 855"/>
                  <a:gd name="T23" fmla="*/ 238 h 802"/>
                  <a:gd name="T24" fmla="*/ 627 w 855"/>
                  <a:gd name="T25" fmla="*/ 159 h 802"/>
                  <a:gd name="T26" fmla="*/ 389 w 855"/>
                  <a:gd name="T27" fmla="*/ 38 h 802"/>
                  <a:gd name="T28" fmla="*/ 401 w 855"/>
                  <a:gd name="T29" fmla="*/ 40 h 802"/>
                  <a:gd name="T30" fmla="*/ 5 w 855"/>
                  <a:gd name="T31" fmla="*/ 82 h 802"/>
                  <a:gd name="T32" fmla="*/ 0 w 855"/>
                  <a:gd name="T33" fmla="*/ 42 h 802"/>
                  <a:gd name="T34" fmla="*/ 396 w 855"/>
                  <a:gd name="T35" fmla="*/ 1 h 802"/>
                  <a:gd name="T36" fmla="*/ 408 w 855"/>
                  <a:gd name="T37" fmla="*/ 3 h 802"/>
                  <a:gd name="T38" fmla="*/ 642 w 855"/>
                  <a:gd name="T39" fmla="*/ 122 h 802"/>
                  <a:gd name="T40" fmla="*/ 842 w 855"/>
                  <a:gd name="T41" fmla="*/ 201 h 802"/>
                  <a:gd name="T42" fmla="*/ 854 w 855"/>
                  <a:gd name="T43" fmla="*/ 220 h 802"/>
                  <a:gd name="T44" fmla="*/ 841 w 855"/>
                  <a:gd name="T45" fmla="*/ 239 h 802"/>
                  <a:gd name="T46" fmla="*/ 721 w 855"/>
                  <a:gd name="T47" fmla="*/ 280 h 802"/>
                  <a:gd name="T48" fmla="*/ 729 w 855"/>
                  <a:gd name="T49" fmla="*/ 275 h 802"/>
                  <a:gd name="T50" fmla="*/ 609 w 855"/>
                  <a:gd name="T51" fmla="*/ 396 h 802"/>
                  <a:gd name="T52" fmla="*/ 612 w 855"/>
                  <a:gd name="T53" fmla="*/ 373 h 802"/>
                  <a:gd name="T54" fmla="*/ 652 w 855"/>
                  <a:gd name="T55" fmla="*/ 452 h 802"/>
                  <a:gd name="T56" fmla="*/ 649 w 855"/>
                  <a:gd name="T57" fmla="*/ 447 h 802"/>
                  <a:gd name="T58" fmla="*/ 729 w 855"/>
                  <a:gd name="T59" fmla="*/ 530 h 802"/>
                  <a:gd name="T60" fmla="*/ 734 w 855"/>
                  <a:gd name="T61" fmla="*/ 548 h 802"/>
                  <a:gd name="T62" fmla="*/ 722 w 855"/>
                  <a:gd name="T63" fmla="*/ 562 h 802"/>
                  <a:gd name="T64" fmla="*/ 447 w 855"/>
                  <a:gd name="T65" fmla="*/ 682 h 802"/>
                  <a:gd name="T66" fmla="*/ 207 w 855"/>
                  <a:gd name="T67" fmla="*/ 802 h 802"/>
                  <a:gd name="T68" fmla="*/ 189 w 855"/>
                  <a:gd name="T69" fmla="*/ 767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5" h="802">
                    <a:moveTo>
                      <a:pt x="189" y="767"/>
                    </a:moveTo>
                    <a:lnTo>
                      <a:pt x="429" y="646"/>
                    </a:lnTo>
                    <a:lnTo>
                      <a:pt x="706" y="525"/>
                    </a:lnTo>
                    <a:lnTo>
                      <a:pt x="700" y="558"/>
                    </a:lnTo>
                    <a:lnTo>
                      <a:pt x="620" y="474"/>
                    </a:lnTo>
                    <a:cubicBezTo>
                      <a:pt x="619" y="473"/>
                      <a:pt x="618" y="471"/>
                      <a:pt x="617" y="470"/>
                    </a:cubicBezTo>
                    <a:lnTo>
                      <a:pt x="577" y="391"/>
                    </a:lnTo>
                    <a:cubicBezTo>
                      <a:pt x="573" y="383"/>
                      <a:pt x="574" y="374"/>
                      <a:pt x="580" y="368"/>
                    </a:cubicBezTo>
                    <a:lnTo>
                      <a:pt x="700" y="247"/>
                    </a:lnTo>
                    <a:cubicBezTo>
                      <a:pt x="702" y="245"/>
                      <a:pt x="705" y="243"/>
                      <a:pt x="708" y="242"/>
                    </a:cubicBezTo>
                    <a:lnTo>
                      <a:pt x="828" y="201"/>
                    </a:lnTo>
                    <a:lnTo>
                      <a:pt x="827" y="238"/>
                    </a:lnTo>
                    <a:lnTo>
                      <a:pt x="627" y="159"/>
                    </a:lnTo>
                    <a:lnTo>
                      <a:pt x="389" y="38"/>
                    </a:lnTo>
                    <a:lnTo>
                      <a:pt x="401" y="40"/>
                    </a:lnTo>
                    <a:lnTo>
                      <a:pt x="5" y="82"/>
                    </a:lnTo>
                    <a:lnTo>
                      <a:pt x="0" y="42"/>
                    </a:lnTo>
                    <a:lnTo>
                      <a:pt x="396" y="1"/>
                    </a:lnTo>
                    <a:cubicBezTo>
                      <a:pt x="400" y="0"/>
                      <a:pt x="404" y="1"/>
                      <a:pt x="408" y="3"/>
                    </a:cubicBezTo>
                    <a:lnTo>
                      <a:pt x="642" y="122"/>
                    </a:lnTo>
                    <a:lnTo>
                      <a:pt x="842" y="201"/>
                    </a:lnTo>
                    <a:cubicBezTo>
                      <a:pt x="850" y="204"/>
                      <a:pt x="855" y="212"/>
                      <a:pt x="854" y="220"/>
                    </a:cubicBezTo>
                    <a:cubicBezTo>
                      <a:pt x="854" y="229"/>
                      <a:pt x="849" y="236"/>
                      <a:pt x="841" y="239"/>
                    </a:cubicBezTo>
                    <a:lnTo>
                      <a:pt x="721" y="280"/>
                    </a:lnTo>
                    <a:lnTo>
                      <a:pt x="729" y="275"/>
                    </a:lnTo>
                    <a:lnTo>
                      <a:pt x="609" y="396"/>
                    </a:lnTo>
                    <a:lnTo>
                      <a:pt x="612" y="373"/>
                    </a:lnTo>
                    <a:lnTo>
                      <a:pt x="652" y="452"/>
                    </a:lnTo>
                    <a:lnTo>
                      <a:pt x="649" y="447"/>
                    </a:lnTo>
                    <a:lnTo>
                      <a:pt x="729" y="530"/>
                    </a:lnTo>
                    <a:cubicBezTo>
                      <a:pt x="733" y="534"/>
                      <a:pt x="735" y="541"/>
                      <a:pt x="734" y="548"/>
                    </a:cubicBezTo>
                    <a:cubicBezTo>
                      <a:pt x="733" y="554"/>
                      <a:pt x="728" y="559"/>
                      <a:pt x="722" y="562"/>
                    </a:cubicBezTo>
                    <a:lnTo>
                      <a:pt x="447" y="682"/>
                    </a:lnTo>
                    <a:lnTo>
                      <a:pt x="207" y="802"/>
                    </a:lnTo>
                    <a:lnTo>
                      <a:pt x="189" y="767"/>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7" name="Freeform 98"/>
              <p:cNvSpPr>
                <a:spLocks/>
              </p:cNvSpPr>
              <p:nvPr/>
            </p:nvSpPr>
            <p:spPr bwMode="auto">
              <a:xfrm>
                <a:off x="7065963" y="3081338"/>
                <a:ext cx="611188" cy="53975"/>
              </a:xfrm>
              <a:custGeom>
                <a:avLst/>
                <a:gdLst>
                  <a:gd name="T0" fmla="*/ 0 w 1801"/>
                  <a:gd name="T1" fmla="*/ 0 h 161"/>
                  <a:gd name="T2" fmla="*/ 162 w 1801"/>
                  <a:gd name="T3" fmla="*/ 0 h 161"/>
                  <a:gd name="T4" fmla="*/ 323 w 1801"/>
                  <a:gd name="T5" fmla="*/ 0 h 161"/>
                  <a:gd name="T6" fmla="*/ 330 w 1801"/>
                  <a:gd name="T7" fmla="*/ 2 h 161"/>
                  <a:gd name="T8" fmla="*/ 649 w 1801"/>
                  <a:gd name="T9" fmla="*/ 122 h 161"/>
                  <a:gd name="T10" fmla="*/ 638 w 1801"/>
                  <a:gd name="T11" fmla="*/ 121 h 161"/>
                  <a:gd name="T12" fmla="*/ 836 w 1801"/>
                  <a:gd name="T13" fmla="*/ 80 h 161"/>
                  <a:gd name="T14" fmla="*/ 840 w 1801"/>
                  <a:gd name="T15" fmla="*/ 79 h 161"/>
                  <a:gd name="T16" fmla="*/ 1001 w 1801"/>
                  <a:gd name="T17" fmla="*/ 79 h 161"/>
                  <a:gd name="T18" fmla="*/ 1801 w 1801"/>
                  <a:gd name="T19" fmla="*/ 120 h 161"/>
                  <a:gd name="T20" fmla="*/ 1799 w 1801"/>
                  <a:gd name="T21" fmla="*/ 160 h 161"/>
                  <a:gd name="T22" fmla="*/ 1001 w 1801"/>
                  <a:gd name="T23" fmla="*/ 119 h 161"/>
                  <a:gd name="T24" fmla="*/ 840 w 1801"/>
                  <a:gd name="T25" fmla="*/ 119 h 161"/>
                  <a:gd name="T26" fmla="*/ 844 w 1801"/>
                  <a:gd name="T27" fmla="*/ 119 h 161"/>
                  <a:gd name="T28" fmla="*/ 646 w 1801"/>
                  <a:gd name="T29" fmla="*/ 160 h 161"/>
                  <a:gd name="T30" fmla="*/ 635 w 1801"/>
                  <a:gd name="T31" fmla="*/ 159 h 161"/>
                  <a:gd name="T32" fmla="*/ 316 w 1801"/>
                  <a:gd name="T33" fmla="*/ 39 h 161"/>
                  <a:gd name="T34" fmla="*/ 323 w 1801"/>
                  <a:gd name="T35" fmla="*/ 40 h 161"/>
                  <a:gd name="T36" fmla="*/ 162 w 1801"/>
                  <a:gd name="T37" fmla="*/ 40 h 161"/>
                  <a:gd name="T38" fmla="*/ 0 w 1801"/>
                  <a:gd name="T39" fmla="*/ 40 h 161"/>
                  <a:gd name="T40" fmla="*/ 0 w 1801"/>
                  <a:gd name="T4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1" h="161">
                    <a:moveTo>
                      <a:pt x="0" y="0"/>
                    </a:moveTo>
                    <a:lnTo>
                      <a:pt x="162" y="0"/>
                    </a:lnTo>
                    <a:lnTo>
                      <a:pt x="323" y="0"/>
                    </a:lnTo>
                    <a:cubicBezTo>
                      <a:pt x="326" y="0"/>
                      <a:pt x="328" y="1"/>
                      <a:pt x="330" y="2"/>
                    </a:cubicBezTo>
                    <a:lnTo>
                      <a:pt x="649" y="122"/>
                    </a:lnTo>
                    <a:lnTo>
                      <a:pt x="638" y="121"/>
                    </a:lnTo>
                    <a:lnTo>
                      <a:pt x="836" y="80"/>
                    </a:lnTo>
                    <a:cubicBezTo>
                      <a:pt x="837" y="79"/>
                      <a:pt x="839" y="79"/>
                      <a:pt x="840" y="79"/>
                    </a:cubicBezTo>
                    <a:lnTo>
                      <a:pt x="1001" y="79"/>
                    </a:lnTo>
                    <a:lnTo>
                      <a:pt x="1801" y="120"/>
                    </a:lnTo>
                    <a:lnTo>
                      <a:pt x="1799" y="160"/>
                    </a:lnTo>
                    <a:lnTo>
                      <a:pt x="1001" y="119"/>
                    </a:lnTo>
                    <a:lnTo>
                      <a:pt x="840" y="119"/>
                    </a:lnTo>
                    <a:lnTo>
                      <a:pt x="844" y="119"/>
                    </a:lnTo>
                    <a:lnTo>
                      <a:pt x="646" y="160"/>
                    </a:lnTo>
                    <a:cubicBezTo>
                      <a:pt x="643" y="161"/>
                      <a:pt x="639" y="161"/>
                      <a:pt x="635" y="159"/>
                    </a:cubicBezTo>
                    <a:lnTo>
                      <a:pt x="316" y="39"/>
                    </a:lnTo>
                    <a:lnTo>
                      <a:pt x="323" y="40"/>
                    </a:lnTo>
                    <a:lnTo>
                      <a:pt x="162" y="40"/>
                    </a:lnTo>
                    <a:lnTo>
                      <a:pt x="0" y="40"/>
                    </a:lnTo>
                    <a:lnTo>
                      <a:pt x="0"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8" name="Freeform 99"/>
              <p:cNvSpPr>
                <a:spLocks/>
              </p:cNvSpPr>
              <p:nvPr/>
            </p:nvSpPr>
            <p:spPr bwMode="auto">
              <a:xfrm>
                <a:off x="6904038" y="3121025"/>
                <a:ext cx="650875" cy="41275"/>
              </a:xfrm>
              <a:custGeom>
                <a:avLst/>
                <a:gdLst>
                  <a:gd name="T0" fmla="*/ 0 w 1916"/>
                  <a:gd name="T1" fmla="*/ 0 h 120"/>
                  <a:gd name="T2" fmla="*/ 238 w 1916"/>
                  <a:gd name="T3" fmla="*/ 0 h 120"/>
                  <a:gd name="T4" fmla="*/ 440 w 1916"/>
                  <a:gd name="T5" fmla="*/ 0 h 120"/>
                  <a:gd name="T6" fmla="*/ 445 w 1916"/>
                  <a:gd name="T7" fmla="*/ 1 h 120"/>
                  <a:gd name="T8" fmla="*/ 602 w 1916"/>
                  <a:gd name="T9" fmla="*/ 39 h 120"/>
                  <a:gd name="T10" fmla="*/ 597 w 1916"/>
                  <a:gd name="T11" fmla="*/ 38 h 120"/>
                  <a:gd name="T12" fmla="*/ 718 w 1916"/>
                  <a:gd name="T13" fmla="*/ 38 h 120"/>
                  <a:gd name="T14" fmla="*/ 876 w 1916"/>
                  <a:gd name="T15" fmla="*/ 38 h 120"/>
                  <a:gd name="T16" fmla="*/ 1194 w 1916"/>
                  <a:gd name="T17" fmla="*/ 38 h 120"/>
                  <a:gd name="T18" fmla="*/ 1436 w 1916"/>
                  <a:gd name="T19" fmla="*/ 38 h 120"/>
                  <a:gd name="T20" fmla="*/ 1441 w 1916"/>
                  <a:gd name="T21" fmla="*/ 39 h 120"/>
                  <a:gd name="T22" fmla="*/ 1638 w 1916"/>
                  <a:gd name="T23" fmla="*/ 81 h 120"/>
                  <a:gd name="T24" fmla="*/ 1634 w 1916"/>
                  <a:gd name="T25" fmla="*/ 80 h 120"/>
                  <a:gd name="T26" fmla="*/ 1836 w 1916"/>
                  <a:gd name="T27" fmla="*/ 80 h 120"/>
                  <a:gd name="T28" fmla="*/ 1916 w 1916"/>
                  <a:gd name="T29" fmla="*/ 80 h 120"/>
                  <a:gd name="T30" fmla="*/ 1916 w 1916"/>
                  <a:gd name="T31" fmla="*/ 120 h 120"/>
                  <a:gd name="T32" fmla="*/ 1836 w 1916"/>
                  <a:gd name="T33" fmla="*/ 120 h 120"/>
                  <a:gd name="T34" fmla="*/ 1634 w 1916"/>
                  <a:gd name="T35" fmla="*/ 120 h 120"/>
                  <a:gd name="T36" fmla="*/ 1630 w 1916"/>
                  <a:gd name="T37" fmla="*/ 120 h 120"/>
                  <a:gd name="T38" fmla="*/ 1432 w 1916"/>
                  <a:gd name="T39" fmla="*/ 78 h 120"/>
                  <a:gd name="T40" fmla="*/ 1436 w 1916"/>
                  <a:gd name="T41" fmla="*/ 78 h 120"/>
                  <a:gd name="T42" fmla="*/ 1194 w 1916"/>
                  <a:gd name="T43" fmla="*/ 78 h 120"/>
                  <a:gd name="T44" fmla="*/ 876 w 1916"/>
                  <a:gd name="T45" fmla="*/ 78 h 120"/>
                  <a:gd name="T46" fmla="*/ 718 w 1916"/>
                  <a:gd name="T47" fmla="*/ 78 h 120"/>
                  <a:gd name="T48" fmla="*/ 597 w 1916"/>
                  <a:gd name="T49" fmla="*/ 78 h 120"/>
                  <a:gd name="T50" fmla="*/ 593 w 1916"/>
                  <a:gd name="T51" fmla="*/ 78 h 120"/>
                  <a:gd name="T52" fmla="*/ 435 w 1916"/>
                  <a:gd name="T53" fmla="*/ 40 h 120"/>
                  <a:gd name="T54" fmla="*/ 440 w 1916"/>
                  <a:gd name="T55" fmla="*/ 40 h 120"/>
                  <a:gd name="T56" fmla="*/ 238 w 1916"/>
                  <a:gd name="T57" fmla="*/ 40 h 120"/>
                  <a:gd name="T58" fmla="*/ 0 w 1916"/>
                  <a:gd name="T59" fmla="*/ 40 h 120"/>
                  <a:gd name="T60" fmla="*/ 0 w 1916"/>
                  <a:gd name="T6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16" h="120">
                    <a:moveTo>
                      <a:pt x="0" y="0"/>
                    </a:moveTo>
                    <a:lnTo>
                      <a:pt x="238" y="0"/>
                    </a:lnTo>
                    <a:lnTo>
                      <a:pt x="440" y="0"/>
                    </a:lnTo>
                    <a:cubicBezTo>
                      <a:pt x="442" y="0"/>
                      <a:pt x="443" y="1"/>
                      <a:pt x="445" y="1"/>
                    </a:cubicBezTo>
                    <a:lnTo>
                      <a:pt x="602" y="39"/>
                    </a:lnTo>
                    <a:lnTo>
                      <a:pt x="597" y="38"/>
                    </a:lnTo>
                    <a:lnTo>
                      <a:pt x="718" y="38"/>
                    </a:lnTo>
                    <a:lnTo>
                      <a:pt x="876" y="38"/>
                    </a:lnTo>
                    <a:lnTo>
                      <a:pt x="1194" y="38"/>
                    </a:lnTo>
                    <a:lnTo>
                      <a:pt x="1436" y="38"/>
                    </a:lnTo>
                    <a:cubicBezTo>
                      <a:pt x="1438" y="38"/>
                      <a:pt x="1439" y="39"/>
                      <a:pt x="1441" y="39"/>
                    </a:cubicBezTo>
                    <a:lnTo>
                      <a:pt x="1638" y="81"/>
                    </a:lnTo>
                    <a:lnTo>
                      <a:pt x="1634" y="80"/>
                    </a:lnTo>
                    <a:lnTo>
                      <a:pt x="1836" y="80"/>
                    </a:lnTo>
                    <a:lnTo>
                      <a:pt x="1916" y="80"/>
                    </a:lnTo>
                    <a:lnTo>
                      <a:pt x="1916" y="120"/>
                    </a:lnTo>
                    <a:lnTo>
                      <a:pt x="1836" y="120"/>
                    </a:lnTo>
                    <a:lnTo>
                      <a:pt x="1634" y="120"/>
                    </a:lnTo>
                    <a:cubicBezTo>
                      <a:pt x="1633" y="120"/>
                      <a:pt x="1631" y="120"/>
                      <a:pt x="1630" y="120"/>
                    </a:cubicBezTo>
                    <a:lnTo>
                      <a:pt x="1432" y="78"/>
                    </a:lnTo>
                    <a:lnTo>
                      <a:pt x="1436" y="78"/>
                    </a:lnTo>
                    <a:lnTo>
                      <a:pt x="1194" y="78"/>
                    </a:lnTo>
                    <a:lnTo>
                      <a:pt x="876" y="78"/>
                    </a:lnTo>
                    <a:lnTo>
                      <a:pt x="718" y="78"/>
                    </a:lnTo>
                    <a:lnTo>
                      <a:pt x="597" y="78"/>
                    </a:lnTo>
                    <a:cubicBezTo>
                      <a:pt x="596" y="78"/>
                      <a:pt x="594" y="78"/>
                      <a:pt x="593" y="78"/>
                    </a:cubicBezTo>
                    <a:lnTo>
                      <a:pt x="435" y="40"/>
                    </a:lnTo>
                    <a:lnTo>
                      <a:pt x="440" y="40"/>
                    </a:lnTo>
                    <a:lnTo>
                      <a:pt x="238" y="40"/>
                    </a:lnTo>
                    <a:lnTo>
                      <a:pt x="0" y="40"/>
                    </a:lnTo>
                    <a:lnTo>
                      <a:pt x="0"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39" name="Freeform 100"/>
              <p:cNvSpPr>
                <a:spLocks/>
              </p:cNvSpPr>
              <p:nvPr/>
            </p:nvSpPr>
            <p:spPr bwMode="auto">
              <a:xfrm>
                <a:off x="6997701" y="3176588"/>
                <a:ext cx="614363" cy="215900"/>
              </a:xfrm>
              <a:custGeom>
                <a:avLst/>
                <a:gdLst>
                  <a:gd name="T0" fmla="*/ 7 w 1809"/>
                  <a:gd name="T1" fmla="*/ 0 h 637"/>
                  <a:gd name="T2" fmla="*/ 245 w 1809"/>
                  <a:gd name="T3" fmla="*/ 41 h 637"/>
                  <a:gd name="T4" fmla="*/ 408 w 1809"/>
                  <a:gd name="T5" fmla="*/ 83 h 637"/>
                  <a:gd name="T6" fmla="*/ 530 w 1809"/>
                  <a:gd name="T7" fmla="*/ 120 h 637"/>
                  <a:gd name="T8" fmla="*/ 536 w 1809"/>
                  <a:gd name="T9" fmla="*/ 123 h 637"/>
                  <a:gd name="T10" fmla="*/ 653 w 1809"/>
                  <a:gd name="T11" fmla="*/ 206 h 637"/>
                  <a:gd name="T12" fmla="*/ 647 w 1809"/>
                  <a:gd name="T13" fmla="*/ 203 h 637"/>
                  <a:gd name="T14" fmla="*/ 768 w 1809"/>
                  <a:gd name="T15" fmla="*/ 240 h 637"/>
                  <a:gd name="T16" fmla="*/ 968 w 1809"/>
                  <a:gd name="T17" fmla="*/ 324 h 637"/>
                  <a:gd name="T18" fmla="*/ 960 w 1809"/>
                  <a:gd name="T19" fmla="*/ 322 h 637"/>
                  <a:gd name="T20" fmla="*/ 1162 w 1809"/>
                  <a:gd name="T21" fmla="*/ 322 h 637"/>
                  <a:gd name="T22" fmla="*/ 1171 w 1809"/>
                  <a:gd name="T23" fmla="*/ 324 h 637"/>
                  <a:gd name="T24" fmla="*/ 1328 w 1809"/>
                  <a:gd name="T25" fmla="*/ 403 h 637"/>
                  <a:gd name="T26" fmla="*/ 1323 w 1809"/>
                  <a:gd name="T27" fmla="*/ 401 h 637"/>
                  <a:gd name="T28" fmla="*/ 1525 w 1809"/>
                  <a:gd name="T29" fmla="*/ 443 h 637"/>
                  <a:gd name="T30" fmla="*/ 1531 w 1809"/>
                  <a:gd name="T31" fmla="*/ 445 h 637"/>
                  <a:gd name="T32" fmla="*/ 1809 w 1809"/>
                  <a:gd name="T33" fmla="*/ 602 h 637"/>
                  <a:gd name="T34" fmla="*/ 1790 w 1809"/>
                  <a:gd name="T35" fmla="*/ 637 h 637"/>
                  <a:gd name="T36" fmla="*/ 1511 w 1809"/>
                  <a:gd name="T37" fmla="*/ 480 h 637"/>
                  <a:gd name="T38" fmla="*/ 1517 w 1809"/>
                  <a:gd name="T39" fmla="*/ 482 h 637"/>
                  <a:gd name="T40" fmla="*/ 1315 w 1809"/>
                  <a:gd name="T41" fmla="*/ 440 h 637"/>
                  <a:gd name="T42" fmla="*/ 1310 w 1809"/>
                  <a:gd name="T43" fmla="*/ 439 h 637"/>
                  <a:gd name="T44" fmla="*/ 1153 w 1809"/>
                  <a:gd name="T45" fmla="*/ 360 h 637"/>
                  <a:gd name="T46" fmla="*/ 1162 w 1809"/>
                  <a:gd name="T47" fmla="*/ 362 h 637"/>
                  <a:gd name="T48" fmla="*/ 960 w 1809"/>
                  <a:gd name="T49" fmla="*/ 362 h 637"/>
                  <a:gd name="T50" fmla="*/ 952 w 1809"/>
                  <a:gd name="T51" fmla="*/ 361 h 637"/>
                  <a:gd name="T52" fmla="*/ 756 w 1809"/>
                  <a:gd name="T53" fmla="*/ 279 h 637"/>
                  <a:gd name="T54" fmla="*/ 635 w 1809"/>
                  <a:gd name="T55" fmla="*/ 241 h 637"/>
                  <a:gd name="T56" fmla="*/ 630 w 1809"/>
                  <a:gd name="T57" fmla="*/ 239 h 637"/>
                  <a:gd name="T58" fmla="*/ 513 w 1809"/>
                  <a:gd name="T59" fmla="*/ 156 h 637"/>
                  <a:gd name="T60" fmla="*/ 518 w 1809"/>
                  <a:gd name="T61" fmla="*/ 159 h 637"/>
                  <a:gd name="T62" fmla="*/ 398 w 1809"/>
                  <a:gd name="T63" fmla="*/ 122 h 637"/>
                  <a:gd name="T64" fmla="*/ 238 w 1809"/>
                  <a:gd name="T65" fmla="*/ 81 h 637"/>
                  <a:gd name="T66" fmla="*/ 0 w 1809"/>
                  <a:gd name="T67" fmla="*/ 39 h 637"/>
                  <a:gd name="T68" fmla="*/ 7 w 1809"/>
                  <a:gd name="T69"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9" h="637">
                    <a:moveTo>
                      <a:pt x="7" y="0"/>
                    </a:moveTo>
                    <a:lnTo>
                      <a:pt x="245" y="41"/>
                    </a:lnTo>
                    <a:lnTo>
                      <a:pt x="408" y="83"/>
                    </a:lnTo>
                    <a:lnTo>
                      <a:pt x="530" y="120"/>
                    </a:lnTo>
                    <a:cubicBezTo>
                      <a:pt x="532" y="121"/>
                      <a:pt x="534" y="122"/>
                      <a:pt x="536" y="123"/>
                    </a:cubicBezTo>
                    <a:lnTo>
                      <a:pt x="653" y="206"/>
                    </a:lnTo>
                    <a:lnTo>
                      <a:pt x="647" y="203"/>
                    </a:lnTo>
                    <a:lnTo>
                      <a:pt x="768" y="240"/>
                    </a:lnTo>
                    <a:lnTo>
                      <a:pt x="968" y="324"/>
                    </a:lnTo>
                    <a:lnTo>
                      <a:pt x="960" y="322"/>
                    </a:lnTo>
                    <a:lnTo>
                      <a:pt x="1162" y="322"/>
                    </a:lnTo>
                    <a:cubicBezTo>
                      <a:pt x="1165" y="322"/>
                      <a:pt x="1168" y="323"/>
                      <a:pt x="1171" y="324"/>
                    </a:cubicBezTo>
                    <a:lnTo>
                      <a:pt x="1328" y="403"/>
                    </a:lnTo>
                    <a:lnTo>
                      <a:pt x="1323" y="401"/>
                    </a:lnTo>
                    <a:lnTo>
                      <a:pt x="1525" y="443"/>
                    </a:lnTo>
                    <a:cubicBezTo>
                      <a:pt x="1527" y="443"/>
                      <a:pt x="1529" y="444"/>
                      <a:pt x="1531" y="445"/>
                    </a:cubicBezTo>
                    <a:lnTo>
                      <a:pt x="1809" y="602"/>
                    </a:lnTo>
                    <a:lnTo>
                      <a:pt x="1790" y="637"/>
                    </a:lnTo>
                    <a:lnTo>
                      <a:pt x="1511" y="480"/>
                    </a:lnTo>
                    <a:lnTo>
                      <a:pt x="1517" y="482"/>
                    </a:lnTo>
                    <a:lnTo>
                      <a:pt x="1315" y="440"/>
                    </a:lnTo>
                    <a:cubicBezTo>
                      <a:pt x="1313" y="440"/>
                      <a:pt x="1312" y="440"/>
                      <a:pt x="1310" y="439"/>
                    </a:cubicBezTo>
                    <a:lnTo>
                      <a:pt x="1153" y="360"/>
                    </a:lnTo>
                    <a:lnTo>
                      <a:pt x="1162" y="362"/>
                    </a:lnTo>
                    <a:lnTo>
                      <a:pt x="960" y="362"/>
                    </a:lnTo>
                    <a:cubicBezTo>
                      <a:pt x="957" y="362"/>
                      <a:pt x="955" y="362"/>
                      <a:pt x="952" y="361"/>
                    </a:cubicBezTo>
                    <a:lnTo>
                      <a:pt x="756" y="279"/>
                    </a:lnTo>
                    <a:lnTo>
                      <a:pt x="635" y="241"/>
                    </a:lnTo>
                    <a:cubicBezTo>
                      <a:pt x="633" y="241"/>
                      <a:pt x="631" y="240"/>
                      <a:pt x="630" y="239"/>
                    </a:cubicBezTo>
                    <a:lnTo>
                      <a:pt x="513" y="156"/>
                    </a:lnTo>
                    <a:lnTo>
                      <a:pt x="518" y="159"/>
                    </a:lnTo>
                    <a:lnTo>
                      <a:pt x="398" y="122"/>
                    </a:lnTo>
                    <a:lnTo>
                      <a:pt x="238" y="81"/>
                    </a:lnTo>
                    <a:lnTo>
                      <a:pt x="0" y="39"/>
                    </a:lnTo>
                    <a:lnTo>
                      <a:pt x="7" y="0"/>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40" name="Freeform 101"/>
              <p:cNvSpPr>
                <a:spLocks/>
              </p:cNvSpPr>
              <p:nvPr/>
            </p:nvSpPr>
            <p:spPr bwMode="auto">
              <a:xfrm>
                <a:off x="7785101" y="3052763"/>
                <a:ext cx="427038" cy="109538"/>
              </a:xfrm>
              <a:custGeom>
                <a:avLst/>
                <a:gdLst>
                  <a:gd name="T0" fmla="*/ 0 w 1261"/>
                  <a:gd name="T1" fmla="*/ 203 h 322"/>
                  <a:gd name="T2" fmla="*/ 199 w 1261"/>
                  <a:gd name="T3" fmla="*/ 203 h 322"/>
                  <a:gd name="T4" fmla="*/ 205 w 1261"/>
                  <a:gd name="T5" fmla="*/ 204 h 322"/>
                  <a:gd name="T6" fmla="*/ 327 w 1261"/>
                  <a:gd name="T7" fmla="*/ 242 h 322"/>
                  <a:gd name="T8" fmla="*/ 321 w 1261"/>
                  <a:gd name="T9" fmla="*/ 241 h 322"/>
                  <a:gd name="T10" fmla="*/ 479 w 1261"/>
                  <a:gd name="T11" fmla="*/ 241 h 322"/>
                  <a:gd name="T12" fmla="*/ 681 w 1261"/>
                  <a:gd name="T13" fmla="*/ 241 h 322"/>
                  <a:gd name="T14" fmla="*/ 1004 w 1261"/>
                  <a:gd name="T15" fmla="*/ 283 h 322"/>
                  <a:gd name="T16" fmla="*/ 1042 w 1261"/>
                  <a:gd name="T17" fmla="*/ 282 h 322"/>
                  <a:gd name="T18" fmla="*/ 1123 w 1261"/>
                  <a:gd name="T19" fmla="*/ 282 h 322"/>
                  <a:gd name="T20" fmla="*/ 1113 w 1261"/>
                  <a:gd name="T21" fmla="*/ 285 h 322"/>
                  <a:gd name="T22" fmla="*/ 1190 w 1261"/>
                  <a:gd name="T23" fmla="*/ 243 h 322"/>
                  <a:gd name="T24" fmla="*/ 1182 w 1261"/>
                  <a:gd name="T25" fmla="*/ 252 h 322"/>
                  <a:gd name="T26" fmla="*/ 1223 w 1261"/>
                  <a:gd name="T27" fmla="*/ 172 h 322"/>
                  <a:gd name="T28" fmla="*/ 1223 w 1261"/>
                  <a:gd name="T29" fmla="*/ 190 h 322"/>
                  <a:gd name="T30" fmla="*/ 1182 w 1261"/>
                  <a:gd name="T31" fmla="*/ 111 h 322"/>
                  <a:gd name="T32" fmla="*/ 1180 w 1261"/>
                  <a:gd name="T33" fmla="*/ 102 h 322"/>
                  <a:gd name="T34" fmla="*/ 1180 w 1261"/>
                  <a:gd name="T35" fmla="*/ 60 h 322"/>
                  <a:gd name="T36" fmla="*/ 1193 w 1261"/>
                  <a:gd name="T37" fmla="*/ 79 h 322"/>
                  <a:gd name="T38" fmla="*/ 1076 w 1261"/>
                  <a:gd name="T39" fmla="*/ 37 h 322"/>
                  <a:gd name="T40" fmla="*/ 1089 w 1261"/>
                  <a:gd name="T41" fmla="*/ 0 h 322"/>
                  <a:gd name="T42" fmla="*/ 1207 w 1261"/>
                  <a:gd name="T43" fmla="*/ 41 h 322"/>
                  <a:gd name="T44" fmla="*/ 1220 w 1261"/>
                  <a:gd name="T45" fmla="*/ 60 h 322"/>
                  <a:gd name="T46" fmla="*/ 1220 w 1261"/>
                  <a:gd name="T47" fmla="*/ 102 h 322"/>
                  <a:gd name="T48" fmla="*/ 1218 w 1261"/>
                  <a:gd name="T49" fmla="*/ 93 h 322"/>
                  <a:gd name="T50" fmla="*/ 1258 w 1261"/>
                  <a:gd name="T51" fmla="*/ 172 h 322"/>
                  <a:gd name="T52" fmla="*/ 1258 w 1261"/>
                  <a:gd name="T53" fmla="*/ 190 h 322"/>
                  <a:gd name="T54" fmla="*/ 1218 w 1261"/>
                  <a:gd name="T55" fmla="*/ 270 h 322"/>
                  <a:gd name="T56" fmla="*/ 1209 w 1261"/>
                  <a:gd name="T57" fmla="*/ 278 h 322"/>
                  <a:gd name="T58" fmla="*/ 1132 w 1261"/>
                  <a:gd name="T59" fmla="*/ 320 h 322"/>
                  <a:gd name="T60" fmla="*/ 1123 w 1261"/>
                  <a:gd name="T61" fmla="*/ 322 h 322"/>
                  <a:gd name="T62" fmla="*/ 1042 w 1261"/>
                  <a:gd name="T63" fmla="*/ 322 h 322"/>
                  <a:gd name="T64" fmla="*/ 999 w 1261"/>
                  <a:gd name="T65" fmla="*/ 322 h 322"/>
                  <a:gd name="T66" fmla="*/ 681 w 1261"/>
                  <a:gd name="T67" fmla="*/ 281 h 322"/>
                  <a:gd name="T68" fmla="*/ 479 w 1261"/>
                  <a:gd name="T69" fmla="*/ 281 h 322"/>
                  <a:gd name="T70" fmla="*/ 321 w 1261"/>
                  <a:gd name="T71" fmla="*/ 281 h 322"/>
                  <a:gd name="T72" fmla="*/ 315 w 1261"/>
                  <a:gd name="T73" fmla="*/ 280 h 322"/>
                  <a:gd name="T74" fmla="*/ 193 w 1261"/>
                  <a:gd name="T75" fmla="*/ 242 h 322"/>
                  <a:gd name="T76" fmla="*/ 199 w 1261"/>
                  <a:gd name="T77" fmla="*/ 243 h 322"/>
                  <a:gd name="T78" fmla="*/ 0 w 1261"/>
                  <a:gd name="T79" fmla="*/ 243 h 322"/>
                  <a:gd name="T80" fmla="*/ 0 w 1261"/>
                  <a:gd name="T81" fmla="*/ 20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1" h="322">
                    <a:moveTo>
                      <a:pt x="0" y="203"/>
                    </a:moveTo>
                    <a:lnTo>
                      <a:pt x="199" y="203"/>
                    </a:lnTo>
                    <a:cubicBezTo>
                      <a:pt x="201" y="203"/>
                      <a:pt x="203" y="203"/>
                      <a:pt x="205" y="204"/>
                    </a:cubicBezTo>
                    <a:lnTo>
                      <a:pt x="327" y="242"/>
                    </a:lnTo>
                    <a:lnTo>
                      <a:pt x="321" y="241"/>
                    </a:lnTo>
                    <a:lnTo>
                      <a:pt x="479" y="241"/>
                    </a:lnTo>
                    <a:lnTo>
                      <a:pt x="681" y="241"/>
                    </a:lnTo>
                    <a:lnTo>
                      <a:pt x="1004" y="283"/>
                    </a:lnTo>
                    <a:lnTo>
                      <a:pt x="1042" y="282"/>
                    </a:lnTo>
                    <a:lnTo>
                      <a:pt x="1123" y="282"/>
                    </a:lnTo>
                    <a:lnTo>
                      <a:pt x="1113" y="285"/>
                    </a:lnTo>
                    <a:lnTo>
                      <a:pt x="1190" y="243"/>
                    </a:lnTo>
                    <a:lnTo>
                      <a:pt x="1182" y="252"/>
                    </a:lnTo>
                    <a:lnTo>
                      <a:pt x="1223" y="172"/>
                    </a:lnTo>
                    <a:lnTo>
                      <a:pt x="1223" y="190"/>
                    </a:lnTo>
                    <a:lnTo>
                      <a:pt x="1182" y="111"/>
                    </a:lnTo>
                    <a:cubicBezTo>
                      <a:pt x="1181" y="108"/>
                      <a:pt x="1180" y="105"/>
                      <a:pt x="1180" y="102"/>
                    </a:cubicBezTo>
                    <a:lnTo>
                      <a:pt x="1180" y="60"/>
                    </a:lnTo>
                    <a:lnTo>
                      <a:pt x="1193" y="79"/>
                    </a:lnTo>
                    <a:lnTo>
                      <a:pt x="1076" y="37"/>
                    </a:lnTo>
                    <a:lnTo>
                      <a:pt x="1089" y="0"/>
                    </a:lnTo>
                    <a:lnTo>
                      <a:pt x="1207" y="41"/>
                    </a:lnTo>
                    <a:cubicBezTo>
                      <a:pt x="1215" y="44"/>
                      <a:pt x="1220" y="52"/>
                      <a:pt x="1220" y="60"/>
                    </a:cubicBezTo>
                    <a:lnTo>
                      <a:pt x="1220" y="102"/>
                    </a:lnTo>
                    <a:lnTo>
                      <a:pt x="1218" y="93"/>
                    </a:lnTo>
                    <a:lnTo>
                      <a:pt x="1258" y="172"/>
                    </a:lnTo>
                    <a:cubicBezTo>
                      <a:pt x="1261" y="178"/>
                      <a:pt x="1261" y="185"/>
                      <a:pt x="1258" y="190"/>
                    </a:cubicBezTo>
                    <a:lnTo>
                      <a:pt x="1218" y="270"/>
                    </a:lnTo>
                    <a:cubicBezTo>
                      <a:pt x="1216" y="273"/>
                      <a:pt x="1213" y="276"/>
                      <a:pt x="1209" y="278"/>
                    </a:cubicBezTo>
                    <a:lnTo>
                      <a:pt x="1132" y="320"/>
                    </a:lnTo>
                    <a:cubicBezTo>
                      <a:pt x="1130" y="322"/>
                      <a:pt x="1126" y="322"/>
                      <a:pt x="1123" y="322"/>
                    </a:cubicBezTo>
                    <a:lnTo>
                      <a:pt x="1042" y="322"/>
                    </a:lnTo>
                    <a:lnTo>
                      <a:pt x="999" y="322"/>
                    </a:lnTo>
                    <a:lnTo>
                      <a:pt x="681" y="281"/>
                    </a:lnTo>
                    <a:lnTo>
                      <a:pt x="479" y="281"/>
                    </a:lnTo>
                    <a:lnTo>
                      <a:pt x="321" y="281"/>
                    </a:lnTo>
                    <a:cubicBezTo>
                      <a:pt x="319" y="281"/>
                      <a:pt x="317" y="280"/>
                      <a:pt x="315" y="280"/>
                    </a:cubicBezTo>
                    <a:lnTo>
                      <a:pt x="193" y="242"/>
                    </a:lnTo>
                    <a:lnTo>
                      <a:pt x="199" y="243"/>
                    </a:lnTo>
                    <a:lnTo>
                      <a:pt x="0" y="243"/>
                    </a:lnTo>
                    <a:lnTo>
                      <a:pt x="0" y="203"/>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7241" name="Rectangle 102"/>
              <p:cNvSpPr>
                <a:spLocks noChangeArrowheads="1"/>
              </p:cNvSpPr>
              <p:nvPr/>
            </p:nvSpPr>
            <p:spPr bwMode="auto">
              <a:xfrm>
                <a:off x="5757863" y="1695450"/>
                <a:ext cx="44132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Century Gothic" pitchFamily="34" charset="0"/>
                    <a:cs typeface="Arial" pitchFamily="34" charset="0"/>
                  </a:rPr>
                  <a:t>Pol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2" name="Rectangle 103"/>
              <p:cNvSpPr>
                <a:spLocks noChangeArrowheads="1"/>
              </p:cNvSpPr>
              <p:nvPr/>
            </p:nvSpPr>
            <p:spPr bwMode="auto">
              <a:xfrm>
                <a:off x="6084888" y="1695450"/>
                <a:ext cx="687388"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Century Gothic" pitchFamily="34" charset="0"/>
                    <a:cs typeface="Arial" pitchFamily="34" charset="0"/>
                  </a:rPr>
                  <a:t>íticas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3" name="Rectangle 104"/>
              <p:cNvSpPr>
                <a:spLocks noChangeArrowheads="1"/>
              </p:cNvSpPr>
              <p:nvPr/>
            </p:nvSpPr>
            <p:spPr bwMode="auto">
              <a:xfrm>
                <a:off x="3789363" y="2106613"/>
                <a:ext cx="669925"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Proce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4" name="Rectangle 105"/>
              <p:cNvSpPr>
                <a:spLocks noChangeArrowheads="1"/>
              </p:cNvSpPr>
              <p:nvPr/>
            </p:nvSpPr>
            <p:spPr bwMode="auto">
              <a:xfrm>
                <a:off x="4359276" y="2106613"/>
                <a:ext cx="40798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sos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5" name="Rectangle 106"/>
              <p:cNvSpPr>
                <a:spLocks noChangeArrowheads="1"/>
              </p:cNvSpPr>
              <p:nvPr/>
            </p:nvSpPr>
            <p:spPr bwMode="auto">
              <a:xfrm>
                <a:off x="4400551" y="2582863"/>
                <a:ext cx="7207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Patent</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6" name="Rectangle 107"/>
              <p:cNvSpPr>
                <a:spLocks noChangeArrowheads="1"/>
              </p:cNvSpPr>
              <p:nvPr/>
            </p:nvSpPr>
            <p:spPr bwMode="auto">
              <a:xfrm>
                <a:off x="5022851" y="2582863"/>
                <a:ext cx="31750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7" name="Rectangle 108"/>
              <p:cNvSpPr>
                <a:spLocks noChangeArrowheads="1"/>
              </p:cNvSpPr>
              <p:nvPr/>
            </p:nvSpPr>
            <p:spPr bwMode="auto">
              <a:xfrm>
                <a:off x="3314701" y="2446338"/>
                <a:ext cx="55086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Plan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8" name="Rectangle 109"/>
              <p:cNvSpPr>
                <a:spLocks noChangeArrowheads="1"/>
              </p:cNvSpPr>
              <p:nvPr/>
            </p:nvSpPr>
            <p:spPr bwMode="auto">
              <a:xfrm>
                <a:off x="3733801" y="2446338"/>
                <a:ext cx="24288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49" name="Rectangle 110"/>
              <p:cNvSpPr>
                <a:spLocks noChangeArrowheads="1"/>
              </p:cNvSpPr>
              <p:nvPr/>
            </p:nvSpPr>
            <p:spPr bwMode="auto">
              <a:xfrm>
                <a:off x="3863976" y="2446338"/>
                <a:ext cx="19843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0" name="Rectangle 111"/>
              <p:cNvSpPr>
                <a:spLocks noChangeArrowheads="1"/>
              </p:cNvSpPr>
              <p:nvPr/>
            </p:nvSpPr>
            <p:spPr bwMode="auto">
              <a:xfrm>
                <a:off x="674688" y="1460500"/>
                <a:ext cx="27257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900" b="1" i="0" u="none" strike="noStrike" cap="none" normalizeH="0" baseline="0" dirty="0" smtClean="0">
                    <a:ln>
                      <a:noFill/>
                    </a:ln>
                    <a:solidFill>
                      <a:srgbClr val="000000"/>
                    </a:solidFill>
                    <a:effectLst/>
                    <a:latin typeface="Century Gothic" pitchFamily="34" charset="0"/>
                    <a:cs typeface="Arial" pitchFamily="34" charset="0"/>
                  </a:rPr>
                  <a:t>Conocimiento</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51" name="Rectangle 112"/>
              <p:cNvSpPr>
                <a:spLocks noChangeArrowheads="1"/>
              </p:cNvSpPr>
              <p:nvPr/>
            </p:nvSpPr>
            <p:spPr bwMode="auto">
              <a:xfrm>
                <a:off x="1171576" y="1895475"/>
                <a:ext cx="150653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900" b="1" i="0" u="none" strike="noStrike" cap="none" normalizeH="0" baseline="0" dirty="0" smtClean="0">
                    <a:ln>
                      <a:noFill/>
                    </a:ln>
                    <a:solidFill>
                      <a:srgbClr val="000000"/>
                    </a:solidFill>
                    <a:effectLst/>
                    <a:latin typeface="Century Gothic" pitchFamily="34" charset="0"/>
                    <a:cs typeface="Arial" pitchFamily="34" charset="0"/>
                  </a:rPr>
                  <a:t>Explícito</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52" name="Rectangle 113"/>
              <p:cNvSpPr>
                <a:spLocks noChangeArrowheads="1"/>
              </p:cNvSpPr>
              <p:nvPr/>
            </p:nvSpPr>
            <p:spPr bwMode="auto">
              <a:xfrm>
                <a:off x="3654426" y="3490913"/>
                <a:ext cx="237013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Inteligencia Emocional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3" name="Rectangle 114"/>
              <p:cNvSpPr>
                <a:spLocks noChangeArrowheads="1"/>
              </p:cNvSpPr>
              <p:nvPr/>
            </p:nvSpPr>
            <p:spPr bwMode="auto">
              <a:xfrm>
                <a:off x="80963" y="3954463"/>
                <a:ext cx="2571750"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ES" sz="2900" b="1" dirty="0">
                    <a:solidFill>
                      <a:srgbClr val="000000"/>
                    </a:solidFill>
                    <a:latin typeface="Century Gothic" pitchFamily="34" charset="0"/>
                    <a:cs typeface="Arial" pitchFamily="34" charset="0"/>
                  </a:rPr>
                  <a:t>Conocimiento</a:t>
                </a:r>
              </a:p>
            </p:txBody>
          </p:sp>
          <p:sp>
            <p:nvSpPr>
              <p:cNvPr id="7254" name="Rectangle 115"/>
              <p:cNvSpPr>
                <a:spLocks noChangeArrowheads="1"/>
              </p:cNvSpPr>
              <p:nvPr/>
            </p:nvSpPr>
            <p:spPr bwMode="auto">
              <a:xfrm>
                <a:off x="903288" y="4427538"/>
                <a:ext cx="108108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900" b="1" i="0" u="none" strike="noStrike" cap="none" normalizeH="0" baseline="0" dirty="0" smtClean="0">
                    <a:ln>
                      <a:noFill/>
                    </a:ln>
                    <a:solidFill>
                      <a:srgbClr val="000000"/>
                    </a:solidFill>
                    <a:effectLst/>
                    <a:latin typeface="Century Gothic" pitchFamily="34" charset="0"/>
                    <a:cs typeface="Arial" pitchFamily="34" charset="0"/>
                  </a:rPr>
                  <a:t>Tácito</a:t>
                </a:r>
                <a:endParaRPr kumimoji="0" lang="es-ES" sz="2900" b="0" i="0" u="none" strike="noStrike" cap="none" normalizeH="0" baseline="0" dirty="0" smtClean="0">
                  <a:ln>
                    <a:noFill/>
                  </a:ln>
                  <a:solidFill>
                    <a:schemeClr val="tx1"/>
                  </a:solidFill>
                  <a:effectLst/>
                  <a:latin typeface="Arial" pitchFamily="34" charset="0"/>
                  <a:cs typeface="Arial" pitchFamily="34" charset="0"/>
                </a:endParaRPr>
              </a:p>
            </p:txBody>
          </p:sp>
          <p:sp>
            <p:nvSpPr>
              <p:cNvPr id="7255" name="Rectangle 116"/>
              <p:cNvSpPr>
                <a:spLocks noChangeArrowheads="1"/>
              </p:cNvSpPr>
              <p:nvPr/>
            </p:nvSpPr>
            <p:spPr bwMode="auto">
              <a:xfrm>
                <a:off x="1549401" y="3532188"/>
                <a:ext cx="126523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Creatividad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6" name="Rectangle 117"/>
              <p:cNvSpPr>
                <a:spLocks noChangeArrowheads="1"/>
              </p:cNvSpPr>
              <p:nvPr/>
            </p:nvSpPr>
            <p:spPr bwMode="auto">
              <a:xfrm>
                <a:off x="3719513" y="4102100"/>
                <a:ext cx="110966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Creencias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7" name="Rectangle 118"/>
              <p:cNvSpPr>
                <a:spLocks noChangeArrowheads="1"/>
              </p:cNvSpPr>
              <p:nvPr/>
            </p:nvSpPr>
            <p:spPr bwMode="auto">
              <a:xfrm>
                <a:off x="5689601" y="3803650"/>
                <a:ext cx="162718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Coeficiente de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8" name="Rectangle 119"/>
              <p:cNvSpPr>
                <a:spLocks noChangeArrowheads="1"/>
              </p:cNvSpPr>
              <p:nvPr/>
            </p:nvSpPr>
            <p:spPr bwMode="auto">
              <a:xfrm>
                <a:off x="5951538" y="4048125"/>
                <a:ext cx="110331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Confianza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59" name="Rectangle 120"/>
              <p:cNvSpPr>
                <a:spLocks noChangeArrowheads="1"/>
              </p:cNvSpPr>
              <p:nvPr/>
            </p:nvSpPr>
            <p:spPr bwMode="auto">
              <a:xfrm>
                <a:off x="2703513" y="4618038"/>
                <a:ext cx="12679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rgbClr val="000000"/>
                    </a:solidFill>
                    <a:effectLst/>
                    <a:latin typeface="Century Gothic" pitchFamily="34" charset="0"/>
                    <a:cs typeface="Arial" pitchFamily="34" charset="0"/>
                  </a:rPr>
                  <a:t>Experiencias</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61" name="Rectangle 122"/>
              <p:cNvSpPr>
                <a:spLocks noChangeArrowheads="1"/>
              </p:cNvSpPr>
              <p:nvPr/>
            </p:nvSpPr>
            <p:spPr bwMode="auto">
              <a:xfrm>
                <a:off x="4376738" y="4781550"/>
                <a:ext cx="509588"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Intui</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2" name="Rectangle 123"/>
              <p:cNvSpPr>
                <a:spLocks noChangeArrowheads="1"/>
              </p:cNvSpPr>
              <p:nvPr/>
            </p:nvSpPr>
            <p:spPr bwMode="auto">
              <a:xfrm>
                <a:off x="4787901" y="4781550"/>
                <a:ext cx="5302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ción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3" name="Rectangle 124"/>
              <p:cNvSpPr>
                <a:spLocks noChangeArrowheads="1"/>
              </p:cNvSpPr>
              <p:nvPr/>
            </p:nvSpPr>
            <p:spPr bwMode="auto">
              <a:xfrm>
                <a:off x="6708776" y="4346575"/>
                <a:ext cx="83978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Valores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4" name="Rectangle 125"/>
              <p:cNvSpPr>
                <a:spLocks noChangeArrowheads="1"/>
              </p:cNvSpPr>
              <p:nvPr/>
            </p:nvSpPr>
            <p:spPr bwMode="auto">
              <a:xfrm>
                <a:off x="5961063" y="4754563"/>
                <a:ext cx="13176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smtClean="0">
                    <a:ln>
                      <a:noFill/>
                    </a:ln>
                    <a:solidFill>
                      <a:srgbClr val="FFFFFF"/>
                    </a:solidFill>
                    <a:effectLst/>
                    <a:latin typeface="Century Gothic" pitchFamily="34" charset="0"/>
                    <a:cs typeface="Arial" pitchFamily="34" charset="0"/>
                  </a:rPr>
                  <a:t>Proceso del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65" name="Rectangle 126"/>
              <p:cNvSpPr>
                <a:spLocks noChangeArrowheads="1"/>
              </p:cNvSpPr>
              <p:nvPr/>
            </p:nvSpPr>
            <p:spPr bwMode="auto">
              <a:xfrm>
                <a:off x="6232526" y="4999038"/>
                <a:ext cx="776288"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FFFFFF"/>
                    </a:solidFill>
                    <a:effectLst/>
                    <a:latin typeface="Century Gothic" pitchFamily="34" charset="0"/>
                    <a:cs typeface="Arial" pitchFamily="34" charset="0"/>
                  </a:rPr>
                  <a:t>pensar</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6" name="Rectangle 127"/>
              <p:cNvSpPr>
                <a:spLocks noChangeArrowheads="1"/>
              </p:cNvSpPr>
              <p:nvPr/>
            </p:nvSpPr>
            <p:spPr bwMode="auto">
              <a:xfrm>
                <a:off x="7646988" y="4956175"/>
                <a:ext cx="63976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Know</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7" name="Rectangle 128"/>
              <p:cNvSpPr>
                <a:spLocks noChangeArrowheads="1"/>
              </p:cNvSpPr>
              <p:nvPr/>
            </p:nvSpPr>
            <p:spPr bwMode="auto">
              <a:xfrm>
                <a:off x="8188326" y="4956175"/>
                <a:ext cx="18415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268" name="Rectangle 129"/>
              <p:cNvSpPr>
                <a:spLocks noChangeArrowheads="1"/>
              </p:cNvSpPr>
              <p:nvPr/>
            </p:nvSpPr>
            <p:spPr bwMode="auto">
              <a:xfrm>
                <a:off x="8274051" y="4956175"/>
                <a:ext cx="51276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Century Gothic" pitchFamily="34" charset="0"/>
                    <a:cs typeface="Arial" pitchFamily="34" charset="0"/>
                  </a:rPr>
                  <a:t>how</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48488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Conversión del conocimiento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12</a:t>
            </a:fld>
            <a:endParaRPr lang="es-ES_tradnl"/>
          </a:p>
        </p:txBody>
      </p:sp>
      <p:sp>
        <p:nvSpPr>
          <p:cNvPr id="5" name="4 CuadroTexto"/>
          <p:cNvSpPr txBox="1"/>
          <p:nvPr/>
        </p:nvSpPr>
        <p:spPr>
          <a:xfrm>
            <a:off x="1576137" y="3046482"/>
            <a:ext cx="1918410" cy="707886"/>
          </a:xfrm>
          <a:prstGeom prst="rect">
            <a:avLst/>
          </a:prstGeom>
          <a:noFill/>
        </p:spPr>
        <p:txBody>
          <a:bodyPr wrap="none" rtlCol="0">
            <a:spAutoFit/>
          </a:bodyPr>
          <a:lstStyle/>
          <a:p>
            <a:pPr algn="ctr"/>
            <a:r>
              <a:rPr lang="es-ES" sz="2000" b="1" dirty="0" smtClean="0">
                <a:solidFill>
                  <a:schemeClr val="tx2">
                    <a:lumMod val="75000"/>
                    <a:lumOff val="25000"/>
                  </a:schemeClr>
                </a:solidFill>
              </a:rPr>
              <a:t>CONOCIMIENTO</a:t>
            </a:r>
          </a:p>
          <a:p>
            <a:pPr algn="ctr"/>
            <a:r>
              <a:rPr lang="es-ES" sz="2000" b="1" dirty="0" smtClean="0">
                <a:solidFill>
                  <a:schemeClr val="tx2">
                    <a:lumMod val="75000"/>
                    <a:lumOff val="25000"/>
                  </a:schemeClr>
                </a:solidFill>
              </a:rPr>
              <a:t>TÁCITO</a:t>
            </a:r>
            <a:endParaRPr lang="es-ES" sz="2000" b="1" dirty="0">
              <a:solidFill>
                <a:schemeClr val="tx2">
                  <a:lumMod val="75000"/>
                  <a:lumOff val="25000"/>
                </a:schemeClr>
              </a:solidFill>
            </a:endParaRPr>
          </a:p>
        </p:txBody>
      </p:sp>
      <p:sp>
        <p:nvSpPr>
          <p:cNvPr id="6" name="5 CuadroTexto"/>
          <p:cNvSpPr txBox="1"/>
          <p:nvPr/>
        </p:nvSpPr>
        <p:spPr>
          <a:xfrm>
            <a:off x="4634790" y="3754368"/>
            <a:ext cx="1918410" cy="707886"/>
          </a:xfrm>
          <a:prstGeom prst="rect">
            <a:avLst/>
          </a:prstGeom>
          <a:noFill/>
        </p:spPr>
        <p:txBody>
          <a:bodyPr wrap="none" rtlCol="0">
            <a:spAutoFit/>
          </a:bodyPr>
          <a:lstStyle/>
          <a:p>
            <a:pPr algn="ctr"/>
            <a:r>
              <a:rPr lang="es-ES" sz="2000" b="1" dirty="0" smtClean="0">
                <a:solidFill>
                  <a:schemeClr val="tx2">
                    <a:lumMod val="75000"/>
                    <a:lumOff val="25000"/>
                  </a:schemeClr>
                </a:solidFill>
              </a:rPr>
              <a:t>CONOCIMIENTO</a:t>
            </a:r>
          </a:p>
          <a:p>
            <a:pPr algn="ctr"/>
            <a:r>
              <a:rPr lang="es-ES" sz="2000" b="1" dirty="0" smtClean="0">
                <a:solidFill>
                  <a:schemeClr val="tx2">
                    <a:lumMod val="75000"/>
                    <a:lumOff val="25000"/>
                  </a:schemeClr>
                </a:solidFill>
              </a:rPr>
              <a:t>EXPLÍCITO</a:t>
            </a:r>
            <a:endParaRPr lang="es-ES" sz="2000" b="1" dirty="0">
              <a:solidFill>
                <a:schemeClr val="tx2">
                  <a:lumMod val="75000"/>
                  <a:lumOff val="25000"/>
                </a:schemeClr>
              </a:solidFill>
            </a:endParaRPr>
          </a:p>
        </p:txBody>
      </p:sp>
      <p:sp>
        <p:nvSpPr>
          <p:cNvPr id="7" name="6 Rectángulo"/>
          <p:cNvSpPr/>
          <p:nvPr/>
        </p:nvSpPr>
        <p:spPr>
          <a:xfrm>
            <a:off x="6553200" y="5325797"/>
            <a:ext cx="2582182" cy="369332"/>
          </a:xfrm>
          <a:prstGeom prst="rect">
            <a:avLst/>
          </a:prstGeom>
        </p:spPr>
        <p:txBody>
          <a:bodyPr wrap="none">
            <a:spAutoFit/>
          </a:bodyPr>
          <a:lstStyle/>
          <a:p>
            <a:r>
              <a:rPr lang="es-ES_tradnl" dirty="0" err="1"/>
              <a:t>Nonaka</a:t>
            </a:r>
            <a:r>
              <a:rPr lang="es-ES_tradnl" dirty="0"/>
              <a:t> y </a:t>
            </a:r>
            <a:r>
              <a:rPr lang="es-ES_tradnl" dirty="0" err="1" smtClean="0"/>
              <a:t>Takeuchi</a:t>
            </a:r>
            <a:r>
              <a:rPr lang="es-ES_tradnl" dirty="0" smtClean="0"/>
              <a:t> (1995)</a:t>
            </a:r>
            <a:endParaRPr lang="es-ES" dirty="0"/>
          </a:p>
        </p:txBody>
      </p:sp>
      <p:sp>
        <p:nvSpPr>
          <p:cNvPr id="8" name="7 Flecha curvada hacia la derecha"/>
          <p:cNvSpPr/>
          <p:nvPr/>
        </p:nvSpPr>
        <p:spPr>
          <a:xfrm>
            <a:off x="300789" y="3046482"/>
            <a:ext cx="1257301" cy="799627"/>
          </a:xfrm>
          <a:prstGeom prst="curvedRightArrow">
            <a:avLst/>
          </a:prstGeom>
          <a:gradFill>
            <a:gsLst>
              <a:gs pos="0">
                <a:schemeClr val="tx2">
                  <a:lumMod val="10000"/>
                  <a:lumOff val="9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9" name="8 CuadroTexto"/>
          <p:cNvSpPr txBox="1"/>
          <p:nvPr/>
        </p:nvSpPr>
        <p:spPr>
          <a:xfrm rot="411708">
            <a:off x="204528" y="3397068"/>
            <a:ext cx="1396793" cy="369332"/>
          </a:xfrm>
          <a:prstGeom prst="rect">
            <a:avLst/>
          </a:prstGeom>
          <a:noFill/>
        </p:spPr>
        <p:txBody>
          <a:bodyPr wrap="none" rtlCol="0">
            <a:spAutoFit/>
          </a:bodyPr>
          <a:lstStyle/>
          <a:p>
            <a:r>
              <a:rPr lang="es-ES" b="1" dirty="0" smtClean="0">
                <a:solidFill>
                  <a:schemeClr val="tx2">
                    <a:lumMod val="75000"/>
                    <a:lumOff val="25000"/>
                  </a:schemeClr>
                </a:solidFill>
              </a:rPr>
              <a:t>Socialización</a:t>
            </a:r>
            <a:endParaRPr lang="es-ES" b="1" dirty="0">
              <a:solidFill>
                <a:schemeClr val="tx2">
                  <a:lumMod val="75000"/>
                  <a:lumOff val="25000"/>
                </a:schemeClr>
              </a:solidFill>
            </a:endParaRPr>
          </a:p>
        </p:txBody>
      </p:sp>
      <p:sp>
        <p:nvSpPr>
          <p:cNvPr id="10" name="9 Flecha curvada hacia la izquierda"/>
          <p:cNvSpPr/>
          <p:nvPr/>
        </p:nvSpPr>
        <p:spPr>
          <a:xfrm>
            <a:off x="6553201" y="3752782"/>
            <a:ext cx="1471864" cy="771607"/>
          </a:xfrm>
          <a:prstGeom prst="curvedLeftArrow">
            <a:avLst/>
          </a:prstGeom>
          <a:gradFill>
            <a:gsLst>
              <a:gs pos="0">
                <a:schemeClr val="tx2">
                  <a:lumMod val="10000"/>
                  <a:lumOff val="9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2" name="11 CuadroTexto"/>
          <p:cNvSpPr txBox="1"/>
          <p:nvPr/>
        </p:nvSpPr>
        <p:spPr>
          <a:xfrm rot="21278998">
            <a:off x="6592055" y="4082506"/>
            <a:ext cx="1433406" cy="369332"/>
          </a:xfrm>
          <a:prstGeom prst="rect">
            <a:avLst/>
          </a:prstGeom>
          <a:noFill/>
        </p:spPr>
        <p:txBody>
          <a:bodyPr wrap="none" rtlCol="0">
            <a:spAutoFit/>
          </a:bodyPr>
          <a:lstStyle/>
          <a:p>
            <a:r>
              <a:rPr lang="es-ES" b="1" dirty="0" smtClean="0">
                <a:solidFill>
                  <a:schemeClr val="tx2">
                    <a:lumMod val="75000"/>
                    <a:lumOff val="25000"/>
                  </a:schemeClr>
                </a:solidFill>
              </a:rPr>
              <a:t>Combinación</a:t>
            </a:r>
            <a:endParaRPr lang="es-ES" b="1" dirty="0">
              <a:solidFill>
                <a:schemeClr val="tx2">
                  <a:lumMod val="75000"/>
                  <a:lumOff val="25000"/>
                </a:schemeClr>
              </a:solidFill>
            </a:endParaRPr>
          </a:p>
        </p:txBody>
      </p:sp>
      <p:sp>
        <p:nvSpPr>
          <p:cNvPr id="11" name="10 Flecha curvada hacia abajo"/>
          <p:cNvSpPr/>
          <p:nvPr/>
        </p:nvSpPr>
        <p:spPr>
          <a:xfrm rot="852946">
            <a:off x="3042780" y="1662627"/>
            <a:ext cx="2993210" cy="1751024"/>
          </a:xfrm>
          <a:prstGeom prst="curvedDownArrow">
            <a:avLst/>
          </a:prstGeom>
          <a:gradFill>
            <a:gsLst>
              <a:gs pos="0">
                <a:schemeClr val="tx2">
                  <a:lumMod val="10000"/>
                  <a:lumOff val="9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4" name="13 CuadroTexto"/>
          <p:cNvSpPr txBox="1"/>
          <p:nvPr/>
        </p:nvSpPr>
        <p:spPr>
          <a:xfrm rot="4824688">
            <a:off x="4533791" y="2516128"/>
            <a:ext cx="1628010" cy="369332"/>
          </a:xfrm>
          <a:prstGeom prst="rect">
            <a:avLst/>
          </a:prstGeom>
          <a:noFill/>
        </p:spPr>
        <p:txBody>
          <a:bodyPr wrap="none" rtlCol="0">
            <a:spAutoFit/>
          </a:bodyPr>
          <a:lstStyle/>
          <a:p>
            <a:r>
              <a:rPr lang="es-ES" b="1" dirty="0" smtClean="0">
                <a:solidFill>
                  <a:schemeClr val="tx2">
                    <a:lumMod val="75000"/>
                    <a:lumOff val="25000"/>
                  </a:schemeClr>
                </a:solidFill>
              </a:rPr>
              <a:t>Externalización</a:t>
            </a:r>
            <a:endParaRPr lang="es-ES" b="1" dirty="0">
              <a:solidFill>
                <a:schemeClr val="tx2">
                  <a:lumMod val="75000"/>
                  <a:lumOff val="25000"/>
                </a:schemeClr>
              </a:solidFill>
            </a:endParaRPr>
          </a:p>
        </p:txBody>
      </p:sp>
      <p:sp>
        <p:nvSpPr>
          <p:cNvPr id="13" name="12 Flecha curvada hacia arriba"/>
          <p:cNvSpPr/>
          <p:nvPr/>
        </p:nvSpPr>
        <p:spPr>
          <a:xfrm rot="11599859" flipV="1">
            <a:off x="2360959" y="4071808"/>
            <a:ext cx="2791867" cy="1751068"/>
          </a:xfrm>
          <a:prstGeom prst="curvedUpArrow">
            <a:avLst/>
          </a:prstGeom>
          <a:gradFill>
            <a:gsLst>
              <a:gs pos="0">
                <a:schemeClr val="tx2">
                  <a:lumMod val="10000"/>
                  <a:lumOff val="9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6" name="15 CuadroTexto"/>
          <p:cNvSpPr txBox="1"/>
          <p:nvPr/>
        </p:nvSpPr>
        <p:spPr>
          <a:xfrm rot="15521912">
            <a:off x="2243284" y="4721358"/>
            <a:ext cx="1592231" cy="369332"/>
          </a:xfrm>
          <a:prstGeom prst="rect">
            <a:avLst/>
          </a:prstGeom>
          <a:noFill/>
        </p:spPr>
        <p:txBody>
          <a:bodyPr wrap="none" rtlCol="0">
            <a:spAutoFit/>
          </a:bodyPr>
          <a:lstStyle/>
          <a:p>
            <a:r>
              <a:rPr lang="es-ES" b="1" dirty="0" smtClean="0">
                <a:solidFill>
                  <a:schemeClr val="tx2">
                    <a:lumMod val="75000"/>
                    <a:lumOff val="25000"/>
                  </a:schemeClr>
                </a:solidFill>
              </a:rPr>
              <a:t>Internalización</a:t>
            </a:r>
            <a:endParaRPr lang="es-ES" b="1" dirty="0">
              <a:solidFill>
                <a:schemeClr val="tx2">
                  <a:lumMod val="75000"/>
                  <a:lumOff val="25000"/>
                </a:schemeClr>
              </a:solidFill>
            </a:endParaRP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27239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2" grpId="0"/>
      <p:bldP spid="11" grpId="0" animBg="1"/>
      <p:bldP spid="14" grpId="0"/>
      <p:bldP spid="13"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Capital intelectual</a:t>
            </a:r>
            <a:endParaRPr lang="es-ES" dirty="0"/>
          </a:p>
        </p:txBody>
      </p:sp>
      <p:sp>
        <p:nvSpPr>
          <p:cNvPr id="3" name="2 Marcador de contenido"/>
          <p:cNvSpPr>
            <a:spLocks noGrp="1"/>
          </p:cNvSpPr>
          <p:nvPr>
            <p:ph idx="1"/>
          </p:nvPr>
        </p:nvSpPr>
        <p:spPr>
          <a:xfrm>
            <a:off x="457200" y="1600201"/>
            <a:ext cx="8229600" cy="4235116"/>
          </a:xfrm>
        </p:spPr>
        <p:txBody>
          <a:bodyPr/>
          <a:lstStyle/>
          <a:p>
            <a:r>
              <a:rPr lang="es-CO" dirty="0" smtClean="0"/>
              <a:t>Está constituido por un conjunto de recursos y capacidades intangibles de diversa naturaleza con diferentes implicaciones estratégicas</a:t>
            </a:r>
          </a:p>
          <a:p>
            <a:endParaRPr lang="es-CO" dirty="0" smtClean="0"/>
          </a:p>
          <a:p>
            <a:r>
              <a:rPr lang="es-CO" dirty="0" smtClean="0"/>
              <a:t>Es </a:t>
            </a:r>
            <a:r>
              <a:rPr lang="es-CO" dirty="0"/>
              <a:t>el </a:t>
            </a:r>
            <a:r>
              <a:rPr lang="es-CO" b="1" dirty="0">
                <a:solidFill>
                  <a:schemeClr val="tx2">
                    <a:lumMod val="75000"/>
                    <a:lumOff val="25000"/>
                  </a:schemeClr>
                </a:solidFill>
              </a:rPr>
              <a:t>valor intangible </a:t>
            </a:r>
            <a:r>
              <a:rPr lang="es-CO" dirty="0"/>
              <a:t>de la </a:t>
            </a:r>
            <a:r>
              <a:rPr lang="es-CO" dirty="0" smtClean="0"/>
              <a:t>organización</a:t>
            </a:r>
          </a:p>
          <a:p>
            <a:pPr lvl="1"/>
            <a:r>
              <a:rPr lang="es-CO" dirty="0" smtClean="0"/>
              <a:t>Engloba un conjunto de activos inmateriales, invisibles, fuera de balance, que permiten funcionar a la empresa y que crean valor para la misma</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13</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889705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Capital intelectual</a:t>
            </a:r>
            <a:endParaRPr lang="es-ES" dirty="0"/>
          </a:p>
        </p:txBody>
      </p:sp>
      <p:sp>
        <p:nvSpPr>
          <p:cNvPr id="3" name="2 Marcador de contenido"/>
          <p:cNvSpPr>
            <a:spLocks noGrp="1"/>
          </p:cNvSpPr>
          <p:nvPr>
            <p:ph idx="1"/>
          </p:nvPr>
        </p:nvSpPr>
        <p:spPr>
          <a:xfrm>
            <a:off x="457200" y="1600200"/>
            <a:ext cx="8229600" cy="4223083"/>
          </a:xfrm>
        </p:spPr>
        <p:txBody>
          <a:bodyPr/>
          <a:lstStyle/>
          <a:p>
            <a:r>
              <a:rPr lang="es-CO" dirty="0" smtClean="0"/>
              <a:t>Características</a:t>
            </a:r>
          </a:p>
          <a:p>
            <a:pPr lvl="1"/>
            <a:r>
              <a:rPr lang="es-CO" dirty="0" smtClean="0"/>
              <a:t>El conocimiento explícito es abundante</a:t>
            </a:r>
          </a:p>
          <a:p>
            <a:pPr lvl="1"/>
            <a:r>
              <a:rPr lang="es-CO" dirty="0" smtClean="0"/>
              <a:t>No está limitado por modos ni formas</a:t>
            </a:r>
          </a:p>
          <a:p>
            <a:pPr lvl="1"/>
            <a:r>
              <a:rPr lang="es-CO" dirty="0" smtClean="0"/>
              <a:t>No está limitado por el espacio</a:t>
            </a:r>
          </a:p>
          <a:p>
            <a:pPr lvl="1"/>
            <a:r>
              <a:rPr lang="es-CO" dirty="0" smtClean="0"/>
              <a:t>No se consume por su uso</a:t>
            </a:r>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14</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8489535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Capital intelectual</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15</a:t>
            </a:fld>
            <a:endParaRPr lang="es-ES_tradnl"/>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978266038"/>
              </p:ext>
            </p:extLst>
          </p:nvPr>
        </p:nvGraphicFramePr>
        <p:xfrm>
          <a:off x="457200" y="1270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152179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a:t>
            </a:r>
            <a:endParaRPr lang="es-ES" dirty="0"/>
          </a:p>
        </p:txBody>
      </p:sp>
      <p:sp>
        <p:nvSpPr>
          <p:cNvPr id="3" name="2 Marcador de contenido"/>
          <p:cNvSpPr>
            <a:spLocks noGrp="1"/>
          </p:cNvSpPr>
          <p:nvPr>
            <p:ph idx="1"/>
          </p:nvPr>
        </p:nvSpPr>
        <p:spPr>
          <a:xfrm>
            <a:off x="457200" y="1270000"/>
            <a:ext cx="8229600" cy="4856163"/>
          </a:xfrm>
        </p:spPr>
        <p:txBody>
          <a:bodyPr>
            <a:normAutofit fontScale="70000" lnSpcReduction="20000"/>
          </a:bodyPr>
          <a:lstStyle/>
          <a:p>
            <a:r>
              <a:rPr lang="es-ES" sz="2800" dirty="0"/>
              <a:t>Arte de crear valor a partir de los activos intangibles, representados en clientes, proveedores y en el conocimiento de las personas que es tácito, compartido, dinámico y relevante para la empresa  (</a:t>
            </a:r>
            <a:r>
              <a:rPr lang="es-ES" sz="2800" dirty="0" err="1"/>
              <a:t>Sveiby</a:t>
            </a:r>
            <a:r>
              <a:rPr lang="es-ES" sz="2800" dirty="0"/>
              <a:t>, 1997)</a:t>
            </a:r>
          </a:p>
          <a:p>
            <a:r>
              <a:rPr lang="es-ES" sz="2800" dirty="0"/>
              <a:t>La Gestión del Conocimiento está relacionada con el uso de la información estratégica para conseguir los objetivos de negocio. La gestión del conocimiento es la actividad organizacional de creación del entorno social e infraestructura para que el conocimiento pueda ser accedido, compartido y creado (Logan y Stokes, 2004)</a:t>
            </a:r>
          </a:p>
          <a:p>
            <a:r>
              <a:rPr lang="es-ES" sz="2800" dirty="0"/>
              <a:t>La Gestión del Conocimiento es la identificación, optimización y gestión dinámica de los activos intelectuales en forma de conocimiento explícito o tácito poseído por personas o comunidades (</a:t>
            </a:r>
            <a:r>
              <a:rPr lang="es-ES" sz="2800" dirty="0" err="1"/>
              <a:t>Snowden</a:t>
            </a:r>
            <a:r>
              <a:rPr lang="es-ES" sz="2800" dirty="0"/>
              <a:t>, 1999)</a:t>
            </a:r>
          </a:p>
          <a:p>
            <a:r>
              <a:rPr lang="es-ES" sz="2800" dirty="0"/>
              <a:t>Gestión del Conocimiento es el proceso de identificar, agrupar, ordenar y compartir continuamente conocimiento de todo tipo para satisfacer necesidades presentes y futuras, para identificar y explotar recursos de conocimiento tanto existentes como adquiridos y para desarrollar nuevas oportunidades (Sáez Vacas et al., 2003)</a:t>
            </a:r>
          </a:p>
          <a:p>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16</a:t>
            </a:fld>
            <a:endParaRPr lang="es-ES_tradnl"/>
          </a:p>
        </p:txBody>
      </p:sp>
    </p:spTree>
    <p:extLst>
      <p:ext uri="{BB962C8B-B14F-4D97-AF65-F5344CB8AC3E}">
        <p14:creationId xmlns:p14="http://schemas.microsoft.com/office/powerpoint/2010/main" val="3235234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5672"/>
            <a:ext cx="5880100" cy="1143000"/>
          </a:xfrm>
        </p:spPr>
        <p:txBody>
          <a:bodyPr/>
          <a:lstStyle/>
          <a:p>
            <a:r>
              <a:rPr lang="es-ES" dirty="0" smtClean="0"/>
              <a:t>Arquitectura empresarial</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17</a:t>
            </a:fld>
            <a:endParaRPr lang="es-ES_tradnl"/>
          </a:p>
        </p:txBody>
      </p:sp>
      <p:pic>
        <p:nvPicPr>
          <p:cNvPr id="5" name="Picture 5" descr="triangulos-VRTECH"/>
          <p:cNvPicPr>
            <a:picLocks noChangeAspect="1" noChangeArrowheads="1"/>
          </p:cNvPicPr>
          <p:nvPr/>
        </p:nvPicPr>
        <p:blipFill>
          <a:blip r:embed="rId3">
            <a:extLst>
              <a:ext uri="{28A0092B-C50C-407E-A947-70E740481C1C}">
                <a14:useLocalDpi xmlns:a14="http://schemas.microsoft.com/office/drawing/2010/main" val="0"/>
              </a:ext>
            </a:extLst>
          </a:blip>
          <a:srcRect b="55055"/>
          <a:stretch>
            <a:fillRect/>
          </a:stretch>
        </p:blipFill>
        <p:spPr bwMode="auto">
          <a:xfrm>
            <a:off x="428625" y="1363395"/>
            <a:ext cx="839152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805239" y="5599592"/>
            <a:ext cx="415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dirty="0"/>
              <a:t>Gestión Funcional del Conocimiento</a:t>
            </a:r>
          </a:p>
        </p:txBody>
      </p:sp>
      <p:sp>
        <p:nvSpPr>
          <p:cNvPr id="7" name="AutoShape 10"/>
          <p:cNvSpPr>
            <a:spLocks noChangeArrowheads="1"/>
          </p:cNvSpPr>
          <p:nvPr/>
        </p:nvSpPr>
        <p:spPr bwMode="auto">
          <a:xfrm>
            <a:off x="1690688" y="787133"/>
            <a:ext cx="4394200" cy="2520950"/>
          </a:xfrm>
          <a:prstGeom prst="triangle">
            <a:avLst>
              <a:gd name="adj" fmla="val 50000"/>
            </a:avLst>
          </a:prstGeom>
          <a:noFill/>
          <a:ln w="5715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 name="AutoShape 11"/>
          <p:cNvSpPr>
            <a:spLocks noChangeArrowheads="1"/>
          </p:cNvSpPr>
          <p:nvPr/>
        </p:nvSpPr>
        <p:spPr bwMode="auto">
          <a:xfrm flipV="1">
            <a:off x="431800" y="3308083"/>
            <a:ext cx="6913563" cy="2303462"/>
          </a:xfrm>
          <a:custGeom>
            <a:avLst/>
            <a:gdLst>
              <a:gd name="G0" fmla="+- 5817 0 0"/>
              <a:gd name="G1" fmla="+- 21600 0 5817"/>
              <a:gd name="G2" fmla="*/ 5817 1 2"/>
              <a:gd name="G3" fmla="+- 21600 0 G2"/>
              <a:gd name="G4" fmla="+/ 5817 21600 2"/>
              <a:gd name="G5" fmla="+/ G1 0 2"/>
              <a:gd name="G6" fmla="*/ 21600 21600 5817"/>
              <a:gd name="G7" fmla="*/ G6 1 2"/>
              <a:gd name="G8" fmla="+- 21600 0 G7"/>
              <a:gd name="G9" fmla="*/ 21600 1 2"/>
              <a:gd name="G10" fmla="+- 5817 0 G9"/>
              <a:gd name="G11" fmla="?: G10 G8 0"/>
              <a:gd name="G12" fmla="?: G10 G7 21600"/>
              <a:gd name="T0" fmla="*/ 18691 w 21600"/>
              <a:gd name="T1" fmla="*/ 10800 h 21600"/>
              <a:gd name="T2" fmla="*/ 10800 w 21600"/>
              <a:gd name="T3" fmla="*/ 21600 h 21600"/>
              <a:gd name="T4" fmla="*/ 2909 w 21600"/>
              <a:gd name="T5" fmla="*/ 10800 h 21600"/>
              <a:gd name="T6" fmla="*/ 10800 w 21600"/>
              <a:gd name="T7" fmla="*/ 0 h 21600"/>
              <a:gd name="T8" fmla="*/ 4709 w 21600"/>
              <a:gd name="T9" fmla="*/ 4709 h 21600"/>
              <a:gd name="T10" fmla="*/ 16891 w 21600"/>
              <a:gd name="T11" fmla="*/ 16891 h 21600"/>
            </a:gdLst>
            <a:ahLst/>
            <a:cxnLst>
              <a:cxn ang="0">
                <a:pos x="T0" y="T1"/>
              </a:cxn>
              <a:cxn ang="0">
                <a:pos x="T2" y="T3"/>
              </a:cxn>
              <a:cxn ang="0">
                <a:pos x="T4" y="T5"/>
              </a:cxn>
              <a:cxn ang="0">
                <a:pos x="T6" y="T7"/>
              </a:cxn>
            </a:cxnLst>
            <a:rect l="T8" t="T9" r="T10" b="T11"/>
            <a:pathLst>
              <a:path w="21600" h="21600">
                <a:moveTo>
                  <a:pt x="0" y="0"/>
                </a:moveTo>
                <a:lnTo>
                  <a:pt x="5817" y="21600"/>
                </a:lnTo>
                <a:lnTo>
                  <a:pt x="15783" y="21600"/>
                </a:lnTo>
                <a:lnTo>
                  <a:pt x="21600" y="0"/>
                </a:lnTo>
                <a:close/>
              </a:path>
            </a:pathLst>
          </a:custGeom>
          <a:noFill/>
          <a:ln w="57150"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 name="Text Box 12"/>
          <p:cNvSpPr txBox="1">
            <a:spLocks noChangeArrowheads="1"/>
          </p:cNvSpPr>
          <p:nvPr/>
        </p:nvSpPr>
        <p:spPr bwMode="auto">
          <a:xfrm rot="18589028">
            <a:off x="2321719" y="2102377"/>
            <a:ext cx="1123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t>Mercado</a:t>
            </a:r>
          </a:p>
        </p:txBody>
      </p:sp>
      <p:sp>
        <p:nvSpPr>
          <p:cNvPr id="10" name="Text Box 13"/>
          <p:cNvSpPr txBox="1">
            <a:spLocks noChangeArrowheads="1"/>
          </p:cNvSpPr>
          <p:nvPr/>
        </p:nvSpPr>
        <p:spPr bwMode="auto">
          <a:xfrm rot="3072448">
            <a:off x="4363244" y="2089677"/>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t>Entorno</a:t>
            </a:r>
          </a:p>
        </p:txBody>
      </p:sp>
      <p:sp>
        <p:nvSpPr>
          <p:cNvPr id="11" name="Text Box 14"/>
          <p:cNvSpPr txBox="1">
            <a:spLocks noChangeArrowheads="1"/>
          </p:cNvSpPr>
          <p:nvPr/>
        </p:nvSpPr>
        <p:spPr bwMode="auto">
          <a:xfrm>
            <a:off x="1700213" y="5587560"/>
            <a:ext cx="431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dirty="0"/>
              <a:t>Gestión Estratégica del Conocimiento</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1170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Horizontal)">
                                      <p:cBhvr>
                                        <p:cTn id="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par>
                                <p:cTn id="8" presetID="16" presetClass="entr" presetSubtype="2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Horizontal)">
                                      <p:cBhvr>
                                        <p:cTn id="10"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6" presetClass="entr" presetSubtype="26"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Horizontal)">
                                      <p:cBhvr>
                                        <p:cTn id="15" dur="500"/>
                                        <p:tgtEl>
                                          <p:spTgt spid="9"/>
                                        </p:tgtEl>
                                      </p:cBhvr>
                                    </p:animEffect>
                                  </p:childTnLst>
                                </p:cTn>
                              </p:par>
                              <p:par>
                                <p:cTn id="16" presetID="16" presetClass="entr" presetSubtype="2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Horizontal)">
                                      <p:cBhvr>
                                        <p:cTn id="18" dur="500"/>
                                        <p:tgtEl>
                                          <p:spTgt spid="7"/>
                                        </p:tgtEl>
                                      </p:cBhvr>
                                    </p:animEffect>
                                  </p:childTnLst>
                                </p:cTn>
                              </p:par>
                              <p:par>
                                <p:cTn id="19" presetID="16" presetClass="entr" presetSubtype="2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Horizontal)">
                                      <p:cBhvr>
                                        <p:cTn id="21" dur="500"/>
                                        <p:tgtEl>
                                          <p:spTgt spid="10"/>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Horizont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27 CuadroTexto"/>
          <p:cNvSpPr txBox="1"/>
          <p:nvPr/>
        </p:nvSpPr>
        <p:spPr>
          <a:xfrm>
            <a:off x="4481336" y="5620792"/>
            <a:ext cx="4613764"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Tomado </a:t>
            </a:r>
            <a:r>
              <a:rPr lang="es-ES" sz="1050" dirty="0"/>
              <a:t>de http://www.slideshare.net/devilman/gestin-del-conocimiento-68197</a:t>
            </a:r>
          </a:p>
        </p:txBody>
      </p:sp>
      <p:sp>
        <p:nvSpPr>
          <p:cNvPr id="2" name="1 Título"/>
          <p:cNvSpPr>
            <a:spLocks noGrp="1"/>
          </p:cNvSpPr>
          <p:nvPr>
            <p:ph type="title"/>
          </p:nvPr>
        </p:nvSpPr>
        <p:spPr>
          <a:xfrm>
            <a:off x="457200" y="-89576"/>
            <a:ext cx="5880100" cy="1143000"/>
          </a:xfrm>
        </p:spPr>
        <p:txBody>
          <a:bodyPr/>
          <a:lstStyle/>
          <a:p>
            <a:r>
              <a:rPr lang="es-ES" dirty="0" smtClean="0"/>
              <a:t>Modelo de gestión</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18</a:t>
            </a:fld>
            <a:endParaRPr lang="es-ES_tradnl"/>
          </a:p>
        </p:txBody>
      </p:sp>
      <p:graphicFrame>
        <p:nvGraphicFramePr>
          <p:cNvPr id="5" name="Object 7"/>
          <p:cNvGraphicFramePr>
            <a:graphicFrameLocks noGrp="1" noChangeAspect="1"/>
          </p:cNvGraphicFramePr>
          <p:nvPr>
            <p:ph idx="1"/>
            <p:extLst>
              <p:ext uri="{D42A27DB-BD31-4B8C-83A1-F6EECF244321}">
                <p14:modId xmlns:p14="http://schemas.microsoft.com/office/powerpoint/2010/main" val="1267939426"/>
              </p:ext>
            </p:extLst>
          </p:nvPr>
        </p:nvGraphicFramePr>
        <p:xfrm>
          <a:off x="804861" y="836127"/>
          <a:ext cx="6448425" cy="5000625"/>
        </p:xfrm>
        <a:graphic>
          <a:graphicData uri="http://schemas.openxmlformats.org/presentationml/2006/ole">
            <mc:AlternateContent xmlns:mc="http://schemas.openxmlformats.org/markup-compatibility/2006">
              <mc:Choice xmlns:v="urn:schemas-microsoft-com:vml" Requires="v">
                <p:oleObj spid="_x0000_s3084" name="CorelDRAW" r:id="rId4" imgW="7297293" imgH="5658612" progId="CorelDRAW.Graphic.12">
                  <p:embed/>
                </p:oleObj>
              </mc:Choice>
              <mc:Fallback>
                <p:oleObj name="CorelDRAW" r:id="rId4" imgW="7297293" imgH="5658612" progId="CorelDRAW.Graphic.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4861" y="836127"/>
                        <a:ext cx="6448425" cy="5000625"/>
                      </a:xfrm>
                      <a:prstGeom prst="rect">
                        <a:avLst/>
                      </a:prstGeom>
                      <a:effectLst>
                        <a:outerShdw dist="107763" dir="2700000" algn="ctr" rotWithShape="0">
                          <a:schemeClr val="bg2">
                            <a:alpha val="50000"/>
                          </a:schemeClr>
                        </a:outerShdw>
                      </a:effectLst>
                    </p:spPr>
                  </p:pic>
                </p:oleObj>
              </mc:Fallback>
            </mc:AlternateContent>
          </a:graphicData>
        </a:graphic>
      </p:graphicFrame>
      <p:sp>
        <p:nvSpPr>
          <p:cNvPr id="6" name="Text Box 9"/>
          <p:cNvSpPr txBox="1">
            <a:spLocks noChangeArrowheads="1"/>
          </p:cNvSpPr>
          <p:nvPr/>
        </p:nvSpPr>
        <p:spPr bwMode="auto">
          <a:xfrm>
            <a:off x="6029323" y="4184164"/>
            <a:ext cx="25257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atin typeface="Trebuchet MS" pitchFamily="34" charset="0"/>
              </a:rPr>
              <a:t>Distribuir y Compartir</a:t>
            </a:r>
          </a:p>
        </p:txBody>
      </p:sp>
      <p:sp>
        <p:nvSpPr>
          <p:cNvPr id="7" name="Text Box 11"/>
          <p:cNvSpPr txBox="1">
            <a:spLocks noChangeArrowheads="1"/>
          </p:cNvSpPr>
          <p:nvPr/>
        </p:nvSpPr>
        <p:spPr bwMode="auto">
          <a:xfrm>
            <a:off x="52386" y="4185752"/>
            <a:ext cx="2360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atin typeface="Trebuchet MS" pitchFamily="34" charset="0"/>
              </a:rPr>
              <a:t>Reutilizar y Renovar</a:t>
            </a:r>
          </a:p>
        </p:txBody>
      </p:sp>
      <p:sp>
        <p:nvSpPr>
          <p:cNvPr id="8" name="Text Box 12"/>
          <p:cNvSpPr txBox="1">
            <a:spLocks noChangeArrowheads="1"/>
          </p:cNvSpPr>
          <p:nvPr/>
        </p:nvSpPr>
        <p:spPr bwMode="auto">
          <a:xfrm>
            <a:off x="5453061" y="1412389"/>
            <a:ext cx="3076575" cy="36671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solidFill>
                  <a:srgbClr val="FF9900"/>
                </a:solidFill>
                <a:latin typeface="Trebuchet MS" pitchFamily="34" charset="0"/>
              </a:rPr>
              <a:t>Inteligencia Organizacional</a:t>
            </a:r>
          </a:p>
        </p:txBody>
      </p:sp>
      <p:sp>
        <p:nvSpPr>
          <p:cNvPr id="9" name="Text Box 13"/>
          <p:cNvSpPr txBox="1">
            <a:spLocks noChangeArrowheads="1"/>
          </p:cNvSpPr>
          <p:nvPr/>
        </p:nvSpPr>
        <p:spPr bwMode="auto">
          <a:xfrm>
            <a:off x="5668961" y="4941402"/>
            <a:ext cx="1473200" cy="366712"/>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solidFill>
                  <a:srgbClr val="FF9900"/>
                </a:solidFill>
                <a:latin typeface="Trebuchet MS" pitchFamily="34" charset="0"/>
              </a:rPr>
              <a:t>Distribución</a:t>
            </a:r>
          </a:p>
        </p:txBody>
      </p:sp>
      <p:sp>
        <p:nvSpPr>
          <p:cNvPr id="10" name="Text Box 14"/>
          <p:cNvSpPr txBox="1">
            <a:spLocks noChangeArrowheads="1"/>
          </p:cNvSpPr>
          <p:nvPr/>
        </p:nvSpPr>
        <p:spPr bwMode="auto">
          <a:xfrm>
            <a:off x="1131886" y="5012839"/>
            <a:ext cx="1487487" cy="36671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solidFill>
                  <a:srgbClr val="FF9900"/>
                </a:solidFill>
                <a:latin typeface="Trebuchet MS" pitchFamily="34" charset="0"/>
              </a:rPr>
              <a:t>Aprendizaje</a:t>
            </a:r>
          </a:p>
        </p:txBody>
      </p:sp>
      <p:sp>
        <p:nvSpPr>
          <p:cNvPr id="11" name="Text Box 15"/>
          <p:cNvSpPr txBox="1">
            <a:spLocks noChangeArrowheads="1"/>
          </p:cNvSpPr>
          <p:nvPr/>
        </p:nvSpPr>
        <p:spPr bwMode="auto">
          <a:xfrm>
            <a:off x="989011" y="1412389"/>
            <a:ext cx="1411287" cy="366713"/>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solidFill>
                  <a:srgbClr val="FF9900"/>
                </a:solidFill>
                <a:latin typeface="Trebuchet MS" pitchFamily="34" charset="0"/>
              </a:rPr>
              <a:t>Renovación</a:t>
            </a:r>
          </a:p>
        </p:txBody>
      </p:sp>
      <p:sp>
        <p:nvSpPr>
          <p:cNvPr id="12" name="AutoShape 16"/>
          <p:cNvSpPr>
            <a:spLocks noChangeArrowheads="1"/>
          </p:cNvSpPr>
          <p:nvPr/>
        </p:nvSpPr>
        <p:spPr bwMode="auto">
          <a:xfrm rot="4048445">
            <a:off x="3077367" y="1844983"/>
            <a:ext cx="144463" cy="142875"/>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3" name="AutoShape 17"/>
          <p:cNvSpPr>
            <a:spLocks noChangeArrowheads="1"/>
          </p:cNvSpPr>
          <p:nvPr/>
        </p:nvSpPr>
        <p:spPr bwMode="auto">
          <a:xfrm rot="8982458">
            <a:off x="5740398" y="2564914"/>
            <a:ext cx="144463" cy="142875"/>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4" name="AutoShape 18"/>
          <p:cNvSpPr>
            <a:spLocks noChangeArrowheads="1"/>
          </p:cNvSpPr>
          <p:nvPr/>
        </p:nvSpPr>
        <p:spPr bwMode="auto">
          <a:xfrm rot="14377782">
            <a:off x="4949029" y="4797733"/>
            <a:ext cx="144463" cy="142875"/>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5" name="AutoShape 19"/>
          <p:cNvSpPr>
            <a:spLocks noChangeArrowheads="1"/>
          </p:cNvSpPr>
          <p:nvPr/>
        </p:nvSpPr>
        <p:spPr bwMode="auto">
          <a:xfrm rot="19706076">
            <a:off x="2212973" y="4076214"/>
            <a:ext cx="144463" cy="142875"/>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 name="Text Box 20"/>
          <p:cNvSpPr txBox="1">
            <a:spLocks noChangeArrowheads="1"/>
          </p:cNvSpPr>
          <p:nvPr/>
        </p:nvSpPr>
        <p:spPr bwMode="auto">
          <a:xfrm>
            <a:off x="3524248" y="2636352"/>
            <a:ext cx="1136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atin typeface="Trebuchet MS" pitchFamily="34" charset="0"/>
              </a:rPr>
              <a:t>Medición</a:t>
            </a:r>
          </a:p>
        </p:txBody>
      </p:sp>
      <p:sp>
        <p:nvSpPr>
          <p:cNvPr id="17" name="AutoShape 22"/>
          <p:cNvSpPr>
            <a:spLocks noChangeArrowheads="1"/>
          </p:cNvSpPr>
          <p:nvPr/>
        </p:nvSpPr>
        <p:spPr bwMode="auto">
          <a:xfrm>
            <a:off x="4013198" y="2420452"/>
            <a:ext cx="215900" cy="214312"/>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sp>
        <p:nvSpPr>
          <p:cNvPr id="18" name="AutoShape 23"/>
          <p:cNvSpPr>
            <a:spLocks noChangeArrowheads="1"/>
          </p:cNvSpPr>
          <p:nvPr/>
        </p:nvSpPr>
        <p:spPr bwMode="auto">
          <a:xfrm rot="10800000">
            <a:off x="4013198" y="4076214"/>
            <a:ext cx="215900" cy="214313"/>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s-ES"/>
          </a:p>
        </p:txBody>
      </p:sp>
      <p:sp>
        <p:nvSpPr>
          <p:cNvPr id="19" name="AutoShape 24"/>
          <p:cNvSpPr>
            <a:spLocks noChangeArrowheads="1"/>
          </p:cNvSpPr>
          <p:nvPr/>
        </p:nvSpPr>
        <p:spPr bwMode="auto">
          <a:xfrm rot="5400000">
            <a:off x="5020467" y="3286433"/>
            <a:ext cx="215900" cy="214312"/>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a:endParaRPr lang="es-ES"/>
          </a:p>
        </p:txBody>
      </p:sp>
      <p:sp>
        <p:nvSpPr>
          <p:cNvPr id="20" name="AutoShape 25"/>
          <p:cNvSpPr>
            <a:spLocks noChangeArrowheads="1"/>
          </p:cNvSpPr>
          <p:nvPr/>
        </p:nvSpPr>
        <p:spPr bwMode="auto">
          <a:xfrm rot="16200000">
            <a:off x="2861467" y="3357871"/>
            <a:ext cx="215900" cy="214312"/>
          </a:xfrm>
          <a:prstGeom prst="triangle">
            <a:avLst>
              <a:gd name="adj" fmla="val 50000"/>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endParaRPr lang="es-ES"/>
          </a:p>
        </p:txBody>
      </p:sp>
      <p:sp>
        <p:nvSpPr>
          <p:cNvPr id="21" name="Text Box 26"/>
          <p:cNvSpPr txBox="1">
            <a:spLocks noChangeArrowheads="1"/>
          </p:cNvSpPr>
          <p:nvPr/>
        </p:nvSpPr>
        <p:spPr bwMode="auto">
          <a:xfrm>
            <a:off x="3245101" y="3104248"/>
            <a:ext cx="179832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Wingdings" pitchFamily="2" charset="2"/>
              <a:buChar char="Ø"/>
            </a:pPr>
            <a:r>
              <a:rPr lang="es-ES" sz="1050" dirty="0"/>
              <a:t>Mapa de Conocimientos</a:t>
            </a:r>
          </a:p>
          <a:p>
            <a:pPr>
              <a:buFont typeface="Wingdings" pitchFamily="2" charset="2"/>
              <a:buChar char="Ø"/>
            </a:pPr>
            <a:r>
              <a:rPr lang="es-ES" sz="1050" dirty="0"/>
              <a:t>Fuentes de Aprendizaje</a:t>
            </a:r>
          </a:p>
          <a:p>
            <a:pPr>
              <a:buFont typeface="Wingdings" pitchFamily="2" charset="2"/>
              <a:buChar char="Ø"/>
            </a:pPr>
            <a:r>
              <a:rPr lang="es-ES" sz="1050" dirty="0"/>
              <a:t>Indicadores de Capital </a:t>
            </a:r>
            <a:r>
              <a:rPr lang="es-ES" sz="1050" dirty="0" smtClean="0"/>
              <a:t/>
            </a:r>
            <a:br>
              <a:rPr lang="es-ES" sz="1050" dirty="0" smtClean="0"/>
            </a:br>
            <a:r>
              <a:rPr lang="es-ES" sz="1050" dirty="0" smtClean="0"/>
              <a:t>     Intelectual</a:t>
            </a:r>
            <a:endParaRPr lang="es-ES" sz="1050" dirty="0"/>
          </a:p>
        </p:txBody>
      </p:sp>
      <p:sp>
        <p:nvSpPr>
          <p:cNvPr id="22" name="Text Box 27"/>
          <p:cNvSpPr txBox="1">
            <a:spLocks noChangeArrowheads="1"/>
          </p:cNvSpPr>
          <p:nvPr/>
        </p:nvSpPr>
        <p:spPr bwMode="auto">
          <a:xfrm>
            <a:off x="3149598" y="1125052"/>
            <a:ext cx="1871663"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Ø"/>
            </a:pPr>
            <a:r>
              <a:rPr lang="es-ES" sz="1100" dirty="0"/>
              <a:t>Crea y genera nuevo </a:t>
            </a:r>
            <a:r>
              <a:rPr lang="es-ES" sz="1100" dirty="0" smtClean="0"/>
              <a:t/>
            </a:r>
            <a:br>
              <a:rPr lang="es-ES" sz="1100" dirty="0" smtClean="0"/>
            </a:br>
            <a:r>
              <a:rPr lang="es-ES" sz="1100" dirty="0" smtClean="0"/>
              <a:t>     conocimiento</a:t>
            </a:r>
            <a:endParaRPr lang="es-ES" sz="1100" dirty="0"/>
          </a:p>
          <a:p>
            <a:pPr>
              <a:buFont typeface="Wingdings" pitchFamily="2" charset="2"/>
              <a:buChar char="Ø"/>
            </a:pPr>
            <a:r>
              <a:rPr lang="es-ES" sz="1100" dirty="0"/>
              <a:t>Captura de </a:t>
            </a:r>
            <a:r>
              <a:rPr lang="es-ES" sz="1100" dirty="0" smtClean="0"/>
              <a:t>conocimiento</a:t>
            </a:r>
            <a:br>
              <a:rPr lang="es-ES" sz="1100" dirty="0" smtClean="0"/>
            </a:br>
            <a:r>
              <a:rPr lang="es-ES" sz="1100" dirty="0" smtClean="0"/>
              <a:t>    </a:t>
            </a:r>
            <a:r>
              <a:rPr lang="es-ES" sz="1100" dirty="0"/>
              <a:t>interno y externo</a:t>
            </a:r>
          </a:p>
          <a:p>
            <a:pPr>
              <a:buFont typeface="Wingdings" pitchFamily="2" charset="2"/>
              <a:buChar char="Ø"/>
            </a:pPr>
            <a:r>
              <a:rPr lang="es-ES" sz="1100" dirty="0" smtClean="0"/>
              <a:t>Almacena  conocimiento</a:t>
            </a:r>
            <a:endParaRPr lang="es-ES" sz="1100" dirty="0"/>
          </a:p>
        </p:txBody>
      </p:sp>
      <p:sp>
        <p:nvSpPr>
          <p:cNvPr id="23" name="Text Box 28"/>
          <p:cNvSpPr txBox="1">
            <a:spLocks noChangeArrowheads="1"/>
          </p:cNvSpPr>
          <p:nvPr/>
        </p:nvSpPr>
        <p:spPr bwMode="auto">
          <a:xfrm>
            <a:off x="5957885" y="1844189"/>
            <a:ext cx="324952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Wingdings" pitchFamily="2" charset="2"/>
              <a:buChar char="Ø"/>
            </a:pPr>
            <a:r>
              <a:rPr lang="es-ES" sz="1050" dirty="0"/>
              <a:t>Transformación del conocimiento tácito en explícito</a:t>
            </a:r>
          </a:p>
          <a:p>
            <a:pPr>
              <a:buFont typeface="Wingdings" pitchFamily="2" charset="2"/>
              <a:buChar char="Ø"/>
            </a:pPr>
            <a:r>
              <a:rPr lang="es-ES" sz="1050" dirty="0"/>
              <a:t>Organización del Conocimiento</a:t>
            </a:r>
          </a:p>
          <a:p>
            <a:pPr>
              <a:buFont typeface="Wingdings" pitchFamily="2" charset="2"/>
              <a:buChar char="Ø"/>
            </a:pPr>
            <a:r>
              <a:rPr lang="es-ES" sz="1050" dirty="0"/>
              <a:t>Redes de Expertos</a:t>
            </a:r>
          </a:p>
          <a:p>
            <a:pPr>
              <a:buFont typeface="Wingdings" pitchFamily="2" charset="2"/>
              <a:buChar char="Ø"/>
            </a:pPr>
            <a:endParaRPr lang="es-ES" sz="1050" dirty="0"/>
          </a:p>
        </p:txBody>
      </p:sp>
      <p:sp>
        <p:nvSpPr>
          <p:cNvPr id="24" name="Text Box 29"/>
          <p:cNvSpPr txBox="1">
            <a:spLocks noChangeArrowheads="1"/>
          </p:cNvSpPr>
          <p:nvPr/>
        </p:nvSpPr>
        <p:spPr bwMode="auto">
          <a:xfrm>
            <a:off x="5381623" y="2984682"/>
            <a:ext cx="18002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Ø"/>
            </a:pPr>
            <a:r>
              <a:rPr lang="es-ES" sz="1100" dirty="0"/>
              <a:t>Hacer el </a:t>
            </a:r>
            <a:r>
              <a:rPr lang="es-ES" sz="1100" dirty="0" smtClean="0"/>
              <a:t>conocimiento</a:t>
            </a:r>
            <a:br>
              <a:rPr lang="es-ES" sz="1100" dirty="0" smtClean="0"/>
            </a:br>
            <a:r>
              <a:rPr lang="es-ES" sz="1100" dirty="0" smtClean="0"/>
              <a:t>    accesible</a:t>
            </a:r>
            <a:endParaRPr lang="es-ES" sz="1100" dirty="0"/>
          </a:p>
          <a:p>
            <a:pPr>
              <a:buFont typeface="Wingdings" pitchFamily="2" charset="2"/>
              <a:buChar char="Ø"/>
            </a:pPr>
            <a:r>
              <a:rPr lang="es-ES" sz="1100" dirty="0"/>
              <a:t>Distribuir, difundir y </a:t>
            </a:r>
            <a:r>
              <a:rPr lang="es-ES" sz="1100" dirty="0" smtClean="0"/>
              <a:t/>
            </a:r>
            <a:br>
              <a:rPr lang="es-ES" sz="1100" dirty="0" smtClean="0"/>
            </a:br>
            <a:r>
              <a:rPr lang="es-ES" sz="1100" dirty="0" smtClean="0"/>
              <a:t>    transmitir</a:t>
            </a:r>
            <a:endParaRPr lang="es-ES" sz="1100" dirty="0"/>
          </a:p>
        </p:txBody>
      </p:sp>
      <p:sp>
        <p:nvSpPr>
          <p:cNvPr id="25" name="Text Box 30"/>
          <p:cNvSpPr txBox="1">
            <a:spLocks noChangeArrowheads="1"/>
          </p:cNvSpPr>
          <p:nvPr/>
        </p:nvSpPr>
        <p:spPr bwMode="auto">
          <a:xfrm>
            <a:off x="3149598" y="4725502"/>
            <a:ext cx="1728788"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Ø"/>
            </a:pPr>
            <a:r>
              <a:rPr lang="es-ES" sz="1100" dirty="0"/>
              <a:t>Acceder al </a:t>
            </a:r>
            <a:r>
              <a:rPr lang="es-ES" sz="1100" dirty="0" smtClean="0"/>
              <a:t>conocimiento</a:t>
            </a:r>
            <a:br>
              <a:rPr lang="es-ES" sz="1100" dirty="0" smtClean="0"/>
            </a:br>
            <a:r>
              <a:rPr lang="es-ES" sz="1100" dirty="0" smtClean="0"/>
              <a:t>   interpretarlo</a:t>
            </a:r>
            <a:r>
              <a:rPr lang="es-ES" sz="1100" dirty="0"/>
              <a:t>, asimilarlo </a:t>
            </a:r>
            <a:r>
              <a:rPr lang="es-ES" sz="1100" dirty="0" smtClean="0"/>
              <a:t/>
            </a:r>
            <a:br>
              <a:rPr lang="es-ES" sz="1100" dirty="0" smtClean="0"/>
            </a:br>
            <a:r>
              <a:rPr lang="es-ES" sz="1100" dirty="0" smtClean="0"/>
              <a:t>   para </a:t>
            </a:r>
            <a:r>
              <a:rPr lang="es-ES" sz="1100" dirty="0"/>
              <a:t>luego aplicarlo</a:t>
            </a:r>
          </a:p>
        </p:txBody>
      </p:sp>
      <p:sp>
        <p:nvSpPr>
          <p:cNvPr id="26" name="Text Box 31"/>
          <p:cNvSpPr txBox="1">
            <a:spLocks noChangeArrowheads="1"/>
          </p:cNvSpPr>
          <p:nvPr/>
        </p:nvSpPr>
        <p:spPr bwMode="auto">
          <a:xfrm>
            <a:off x="915986" y="2925277"/>
            <a:ext cx="1873250"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Ø"/>
            </a:pPr>
            <a:r>
              <a:rPr lang="es-ES" sz="1100" dirty="0"/>
              <a:t>Reutilizar </a:t>
            </a:r>
            <a:r>
              <a:rPr lang="es-ES" sz="1100" dirty="0" smtClean="0"/>
              <a:t>Conocimiento</a:t>
            </a:r>
            <a:br>
              <a:rPr lang="es-ES" sz="1100" dirty="0" smtClean="0"/>
            </a:br>
            <a:r>
              <a:rPr lang="es-ES" sz="1100" dirty="0" smtClean="0"/>
              <a:t>    </a:t>
            </a:r>
            <a:r>
              <a:rPr lang="es-ES" sz="1100" dirty="0"/>
              <a:t>existente</a:t>
            </a:r>
          </a:p>
          <a:p>
            <a:pPr>
              <a:buFont typeface="Wingdings" pitchFamily="2" charset="2"/>
              <a:buChar char="Ø"/>
            </a:pPr>
            <a:r>
              <a:rPr lang="es-ES" sz="1100" dirty="0"/>
              <a:t>Renovar conocimiento </a:t>
            </a:r>
            <a:r>
              <a:rPr lang="es-ES" sz="1100" dirty="0" smtClean="0"/>
              <a:t/>
            </a:r>
            <a:br>
              <a:rPr lang="es-ES" sz="1100" dirty="0" smtClean="0"/>
            </a:br>
            <a:r>
              <a:rPr lang="es-ES" sz="1100" dirty="0" smtClean="0"/>
              <a:t>   obsoleto </a:t>
            </a:r>
            <a:r>
              <a:rPr lang="es-ES" sz="1100" dirty="0"/>
              <a:t>a través de mejora </a:t>
            </a:r>
            <a:r>
              <a:rPr lang="es-ES" sz="1100" dirty="0" smtClean="0"/>
              <a:t/>
            </a:r>
            <a:br>
              <a:rPr lang="es-ES" sz="1100" dirty="0" smtClean="0"/>
            </a:br>
            <a:r>
              <a:rPr lang="es-ES" sz="1100" dirty="0" smtClean="0"/>
              <a:t>    continua</a:t>
            </a:r>
            <a:endParaRPr lang="es-ES" sz="1100" dirty="0"/>
          </a:p>
        </p:txBody>
      </p:sp>
      <p:sp>
        <p:nvSpPr>
          <p:cNvPr id="27" name="Text Box 32"/>
          <p:cNvSpPr txBox="1">
            <a:spLocks noChangeArrowheads="1"/>
          </p:cNvSpPr>
          <p:nvPr/>
        </p:nvSpPr>
        <p:spPr bwMode="auto">
          <a:xfrm>
            <a:off x="341311" y="1844189"/>
            <a:ext cx="227806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Wingdings" pitchFamily="2" charset="2"/>
              <a:buChar char="Ø"/>
            </a:pPr>
            <a:r>
              <a:rPr lang="es-ES" sz="1050" dirty="0"/>
              <a:t>Cuando el conocimiento se reutiliza</a:t>
            </a:r>
            <a:r>
              <a:rPr lang="es-ES" sz="1050" dirty="0" smtClean="0"/>
              <a:t>,</a:t>
            </a:r>
            <a:br>
              <a:rPr lang="es-ES" sz="1050" dirty="0" smtClean="0"/>
            </a:br>
            <a:r>
              <a:rPr lang="es-ES" sz="1050" dirty="0" smtClean="0"/>
              <a:t>    </a:t>
            </a:r>
            <a:r>
              <a:rPr lang="es-ES" sz="1050" dirty="0"/>
              <a:t>nuevo conocimiento es generado</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7681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Horizontal)">
                                      <p:cBhvr>
                                        <p:cTn id="7" dur="500"/>
                                        <p:tgtEl>
                                          <p:spTgt spid="8"/>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Horizontal)">
                                      <p:cBhvr>
                                        <p:cTn id="10" dur="500"/>
                                        <p:tgtEl>
                                          <p:spTgt spid="9"/>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Horizontal)">
                                      <p:cBhvr>
                                        <p:cTn id="13" dur="500"/>
                                        <p:tgtEl>
                                          <p:spTgt spid="10"/>
                                        </p:tgtEl>
                                      </p:cBhvr>
                                    </p:animEffect>
                                  </p:childTnLst>
                                </p:cTn>
                              </p:par>
                              <p:par>
                                <p:cTn id="14" presetID="16" presetClass="entr" presetSubtype="2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Horizontal)">
                                      <p:cBhvr>
                                        <p:cTn id="16" dur="500"/>
                                        <p:tgtEl>
                                          <p:spTgt spid="11"/>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childTnLst>
                          </p:cTn>
                        </p:par>
                        <p:par>
                          <p:cTn id="21" fill="hold">
                            <p:stCondLst>
                              <p:cond delay="1000"/>
                            </p:stCondLst>
                            <p:childTnLst>
                              <p:par>
                                <p:cTn id="22" presetID="9"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dissolve">
                                      <p:cBhvr>
                                        <p:cTn id="24" dur="500"/>
                                        <p:tgtEl>
                                          <p:spTgt spid="27"/>
                                        </p:tgtEl>
                                      </p:cBhvr>
                                    </p:animEffect>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8" grpId="0"/>
      <p:bldP spid="9" grpId="0"/>
      <p:bldP spid="10" grpId="0"/>
      <p:bldP spid="11" grpId="0"/>
      <p:bldP spid="23"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3772" y="4977993"/>
            <a:ext cx="7772400" cy="1362075"/>
          </a:xfrm>
        </p:spPr>
        <p:txBody>
          <a:bodyPr vert="horz" lIns="91440" tIns="45720" rIns="91440" bIns="45720" rtlCol="0" anchor="t">
            <a:normAutofit/>
          </a:bodyPr>
          <a:lstStyle/>
          <a:p>
            <a:pPr algn="r"/>
            <a:r>
              <a:rPr lang="es-ES" dirty="0"/>
              <a:t>2. Conocimiento Digital</a:t>
            </a:r>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19</a:t>
            </a:fld>
            <a:endParaRPr lang="es-ES_tradnl"/>
          </a:p>
        </p:txBody>
      </p:sp>
      <p:sp>
        <p:nvSpPr>
          <p:cNvPr id="3" name="2 Marcador de pie de página"/>
          <p:cNvSpPr>
            <a:spLocks noGrp="1"/>
          </p:cNvSpPr>
          <p:nvPr>
            <p:ph type="ftr" sz="quarter" idx="11"/>
          </p:nvPr>
        </p:nvSpPr>
        <p:spPr/>
        <p:txBody>
          <a:bodyPr/>
          <a:lstStyle/>
          <a:p>
            <a:r>
              <a:rPr lang="es-ES_tradnl" dirty="0" smtClean="0"/>
              <a:t>GRIAL – Universidad de Salamanca</a:t>
            </a:r>
            <a:endParaRPr lang="es-ES_tradnl" dirty="0"/>
          </a:p>
        </p:txBody>
      </p:sp>
      <p:sp>
        <p:nvSpPr>
          <p:cNvPr id="8" name="7 CuadroTexto"/>
          <p:cNvSpPr txBox="1"/>
          <p:nvPr/>
        </p:nvSpPr>
        <p:spPr>
          <a:xfrm rot="283659">
            <a:off x="1529030" y="4217057"/>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a:t>:: Knowledge ::  </a:t>
            </a:r>
            <a:r>
              <a:rPr lang="es-ES" sz="1000" dirty="0" err="1" smtClean="0"/>
              <a:t>by</a:t>
            </a:r>
            <a:r>
              <a:rPr lang="es-ES" sz="1000" dirty="0" smtClean="0"/>
              <a:t> </a:t>
            </a:r>
            <a:r>
              <a:rPr lang="es-ES" sz="1000" dirty="0"/>
              <a:t>~</a:t>
            </a:r>
            <a:r>
              <a:rPr lang="es-ES" sz="1000" dirty="0" err="1" smtClean="0"/>
              <a:t>Bntuae</a:t>
            </a:r>
            <a:endParaRPr lang="es-ES" sz="1000" dirty="0" smtClean="0"/>
          </a:p>
          <a:p>
            <a:r>
              <a:rPr lang="es-ES" sz="1000" dirty="0" smtClean="0">
                <a:hlinkClick r:id="rId3"/>
              </a:rPr>
              <a:t>http://www.deviantart.com</a:t>
            </a:r>
            <a:r>
              <a:rPr lang="es-ES" sz="1000" dirty="0" smtClean="0"/>
              <a:t> </a:t>
            </a:r>
            <a:endParaRPr lang="es-ES" sz="1000" dirty="0"/>
          </a:p>
        </p:txBody>
      </p:sp>
      <p:pic>
        <p:nvPicPr>
          <p:cNvPr id="9" name="Picture 2" descr="http://th02.deviantart.net/fs25/PRE/f/2008/083/9/d/___Knowledge____by_Bntua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0730" y="0"/>
            <a:ext cx="3362136" cy="4628453"/>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842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Sumario</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2</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409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 y="1270000"/>
            <a:ext cx="7869011" cy="4373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Internet = Revolución</a:t>
            </a:r>
            <a:endParaRPr lang="es-ES" dirty="0"/>
          </a:p>
        </p:txBody>
      </p:sp>
      <p:sp>
        <p:nvSpPr>
          <p:cNvPr id="6" name="5 Marcador de contenido"/>
          <p:cNvSpPr>
            <a:spLocks noGrp="1"/>
          </p:cNvSpPr>
          <p:nvPr>
            <p:ph idx="1"/>
          </p:nvPr>
        </p:nvSpPr>
        <p:spPr>
          <a:xfrm>
            <a:off x="457200" y="1600200"/>
            <a:ext cx="8229600" cy="4199021"/>
          </a:xfrm>
        </p:spPr>
        <p:txBody>
          <a:bodyPr>
            <a:normAutofit fontScale="92500" lnSpcReduction="10000"/>
          </a:bodyPr>
          <a:lstStyle/>
          <a:p>
            <a:r>
              <a:rPr lang="es-ES" dirty="0" smtClean="0"/>
              <a:t>La tecnología provoca transformaciones</a:t>
            </a:r>
          </a:p>
          <a:p>
            <a:endParaRPr lang="es-ES" dirty="0"/>
          </a:p>
          <a:p>
            <a:r>
              <a:rPr lang="es-ES" dirty="0" smtClean="0"/>
              <a:t>Internet revoluciona el concepto de globalización mediante la tecnología</a:t>
            </a:r>
          </a:p>
          <a:p>
            <a:endParaRPr lang="es-ES" dirty="0"/>
          </a:p>
          <a:p>
            <a:r>
              <a:rPr lang="es-ES" dirty="0" smtClean="0"/>
              <a:t>Las empresas/instituciones tienen diversas posibilidades para la gestión del conocimiento</a:t>
            </a:r>
          </a:p>
          <a:p>
            <a:endParaRPr lang="es-ES" dirty="0"/>
          </a:p>
          <a:p>
            <a:r>
              <a:rPr lang="es-ES" dirty="0" smtClean="0"/>
              <a:t>Los cargos directivos deben ser conscientes y estar sensibilizados de lo que suponen estos cambios en el ámbito estratégico, en los procesos y en plano operativo</a:t>
            </a:r>
          </a:p>
          <a:p>
            <a:endParaRPr lang="es-ES" dirty="0"/>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20</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0303675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216569" y="1270000"/>
            <a:ext cx="8783052" cy="4553285"/>
          </a:xfrm>
        </p:spPr>
        <p:txBody>
          <a:bodyPr>
            <a:normAutofit/>
          </a:bodyPr>
          <a:lstStyle/>
          <a:p>
            <a:r>
              <a:rPr lang="es-ES" sz="2000" dirty="0"/>
              <a:t>Ley de Moore (1965): </a:t>
            </a:r>
            <a:r>
              <a:rPr lang="es-ES" sz="2000" dirty="0" smtClean="0"/>
              <a:t>Ley de </a:t>
            </a:r>
            <a:br>
              <a:rPr lang="es-ES" sz="2000" dirty="0" smtClean="0"/>
            </a:br>
            <a:r>
              <a:rPr lang="es-ES" sz="2000" dirty="0" smtClean="0"/>
              <a:t>crecimiento </a:t>
            </a:r>
            <a:r>
              <a:rPr lang="es-ES" sz="2000" dirty="0"/>
              <a:t>exponencial del </a:t>
            </a:r>
            <a:r>
              <a:rPr lang="es-ES" sz="2000" dirty="0" smtClean="0"/>
              <a:t/>
            </a:r>
            <a:br>
              <a:rPr lang="es-ES" sz="2000" dirty="0" smtClean="0"/>
            </a:br>
            <a:r>
              <a:rPr lang="es-ES" sz="2000" dirty="0" smtClean="0"/>
              <a:t>número de transistores </a:t>
            </a:r>
            <a:r>
              <a:rPr lang="es-ES" sz="2000" dirty="0"/>
              <a:t>por </a:t>
            </a:r>
            <a:r>
              <a:rPr lang="es-ES" sz="2000" dirty="0" smtClean="0"/>
              <a:t/>
            </a:r>
            <a:br>
              <a:rPr lang="es-ES" sz="2000" dirty="0" smtClean="0"/>
            </a:br>
            <a:r>
              <a:rPr lang="es-ES" sz="2000" dirty="0" smtClean="0"/>
              <a:t>chip </a:t>
            </a:r>
            <a:r>
              <a:rPr lang="es-ES" sz="2000" dirty="0"/>
              <a:t>de </a:t>
            </a:r>
            <a:r>
              <a:rPr lang="es-ES" sz="2000" dirty="0" smtClean="0"/>
              <a:t>silicio</a:t>
            </a:r>
          </a:p>
          <a:p>
            <a:pPr lvl="1"/>
            <a:r>
              <a:rPr lang="es-ES" sz="1800" dirty="0" smtClean="0"/>
              <a:t>Aproximadamente cada </a:t>
            </a:r>
            <a:br>
              <a:rPr lang="es-ES" sz="1800" dirty="0" smtClean="0"/>
            </a:br>
            <a:r>
              <a:rPr lang="es-ES" sz="1800" dirty="0" smtClean="0"/>
              <a:t>dos años </a:t>
            </a:r>
            <a:r>
              <a:rPr lang="es-ES" sz="1800" dirty="0"/>
              <a:t>se duplica </a:t>
            </a:r>
            <a:r>
              <a:rPr lang="es-ES" sz="1800" dirty="0" smtClean="0"/>
              <a:t>el </a:t>
            </a:r>
            <a:br>
              <a:rPr lang="es-ES" sz="1800" dirty="0" smtClean="0"/>
            </a:br>
            <a:r>
              <a:rPr lang="es-ES" sz="1800" dirty="0" smtClean="0"/>
              <a:t>número </a:t>
            </a:r>
            <a:r>
              <a:rPr lang="es-ES" sz="1800" dirty="0"/>
              <a:t>de transistores en </a:t>
            </a:r>
            <a:r>
              <a:rPr lang="es-ES" sz="1800" dirty="0" smtClean="0"/>
              <a:t/>
            </a:r>
            <a:br>
              <a:rPr lang="es-ES" sz="1800" dirty="0" smtClean="0"/>
            </a:br>
            <a:r>
              <a:rPr lang="es-ES" sz="1800" dirty="0" smtClean="0"/>
              <a:t>un chip</a:t>
            </a:r>
            <a:endParaRPr lang="es-ES" sz="1800" dirty="0"/>
          </a:p>
          <a:p>
            <a:pPr lvl="1"/>
            <a:endParaRPr lang="es-ES" sz="1800"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21</a:t>
            </a:fld>
            <a:endParaRPr lang="es-ES_tradnl"/>
          </a:p>
        </p:txBody>
      </p:sp>
      <p:pic>
        <p:nvPicPr>
          <p:cNvPr id="13314" name="Picture 2" descr="File:Transistor Count and Moore's Law - 2008.sv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8735" y="1282032"/>
            <a:ext cx="5207001" cy="4566610"/>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8711754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457200" y="1270000"/>
            <a:ext cx="8229600" cy="4505159"/>
          </a:xfrm>
        </p:spPr>
        <p:txBody>
          <a:bodyPr>
            <a:normAutofit/>
          </a:bodyPr>
          <a:lstStyle/>
          <a:p>
            <a:r>
              <a:rPr lang="es-ES" sz="1800" dirty="0"/>
              <a:t>La potencia de proceso a </a:t>
            </a:r>
            <a:r>
              <a:rPr lang="es-ES" sz="1800" dirty="0" smtClean="0"/>
              <a:t>precio </a:t>
            </a:r>
            <a:r>
              <a:rPr lang="es-ES" sz="1800" dirty="0"/>
              <a:t>constante: se duplica cada 2 </a:t>
            </a:r>
            <a:r>
              <a:rPr lang="es-ES" sz="1800" dirty="0" smtClean="0"/>
              <a:t>años</a:t>
            </a:r>
            <a:endParaRPr lang="es-ES" sz="1800" dirty="0"/>
          </a:p>
          <a:p>
            <a:r>
              <a:rPr lang="es-ES" sz="1800" dirty="0"/>
              <a:t>La capacidad de los discos duros a precio constante y en un PC comercial - ley </a:t>
            </a:r>
            <a:r>
              <a:rPr lang="es-ES" sz="1800" dirty="0" smtClean="0"/>
              <a:t>de </a:t>
            </a:r>
            <a:r>
              <a:rPr lang="es-ES" sz="1800" dirty="0" err="1" smtClean="0"/>
              <a:t>Kryder</a:t>
            </a:r>
            <a:r>
              <a:rPr lang="es-ES" sz="1800" dirty="0" smtClean="0"/>
              <a:t>- </a:t>
            </a:r>
            <a:r>
              <a:rPr lang="es-ES" sz="1800" dirty="0"/>
              <a:t>se duplica cada 18 </a:t>
            </a:r>
            <a:r>
              <a:rPr lang="es-ES" sz="1800" dirty="0" smtClean="0"/>
              <a:t>meses</a:t>
            </a:r>
            <a:endParaRPr lang="es-ES" sz="1800" dirty="0"/>
          </a:p>
          <a:p>
            <a:r>
              <a:rPr lang="es-ES" sz="1800" dirty="0" smtClean="0"/>
              <a:t>La capacidad </a:t>
            </a:r>
            <a:r>
              <a:rPr lang="es-ES" sz="1800" dirty="0"/>
              <a:t>de la RAM a precio constante: se duplica cada 2 </a:t>
            </a:r>
            <a:r>
              <a:rPr lang="es-ES" sz="1800" dirty="0" smtClean="0"/>
              <a:t>años</a:t>
            </a:r>
            <a:endParaRPr lang="es-ES" sz="1800" dirty="0"/>
          </a:p>
          <a:p>
            <a:r>
              <a:rPr lang="es-ES" sz="1800" dirty="0" smtClean="0"/>
              <a:t>La resolución</a:t>
            </a:r>
            <a:r>
              <a:rPr lang="es-ES" sz="1800" dirty="0"/>
              <a:t>, en </a:t>
            </a:r>
            <a:r>
              <a:rPr lang="es-ES" sz="1800" dirty="0" smtClean="0"/>
              <a:t>pixeles, </a:t>
            </a:r>
            <a:r>
              <a:rPr lang="es-ES" sz="1800" dirty="0"/>
              <a:t>de una cámara digital a precio constante </a:t>
            </a:r>
            <a:r>
              <a:rPr lang="es-ES" sz="1800" dirty="0" smtClean="0"/>
              <a:t>- ley </a:t>
            </a:r>
            <a:r>
              <a:rPr lang="es-ES" sz="1800" dirty="0"/>
              <a:t>de </a:t>
            </a:r>
            <a:r>
              <a:rPr lang="es-ES" sz="1800" dirty="0" err="1" smtClean="0"/>
              <a:t>Hendys</a:t>
            </a:r>
            <a:r>
              <a:rPr lang="es-ES" sz="1800" b="1" dirty="0" smtClean="0"/>
              <a:t> </a:t>
            </a:r>
            <a:r>
              <a:rPr lang="es-ES" sz="1800" dirty="0" smtClean="0"/>
              <a:t>- se duplica </a:t>
            </a:r>
            <a:r>
              <a:rPr lang="es-ES" sz="1800" dirty="0"/>
              <a:t>cada 18 </a:t>
            </a:r>
            <a:r>
              <a:rPr lang="es-ES" sz="1800" dirty="0" smtClean="0"/>
              <a:t>meses</a:t>
            </a:r>
          </a:p>
          <a:p>
            <a:r>
              <a:rPr lang="es-ES" sz="1800" dirty="0" smtClean="0"/>
              <a:t>La capacidad </a:t>
            </a:r>
            <a:r>
              <a:rPr lang="es-ES" sz="1800" dirty="0"/>
              <a:t>binaria en la fibra óptica </a:t>
            </a:r>
            <a:r>
              <a:rPr lang="es-ES" sz="1800" dirty="0" smtClean="0"/>
              <a:t>- </a:t>
            </a:r>
            <a:r>
              <a:rPr lang="es-ES" sz="1800" dirty="0"/>
              <a:t>Ley de </a:t>
            </a:r>
            <a:r>
              <a:rPr lang="es-ES" sz="1800" dirty="0" err="1"/>
              <a:t>Butters</a:t>
            </a:r>
            <a:r>
              <a:rPr lang="es-ES" sz="1800" dirty="0"/>
              <a:t> (</a:t>
            </a:r>
            <a:r>
              <a:rPr lang="es-ES" sz="1800" dirty="0" err="1"/>
              <a:t>Lucent</a:t>
            </a:r>
            <a:r>
              <a:rPr lang="es-ES" sz="1800" dirty="0" smtClean="0"/>
              <a:t>) - se </a:t>
            </a:r>
            <a:r>
              <a:rPr lang="es-ES" sz="1800" dirty="0"/>
              <a:t>duplica cada </a:t>
            </a:r>
            <a:r>
              <a:rPr lang="es-ES" sz="1800" dirty="0" smtClean="0"/>
              <a:t>9 meses</a:t>
            </a:r>
          </a:p>
          <a:p>
            <a:r>
              <a:rPr lang="es-ES" sz="1800" dirty="0"/>
              <a:t>La tasa de adopción de la </a:t>
            </a:r>
            <a:r>
              <a:rPr lang="es-ES" sz="1800" dirty="0" smtClean="0"/>
              <a:t>nueva “</a:t>
            </a:r>
            <a:r>
              <a:rPr lang="es-ES" sz="1800" dirty="0"/>
              <a:t>infraestructura digital” es dos </a:t>
            </a:r>
            <a:r>
              <a:rPr lang="es-ES" sz="1800" dirty="0" smtClean="0"/>
              <a:t>a cinco </a:t>
            </a:r>
            <a:r>
              <a:rPr lang="es-ES" sz="1800" dirty="0"/>
              <a:t>veces más veloz que la </a:t>
            </a:r>
            <a:r>
              <a:rPr lang="es-ES" sz="1800" dirty="0" smtClean="0"/>
              <a:t>de infraestructuras </a:t>
            </a:r>
            <a:r>
              <a:rPr lang="es-ES" sz="1800" dirty="0"/>
              <a:t>previas como </a:t>
            </a:r>
            <a:r>
              <a:rPr lang="es-ES" sz="1800" dirty="0" smtClean="0"/>
              <a:t>las redes </a:t>
            </a:r>
            <a:r>
              <a:rPr lang="es-ES" sz="1800" dirty="0"/>
              <a:t>eléctricas y </a:t>
            </a:r>
            <a:r>
              <a:rPr lang="es-ES" sz="1800" dirty="0" smtClean="0"/>
              <a:t>telefónicas</a:t>
            </a:r>
          </a:p>
          <a:p>
            <a:r>
              <a:rPr lang="es-ES" sz="1800" dirty="0" smtClean="0"/>
              <a:t>La velocidad </a:t>
            </a:r>
            <a:r>
              <a:rPr lang="es-ES" sz="1800" dirty="0"/>
              <a:t>del acceso a Internet para usuarios “avanzados” </a:t>
            </a:r>
            <a:r>
              <a:rPr lang="es-ES" sz="1800" dirty="0" smtClean="0"/>
              <a:t>se duplica </a:t>
            </a:r>
            <a:r>
              <a:rPr lang="es-ES" sz="1800" dirty="0"/>
              <a:t>cada 21 meses, al menos en USA (</a:t>
            </a:r>
            <a:r>
              <a:rPr lang="es-ES" sz="1800" i="1" dirty="0" err="1"/>
              <a:t>Nielsen's</a:t>
            </a:r>
            <a:r>
              <a:rPr lang="es-ES" sz="1800" i="1" dirty="0"/>
              <a:t> </a:t>
            </a:r>
            <a:r>
              <a:rPr lang="es-ES" sz="1800" i="1" dirty="0" err="1"/>
              <a:t>Law</a:t>
            </a:r>
            <a:r>
              <a:rPr lang="es-ES" sz="1800" i="1" dirty="0"/>
              <a:t> of Internet </a:t>
            </a:r>
            <a:r>
              <a:rPr lang="es-ES" sz="1800" i="1" dirty="0" err="1"/>
              <a:t>Bandwidth</a:t>
            </a:r>
            <a:r>
              <a:rPr lang="es-ES" sz="1800" dirty="0"/>
              <a:t>)</a:t>
            </a:r>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22</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672803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457200" y="1270000"/>
            <a:ext cx="8229600" cy="4577347"/>
          </a:xfrm>
        </p:spPr>
        <p:txBody>
          <a:bodyPr/>
          <a:lstStyle/>
          <a:p>
            <a:r>
              <a:rPr lang="es-ES" sz="2400" dirty="0" smtClean="0"/>
              <a:t>Nos encaminamos hacia la era del Exabyte</a:t>
            </a:r>
          </a:p>
          <a:p>
            <a:pPr lvl="1"/>
            <a:r>
              <a:rPr lang="es-ES" sz="1600" b="1" dirty="0" smtClean="0"/>
              <a:t>1 EB </a:t>
            </a:r>
            <a:r>
              <a:rPr lang="es-ES" sz="1600" b="1" dirty="0"/>
              <a:t>= </a:t>
            </a:r>
            <a:r>
              <a:rPr lang="es-ES" sz="1600" b="1" dirty="0" smtClean="0"/>
              <a:t>10</a:t>
            </a:r>
            <a:r>
              <a:rPr lang="es-ES" sz="1600" b="1" baseline="30000" dirty="0" smtClean="0"/>
              <a:t>3</a:t>
            </a:r>
            <a:r>
              <a:rPr lang="es-ES" sz="1600" b="1" dirty="0" smtClean="0"/>
              <a:t> </a:t>
            </a:r>
            <a:r>
              <a:rPr lang="es-ES" sz="1600" b="1" dirty="0"/>
              <a:t>PB = 10</a:t>
            </a:r>
            <a:r>
              <a:rPr lang="es-ES" sz="1600" b="1" baseline="30000" dirty="0"/>
              <a:t>6</a:t>
            </a:r>
            <a:r>
              <a:rPr lang="es-ES" sz="1600" b="1" dirty="0"/>
              <a:t> TB = 10</a:t>
            </a:r>
            <a:r>
              <a:rPr lang="es-ES" sz="1600" b="1" baseline="30000" dirty="0"/>
              <a:t>9</a:t>
            </a:r>
            <a:r>
              <a:rPr lang="es-ES" sz="1600" b="1" dirty="0"/>
              <a:t> GB = 10</a:t>
            </a:r>
            <a:r>
              <a:rPr lang="es-ES" sz="1600" b="1" baseline="30000" dirty="0"/>
              <a:t>12</a:t>
            </a:r>
            <a:r>
              <a:rPr lang="es-ES" sz="1600" b="1" dirty="0"/>
              <a:t> MB = 10</a:t>
            </a:r>
            <a:r>
              <a:rPr lang="es-ES" sz="1600" b="1" baseline="30000" dirty="0"/>
              <a:t>15</a:t>
            </a:r>
            <a:r>
              <a:rPr lang="es-ES" sz="1600" b="1" dirty="0"/>
              <a:t> kB = 10</a:t>
            </a:r>
            <a:r>
              <a:rPr lang="es-ES" sz="1600" b="1" baseline="30000" dirty="0"/>
              <a:t>18</a:t>
            </a:r>
            <a:r>
              <a:rPr lang="es-ES" sz="1600" b="1" dirty="0"/>
              <a:t> bytes</a:t>
            </a:r>
          </a:p>
          <a:p>
            <a:endParaRPr lang="es-ES" sz="2000" dirty="0" smtClean="0"/>
          </a:p>
          <a:p>
            <a:endParaRPr lang="es-ES" dirty="0"/>
          </a:p>
          <a:p>
            <a:pPr lvl="1"/>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23</a:t>
            </a:fld>
            <a:endParaRPr lang="es-ES_tradnl"/>
          </a:p>
        </p:txBody>
      </p:sp>
      <p:sp>
        <p:nvSpPr>
          <p:cNvPr id="5" name="4 CuadroTexto"/>
          <p:cNvSpPr txBox="1"/>
          <p:nvPr/>
        </p:nvSpPr>
        <p:spPr>
          <a:xfrm>
            <a:off x="1431759" y="2335047"/>
            <a:ext cx="6653462" cy="3139321"/>
          </a:xfrm>
          <a:prstGeom prst="rect">
            <a:avLst/>
          </a:prstGeom>
          <a:noFill/>
        </p:spPr>
        <p:txBody>
          <a:bodyPr wrap="square" rtlCol="0">
            <a:spAutoFit/>
          </a:bodyPr>
          <a:lstStyle/>
          <a:p>
            <a:r>
              <a:rPr lang="es-ES" dirty="0"/>
              <a:t>“</a:t>
            </a:r>
            <a:r>
              <a:rPr lang="es-ES" i="1" dirty="0"/>
              <a:t>Uno de los factores más persuasivos es la reducción de la vida media del conocimiento. La </a:t>
            </a:r>
            <a:r>
              <a:rPr lang="es-ES" i="1" dirty="0" smtClean="0"/>
              <a:t>‘vida </a:t>
            </a:r>
            <a:r>
              <a:rPr lang="es-ES" i="1" dirty="0"/>
              <a:t>media del </a:t>
            </a:r>
            <a:r>
              <a:rPr lang="es-ES" i="1" dirty="0" smtClean="0"/>
              <a:t>conocimiento’ </a:t>
            </a:r>
            <a:r>
              <a:rPr lang="es-ES" i="1" dirty="0"/>
              <a:t>es el lapso de tiempo que transcurre entre el momento en el que el conocimiento es adquirido y el momento en el que se vuelve obsoleto. </a:t>
            </a:r>
            <a:r>
              <a:rPr lang="es-ES" i="1" dirty="0">
                <a:solidFill>
                  <a:srgbClr val="FF0000"/>
                </a:solidFill>
              </a:rPr>
              <a:t>La mitad de lo que es conocido hoy no era conocido hace 10 años</a:t>
            </a:r>
            <a:r>
              <a:rPr lang="es-ES" i="1" dirty="0"/>
              <a:t>. </a:t>
            </a:r>
            <a:r>
              <a:rPr lang="es-ES" i="1" dirty="0">
                <a:solidFill>
                  <a:srgbClr val="FF0000"/>
                </a:solidFill>
              </a:rPr>
              <a:t>La cantidad de conocimiento en el mundo se ha duplicado en los últimos 10 años y se duplica cada 18 meses</a:t>
            </a:r>
            <a:r>
              <a:rPr lang="es-ES" i="1" dirty="0"/>
              <a:t> de acuerdo con la Sociedad Americana de Entrenamiento y Documentación (ASTD, por sus siglas en inglés).  Para combatir la reducción en la vida media del conocimiento, las organizaciones han sido obligadas a desarrollar nuevos métodos para llevar a cabo la </a:t>
            </a:r>
            <a:r>
              <a:rPr lang="es-ES" i="1" dirty="0" smtClean="0"/>
              <a:t>capacitación</a:t>
            </a:r>
            <a:r>
              <a:rPr lang="es-ES" dirty="0" smtClean="0"/>
              <a:t>” </a:t>
            </a:r>
            <a:r>
              <a:rPr lang="es-ES" dirty="0" err="1"/>
              <a:t>Cathy</a:t>
            </a:r>
            <a:r>
              <a:rPr lang="es-ES" dirty="0"/>
              <a:t> </a:t>
            </a:r>
            <a:r>
              <a:rPr lang="es-ES" dirty="0" smtClean="0"/>
              <a:t>Gonzalez (2004)</a:t>
            </a:r>
            <a:endParaRPr lang="es-ES" dirty="0"/>
          </a:p>
        </p:txBody>
      </p:sp>
      <p:sp>
        <p:nvSpPr>
          <p:cNvPr id="6" name="5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6785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457200" y="1330158"/>
            <a:ext cx="8229600" cy="4408905"/>
          </a:xfrm>
        </p:spPr>
        <p:txBody>
          <a:bodyPr>
            <a:normAutofit/>
          </a:bodyPr>
          <a:lstStyle/>
          <a:p>
            <a:r>
              <a:rPr lang="es-ES" sz="1800" dirty="0" smtClean="0"/>
              <a:t>Cuando el telescopio </a:t>
            </a:r>
            <a:r>
              <a:rPr lang="es-ES" sz="1800" dirty="0" err="1" smtClean="0"/>
              <a:t>Sloan</a:t>
            </a:r>
            <a:r>
              <a:rPr lang="es-ES" sz="1800" dirty="0" smtClean="0"/>
              <a:t> Digital </a:t>
            </a:r>
            <a:r>
              <a:rPr lang="es-ES" sz="1800" dirty="0" err="1" smtClean="0"/>
              <a:t>Sky</a:t>
            </a:r>
            <a:r>
              <a:rPr lang="es-ES" sz="1800" dirty="0" smtClean="0"/>
              <a:t> </a:t>
            </a:r>
            <a:r>
              <a:rPr lang="es-ES" sz="1800" dirty="0" err="1" smtClean="0"/>
              <a:t>Survey</a:t>
            </a:r>
            <a:r>
              <a:rPr lang="es-ES" sz="1800" dirty="0" smtClean="0"/>
              <a:t> (Nuevo México) comenzó a estar operativo en 2000, recogió más datos en sus primeras semanas que todos los que se habían recogido en toda la historia de la astronomía</a:t>
            </a:r>
          </a:p>
          <a:p>
            <a:endParaRPr lang="es-ES" sz="1800" dirty="0" smtClean="0"/>
          </a:p>
          <a:p>
            <a:r>
              <a:rPr lang="es-ES" sz="1800" dirty="0" smtClean="0"/>
              <a:t>Hoy, diez años después, sus</a:t>
            </a:r>
            <a:br>
              <a:rPr lang="es-ES" sz="1800" dirty="0" smtClean="0"/>
            </a:br>
            <a:r>
              <a:rPr lang="es-ES" sz="1800" dirty="0" smtClean="0"/>
              <a:t>archivos contienen 140 TB de </a:t>
            </a:r>
            <a:br>
              <a:rPr lang="es-ES" sz="1800" dirty="0" smtClean="0"/>
            </a:br>
            <a:r>
              <a:rPr lang="es-ES" sz="1800" dirty="0" smtClean="0"/>
              <a:t>información</a:t>
            </a:r>
          </a:p>
          <a:p>
            <a:endParaRPr lang="es-ES" sz="1800" dirty="0" smtClean="0"/>
          </a:p>
          <a:p>
            <a:r>
              <a:rPr lang="es-ES" sz="1800" dirty="0" smtClean="0"/>
              <a:t>Su sucesor, el </a:t>
            </a:r>
            <a:r>
              <a:rPr lang="es-ES" sz="1800" dirty="0" err="1" smtClean="0"/>
              <a:t>Large</a:t>
            </a:r>
            <a:r>
              <a:rPr lang="es-ES" sz="1800" dirty="0" smtClean="0"/>
              <a:t> </a:t>
            </a:r>
            <a:r>
              <a:rPr lang="es-ES" sz="1800" dirty="0" err="1" smtClean="0"/>
              <a:t>Synoptic</a:t>
            </a:r>
            <a:r>
              <a:rPr lang="es-ES" sz="1800" dirty="0" smtClean="0"/>
              <a:t> </a:t>
            </a:r>
            <a:br>
              <a:rPr lang="es-ES" sz="1800" dirty="0" smtClean="0"/>
            </a:br>
            <a:r>
              <a:rPr lang="es-ES" sz="1800" dirty="0" err="1" smtClean="0"/>
              <a:t>Survey</a:t>
            </a:r>
            <a:r>
              <a:rPr lang="es-ES" sz="1800" dirty="0" smtClean="0"/>
              <a:t> </a:t>
            </a:r>
            <a:r>
              <a:rPr lang="es-ES" sz="1800" dirty="0" err="1" smtClean="0"/>
              <a:t>Telescope</a:t>
            </a:r>
            <a:r>
              <a:rPr lang="es-ES" sz="1800" dirty="0" smtClean="0"/>
              <a:t>, que se </a:t>
            </a:r>
            <a:br>
              <a:rPr lang="es-ES" sz="1800" dirty="0" smtClean="0"/>
            </a:br>
            <a:r>
              <a:rPr lang="es-ES" sz="1800" dirty="0" smtClean="0"/>
              <a:t>espera esté operativo en 2016 </a:t>
            </a:r>
            <a:br>
              <a:rPr lang="es-ES" sz="1800" dirty="0" smtClean="0"/>
            </a:br>
            <a:r>
              <a:rPr lang="es-ES" sz="1800" dirty="0" smtClean="0"/>
              <a:t>en Chile recolectará esa cantidad </a:t>
            </a:r>
            <a:br>
              <a:rPr lang="es-ES" sz="1800" dirty="0" smtClean="0"/>
            </a:br>
            <a:r>
              <a:rPr lang="es-ES" sz="1800" dirty="0" smtClean="0"/>
              <a:t>de información cada 5 días</a:t>
            </a:r>
          </a:p>
          <a:p>
            <a:endParaRPr lang="es-ES" sz="1800" dirty="0" smtClean="0"/>
          </a:p>
          <a:p>
            <a:endParaRPr lang="es-ES" sz="1800" dirty="0" smtClean="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24</a:t>
            </a:fld>
            <a:endParaRPr lang="es-ES_tradnl"/>
          </a:p>
        </p:txBody>
      </p:sp>
      <p:pic>
        <p:nvPicPr>
          <p:cNvPr id="17410" name="Picture 2" descr="http://www.economist.com/sites/default/files/images/20100227/201009SRD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0588" y="2239473"/>
            <a:ext cx="4631824" cy="260783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4800783" y="5463920"/>
            <a:ext cx="3098925"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Fuente: </a:t>
            </a:r>
            <a:r>
              <a:rPr lang="es-ES" sz="1050" dirty="0"/>
              <a:t>http://www.economist.com/node/15557443</a:t>
            </a:r>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05159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457200" y="1419726"/>
            <a:ext cx="8229600" cy="4355433"/>
          </a:xfrm>
        </p:spPr>
        <p:txBody>
          <a:bodyPr>
            <a:normAutofit fontScale="85000" lnSpcReduction="10000"/>
          </a:bodyPr>
          <a:lstStyle/>
          <a:p>
            <a:r>
              <a:rPr lang="es-ES" dirty="0" smtClean="0"/>
              <a:t>Es difícil de evaluar la cantidad de datos que actualmente almacena y maneja Google a diario, en un artículo publicado en </a:t>
            </a:r>
            <a:r>
              <a:rPr lang="es-ES" dirty="0" err="1" smtClean="0"/>
              <a:t>Communications</a:t>
            </a:r>
            <a:r>
              <a:rPr lang="es-ES" dirty="0" smtClean="0"/>
              <a:t> of the ACM se mencionaba que entre los índices, la información procesada y las aplicaciones, se estaban procesando 20.000 TB (20 PT) cada día</a:t>
            </a:r>
          </a:p>
          <a:p>
            <a:r>
              <a:rPr lang="es-ES" dirty="0" err="1" smtClean="0"/>
              <a:t>Ebay</a:t>
            </a:r>
            <a:r>
              <a:rPr lang="es-ES" dirty="0" smtClean="0"/>
              <a:t> almacena 8,5 PB de datos</a:t>
            </a:r>
          </a:p>
          <a:p>
            <a:r>
              <a:rPr lang="es-ES" dirty="0" smtClean="0"/>
              <a:t>La cantidad de información consumida por los americanos en 2008 fue de 3,6 ZB (estudio de la Universidad de California en San Diego, 2009)</a:t>
            </a:r>
          </a:p>
          <a:p>
            <a:r>
              <a:rPr lang="es-ES" dirty="0" smtClean="0"/>
              <a:t>Más de 20 horas de vídeos se suben a YouTube cada minuto (2009)</a:t>
            </a:r>
          </a:p>
          <a:p>
            <a:r>
              <a:rPr lang="es-ES" dirty="0" smtClean="0"/>
              <a:t>Se envían cerca de 200.000 millones de correos electrónicos cada día (2009)</a:t>
            </a:r>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25</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4385955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3" name="2 Marcador de contenido"/>
          <p:cNvSpPr>
            <a:spLocks noGrp="1"/>
          </p:cNvSpPr>
          <p:nvPr>
            <p:ph idx="1"/>
          </p:nvPr>
        </p:nvSpPr>
        <p:spPr>
          <a:xfrm>
            <a:off x="457200" y="1600201"/>
            <a:ext cx="8229600" cy="4235116"/>
          </a:xfrm>
        </p:spPr>
        <p:txBody>
          <a:bodyPr/>
          <a:lstStyle/>
          <a:p>
            <a:r>
              <a:rPr lang="es-ES" dirty="0"/>
              <a:t>La humanidad creó 150 EB de datos en 2005, en 2010 se estima que se </a:t>
            </a:r>
            <a:r>
              <a:rPr lang="es-ES" dirty="0" smtClean="0"/>
              <a:t>crearon </a:t>
            </a:r>
            <a:r>
              <a:rPr lang="es-ES" dirty="0"/>
              <a:t>1.200 EB (The </a:t>
            </a:r>
            <a:r>
              <a:rPr lang="es-ES" dirty="0" err="1"/>
              <a:t>Economist</a:t>
            </a:r>
            <a:r>
              <a:rPr lang="es-ES" dirty="0"/>
              <a:t>, Feb 2010)</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26</a:t>
            </a:fld>
            <a:endParaRPr lang="es-ES_tradnl"/>
          </a:p>
        </p:txBody>
      </p:sp>
      <p:pic>
        <p:nvPicPr>
          <p:cNvPr id="10" name="Picture 2" descr="http://www.economist.com/sites/default/files/images/20100227/201009LDD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4957" y="2769871"/>
            <a:ext cx="4138529" cy="2330097"/>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11" name="10 CuadroTexto"/>
          <p:cNvSpPr txBox="1"/>
          <p:nvPr/>
        </p:nvSpPr>
        <p:spPr>
          <a:xfrm>
            <a:off x="3937339" y="5519942"/>
            <a:ext cx="4224233"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Fuente: http</a:t>
            </a:r>
            <a:r>
              <a:rPr lang="es-ES" sz="1050" dirty="0"/>
              <a:t>://www.economist.com/node/15579717?story_id=15579717</a:t>
            </a:r>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06042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Cambios exponenciales</a:t>
            </a:r>
            <a:endParaRPr lang="es-ES" dirty="0"/>
          </a:p>
        </p:txBody>
      </p:sp>
      <p:sp>
        <p:nvSpPr>
          <p:cNvPr id="3" name="2 Marcador de contenido"/>
          <p:cNvSpPr>
            <a:spLocks noGrp="1"/>
          </p:cNvSpPr>
          <p:nvPr>
            <p:ph idx="1"/>
          </p:nvPr>
        </p:nvSpPr>
        <p:spPr>
          <a:xfrm>
            <a:off x="457200" y="1600201"/>
            <a:ext cx="8229600" cy="4235116"/>
          </a:xfrm>
        </p:spPr>
        <p:txBody>
          <a:bodyPr/>
          <a:lstStyle/>
          <a:p>
            <a:r>
              <a:rPr lang="es-ES" dirty="0"/>
              <a:t>En 2020 se espera que se creen 35 ZB de datos, es decir, 35.000 EB</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27</a:t>
            </a:fld>
            <a:endParaRPr lang="es-ES_tradnl"/>
          </a:p>
        </p:txBody>
      </p:sp>
      <p:grpSp>
        <p:nvGrpSpPr>
          <p:cNvPr id="7" name="6 Grupo"/>
          <p:cNvGrpSpPr/>
          <p:nvPr/>
        </p:nvGrpSpPr>
        <p:grpSpPr>
          <a:xfrm>
            <a:off x="4295375" y="2413191"/>
            <a:ext cx="3906205" cy="3407541"/>
            <a:chOff x="4295375" y="2413191"/>
            <a:chExt cx="3906205" cy="3407541"/>
          </a:xfrm>
        </p:grpSpPr>
        <p:pic>
          <p:nvPicPr>
            <p:cNvPr id="8" name="Picture 4" descr="http://www.datacenterknowledge.com/wp-content/uploads/2010/05/digital-universe-2010.pn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4295375" y="2413191"/>
              <a:ext cx="3906205" cy="3407541"/>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4487779" y="2502568"/>
              <a:ext cx="770021" cy="2526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sp>
        <p:nvSpPr>
          <p:cNvPr id="10" name="9 CuadroTexto"/>
          <p:cNvSpPr txBox="1"/>
          <p:nvPr/>
        </p:nvSpPr>
        <p:spPr>
          <a:xfrm>
            <a:off x="99037" y="5835317"/>
            <a:ext cx="6053260"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Fuente: </a:t>
            </a:r>
            <a:r>
              <a:rPr lang="es-ES" sz="1050" dirty="0"/>
              <a:t>http://www.datacenterknowledge.com/archives/2010/05/04/digital-universe-nears-a-zettabyte/</a:t>
            </a:r>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15319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Cambios exponenciales</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28</a:t>
            </a:fld>
            <a:endParaRPr lang="es-ES_tradnl"/>
          </a:p>
        </p:txBody>
      </p:sp>
      <p:pic>
        <p:nvPicPr>
          <p:cNvPr id="18434" name="Picture 2" descr="C:\Users\Fran\Documents\Cursos\20101202 - Gestion del conocimiento\Materiales\transparenc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77" y="1126544"/>
            <a:ext cx="8213223" cy="5229806"/>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457200" y="6229392"/>
            <a:ext cx="4826962"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Fuente</a:t>
            </a:r>
            <a:r>
              <a:rPr lang="es-ES" sz="1050" dirty="0"/>
              <a:t>: http://www.good.is/post/the-world-of-data-we-re-creating-on-the-internet/</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4745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Cambios exponenciales</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29</a:t>
            </a:fld>
            <a:endParaRPr lang="es-ES_tradnl"/>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95" y="962527"/>
            <a:ext cx="4310973" cy="5783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657" y="1220122"/>
            <a:ext cx="4549930" cy="4795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10298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dissolve">
                                      <p:cBhvr>
                                        <p:cTn id="7" dur="500"/>
                                        <p:tgtEl>
                                          <p:spTgt spid="1945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dissolve">
                                      <p:cBhvr>
                                        <p:cTn id="12"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4994275"/>
            <a:ext cx="7772400" cy="1362075"/>
          </a:xfrm>
        </p:spPr>
        <p:txBody>
          <a:bodyPr/>
          <a:lstStyle/>
          <a:p>
            <a:pPr algn="l"/>
            <a:r>
              <a:rPr lang="es-ES" dirty="0" smtClean="0"/>
              <a:t>1. Introducción</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7" name="6 CuadroTexto"/>
          <p:cNvSpPr txBox="1"/>
          <p:nvPr/>
        </p:nvSpPr>
        <p:spPr>
          <a:xfrm rot="303068">
            <a:off x="623896" y="4104233"/>
            <a:ext cx="192552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a:t>Introduction</a:t>
            </a:r>
            <a:r>
              <a:rPr lang="es-ES" sz="1000" dirty="0"/>
              <a:t> </a:t>
            </a:r>
            <a:r>
              <a:rPr lang="es-ES" sz="1000" dirty="0" err="1"/>
              <a:t>by</a:t>
            </a:r>
            <a:r>
              <a:rPr lang="es-ES" sz="1000" dirty="0"/>
              <a:t> </a:t>
            </a:r>
            <a:r>
              <a:rPr lang="es-ES" sz="1000" dirty="0" err="1" smtClean="0"/>
              <a:t>Depplain-Graphi</a:t>
            </a:r>
            <a:endParaRPr lang="es-ES" sz="1000" dirty="0" smtClean="0"/>
          </a:p>
          <a:p>
            <a:r>
              <a:rPr lang="es-ES" sz="1000" dirty="0" smtClean="0">
                <a:hlinkClick r:id="rId3"/>
              </a:rPr>
              <a:t>http://www.deviantart.com</a:t>
            </a:r>
            <a:r>
              <a:rPr lang="es-ES" sz="1000" dirty="0" smtClean="0"/>
              <a:t> </a:t>
            </a:r>
            <a:endParaRPr lang="es-ES" sz="1000" dirty="0"/>
          </a:p>
        </p:txBody>
      </p:sp>
      <p:pic>
        <p:nvPicPr>
          <p:cNvPr id="1026" name="Picture 2" descr="http://fc04.deviantart.net/fs70/f/2009/347/d/7/d761c768116b66c98e26e8869b3e5bf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301" y="867026"/>
            <a:ext cx="5415798" cy="359067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Cambios exponenciales</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30</a:t>
            </a:fld>
            <a:endParaRPr lang="es-ES_tradnl"/>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93" y="1330161"/>
            <a:ext cx="4506320" cy="4276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1302" y="1359569"/>
            <a:ext cx="4552698" cy="418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4079634" y="5555627"/>
            <a:ext cx="5019323" cy="253916"/>
          </a:xfrm>
          <a:prstGeom prst="rect">
            <a:avLst/>
          </a:prstGeom>
          <a:solidFill>
            <a:srgbClr val="FEF690"/>
          </a:solidFill>
        </p:spPr>
        <p:txBody>
          <a:bodyPr wrap="none" rtlCol="0">
            <a:spAutoFit/>
          </a:bodyPr>
          <a:lstStyle>
            <a:defPPr>
              <a:defRPr lang="es-ES_tradnl"/>
            </a:defPPr>
            <a:lvl1pPr>
              <a:defRPr sz="1400"/>
            </a:lvl1pPr>
          </a:lstStyle>
          <a:p>
            <a:r>
              <a:rPr lang="es-ES" sz="1050" dirty="0" smtClean="0"/>
              <a:t>Fuente</a:t>
            </a:r>
            <a:r>
              <a:rPr lang="es-ES" sz="1050" dirty="0"/>
              <a:t>: http://theroxor.com/2010/10/28/the-awesome-size-of-the-internet-infographic</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26489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dissolve">
                                      <p:cBhvr>
                                        <p:cTn id="12" dur="500"/>
                                        <p:tgtEl>
                                          <p:spTgt spid="20483"/>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F9889935-DC85-4847-9265-CE546BEEBDB1}" type="slidenum">
              <a:rPr lang="es-ES_tradnl" smtClean="0"/>
              <a:pPr/>
              <a:t>31</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8" name="1 Título"/>
          <p:cNvSpPr>
            <a:spLocks noGrp="1"/>
          </p:cNvSpPr>
          <p:nvPr>
            <p:ph type="title"/>
          </p:nvPr>
        </p:nvSpPr>
        <p:spPr>
          <a:xfrm>
            <a:off x="1371600" y="4932487"/>
            <a:ext cx="7772400" cy="1362075"/>
          </a:xfrm>
        </p:spPr>
        <p:txBody>
          <a:bodyPr/>
          <a:lstStyle/>
          <a:p>
            <a:pPr algn="r"/>
            <a:r>
              <a:rPr lang="es-ES" dirty="0" smtClean="0"/>
              <a:t>3. aprendizaje</a:t>
            </a:r>
            <a:endParaRPr lang="es-ES" dirty="0"/>
          </a:p>
        </p:txBody>
      </p:sp>
      <p:pic>
        <p:nvPicPr>
          <p:cNvPr id="10" name="Picture 2" descr="Drawing of man with a green apple in front of his f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24843"/>
            <a:ext cx="3982110" cy="485623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0743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El aprendizaje</a:t>
            </a:r>
            <a:endParaRPr lang="es-ES" dirty="0"/>
          </a:p>
        </p:txBody>
      </p:sp>
      <p:sp>
        <p:nvSpPr>
          <p:cNvPr id="6" name="5 Marcador de contenido"/>
          <p:cNvSpPr>
            <a:spLocks noGrp="1"/>
          </p:cNvSpPr>
          <p:nvPr>
            <p:ph idx="1"/>
          </p:nvPr>
        </p:nvSpPr>
        <p:spPr>
          <a:xfrm>
            <a:off x="457200" y="1600200"/>
            <a:ext cx="8229600" cy="4247147"/>
          </a:xfrm>
        </p:spPr>
        <p:txBody>
          <a:bodyPr/>
          <a:lstStyle/>
          <a:p>
            <a:r>
              <a:rPr lang="es-ES" sz="2400" dirty="0"/>
              <a:t>P</a:t>
            </a:r>
            <a:r>
              <a:rPr lang="es-ES" sz="2400" dirty="0" smtClean="0"/>
              <a:t>roceso </a:t>
            </a:r>
            <a:r>
              <a:rPr lang="es-ES" sz="2400" dirty="0"/>
              <a:t>por el </a:t>
            </a:r>
            <a:r>
              <a:rPr lang="es-ES" sz="2400" dirty="0" smtClean="0"/>
              <a:t>que </a:t>
            </a:r>
            <a:r>
              <a:rPr lang="es-ES" sz="2400" dirty="0"/>
              <a:t>se adquiere una </a:t>
            </a:r>
            <a:r>
              <a:rPr lang="es-ES" sz="2400" dirty="0" smtClean="0"/>
              <a:t>nueva, </a:t>
            </a:r>
            <a:r>
              <a:rPr lang="es-ES" sz="2400" dirty="0"/>
              <a:t>se modifica una antigua </a:t>
            </a:r>
            <a:r>
              <a:rPr lang="es-ES" sz="2400" dirty="0" smtClean="0"/>
              <a:t>o </a:t>
            </a:r>
            <a:r>
              <a:rPr lang="es-ES" sz="2400" dirty="0"/>
              <a:t>se extingue alguna conducta, como resultado siempre de experiencias o </a:t>
            </a:r>
            <a:r>
              <a:rPr lang="es-ES" sz="2400" dirty="0" smtClean="0"/>
              <a:t>prácticas</a:t>
            </a:r>
            <a:endParaRPr lang="es-ES" sz="2400" dirty="0"/>
          </a:p>
          <a:p>
            <a:endParaRPr lang="es-ES" sz="2400" dirty="0" smtClean="0"/>
          </a:p>
          <a:p>
            <a:r>
              <a:rPr lang="es-ES" sz="2400" dirty="0" smtClean="0"/>
              <a:t>Es </a:t>
            </a:r>
            <a:r>
              <a:rPr lang="es-ES" sz="2400" dirty="0"/>
              <a:t>la adaptación de los seres vivos a las variaciones ambientales para </a:t>
            </a:r>
            <a:r>
              <a:rPr lang="es-ES" sz="2400" dirty="0" smtClean="0"/>
              <a:t>sobrevivir</a:t>
            </a:r>
          </a:p>
          <a:p>
            <a:endParaRPr lang="es-ES" sz="2400" dirty="0"/>
          </a:p>
          <a:p>
            <a:r>
              <a:rPr lang="es-ES" sz="2400" dirty="0"/>
              <a:t>Madurar es necesario para aprender y adaptarse al ambiente de la manera más adecuada</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32</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9981534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Lifelong</a:t>
            </a:r>
            <a:r>
              <a:rPr lang="es-ES" dirty="0" smtClean="0"/>
              <a:t> </a:t>
            </a:r>
            <a:r>
              <a:rPr lang="es-ES" dirty="0" err="1" smtClean="0"/>
              <a:t>learning</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33</a:t>
            </a:fld>
            <a:endParaRPr lang="es-ES_tradnl"/>
          </a:p>
        </p:txBody>
      </p:sp>
      <p:sp>
        <p:nvSpPr>
          <p:cNvPr id="6" name="5 CuadroTexto"/>
          <p:cNvSpPr txBox="1"/>
          <p:nvPr/>
        </p:nvSpPr>
        <p:spPr>
          <a:xfrm>
            <a:off x="287828" y="1520190"/>
            <a:ext cx="8515350" cy="1754326"/>
          </a:xfrm>
          <a:prstGeom prst="rect">
            <a:avLst/>
          </a:prstGeom>
          <a:noFill/>
        </p:spPr>
        <p:txBody>
          <a:bodyPr wrap="square" rtlCol="0">
            <a:spAutoFit/>
          </a:bodyPr>
          <a:lstStyle/>
          <a:p>
            <a:pPr algn="ctr"/>
            <a:r>
              <a:rPr lang="es-ES" sz="2400" dirty="0" smtClean="0"/>
              <a:t>El aprendizaje a lo largo de la vida o </a:t>
            </a:r>
            <a:r>
              <a:rPr lang="es-ES" sz="2400" i="1" dirty="0" err="1" smtClean="0"/>
              <a:t>LifeLong</a:t>
            </a:r>
            <a:r>
              <a:rPr lang="es-ES" sz="2400" i="1" dirty="0" smtClean="0"/>
              <a:t> </a:t>
            </a:r>
            <a:r>
              <a:rPr lang="es-ES" sz="2400" i="1" dirty="0" err="1" smtClean="0"/>
              <a:t>Learning</a:t>
            </a:r>
            <a:r>
              <a:rPr lang="es-ES" sz="2400" i="1" dirty="0" smtClean="0"/>
              <a:t> </a:t>
            </a:r>
            <a:r>
              <a:rPr lang="es-ES" sz="2400" dirty="0" smtClean="0"/>
              <a:t>(LLL) es la </a:t>
            </a:r>
            <a:r>
              <a:rPr lang="es-ES" sz="2400" b="1" dirty="0" smtClean="0">
                <a:solidFill>
                  <a:srgbClr val="FF0000"/>
                </a:solidFill>
              </a:rPr>
              <a:t>búsqueda de conocimiento</a:t>
            </a:r>
            <a:r>
              <a:rPr lang="es-ES" sz="2400" dirty="0" smtClean="0"/>
              <a:t> de forma </a:t>
            </a:r>
            <a:r>
              <a:rPr lang="es-ES" sz="2400" b="1" dirty="0" smtClean="0">
                <a:solidFill>
                  <a:srgbClr val="FF0000"/>
                </a:solidFill>
              </a:rPr>
              <a:t>permanente</a:t>
            </a:r>
            <a:r>
              <a:rPr lang="es-ES" sz="2400" dirty="0" smtClean="0"/>
              <a:t>, </a:t>
            </a:r>
            <a:r>
              <a:rPr lang="es-ES" sz="2400" b="1" dirty="0" smtClean="0">
                <a:solidFill>
                  <a:srgbClr val="FF0000"/>
                </a:solidFill>
              </a:rPr>
              <a:t>voluntaria</a:t>
            </a:r>
            <a:r>
              <a:rPr lang="es-ES" sz="2400" dirty="0" smtClean="0"/>
              <a:t> y </a:t>
            </a:r>
            <a:r>
              <a:rPr lang="es-ES" sz="2400" dirty="0" err="1" smtClean="0"/>
              <a:t>automotivada</a:t>
            </a:r>
            <a:r>
              <a:rPr lang="es-ES" sz="2400" dirty="0" smtClean="0"/>
              <a:t> por razones personales o profesionales</a:t>
            </a:r>
          </a:p>
          <a:p>
            <a:endParaRPr lang="es-ES" sz="2400" dirty="0" smtClean="0"/>
          </a:p>
          <a:p>
            <a:pPr algn="r"/>
            <a:r>
              <a:rPr lang="es-ES" sz="1200" i="1" dirty="0" err="1" smtClean="0"/>
              <a:t>Lifelong</a:t>
            </a:r>
            <a:r>
              <a:rPr lang="es-ES" sz="1200" i="1" dirty="0" smtClean="0"/>
              <a:t> </a:t>
            </a:r>
            <a:r>
              <a:rPr lang="es-ES" sz="1200" i="1" dirty="0" err="1" smtClean="0"/>
              <a:t>Learning</a:t>
            </a:r>
            <a:r>
              <a:rPr lang="es-ES" sz="1200" i="1" dirty="0" smtClean="0"/>
              <a:t> and the New </a:t>
            </a:r>
            <a:r>
              <a:rPr lang="es-ES" sz="1200" i="1" dirty="0" err="1" smtClean="0"/>
              <a:t>Educational</a:t>
            </a:r>
            <a:r>
              <a:rPr lang="es-ES" sz="1200" i="1" dirty="0" smtClean="0"/>
              <a:t> </a:t>
            </a:r>
            <a:r>
              <a:rPr lang="es-ES" sz="1200" i="1" dirty="0" err="1" smtClean="0"/>
              <a:t>Order</a:t>
            </a:r>
            <a:r>
              <a:rPr lang="es-ES" sz="1200" dirty="0" smtClean="0"/>
              <a:t> </a:t>
            </a:r>
            <a:r>
              <a:rPr lang="es-ES" sz="1200" dirty="0" err="1" smtClean="0"/>
              <a:t>by</a:t>
            </a:r>
            <a:r>
              <a:rPr lang="es-ES" sz="1200" dirty="0" smtClean="0"/>
              <a:t> John Field (</a:t>
            </a:r>
            <a:r>
              <a:rPr lang="es-ES" sz="1200" dirty="0" err="1" smtClean="0"/>
              <a:t>Trentham</a:t>
            </a:r>
            <a:r>
              <a:rPr lang="es-ES" sz="1200" dirty="0" smtClean="0"/>
              <a:t> </a:t>
            </a:r>
            <a:r>
              <a:rPr lang="es-ES" sz="1200" dirty="0" err="1" smtClean="0"/>
              <a:t>Books</a:t>
            </a:r>
            <a:r>
              <a:rPr lang="es-ES" sz="1200" dirty="0" smtClean="0"/>
              <a:t>, 2006)</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828" y="3219092"/>
            <a:ext cx="2229757" cy="2229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2805026" y="3847492"/>
            <a:ext cx="5881774" cy="2285241"/>
          </a:xfrm>
          <a:prstGeom prst="rect">
            <a:avLst/>
          </a:prstGeom>
          <a:noFill/>
        </p:spPr>
        <p:txBody>
          <a:bodyPr wrap="square" rtlCol="0">
            <a:spAutoFit/>
          </a:bodyPr>
          <a:lstStyle/>
          <a:p>
            <a:pPr algn="ctr"/>
            <a:r>
              <a:rPr lang="es-ES" sz="2400" dirty="0"/>
              <a:t>El LLL abarca el </a:t>
            </a:r>
            <a:r>
              <a:rPr lang="es-ES" sz="2400" b="1" dirty="0">
                <a:solidFill>
                  <a:srgbClr val="FF0000"/>
                </a:solidFill>
              </a:rPr>
              <a:t>aprendizaje</a:t>
            </a:r>
            <a:r>
              <a:rPr lang="es-ES" sz="2400" dirty="0"/>
              <a:t> </a:t>
            </a:r>
            <a:r>
              <a:rPr lang="es-ES" sz="2400" b="1" dirty="0">
                <a:solidFill>
                  <a:srgbClr val="FF0000"/>
                </a:solidFill>
              </a:rPr>
              <a:t>formal</a:t>
            </a:r>
            <a:r>
              <a:rPr lang="es-ES" sz="2400" dirty="0"/>
              <a:t>, </a:t>
            </a:r>
            <a:r>
              <a:rPr lang="es-ES" sz="2400" b="1" dirty="0">
                <a:solidFill>
                  <a:srgbClr val="FF0000"/>
                </a:solidFill>
              </a:rPr>
              <a:t>no formal </a:t>
            </a:r>
            <a:r>
              <a:rPr lang="es-ES" sz="2400" dirty="0"/>
              <a:t>e </a:t>
            </a:r>
            <a:r>
              <a:rPr lang="es-ES" sz="2400" b="1" dirty="0">
                <a:solidFill>
                  <a:srgbClr val="FF0000"/>
                </a:solidFill>
              </a:rPr>
              <a:t>informal</a:t>
            </a:r>
            <a:r>
              <a:rPr lang="es-ES" sz="2400" dirty="0"/>
              <a:t>, es decir un aprendizaje y una construcción del conocimiento desde “la cuna a la tumba”</a:t>
            </a:r>
          </a:p>
          <a:p>
            <a:pPr algn="ctr"/>
            <a:endParaRPr lang="es-ES" dirty="0"/>
          </a:p>
          <a:p>
            <a:pPr algn="r"/>
            <a:r>
              <a:rPr lang="es-ES" sz="1200" dirty="0" err="1"/>
              <a:t>Glossary</a:t>
            </a:r>
            <a:r>
              <a:rPr lang="es-ES" sz="1200" dirty="0"/>
              <a:t> of </a:t>
            </a:r>
            <a:r>
              <a:rPr lang="es-ES" sz="1200" dirty="0" err="1"/>
              <a:t>Certified</a:t>
            </a:r>
            <a:r>
              <a:rPr lang="es-ES" sz="1200" dirty="0"/>
              <a:t> </a:t>
            </a:r>
            <a:r>
              <a:rPr lang="es-ES" sz="1200" dirty="0" err="1"/>
              <a:t>Aboriginal</a:t>
            </a:r>
            <a:r>
              <a:rPr lang="es-ES" sz="1200" dirty="0"/>
              <a:t> </a:t>
            </a:r>
            <a:r>
              <a:rPr lang="es-ES" sz="1200" dirty="0" err="1"/>
              <a:t>Economic</a:t>
            </a:r>
            <a:r>
              <a:rPr lang="es-ES" sz="1200" dirty="0"/>
              <a:t> </a:t>
            </a:r>
            <a:r>
              <a:rPr lang="es-ES" sz="1200" dirty="0" err="1"/>
              <a:t>Process</a:t>
            </a:r>
            <a:r>
              <a:rPr lang="es-ES" sz="1200" dirty="0"/>
              <a:t> </a:t>
            </a:r>
            <a:r>
              <a:rPr lang="es-ES" sz="1200" dirty="0" err="1"/>
              <a:t>Terms</a:t>
            </a:r>
            <a:endParaRPr lang="es-ES" sz="1200" dirty="0"/>
          </a:p>
          <a:p>
            <a:endParaRPr lang="es-ES" sz="1200" dirty="0"/>
          </a:p>
        </p:txBody>
      </p:sp>
      <p:sp>
        <p:nvSpPr>
          <p:cNvPr id="8" name="7 CuadroTexto"/>
          <p:cNvSpPr txBox="1"/>
          <p:nvPr/>
        </p:nvSpPr>
        <p:spPr>
          <a:xfrm>
            <a:off x="391852" y="5477827"/>
            <a:ext cx="2021707" cy="400110"/>
          </a:xfrm>
          <a:prstGeom prst="rect">
            <a:avLst/>
          </a:prstGeom>
          <a:ln w="190500" cap="sq">
            <a:noFill/>
            <a:prstDash val="solid"/>
            <a:miter lim="800000"/>
          </a:ln>
          <a:effectLst>
            <a:outerShdw blurRad="127000" dist="38100" dir="2700000" algn="ctr">
              <a:srgbClr val="000000">
                <a:alpha val="45000"/>
              </a:srgbClr>
            </a:outerShdw>
          </a:effectLst>
        </p:spPr>
        <p:txBody>
          <a:bodyPr wrap="none" rtlCol="0">
            <a:spAutoFit/>
          </a:bodyPr>
          <a:lstStyle/>
          <a:p>
            <a:r>
              <a:rPr lang="es-ES" sz="1000" dirty="0" err="1" smtClean="0"/>
              <a:t>Education</a:t>
            </a:r>
            <a:r>
              <a:rPr lang="es-ES" sz="1000" dirty="0" smtClean="0"/>
              <a:t> </a:t>
            </a:r>
            <a:r>
              <a:rPr lang="es-ES" sz="1000" dirty="0" err="1" smtClean="0"/>
              <a:t>illustration</a:t>
            </a:r>
            <a:r>
              <a:rPr lang="es-ES" sz="1000" dirty="0"/>
              <a:t> </a:t>
            </a:r>
            <a:r>
              <a:rPr lang="es-ES" sz="1000" dirty="0" err="1"/>
              <a:t>by</a:t>
            </a:r>
            <a:r>
              <a:rPr lang="es-ES" sz="1000" dirty="0"/>
              <a:t> </a:t>
            </a:r>
            <a:r>
              <a:rPr lang="es-ES" sz="1000" dirty="0" err="1"/>
              <a:t>FatihSenol</a:t>
            </a:r>
            <a:endParaRPr lang="es-ES" sz="1000" dirty="0"/>
          </a:p>
          <a:p>
            <a:r>
              <a:rPr lang="es-ES" sz="1000" dirty="0" smtClean="0">
                <a:hlinkClick r:id="rId4"/>
              </a:rPr>
              <a:t>http://www.deviantart.com</a:t>
            </a:r>
            <a:r>
              <a:rPr lang="es-ES" sz="1000" dirty="0" smtClean="0"/>
              <a:t> </a:t>
            </a:r>
            <a:endParaRPr lang="es-ES" sz="1000"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461367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Universo educativo</a:t>
            </a:r>
            <a:endParaRPr lang="es-ES" dirty="0"/>
          </a:p>
        </p:txBody>
      </p:sp>
      <p:sp>
        <p:nvSpPr>
          <p:cNvPr id="3" name="2 Marcador de contenido"/>
          <p:cNvSpPr>
            <a:spLocks noGrp="1"/>
          </p:cNvSpPr>
          <p:nvPr>
            <p:ph idx="1"/>
          </p:nvPr>
        </p:nvSpPr>
        <p:spPr>
          <a:xfrm>
            <a:off x="457200" y="1300557"/>
            <a:ext cx="8229600" cy="4525963"/>
          </a:xfrm>
        </p:spPr>
        <p:txBody>
          <a:bodyPr>
            <a:normAutofit fontScale="85000" lnSpcReduction="20000"/>
          </a:bodyPr>
          <a:lstStyle/>
          <a:p>
            <a:r>
              <a:rPr lang="es-ES" dirty="0" smtClean="0"/>
              <a:t>Educación formal</a:t>
            </a:r>
          </a:p>
          <a:p>
            <a:pPr lvl="1"/>
            <a:r>
              <a:rPr lang="es-ES" dirty="0" smtClean="0"/>
              <a:t>Educación regulada, intencional y planificada</a:t>
            </a:r>
          </a:p>
          <a:p>
            <a:pPr lvl="1"/>
            <a:r>
              <a:rPr lang="es-ES" dirty="0" smtClean="0"/>
              <a:t>Se </a:t>
            </a:r>
            <a:r>
              <a:rPr lang="es-ES" dirty="0"/>
              <a:t>extiende desde los primeros años de la </a:t>
            </a:r>
            <a:r>
              <a:rPr lang="es-ES" dirty="0" smtClean="0"/>
              <a:t/>
            </a:r>
            <a:br>
              <a:rPr lang="es-ES" dirty="0" smtClean="0"/>
            </a:br>
            <a:r>
              <a:rPr lang="es-ES" dirty="0" smtClean="0"/>
              <a:t>escuela </a:t>
            </a:r>
            <a:r>
              <a:rPr lang="es-ES" dirty="0"/>
              <a:t>primaria hasta los últimos años de la </a:t>
            </a:r>
            <a:r>
              <a:rPr lang="es-ES" dirty="0" smtClean="0"/>
              <a:t/>
            </a:r>
            <a:br>
              <a:rPr lang="es-ES" dirty="0" smtClean="0"/>
            </a:br>
            <a:r>
              <a:rPr lang="es-ES" dirty="0" smtClean="0"/>
              <a:t>universidad</a:t>
            </a:r>
            <a:endParaRPr lang="es-ES" dirty="0"/>
          </a:p>
          <a:p>
            <a:pPr lvl="1"/>
            <a:endParaRPr lang="es-ES" dirty="0" smtClean="0"/>
          </a:p>
          <a:p>
            <a:r>
              <a:rPr lang="es-ES" dirty="0" smtClean="0"/>
              <a:t>Educación no formal</a:t>
            </a:r>
          </a:p>
          <a:p>
            <a:pPr lvl="1"/>
            <a:r>
              <a:rPr lang="es-ES" dirty="0" smtClean="0"/>
              <a:t>Aquellas instituciones</a:t>
            </a:r>
            <a:r>
              <a:rPr lang="es-ES" dirty="0"/>
              <a:t>, ámbitos y actividades de educación que, no siendo escolares, han sido creados expresamente para satisfacer determinados </a:t>
            </a:r>
            <a:r>
              <a:rPr lang="es-ES" dirty="0" smtClean="0"/>
              <a:t>objetivos</a:t>
            </a:r>
          </a:p>
          <a:p>
            <a:pPr lvl="1"/>
            <a:endParaRPr lang="es-ES" dirty="0"/>
          </a:p>
          <a:p>
            <a:r>
              <a:rPr lang="es-ES" dirty="0" smtClean="0"/>
              <a:t>Educación informal</a:t>
            </a:r>
          </a:p>
          <a:p>
            <a:pPr lvl="1"/>
            <a:r>
              <a:rPr lang="es-ES" dirty="0" smtClean="0"/>
              <a:t>Permite adquirir </a:t>
            </a:r>
            <a:r>
              <a:rPr lang="es-ES" dirty="0"/>
              <a:t>y acumular conocimientos y habilidades mediante las experiencias diarias, </a:t>
            </a:r>
            <a:r>
              <a:rPr lang="es-ES" dirty="0" smtClean="0"/>
              <a:t>mediante un </a:t>
            </a:r>
            <a:r>
              <a:rPr lang="es-ES" dirty="0"/>
              <a:t>proceso continuo y </a:t>
            </a:r>
            <a:r>
              <a:rPr lang="es-ES" dirty="0" smtClean="0"/>
              <a:t>espontáneo</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34</a:t>
            </a:fld>
            <a:endParaRPr lang="es-ES_tradnl"/>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1293867"/>
            <a:ext cx="2184400" cy="163830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6265258" y="2819195"/>
            <a:ext cx="194155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Education</a:t>
            </a:r>
            <a:r>
              <a:rPr lang="es-ES" sz="1000" dirty="0" smtClean="0"/>
              <a:t> </a:t>
            </a:r>
            <a:r>
              <a:rPr lang="es-ES" sz="1000" dirty="0" err="1" smtClean="0"/>
              <a:t>by</a:t>
            </a:r>
            <a:r>
              <a:rPr lang="es-ES" sz="1000" dirty="0" smtClean="0"/>
              <a:t> </a:t>
            </a:r>
            <a:r>
              <a:rPr lang="es-ES" sz="1000" dirty="0" err="1"/>
              <a:t>Second</a:t>
            </a:r>
            <a:r>
              <a:rPr lang="es-ES" sz="1000" dirty="0"/>
              <a:t>-</a:t>
            </a:r>
            <a:r>
              <a:rPr lang="es-ES" sz="1000" dirty="0" err="1"/>
              <a:t>heartbeat</a:t>
            </a:r>
            <a:r>
              <a:rPr lang="es-ES" sz="1000" dirty="0"/>
              <a:t>-x</a:t>
            </a:r>
            <a:endParaRPr lang="es-ES" sz="1000" dirty="0" smtClean="0"/>
          </a:p>
          <a:p>
            <a:r>
              <a:rPr lang="es-ES" sz="1000" dirty="0" smtClean="0">
                <a:hlinkClick r:id="rId4"/>
              </a:rPr>
              <a:t>http://www.deviantart.com</a:t>
            </a:r>
            <a:r>
              <a:rPr lang="es-ES" sz="1000" dirty="0" smtClean="0"/>
              <a:t> </a:t>
            </a:r>
            <a:endParaRPr lang="es-ES" sz="1000"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79848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Informal y colaborativo</a:t>
            </a:r>
            <a:endParaRPr lang="es-ES" dirty="0"/>
          </a:p>
        </p:txBody>
      </p:sp>
      <p:sp>
        <p:nvSpPr>
          <p:cNvPr id="3" name="2 Marcador de contenido"/>
          <p:cNvSpPr>
            <a:spLocks noGrp="1"/>
          </p:cNvSpPr>
          <p:nvPr>
            <p:ph idx="1"/>
          </p:nvPr>
        </p:nvSpPr>
        <p:spPr>
          <a:xfrm>
            <a:off x="457200" y="1600200"/>
            <a:ext cx="8229600" cy="4186989"/>
          </a:xfrm>
        </p:spPr>
        <p:txBody>
          <a:bodyPr>
            <a:normAutofit fontScale="92500" lnSpcReduction="20000"/>
          </a:bodyPr>
          <a:lstStyle/>
          <a:p>
            <a:r>
              <a:rPr lang="es-ES" dirty="0" smtClean="0"/>
              <a:t>Existe un valor añadido si las experiencias </a:t>
            </a:r>
            <a:br>
              <a:rPr lang="es-ES" dirty="0" smtClean="0"/>
            </a:br>
            <a:r>
              <a:rPr lang="es-ES" dirty="0" smtClean="0"/>
              <a:t>adquiridas individualmente se comparten, </a:t>
            </a:r>
            <a:br>
              <a:rPr lang="es-ES" dirty="0" smtClean="0"/>
            </a:br>
            <a:r>
              <a:rPr lang="es-ES" dirty="0" smtClean="0"/>
              <a:t>es decir, se someten a una realimentación y </a:t>
            </a:r>
            <a:br>
              <a:rPr lang="es-ES" dirty="0" smtClean="0"/>
            </a:br>
            <a:r>
              <a:rPr lang="es-ES" dirty="0" smtClean="0"/>
              <a:t>evolución colectiva</a:t>
            </a:r>
          </a:p>
          <a:p>
            <a:endParaRPr lang="es-ES" dirty="0"/>
          </a:p>
          <a:p>
            <a:r>
              <a:rPr lang="es-ES" dirty="0" smtClean="0"/>
              <a:t>Aprendizaje </a:t>
            </a:r>
            <a:r>
              <a:rPr lang="es-ES" dirty="0"/>
              <a:t>informal dentro </a:t>
            </a:r>
            <a:r>
              <a:rPr lang="es-ES" dirty="0" smtClean="0"/>
              <a:t>de un </a:t>
            </a:r>
            <a:r>
              <a:rPr lang="es-ES" dirty="0"/>
              <a:t>proceso social de construcción de </a:t>
            </a:r>
            <a:r>
              <a:rPr lang="es-ES" dirty="0" smtClean="0"/>
              <a:t>conocimiento</a:t>
            </a:r>
          </a:p>
          <a:p>
            <a:endParaRPr lang="es-ES" dirty="0"/>
          </a:p>
          <a:p>
            <a:r>
              <a:rPr lang="es-ES" dirty="0" smtClean="0"/>
              <a:t>Para conseguir el mayor retorno institucional y personal de un aprendizaje informal, es necesario sustentarlo en un robusto conjunto de habilidades tecnológicas, de trabajo en grupo y de formación en ambientes virtuales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35</a:t>
            </a:fld>
            <a:endParaRPr lang="es-ES_tradnl"/>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4253" y="1600200"/>
            <a:ext cx="1590160" cy="1641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2048073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La paradoja del aprendizaje</a:t>
            </a:r>
            <a:endParaRPr lang="es-ES" dirty="0"/>
          </a:p>
        </p:txBody>
      </p:sp>
      <p:sp>
        <p:nvSpPr>
          <p:cNvPr id="3" name="2 Marcador de contenido"/>
          <p:cNvSpPr>
            <a:spLocks noGrp="1"/>
          </p:cNvSpPr>
          <p:nvPr>
            <p:ph idx="1"/>
          </p:nvPr>
        </p:nvSpPr>
        <p:spPr>
          <a:xfrm>
            <a:off x="457200" y="1395663"/>
            <a:ext cx="8229600" cy="4319337"/>
          </a:xfrm>
        </p:spPr>
        <p:txBody>
          <a:bodyPr/>
          <a:lstStyle/>
          <a:p>
            <a:r>
              <a:rPr lang="es-ES" dirty="0" smtClean="0"/>
              <a:t>El peso </a:t>
            </a:r>
            <a:r>
              <a:rPr lang="es-ES" dirty="0"/>
              <a:t>del aprendizaje informal sobre el conocimiento de una persona aumenta con el </a:t>
            </a:r>
            <a:r>
              <a:rPr lang="es-ES" dirty="0" smtClean="0"/>
              <a:t>tiempo</a:t>
            </a:r>
          </a:p>
          <a:p>
            <a:pPr lvl="1"/>
            <a:r>
              <a:rPr lang="es-ES" dirty="0" smtClean="0"/>
              <a:t>Hasta convertirse </a:t>
            </a:r>
            <a:r>
              <a:rPr lang="es-ES" dirty="0"/>
              <a:t>en la fuente más importante a lo largo de su vida profesional </a:t>
            </a:r>
            <a:endParaRPr lang="es-ES" dirty="0" smtClean="0"/>
          </a:p>
          <a:p>
            <a:pPr lvl="2"/>
            <a:r>
              <a:rPr lang="es-ES" b="1" dirty="0" smtClean="0">
                <a:solidFill>
                  <a:schemeClr val="tx2">
                    <a:lumMod val="90000"/>
                    <a:lumOff val="10000"/>
                  </a:schemeClr>
                </a:solidFill>
              </a:rPr>
              <a:t>80%</a:t>
            </a:r>
            <a:r>
              <a:rPr lang="es-ES" dirty="0" smtClean="0"/>
              <a:t> del conocimiento </a:t>
            </a:r>
            <a:r>
              <a:rPr lang="es-ES" dirty="0"/>
              <a:t>soportado por aprendizaje </a:t>
            </a:r>
            <a:r>
              <a:rPr lang="es-ES" dirty="0" smtClean="0"/>
              <a:t>informal</a:t>
            </a:r>
          </a:p>
          <a:p>
            <a:pPr lvl="2"/>
            <a:endParaRPr lang="es-ES" dirty="0"/>
          </a:p>
          <a:p>
            <a:r>
              <a:rPr lang="es-ES" dirty="0" smtClean="0"/>
              <a:t>Sin embargo, </a:t>
            </a:r>
            <a:r>
              <a:rPr lang="es-ES" dirty="0"/>
              <a:t>el aprendizaje informal es el gran olvidado en el sistema educativo</a:t>
            </a:r>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36</a:t>
            </a:fld>
            <a:endParaRPr lang="es-ES_tradnl"/>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82379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9657" y="127000"/>
            <a:ext cx="6177643" cy="1143000"/>
          </a:xfrm>
        </p:spPr>
        <p:txBody>
          <a:bodyPr>
            <a:normAutofit/>
          </a:bodyPr>
          <a:lstStyle/>
          <a:p>
            <a:r>
              <a:rPr lang="es-ES" dirty="0" smtClean="0"/>
              <a:t>La paradoja del aprendizaje</a:t>
            </a:r>
            <a:endParaRPr lang="es-ES" dirty="0"/>
          </a:p>
        </p:txBody>
      </p:sp>
      <p:sp>
        <p:nvSpPr>
          <p:cNvPr id="3" name="2 Marcador de contenido"/>
          <p:cNvSpPr>
            <a:spLocks noGrp="1"/>
          </p:cNvSpPr>
          <p:nvPr>
            <p:ph idx="1"/>
          </p:nvPr>
        </p:nvSpPr>
        <p:spPr>
          <a:xfrm>
            <a:off x="159657" y="1270000"/>
            <a:ext cx="8795657" cy="5086350"/>
          </a:xfrm>
        </p:spPr>
        <p:txBody>
          <a:bodyPr/>
          <a:lstStyle/>
          <a:p>
            <a:r>
              <a:rPr lang="es-ES" dirty="0" smtClean="0"/>
              <a:t>Paradoja gasto/retorno</a:t>
            </a:r>
            <a:br>
              <a:rPr lang="es-ES" dirty="0" smtClean="0"/>
            </a:br>
            <a:r>
              <a:rPr lang="es-ES" dirty="0" smtClean="0"/>
              <a:t>en </a:t>
            </a:r>
            <a:r>
              <a:rPr lang="es-ES" dirty="0"/>
              <a:t>la formación </a:t>
            </a:r>
            <a:r>
              <a:rPr lang="es-ES" dirty="0" smtClean="0"/>
              <a:t/>
            </a:r>
            <a:br>
              <a:rPr lang="es-ES" dirty="0" smtClean="0"/>
            </a:br>
            <a:r>
              <a:rPr lang="es-ES" dirty="0" smtClean="0"/>
              <a:t>empresarial</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37</a:t>
            </a:fld>
            <a:endParaRPr lang="es-ES_tradnl"/>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8515" y="1342570"/>
            <a:ext cx="4851170" cy="490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1625588" y="2743201"/>
            <a:ext cx="3213124" cy="2862322"/>
          </a:xfrm>
          <a:prstGeom prst="rect">
            <a:avLst/>
          </a:prstGeom>
          <a:noFill/>
        </p:spPr>
        <p:txBody>
          <a:bodyPr wrap="none" rtlCol="0">
            <a:spAutoFit/>
          </a:bodyPr>
          <a:lstStyle/>
          <a:p>
            <a:r>
              <a:rPr lang="es-ES" dirty="0" smtClean="0">
                <a:solidFill>
                  <a:srgbClr val="6666FF"/>
                </a:solidFill>
              </a:rPr>
              <a:t>Aprendizaje formal</a:t>
            </a:r>
          </a:p>
          <a:p>
            <a:r>
              <a:rPr lang="es-ES" dirty="0">
                <a:solidFill>
                  <a:srgbClr val="6666FF"/>
                </a:solidFill>
              </a:rPr>
              <a:t> </a:t>
            </a:r>
            <a:r>
              <a:rPr lang="es-ES" dirty="0" smtClean="0">
                <a:solidFill>
                  <a:srgbClr val="6666FF"/>
                </a:solidFill>
              </a:rPr>
              <a:t> - Educación formal</a:t>
            </a:r>
          </a:p>
          <a:p>
            <a:r>
              <a:rPr lang="es-ES" dirty="0">
                <a:solidFill>
                  <a:srgbClr val="6666FF"/>
                </a:solidFill>
              </a:rPr>
              <a:t> </a:t>
            </a:r>
            <a:r>
              <a:rPr lang="es-ES" dirty="0" smtClean="0">
                <a:solidFill>
                  <a:srgbClr val="6666FF"/>
                </a:solidFill>
              </a:rPr>
              <a:t> - Libros</a:t>
            </a:r>
          </a:p>
          <a:p>
            <a:r>
              <a:rPr lang="es-ES" dirty="0" smtClean="0">
                <a:solidFill>
                  <a:schemeClr val="tx2">
                    <a:lumMod val="50000"/>
                    <a:lumOff val="50000"/>
                  </a:schemeClr>
                </a:solidFill>
              </a:rPr>
              <a:t>Aprendizaje informal</a:t>
            </a:r>
          </a:p>
          <a:p>
            <a:r>
              <a:rPr lang="es-ES" dirty="0">
                <a:solidFill>
                  <a:schemeClr val="tx2">
                    <a:lumMod val="50000"/>
                    <a:lumOff val="50000"/>
                  </a:schemeClr>
                </a:solidFill>
              </a:rPr>
              <a:t> </a:t>
            </a:r>
            <a:r>
              <a:rPr lang="es-ES" dirty="0" smtClean="0">
                <a:solidFill>
                  <a:schemeClr val="tx2">
                    <a:lumMod val="50000"/>
                    <a:lumOff val="50000"/>
                  </a:schemeClr>
                </a:solidFill>
              </a:rPr>
              <a:t> - Día a día</a:t>
            </a:r>
          </a:p>
          <a:p>
            <a:r>
              <a:rPr lang="es-ES" dirty="0">
                <a:solidFill>
                  <a:schemeClr val="tx2">
                    <a:lumMod val="50000"/>
                    <a:lumOff val="50000"/>
                  </a:schemeClr>
                </a:solidFill>
              </a:rPr>
              <a:t> </a:t>
            </a:r>
            <a:r>
              <a:rPr lang="es-ES" dirty="0" smtClean="0">
                <a:solidFill>
                  <a:schemeClr val="tx2">
                    <a:lumMod val="50000"/>
                    <a:lumOff val="50000"/>
                  </a:schemeClr>
                </a:solidFill>
              </a:rPr>
              <a:t> - Trabajo en grupo</a:t>
            </a:r>
          </a:p>
          <a:p>
            <a:r>
              <a:rPr lang="es-ES" dirty="0">
                <a:solidFill>
                  <a:schemeClr val="tx2">
                    <a:lumMod val="50000"/>
                    <a:lumOff val="50000"/>
                  </a:schemeClr>
                </a:solidFill>
              </a:rPr>
              <a:t> </a:t>
            </a:r>
            <a:r>
              <a:rPr lang="es-ES" dirty="0" smtClean="0">
                <a:solidFill>
                  <a:schemeClr val="tx2">
                    <a:lumMod val="50000"/>
                    <a:lumOff val="50000"/>
                  </a:schemeClr>
                </a:solidFill>
              </a:rPr>
              <a:t> - Compañeros/colegas</a:t>
            </a:r>
          </a:p>
          <a:p>
            <a:r>
              <a:rPr lang="es-ES" dirty="0">
                <a:solidFill>
                  <a:schemeClr val="tx2">
                    <a:lumMod val="50000"/>
                    <a:lumOff val="50000"/>
                  </a:schemeClr>
                </a:solidFill>
              </a:rPr>
              <a:t> </a:t>
            </a:r>
            <a:r>
              <a:rPr lang="es-ES" dirty="0" smtClean="0">
                <a:solidFill>
                  <a:schemeClr val="tx2">
                    <a:lumMod val="50000"/>
                    <a:lumOff val="50000"/>
                  </a:schemeClr>
                </a:solidFill>
              </a:rPr>
              <a:t> - Superiores, tutores, mentores</a:t>
            </a:r>
          </a:p>
          <a:p>
            <a:r>
              <a:rPr lang="es-ES" dirty="0">
                <a:solidFill>
                  <a:schemeClr val="tx2">
                    <a:lumMod val="50000"/>
                    <a:lumOff val="50000"/>
                  </a:schemeClr>
                </a:solidFill>
              </a:rPr>
              <a:t> </a:t>
            </a:r>
            <a:r>
              <a:rPr lang="es-ES" dirty="0" smtClean="0">
                <a:solidFill>
                  <a:schemeClr val="tx2">
                    <a:lumMod val="50000"/>
                    <a:lumOff val="50000"/>
                  </a:schemeClr>
                </a:solidFill>
              </a:rPr>
              <a:t> - Internet</a:t>
            </a:r>
          </a:p>
          <a:p>
            <a:endParaRPr lang="es-ES" dirty="0"/>
          </a:p>
        </p:txBody>
      </p:sp>
      <p:sp>
        <p:nvSpPr>
          <p:cNvPr id="9" name="8 CuadroTexto"/>
          <p:cNvSpPr txBox="1"/>
          <p:nvPr/>
        </p:nvSpPr>
        <p:spPr>
          <a:xfrm>
            <a:off x="435066" y="5555447"/>
            <a:ext cx="3919220" cy="646331"/>
          </a:xfrm>
          <a:prstGeom prst="rect">
            <a:avLst/>
          </a:prstGeom>
          <a:noFill/>
        </p:spPr>
        <p:txBody>
          <a:bodyPr wrap="square" rtlCol="0">
            <a:spAutoFit/>
          </a:bodyPr>
          <a:lstStyle/>
          <a:p>
            <a:r>
              <a:rPr lang="en-GB" dirty="0"/>
              <a:t>“workers learn more in the coffee room than in the classroom</a:t>
            </a:r>
            <a:r>
              <a:rPr lang="en-GB" dirty="0" smtClean="0"/>
              <a:t>” (Jay Cross, 2007)</a:t>
            </a:r>
            <a:endParaRPr lang="es-ES" dirty="0"/>
          </a:p>
        </p:txBody>
      </p:sp>
      <p:sp>
        <p:nvSpPr>
          <p:cNvPr id="14" name="13 CuadroTexto"/>
          <p:cNvSpPr txBox="1"/>
          <p:nvPr/>
        </p:nvSpPr>
        <p:spPr>
          <a:xfrm>
            <a:off x="414904" y="6190214"/>
            <a:ext cx="8253413" cy="276999"/>
          </a:xfrm>
          <a:prstGeom prst="rect">
            <a:avLst/>
          </a:prstGeom>
          <a:solidFill>
            <a:srgbClr val="FEF690"/>
          </a:solidFill>
        </p:spPr>
        <p:txBody>
          <a:bodyPr wrap="none" rtlCol="0">
            <a:spAutoFit/>
          </a:bodyPr>
          <a:lstStyle>
            <a:defPPr>
              <a:defRPr lang="es-ES_tradnl"/>
            </a:defPPr>
            <a:lvl1pPr>
              <a:defRPr sz="1400"/>
            </a:lvl1pPr>
          </a:lstStyle>
          <a:p>
            <a:r>
              <a:rPr lang="en-US" sz="1200" dirty="0"/>
              <a:t>Cross, </a:t>
            </a:r>
            <a:r>
              <a:rPr lang="en-US" sz="1200" dirty="0" smtClean="0"/>
              <a:t>J. (2010). </a:t>
            </a:r>
            <a:r>
              <a:rPr lang="en-US" sz="1200" dirty="0"/>
              <a:t>Where Did the 80% Come From? Informal Learning Blog. http://www.informl.com/where-did-the-80-come-from/</a:t>
            </a:r>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40585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par>
                          <p:cTn id="11" fill="hold">
                            <p:stCondLst>
                              <p:cond delay="0"/>
                            </p:stCondLst>
                            <p:childTnLst>
                              <p:par>
                                <p:cTn id="12" presetID="10" presetClass="entr" presetSubtype="0" fill="hold" grpId="0" nodeType="afterEffect">
                                  <p:stCondLst>
                                    <p:cond delay="150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Características del aprendizaje informal</a:t>
            </a:r>
            <a:endParaRPr lang="es-ES" dirty="0"/>
          </a:p>
        </p:txBody>
      </p:sp>
      <p:sp>
        <p:nvSpPr>
          <p:cNvPr id="3" name="2 Marcador de contenido"/>
          <p:cNvSpPr>
            <a:spLocks noGrp="1"/>
          </p:cNvSpPr>
          <p:nvPr>
            <p:ph idx="1"/>
          </p:nvPr>
        </p:nvSpPr>
        <p:spPr>
          <a:xfrm>
            <a:off x="180474" y="1185777"/>
            <a:ext cx="8807115" cy="4577350"/>
          </a:xfrm>
        </p:spPr>
        <p:txBody>
          <a:bodyPr>
            <a:noAutofit/>
          </a:bodyPr>
          <a:lstStyle/>
          <a:p>
            <a:r>
              <a:rPr lang="es-ES" sz="2000" dirty="0"/>
              <a:t>El aprendizaje informal no se planifica, aunque </a:t>
            </a:r>
            <a:r>
              <a:rPr lang="es-ES" sz="2000" dirty="0" smtClean="0"/>
              <a:t>pueden diseñarse entornos </a:t>
            </a:r>
            <a:r>
              <a:rPr lang="es-ES" sz="2000" dirty="0"/>
              <a:t>específicos para </a:t>
            </a:r>
            <a:r>
              <a:rPr lang="es-ES" sz="2000" dirty="0" smtClean="0"/>
              <a:t>facilitarlo</a:t>
            </a:r>
          </a:p>
          <a:p>
            <a:pPr lvl="1"/>
            <a:r>
              <a:rPr lang="es-ES" sz="1800" dirty="0" smtClean="0"/>
              <a:t>El entorno de aprendizaje lo eligen, controlan o inventan los propios protagonistas </a:t>
            </a:r>
          </a:p>
          <a:p>
            <a:endParaRPr lang="es-ES" sz="1800" dirty="0" smtClean="0"/>
          </a:p>
          <a:p>
            <a:r>
              <a:rPr lang="es-ES" sz="2000" dirty="0" smtClean="0"/>
              <a:t>El aprendizaje informal puede ser deliberado o casual y descubierto sin un propósito anterior</a:t>
            </a:r>
            <a:endParaRPr lang="es-ES" sz="2000" dirty="0"/>
          </a:p>
          <a:p>
            <a:endParaRPr lang="es-ES" sz="1800" dirty="0" smtClean="0"/>
          </a:p>
          <a:p>
            <a:r>
              <a:rPr lang="es-ES" sz="2000" dirty="0" smtClean="0"/>
              <a:t>El </a:t>
            </a:r>
            <a:r>
              <a:rPr lang="es-ES" sz="2000" dirty="0"/>
              <a:t>aprendizaje informal permanece implícito </a:t>
            </a:r>
            <a:r>
              <a:rPr lang="es-ES" sz="2000" dirty="0" smtClean="0"/>
              <a:t>la mayoría </a:t>
            </a:r>
            <a:r>
              <a:rPr lang="es-ES" sz="2000" dirty="0"/>
              <a:t>de las </a:t>
            </a:r>
            <a:r>
              <a:rPr lang="es-ES" sz="2000" dirty="0" smtClean="0"/>
              <a:t>veces </a:t>
            </a:r>
            <a:r>
              <a:rPr lang="es-ES" sz="2000" dirty="0"/>
              <a:t>y en general el aprendiz no toma conciencia del conocimiento adquirido</a:t>
            </a:r>
          </a:p>
          <a:p>
            <a:endParaRPr lang="es-ES" sz="1800" dirty="0" smtClean="0"/>
          </a:p>
          <a:p>
            <a:r>
              <a:rPr lang="es-ES" sz="2000" dirty="0"/>
              <a:t>El aprendizaje informal no posee un currículo formal: emerge esencialmente de la interacción entre los </a:t>
            </a:r>
            <a:r>
              <a:rPr lang="es-ES" sz="2000" dirty="0" smtClean="0"/>
              <a:t>aprendices</a:t>
            </a:r>
            <a:endParaRPr lang="es-ES" sz="2000"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38</a:t>
            </a:fld>
            <a:endParaRPr lang="es-ES_tradnl"/>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3772958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Características del aprendizaje </a:t>
            </a:r>
            <a:r>
              <a:rPr lang="es-ES" dirty="0" smtClean="0"/>
              <a:t>informal</a:t>
            </a:r>
            <a:endParaRPr lang="es-ES" dirty="0"/>
          </a:p>
        </p:txBody>
      </p:sp>
      <p:sp>
        <p:nvSpPr>
          <p:cNvPr id="3" name="2 Marcador de contenido"/>
          <p:cNvSpPr>
            <a:spLocks noGrp="1"/>
          </p:cNvSpPr>
          <p:nvPr>
            <p:ph idx="1"/>
          </p:nvPr>
        </p:nvSpPr>
        <p:spPr>
          <a:xfrm>
            <a:off x="290285" y="1393372"/>
            <a:ext cx="8577943" cy="4381786"/>
          </a:xfrm>
        </p:spPr>
        <p:txBody>
          <a:bodyPr>
            <a:normAutofit/>
          </a:bodyPr>
          <a:lstStyle/>
          <a:p>
            <a:r>
              <a:rPr lang="es-ES" sz="2000" dirty="0" smtClean="0"/>
              <a:t>La ausencia de un instructor identificado que controle el entorno hace que el aprendizaje informal sea </a:t>
            </a:r>
            <a:r>
              <a:rPr lang="es-ES" sz="2000" dirty="0" err="1" smtClean="0"/>
              <a:t>autodirigido</a:t>
            </a:r>
            <a:endParaRPr lang="es-ES" sz="2000" dirty="0" smtClean="0"/>
          </a:p>
          <a:p>
            <a:endParaRPr lang="es-ES" sz="2000" dirty="0"/>
          </a:p>
          <a:p>
            <a:r>
              <a:rPr lang="es-ES" sz="2000" dirty="0"/>
              <a:t>En el aprendizaje formal se pone énfasis en la enseñanza, el contenido y la estructura, mientras que en el aprendizaje informal el énfasis está en la comunicación entre los que aprenden y en la situación que debe </a:t>
            </a:r>
            <a:r>
              <a:rPr lang="es-ES" sz="2000" dirty="0" smtClean="0"/>
              <a:t>facilitarla</a:t>
            </a:r>
          </a:p>
          <a:p>
            <a:endParaRPr lang="es-ES" sz="2000" dirty="0"/>
          </a:p>
          <a:p>
            <a:r>
              <a:rPr lang="es-ES" sz="2000" dirty="0"/>
              <a:t>La mayoría de las actividades del aprendizaje formal son individuales, mientras que las actividades del aprendizaje informal son esencialmente cooperativas</a:t>
            </a:r>
          </a:p>
          <a:p>
            <a:endParaRPr lang="es-ES" sz="2000" dirty="0"/>
          </a:p>
          <a:p>
            <a:endParaRPr lang="es-ES" sz="2000" dirty="0" smtClean="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39</a:t>
            </a:fld>
            <a:endParaRPr lang="es-ES_tradnl"/>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787109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F9889935-DC85-4847-9265-CE546BEEBDB1}" type="slidenum">
              <a:rPr lang="es-ES_tradnl" smtClean="0"/>
              <a:pPr/>
              <a:t>4</a:t>
            </a:fld>
            <a:endParaRPr lang="es-ES_tradnl"/>
          </a:p>
        </p:txBody>
      </p:sp>
      <p:sp>
        <p:nvSpPr>
          <p:cNvPr id="2" name="1 Marcador de pie de página"/>
          <p:cNvSpPr>
            <a:spLocks noGrp="1"/>
          </p:cNvSpPr>
          <p:nvPr>
            <p:ph type="ftr" sz="quarter" idx="11"/>
          </p:nvPr>
        </p:nvSpPr>
        <p:spPr/>
        <p:txBody>
          <a:bodyPr/>
          <a:lstStyle/>
          <a:p>
            <a:r>
              <a:rPr lang="es-ES_tradnl" dirty="0" smtClean="0"/>
              <a:t>GRIAL – Universidad de Salamanca</a:t>
            </a:r>
            <a:endParaRPr lang="es-ES_tradnl" dirty="0"/>
          </a:p>
        </p:txBody>
      </p:sp>
      <p:sp>
        <p:nvSpPr>
          <p:cNvPr id="3" name="2 Título"/>
          <p:cNvSpPr>
            <a:spLocks noGrp="1"/>
          </p:cNvSpPr>
          <p:nvPr>
            <p:ph type="title"/>
          </p:nvPr>
        </p:nvSpPr>
        <p:spPr/>
        <p:txBody>
          <a:bodyPr>
            <a:normAutofit/>
          </a:bodyPr>
          <a:lstStyle/>
          <a:p>
            <a:r>
              <a:rPr lang="es-ES" dirty="0" smtClean="0"/>
              <a:t>Era digital</a:t>
            </a:r>
            <a:endParaRPr lang="es-ES" dirty="0"/>
          </a:p>
        </p:txBody>
      </p:sp>
      <p:sp>
        <p:nvSpPr>
          <p:cNvPr id="11" name="5 Marcador de contenido"/>
          <p:cNvSpPr>
            <a:spLocks noGrp="1"/>
          </p:cNvSpPr>
          <p:nvPr>
            <p:ph idx="1"/>
          </p:nvPr>
        </p:nvSpPr>
        <p:spPr>
          <a:xfrm>
            <a:off x="224971" y="1435100"/>
            <a:ext cx="4983843" cy="4525963"/>
          </a:xfrm>
        </p:spPr>
        <p:txBody>
          <a:bodyPr>
            <a:normAutofit/>
          </a:bodyPr>
          <a:lstStyle/>
          <a:p>
            <a:r>
              <a:rPr lang="es-ES_tradnl" dirty="0"/>
              <a:t>En los comienzos del siglo XXI se está en los albores de una sociedad digital</a:t>
            </a:r>
          </a:p>
          <a:p>
            <a:r>
              <a:rPr lang="es-ES_tradnl" dirty="0"/>
              <a:t>Nos encontramos ante un momento transformación, </a:t>
            </a:r>
            <a:r>
              <a:rPr lang="es-ES_tradnl" dirty="0" smtClean="0"/>
              <a:t>con unas nuevas realidades</a:t>
            </a:r>
          </a:p>
          <a:p>
            <a:r>
              <a:rPr lang="es-ES" dirty="0"/>
              <a:t>Los flujos de </a:t>
            </a:r>
            <a:r>
              <a:rPr lang="es-ES" dirty="0" smtClean="0"/>
              <a:t>información y </a:t>
            </a:r>
            <a:r>
              <a:rPr lang="es-ES" dirty="0"/>
              <a:t>tecnología </a:t>
            </a:r>
            <a:r>
              <a:rPr lang="es-ES" dirty="0" smtClean="0"/>
              <a:t>se </a:t>
            </a:r>
            <a:r>
              <a:rPr lang="es-ES" dirty="0"/>
              <a:t>han incrementado</a:t>
            </a:r>
          </a:p>
        </p:txBody>
      </p:sp>
      <p:pic>
        <p:nvPicPr>
          <p:cNvPr id="2050" name="Picture 2" descr="http://fc07.deviantart.net/fs70/i/2010/356/1/6/digital_era_by_jatearica-d359nn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596" y="1435099"/>
            <a:ext cx="3369204" cy="4525964"/>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437346" y="5776397"/>
            <a:ext cx="1564852" cy="369332"/>
          </a:xfrm>
          <a:prstGeom prst="rect">
            <a:avLst/>
          </a:prstGeom>
          <a:solidFill>
            <a:srgbClr val="FEF690"/>
          </a:solidFill>
        </p:spPr>
        <p:txBody>
          <a:bodyPr wrap="none" rtlCol="0">
            <a:spAutoFit/>
          </a:bodyPr>
          <a:lstStyle>
            <a:defPPr>
              <a:defRPr lang="es-ES_tradnl"/>
            </a:defPPr>
            <a:lvl1pPr>
              <a:defRPr sz="1400"/>
            </a:lvl1pPr>
          </a:lstStyle>
          <a:p>
            <a:r>
              <a:rPr lang="es-ES" sz="900" dirty="0"/>
              <a:t>Digital Era </a:t>
            </a:r>
            <a:r>
              <a:rPr lang="es-ES" sz="900" dirty="0" err="1"/>
              <a:t>by</a:t>
            </a:r>
            <a:r>
              <a:rPr lang="es-ES" sz="900" dirty="0"/>
              <a:t> </a:t>
            </a:r>
            <a:r>
              <a:rPr lang="es-ES" sz="900" dirty="0" err="1" smtClean="0"/>
              <a:t>Jatearica</a:t>
            </a:r>
            <a:endParaRPr lang="es-ES" sz="900" dirty="0" smtClean="0"/>
          </a:p>
          <a:p>
            <a:r>
              <a:rPr lang="es-ES" sz="900" dirty="0"/>
              <a:t> http://www.deviantart.com/</a:t>
            </a:r>
            <a:endParaRPr lang="en-US" sz="900" dirty="0"/>
          </a:p>
        </p:txBody>
      </p:sp>
    </p:spTree>
    <p:extLst>
      <p:ext uri="{BB962C8B-B14F-4D97-AF65-F5344CB8AC3E}">
        <p14:creationId xmlns:p14="http://schemas.microsoft.com/office/powerpoint/2010/main" val="77237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Características del aprendizaje </a:t>
            </a:r>
            <a:r>
              <a:rPr lang="es-ES" dirty="0" smtClean="0"/>
              <a:t>informal</a:t>
            </a:r>
            <a:endParaRPr lang="es-ES" dirty="0"/>
          </a:p>
        </p:txBody>
      </p:sp>
      <p:sp>
        <p:nvSpPr>
          <p:cNvPr id="3" name="2 Marcador de contenido"/>
          <p:cNvSpPr>
            <a:spLocks noGrp="1"/>
          </p:cNvSpPr>
          <p:nvPr>
            <p:ph idx="1"/>
          </p:nvPr>
        </p:nvSpPr>
        <p:spPr>
          <a:xfrm>
            <a:off x="457200" y="1455822"/>
            <a:ext cx="8229600" cy="4355432"/>
          </a:xfrm>
        </p:spPr>
        <p:txBody>
          <a:bodyPr>
            <a:noAutofit/>
          </a:bodyPr>
          <a:lstStyle/>
          <a:p>
            <a:r>
              <a:rPr lang="es-ES" sz="2000" dirty="0" smtClean="0"/>
              <a:t>En </a:t>
            </a:r>
            <a:r>
              <a:rPr lang="es-ES" sz="2000" dirty="0"/>
              <a:t>ocasiones, el aprendizaje formal es descontextualizado, con </a:t>
            </a:r>
            <a:r>
              <a:rPr lang="es-ES" sz="2000" dirty="0" smtClean="0"/>
              <a:t>escasa conexión </a:t>
            </a:r>
            <a:r>
              <a:rPr lang="es-ES" sz="2000" dirty="0"/>
              <a:t>con la experiencia del aprendiz; por el contrario, el </a:t>
            </a:r>
            <a:r>
              <a:rPr lang="es-ES" sz="2000" dirty="0" smtClean="0"/>
              <a:t>aprendizaje informal </a:t>
            </a:r>
            <a:r>
              <a:rPr lang="es-ES" sz="2000" dirty="0"/>
              <a:t>siempre se desarrolla a partir de la interacción entre aprendices </a:t>
            </a:r>
            <a:r>
              <a:rPr lang="es-ES" sz="2000" dirty="0" smtClean="0"/>
              <a:t>que toman </a:t>
            </a:r>
            <a:r>
              <a:rPr lang="es-ES" sz="2000" dirty="0"/>
              <a:t>como referencia un contexto </a:t>
            </a:r>
            <a:r>
              <a:rPr lang="es-ES" sz="2000" dirty="0" smtClean="0"/>
              <a:t>determinado</a:t>
            </a:r>
          </a:p>
          <a:p>
            <a:endParaRPr lang="es-ES" sz="2000" dirty="0" smtClean="0"/>
          </a:p>
          <a:p>
            <a:r>
              <a:rPr lang="es-ES" sz="2000" dirty="0" smtClean="0"/>
              <a:t>El </a:t>
            </a:r>
            <a:r>
              <a:rPr lang="es-ES" sz="2000" dirty="0"/>
              <a:t>aprendizaje formal transcurre a menudo desde la teoría a la </a:t>
            </a:r>
            <a:r>
              <a:rPr lang="es-ES" sz="2000" dirty="0" smtClean="0"/>
              <a:t>práctica, mientras </a:t>
            </a:r>
            <a:r>
              <a:rPr lang="es-ES" sz="2000" dirty="0"/>
              <a:t>que el aprendizaje informal parte generalmente de la práctica, </a:t>
            </a:r>
            <a:r>
              <a:rPr lang="es-ES" sz="2000" dirty="0" smtClean="0"/>
              <a:t>para conformar </a:t>
            </a:r>
            <a:r>
              <a:rPr lang="es-ES" sz="2000" dirty="0"/>
              <a:t>después teorías implícitas en los </a:t>
            </a:r>
            <a:r>
              <a:rPr lang="es-ES" sz="2000" dirty="0" smtClean="0"/>
              <a:t>aprendices</a:t>
            </a:r>
          </a:p>
          <a:p>
            <a:endParaRPr lang="es-ES" sz="2000" dirty="0" smtClean="0"/>
          </a:p>
          <a:p>
            <a:r>
              <a:rPr lang="es-ES" sz="2000" dirty="0" smtClean="0"/>
              <a:t>No existen expectativas organizacionales sobre la participación, inversión, persistencia o compleción</a:t>
            </a:r>
          </a:p>
          <a:p>
            <a:endParaRPr lang="es-ES" sz="2000"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40</a:t>
            </a:fld>
            <a:endParaRPr lang="es-ES_tradnl"/>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492932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Tipos de aprendizaje informal</a:t>
            </a:r>
            <a:endParaRPr lang="es-ES" dirty="0"/>
          </a:p>
        </p:txBody>
      </p:sp>
      <p:sp>
        <p:nvSpPr>
          <p:cNvPr id="3" name="2 Marcador de contenido"/>
          <p:cNvSpPr>
            <a:spLocks noGrp="1"/>
          </p:cNvSpPr>
          <p:nvPr>
            <p:ph idx="1"/>
          </p:nvPr>
        </p:nvSpPr>
        <p:spPr>
          <a:xfrm>
            <a:off x="457200" y="1395664"/>
            <a:ext cx="8229600" cy="4711222"/>
          </a:xfrm>
        </p:spPr>
        <p:txBody>
          <a:bodyPr>
            <a:normAutofit/>
          </a:bodyPr>
          <a:lstStyle/>
          <a:p>
            <a:r>
              <a:rPr lang="en-US" sz="2000" dirty="0" smtClean="0"/>
              <a:t>Daniel </a:t>
            </a:r>
            <a:r>
              <a:rPr lang="en-US" sz="2000" dirty="0" err="1" smtClean="0"/>
              <a:t>Schugurensky</a:t>
            </a:r>
            <a:r>
              <a:rPr lang="en-US" sz="2000" dirty="0" smtClean="0"/>
              <a:t> </a:t>
            </a:r>
            <a:r>
              <a:rPr lang="en-US" sz="2000" dirty="0"/>
              <a:t>(2000</a:t>
            </a:r>
            <a:r>
              <a:rPr lang="en-US" sz="2000" dirty="0" smtClean="0"/>
              <a:t>) propone </a:t>
            </a:r>
            <a:r>
              <a:rPr lang="en-US" sz="2000" dirty="0" err="1" smtClean="0"/>
              <a:t>tres</a:t>
            </a:r>
            <a:r>
              <a:rPr lang="en-US" sz="2000" dirty="0" smtClean="0"/>
              <a:t> </a:t>
            </a:r>
            <a:r>
              <a:rPr lang="en-US" sz="2000" dirty="0" err="1" smtClean="0"/>
              <a:t>tipos</a:t>
            </a:r>
            <a:r>
              <a:rPr lang="en-US" sz="2000" dirty="0" smtClean="0"/>
              <a:t> </a:t>
            </a:r>
            <a:r>
              <a:rPr lang="en-US" sz="2000" dirty="0" err="1" smtClean="0"/>
              <a:t>que</a:t>
            </a:r>
            <a:r>
              <a:rPr lang="en-US" sz="2000" dirty="0" smtClean="0"/>
              <a:t> se </a:t>
            </a:r>
            <a:r>
              <a:rPr lang="en-US" sz="2000" dirty="0" err="1" smtClean="0"/>
              <a:t>diferencian</a:t>
            </a:r>
            <a:r>
              <a:rPr lang="en-US" sz="2000" dirty="0" smtClean="0"/>
              <a:t> en </a:t>
            </a:r>
            <a:r>
              <a:rPr lang="en-US" sz="2000" dirty="0" err="1" smtClean="0"/>
              <a:t>términos</a:t>
            </a:r>
            <a:r>
              <a:rPr lang="en-US" sz="2000" dirty="0" smtClean="0"/>
              <a:t> de </a:t>
            </a:r>
            <a:r>
              <a:rPr lang="en-US" sz="2000" dirty="0" err="1" smtClean="0"/>
              <a:t>intencionalidad</a:t>
            </a:r>
            <a:r>
              <a:rPr lang="en-US" sz="2000" dirty="0" smtClean="0"/>
              <a:t> y </a:t>
            </a:r>
            <a:r>
              <a:rPr lang="en-US" sz="2000" dirty="0" err="1" smtClean="0"/>
              <a:t>conciencia</a:t>
            </a:r>
            <a:r>
              <a:rPr lang="en-US" sz="2000" dirty="0" smtClean="0"/>
              <a:t> de la </a:t>
            </a:r>
            <a:r>
              <a:rPr lang="en-US" sz="2000" dirty="0" err="1" smtClean="0"/>
              <a:t>experiencia</a:t>
            </a:r>
            <a:r>
              <a:rPr lang="en-US" sz="2000" dirty="0" smtClean="0"/>
              <a:t> de </a:t>
            </a:r>
            <a:r>
              <a:rPr lang="en-US" sz="2000" dirty="0" err="1" smtClean="0"/>
              <a:t>aprendizaje</a:t>
            </a:r>
            <a:endParaRPr lang="es-ES" sz="2000" dirty="0" smtClean="0"/>
          </a:p>
          <a:p>
            <a:pPr lvl="1"/>
            <a:r>
              <a:rPr lang="es-ES" sz="2000" dirty="0" smtClean="0">
                <a:solidFill>
                  <a:srgbClr val="FF0000"/>
                </a:solidFill>
              </a:rPr>
              <a:t>Aprendizaje </a:t>
            </a:r>
            <a:r>
              <a:rPr lang="es-ES" sz="2000" dirty="0" err="1" smtClean="0">
                <a:solidFill>
                  <a:srgbClr val="FF0000"/>
                </a:solidFill>
              </a:rPr>
              <a:t>autodirigo</a:t>
            </a:r>
            <a:endParaRPr lang="es-ES" sz="2000" dirty="0" smtClean="0">
              <a:solidFill>
                <a:srgbClr val="FF0000"/>
              </a:solidFill>
            </a:endParaRPr>
          </a:p>
          <a:p>
            <a:pPr lvl="2"/>
            <a:r>
              <a:rPr lang="es-ES" sz="1800" dirty="0" smtClean="0"/>
              <a:t>Es intencional y consciente</a:t>
            </a:r>
          </a:p>
          <a:p>
            <a:pPr lvl="1"/>
            <a:r>
              <a:rPr lang="es-ES" sz="2000" dirty="0" smtClean="0">
                <a:solidFill>
                  <a:srgbClr val="FF0000"/>
                </a:solidFill>
              </a:rPr>
              <a:t>Aprendizaje incidental</a:t>
            </a:r>
          </a:p>
          <a:p>
            <a:pPr lvl="2"/>
            <a:r>
              <a:rPr lang="es-ES" sz="1800" dirty="0" smtClean="0"/>
              <a:t>Es accidental por el hecho de hacer algo (</a:t>
            </a:r>
            <a:r>
              <a:rPr lang="en-US" sz="1800" dirty="0" err="1"/>
              <a:t>Marsick</a:t>
            </a:r>
            <a:r>
              <a:rPr lang="en-US" sz="1800" dirty="0"/>
              <a:t> and </a:t>
            </a:r>
            <a:r>
              <a:rPr lang="en-US" sz="1800" dirty="0" smtClean="0"/>
              <a:t>Watkins, 1990</a:t>
            </a:r>
            <a:r>
              <a:rPr lang="en-US" sz="1800" dirty="0"/>
              <a:t>) </a:t>
            </a:r>
            <a:endParaRPr lang="es-ES" sz="1800" dirty="0" smtClean="0"/>
          </a:p>
          <a:p>
            <a:pPr lvl="2"/>
            <a:r>
              <a:rPr lang="es-ES" sz="1800" dirty="0" smtClean="0"/>
              <a:t>No es intencionado, pero tras la experiencia se tiene conciencia de que se ha producido aprendizaje</a:t>
            </a:r>
          </a:p>
          <a:p>
            <a:pPr lvl="1"/>
            <a:r>
              <a:rPr lang="es-ES" sz="2000" b="1" dirty="0" smtClean="0">
                <a:solidFill>
                  <a:srgbClr val="FF0000"/>
                </a:solidFill>
              </a:rPr>
              <a:t>Aprendizaje tácito o Socialización</a:t>
            </a:r>
          </a:p>
          <a:p>
            <a:pPr lvl="2"/>
            <a:r>
              <a:rPr lang="es-ES" sz="1800" dirty="0" smtClean="0"/>
              <a:t>No es ni intencional ni consciente, pero se tiene conciencia de haber aprendido con el paso del tiempo a través de un reconocimiento retrospectivo</a:t>
            </a:r>
          </a:p>
          <a:p>
            <a:endParaRPr lang="es-ES" sz="2000"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41</a:t>
            </a:fld>
            <a:endParaRPr lang="es-ES_tradnl"/>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735310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Factores que condicionan el aprendizaje</a:t>
            </a:r>
            <a:endParaRPr lang="es-ES" dirty="0"/>
          </a:p>
        </p:txBody>
      </p:sp>
      <p:sp>
        <p:nvSpPr>
          <p:cNvPr id="3" name="2 Marcador de contenido"/>
          <p:cNvSpPr>
            <a:spLocks noGrp="1"/>
          </p:cNvSpPr>
          <p:nvPr>
            <p:ph idx="1"/>
          </p:nvPr>
        </p:nvSpPr>
        <p:spPr>
          <a:xfrm>
            <a:off x="457200" y="1431758"/>
            <a:ext cx="8229600" cy="4307305"/>
          </a:xfrm>
        </p:spPr>
        <p:txBody>
          <a:bodyPr>
            <a:normAutofit/>
          </a:bodyPr>
          <a:lstStyle/>
          <a:p>
            <a:r>
              <a:rPr lang="es-ES" sz="2400" dirty="0"/>
              <a:t>Compromiso de toda la </a:t>
            </a:r>
            <a:r>
              <a:rPr lang="es-ES" sz="2400" dirty="0" smtClean="0"/>
              <a:t>empresa/institución </a:t>
            </a:r>
            <a:r>
              <a:rPr lang="es-ES" sz="2400" dirty="0"/>
              <a:t>y en especial de sus líderes</a:t>
            </a:r>
          </a:p>
          <a:p>
            <a:endParaRPr lang="es-ES" sz="2400" dirty="0" smtClean="0"/>
          </a:p>
          <a:p>
            <a:r>
              <a:rPr lang="es-ES" sz="2400" dirty="0" smtClean="0"/>
              <a:t>Comportamientos </a:t>
            </a:r>
            <a:r>
              <a:rPr lang="es-ES" sz="2400" dirty="0"/>
              <a:t>y mecanismos de aprendizaje en todos los niveles</a:t>
            </a:r>
          </a:p>
          <a:p>
            <a:endParaRPr lang="es-ES" sz="2400" dirty="0" smtClean="0"/>
          </a:p>
          <a:p>
            <a:r>
              <a:rPr lang="es-ES" sz="2400" dirty="0" smtClean="0"/>
              <a:t>Desarrollo </a:t>
            </a:r>
            <a:r>
              <a:rPr lang="es-ES" sz="2400" dirty="0"/>
              <a:t>de las infraestructuras que condicionan el funcionamiento de la </a:t>
            </a:r>
            <a:r>
              <a:rPr lang="es-ES" sz="2400" dirty="0" smtClean="0"/>
              <a:t>entidad, y </a:t>
            </a:r>
            <a:r>
              <a:rPr lang="es-ES" sz="2400" dirty="0"/>
              <a:t>el comportamiento de las personas y grupos que la integran, para favorecer el aprendizaje y el cambio permanente</a:t>
            </a:r>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42</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7573882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Barreras para el aprendizaje</a:t>
            </a:r>
            <a:endParaRPr lang="es-ES" dirty="0"/>
          </a:p>
        </p:txBody>
      </p:sp>
      <p:sp>
        <p:nvSpPr>
          <p:cNvPr id="3" name="2 Marcador de contenido"/>
          <p:cNvSpPr>
            <a:spLocks noGrp="1"/>
          </p:cNvSpPr>
          <p:nvPr>
            <p:ph idx="1"/>
          </p:nvPr>
        </p:nvSpPr>
        <p:spPr>
          <a:xfrm>
            <a:off x="457200" y="1275343"/>
            <a:ext cx="8229600" cy="4525963"/>
          </a:xfrm>
        </p:spPr>
        <p:txBody>
          <a:bodyPr>
            <a:normAutofit/>
          </a:bodyPr>
          <a:lstStyle/>
          <a:p>
            <a:r>
              <a:rPr lang="es-ES" dirty="0"/>
              <a:t>Estructuras </a:t>
            </a:r>
            <a:r>
              <a:rPr lang="es-ES" dirty="0" smtClean="0"/>
              <a:t>burocráticas</a:t>
            </a:r>
            <a:endParaRPr lang="es-ES" dirty="0"/>
          </a:p>
          <a:p>
            <a:r>
              <a:rPr lang="es-ES" dirty="0" smtClean="0"/>
              <a:t>Liderazgo </a:t>
            </a:r>
            <a:r>
              <a:rPr lang="es-ES" dirty="0"/>
              <a:t>autoritario y/o </a:t>
            </a:r>
            <a:r>
              <a:rPr lang="es-ES" dirty="0" smtClean="0"/>
              <a:t>paternalista</a:t>
            </a:r>
            <a:endParaRPr lang="es-ES" dirty="0"/>
          </a:p>
          <a:p>
            <a:r>
              <a:rPr lang="es-ES" dirty="0" smtClean="0"/>
              <a:t>Aislamiento </a:t>
            </a:r>
            <a:r>
              <a:rPr lang="es-ES" dirty="0"/>
              <a:t>del </a:t>
            </a:r>
            <a:r>
              <a:rPr lang="es-ES" dirty="0" smtClean="0"/>
              <a:t>entorno</a:t>
            </a:r>
            <a:endParaRPr lang="es-ES" dirty="0"/>
          </a:p>
          <a:p>
            <a:r>
              <a:rPr lang="es-ES" dirty="0" smtClean="0"/>
              <a:t>Autocomplacencia</a:t>
            </a:r>
            <a:endParaRPr lang="es-ES" dirty="0"/>
          </a:p>
          <a:p>
            <a:r>
              <a:rPr lang="es-ES" dirty="0" smtClean="0"/>
              <a:t>Cultura </a:t>
            </a:r>
            <a:r>
              <a:rPr lang="es-ES" dirty="0"/>
              <a:t>de ocultación de </a:t>
            </a:r>
            <a:r>
              <a:rPr lang="es-ES" dirty="0" smtClean="0"/>
              <a:t>errores</a:t>
            </a:r>
            <a:endParaRPr lang="es-ES" dirty="0"/>
          </a:p>
          <a:p>
            <a:r>
              <a:rPr lang="es-ES" dirty="0" smtClean="0"/>
              <a:t>Búsqueda </a:t>
            </a:r>
            <a:r>
              <a:rPr lang="es-ES" dirty="0"/>
              <a:t>de </a:t>
            </a:r>
            <a:r>
              <a:rPr lang="es-ES" dirty="0" smtClean="0"/>
              <a:t>homogeneidad </a:t>
            </a:r>
            <a:endParaRPr lang="es-ES" dirty="0"/>
          </a:p>
          <a:p>
            <a:r>
              <a:rPr lang="es-ES" dirty="0" smtClean="0"/>
              <a:t>Orientación </a:t>
            </a:r>
            <a:r>
              <a:rPr lang="es-ES" dirty="0"/>
              <a:t>a corto </a:t>
            </a:r>
            <a:r>
              <a:rPr lang="es-ES" dirty="0" smtClean="0"/>
              <a:t>plazo</a:t>
            </a:r>
            <a:endParaRPr lang="es-ES" dirty="0"/>
          </a:p>
          <a:p>
            <a:r>
              <a:rPr lang="es-ES" dirty="0" smtClean="0"/>
              <a:t>Planificación </a:t>
            </a:r>
            <a:r>
              <a:rPr lang="es-ES" dirty="0"/>
              <a:t>rígida y </a:t>
            </a:r>
            <a:r>
              <a:rPr lang="es-ES" dirty="0" smtClean="0"/>
              <a:t>continuista </a:t>
            </a:r>
            <a:endParaRPr lang="es-ES" dirty="0"/>
          </a:p>
          <a:p>
            <a:r>
              <a:rPr lang="es-ES" dirty="0" smtClean="0"/>
              <a:t>Individualismo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43</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3060273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Resultados del aprendizaje</a:t>
            </a:r>
            <a:endParaRPr lang="es-ES" dirty="0"/>
          </a:p>
        </p:txBody>
      </p:sp>
      <p:sp>
        <p:nvSpPr>
          <p:cNvPr id="3" name="2 Marcador de contenido"/>
          <p:cNvSpPr>
            <a:spLocks noGrp="1"/>
          </p:cNvSpPr>
          <p:nvPr>
            <p:ph idx="1"/>
          </p:nvPr>
        </p:nvSpPr>
        <p:spPr>
          <a:xfrm>
            <a:off x="457200" y="1503949"/>
            <a:ext cx="8229600" cy="4223084"/>
          </a:xfrm>
        </p:spPr>
        <p:txBody>
          <a:bodyPr>
            <a:normAutofit fontScale="85000" lnSpcReduction="20000"/>
          </a:bodyPr>
          <a:lstStyle/>
          <a:p>
            <a:r>
              <a:rPr lang="es-ES" dirty="0"/>
              <a:t>La posibilidad de </a:t>
            </a:r>
            <a:r>
              <a:rPr lang="es-ES" dirty="0" smtClean="0"/>
              <a:t>evolucionar permanentemente </a:t>
            </a:r>
            <a:r>
              <a:rPr lang="es-ES" dirty="0"/>
              <a:t>(flexibilidad</a:t>
            </a:r>
            <a:r>
              <a:rPr lang="es-ES" dirty="0" smtClean="0"/>
              <a:t>)</a:t>
            </a:r>
          </a:p>
          <a:p>
            <a:endParaRPr lang="es-ES" dirty="0"/>
          </a:p>
          <a:p>
            <a:r>
              <a:rPr lang="es-ES" dirty="0" smtClean="0"/>
              <a:t>Una </a:t>
            </a:r>
            <a:r>
              <a:rPr lang="es-ES" dirty="0"/>
              <a:t>mejora en la calidad de sus </a:t>
            </a:r>
            <a:r>
              <a:rPr lang="es-ES" dirty="0" smtClean="0"/>
              <a:t>resultados</a:t>
            </a:r>
          </a:p>
          <a:p>
            <a:endParaRPr lang="es-ES" dirty="0"/>
          </a:p>
          <a:p>
            <a:r>
              <a:rPr lang="es-ES" dirty="0" smtClean="0"/>
              <a:t>La empresa/institución </a:t>
            </a:r>
            <a:r>
              <a:rPr lang="es-ES" dirty="0"/>
              <a:t>se hace más consciente de su </a:t>
            </a:r>
            <a:r>
              <a:rPr lang="es-ES" dirty="0" smtClean="0"/>
              <a:t>integración </a:t>
            </a:r>
            <a:r>
              <a:rPr lang="es-ES" dirty="0"/>
              <a:t>en sistemas más amplios </a:t>
            </a:r>
            <a:r>
              <a:rPr lang="es-ES" dirty="0" smtClean="0"/>
              <a:t>y produce </a:t>
            </a:r>
            <a:r>
              <a:rPr lang="es-ES" dirty="0"/>
              <a:t>una implicación mayor con su </a:t>
            </a:r>
            <a:r>
              <a:rPr lang="es-ES" dirty="0" smtClean="0"/>
              <a:t>entorno </a:t>
            </a:r>
            <a:r>
              <a:rPr lang="es-ES" dirty="0"/>
              <a:t>y </a:t>
            </a:r>
            <a:r>
              <a:rPr lang="es-ES" dirty="0" smtClean="0"/>
              <a:t>desarrollo </a:t>
            </a:r>
          </a:p>
          <a:p>
            <a:endParaRPr lang="es-ES" dirty="0"/>
          </a:p>
          <a:p>
            <a:r>
              <a:rPr lang="es-ES" dirty="0" smtClean="0"/>
              <a:t>El </a:t>
            </a:r>
            <a:r>
              <a:rPr lang="es-ES" dirty="0"/>
              <a:t>desarrollo de las personas que participan </a:t>
            </a:r>
            <a:r>
              <a:rPr lang="es-ES" dirty="0" smtClean="0"/>
              <a:t>en </a:t>
            </a:r>
            <a:r>
              <a:rPr lang="es-ES" dirty="0"/>
              <a:t>el futuro de la </a:t>
            </a:r>
            <a:r>
              <a:rPr lang="es-ES" dirty="0" smtClean="0"/>
              <a:t>institución</a:t>
            </a:r>
          </a:p>
          <a:p>
            <a:endParaRPr lang="es-ES" dirty="0" smtClean="0"/>
          </a:p>
          <a:p>
            <a:r>
              <a:rPr lang="es-ES" dirty="0" smtClean="0"/>
              <a:t>Transformación del conocimiento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44</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4803944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eLearning</a:t>
            </a:r>
            <a:endParaRPr lang="es-ES" dirty="0"/>
          </a:p>
        </p:txBody>
      </p:sp>
      <p:sp>
        <p:nvSpPr>
          <p:cNvPr id="3" name="2 Marcador de contenido"/>
          <p:cNvSpPr>
            <a:spLocks noGrp="1"/>
          </p:cNvSpPr>
          <p:nvPr>
            <p:ph idx="1"/>
          </p:nvPr>
        </p:nvSpPr>
        <p:spPr>
          <a:xfrm>
            <a:off x="457200" y="1491917"/>
            <a:ext cx="8229600" cy="4223084"/>
          </a:xfrm>
        </p:spPr>
        <p:txBody>
          <a:bodyPr>
            <a:normAutofit fontScale="92500"/>
          </a:bodyPr>
          <a:lstStyle/>
          <a:p>
            <a:r>
              <a:rPr lang="es-ES" dirty="0" smtClean="0"/>
              <a:t>La formación en contextos de desempeño de la actividad profesional requiere de flexibilidad</a:t>
            </a:r>
          </a:p>
          <a:p>
            <a:endParaRPr lang="es-ES" dirty="0"/>
          </a:p>
          <a:p>
            <a:r>
              <a:rPr lang="es-ES" dirty="0" smtClean="0"/>
              <a:t>Las tecnologías no son el centro del proceso de formación, pero sí una herramienta básica y fundamental para conseguir el objetivo deseado</a:t>
            </a:r>
          </a:p>
          <a:p>
            <a:pPr lvl="1"/>
            <a:r>
              <a:rPr lang="es-ES" dirty="0" smtClean="0"/>
              <a:t>Tanto para aprendizaje no formal como informal</a:t>
            </a:r>
          </a:p>
          <a:p>
            <a:pPr lvl="1"/>
            <a:endParaRPr lang="es-ES" dirty="0"/>
          </a:p>
          <a:p>
            <a:r>
              <a:rPr lang="es-ES" dirty="0" smtClean="0"/>
              <a:t>Es en este contexto en el que el </a:t>
            </a:r>
            <a:r>
              <a:rPr lang="es-ES" i="1" dirty="0" smtClean="0"/>
              <a:t>eLearning</a:t>
            </a:r>
            <a:r>
              <a:rPr lang="es-ES" dirty="0" smtClean="0"/>
              <a:t> se convierte en la modalidad formativa con mayor proyección </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45</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8953562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eLearning</a:t>
            </a:r>
            <a:endParaRPr lang="es-ES"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46</a:t>
            </a:fld>
            <a:endParaRPr lang="es-ES_tradnl"/>
          </a:p>
        </p:txBody>
      </p:sp>
      <p:sp>
        <p:nvSpPr>
          <p:cNvPr id="8" name="Rectangle 5"/>
          <p:cNvSpPr>
            <a:spLocks noChangeArrowheads="1"/>
          </p:cNvSpPr>
          <p:nvPr/>
        </p:nvSpPr>
        <p:spPr bwMode="auto">
          <a:xfrm>
            <a:off x="642910" y="1428736"/>
            <a:ext cx="7910146" cy="4429156"/>
          </a:xfrm>
          <a:prstGeom prst="rect">
            <a:avLst/>
          </a:prstGeom>
          <a:solidFill>
            <a:srgbClr val="CCFFFF"/>
          </a:solidFill>
          <a:ln w="9525">
            <a:solidFill>
              <a:sysClr val="window" lastClr="FFFFFF"/>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sysClr val="windowText" lastClr="000000"/>
              </a:solidFill>
              <a:effectLst/>
              <a:uLnTx/>
              <a:uFillTx/>
            </a:endParaRPr>
          </a:p>
        </p:txBody>
      </p:sp>
      <p:sp>
        <p:nvSpPr>
          <p:cNvPr id="9" name="Text Box 4"/>
          <p:cNvSpPr txBox="1">
            <a:spLocks noChangeArrowheads="1"/>
          </p:cNvSpPr>
          <p:nvPr/>
        </p:nvSpPr>
        <p:spPr bwMode="auto">
          <a:xfrm>
            <a:off x="755744" y="1401293"/>
            <a:ext cx="7683012" cy="440120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2000" b="0" i="0" u="none" strike="noStrike" kern="0" cap="none" spc="0" normalizeH="0" baseline="0" noProof="0" dirty="0">
                <a:ln>
                  <a:noFill/>
                </a:ln>
                <a:solidFill>
                  <a:srgbClr val="4E5B6F"/>
                </a:solidFill>
                <a:effectLst/>
                <a:uLnTx/>
                <a:uFillTx/>
              </a:rPr>
              <a:t>Desde una perspectiva de la calidad se puede definir </a:t>
            </a:r>
            <a:r>
              <a:rPr kumimoji="0" lang="es-ES" sz="2000" b="0" i="1" u="none" strike="noStrike" kern="0" cap="none" spc="0" normalizeH="0" baseline="0" noProof="0" dirty="0">
                <a:ln>
                  <a:noFill/>
                </a:ln>
                <a:solidFill>
                  <a:srgbClr val="4E5B6F"/>
                </a:solidFill>
                <a:effectLst/>
                <a:uLnTx/>
                <a:uFillTx/>
              </a:rPr>
              <a:t>eLearning</a:t>
            </a:r>
            <a:r>
              <a:rPr kumimoji="0" lang="es-ES" sz="2000" b="0" i="0" u="none" strike="noStrike" kern="0" cap="none" spc="0" normalizeH="0" baseline="0" noProof="0" dirty="0">
                <a:ln>
                  <a:noFill/>
                </a:ln>
                <a:solidFill>
                  <a:srgbClr val="4E5B6F"/>
                </a:solidFill>
                <a:effectLst/>
                <a:uLnTx/>
                <a:uFillTx/>
              </a:rPr>
              <a:t> como un proceso de enseñanza/aprendizaje, orientado a la </a:t>
            </a:r>
            <a:r>
              <a:rPr kumimoji="0" lang="es-ES" sz="2000" b="0" i="0" u="none" strike="noStrike" kern="0" cap="none" spc="0" normalizeH="0" baseline="0" noProof="0" dirty="0">
                <a:ln>
                  <a:noFill/>
                </a:ln>
                <a:solidFill>
                  <a:srgbClr val="C40239"/>
                </a:solidFill>
                <a:effectLst/>
                <a:uLnTx/>
                <a:uFillTx/>
              </a:rPr>
              <a:t>adquisición de una serie de competencias y destrezas</a:t>
            </a:r>
            <a:r>
              <a:rPr kumimoji="0" lang="es-ES" sz="2000" b="0" i="0" u="none" strike="noStrike" kern="0" cap="none" spc="0" normalizeH="0" baseline="0" noProof="0" dirty="0">
                <a:ln>
                  <a:noFill/>
                </a:ln>
                <a:solidFill>
                  <a:srgbClr val="4E5B6F"/>
                </a:solidFill>
                <a:effectLst/>
                <a:uLnTx/>
                <a:uFillTx/>
              </a:rPr>
              <a:t> por parte del </a:t>
            </a:r>
            <a:r>
              <a:rPr kumimoji="0" lang="es-ES" sz="2000" b="0" i="0" u="none" strike="noStrike" kern="0" cap="none" spc="0" normalizeH="0" baseline="0" noProof="0" dirty="0" smtClean="0">
                <a:ln>
                  <a:noFill/>
                </a:ln>
                <a:solidFill>
                  <a:srgbClr val="4E5B6F"/>
                </a:solidFill>
                <a:effectLst/>
                <a:uLnTx/>
                <a:uFillTx/>
              </a:rPr>
              <a:t>estudiante, </a:t>
            </a:r>
            <a:r>
              <a:rPr kumimoji="0" lang="es-ES" sz="2000" b="0" i="0" u="none" strike="noStrike" kern="0" cap="none" spc="0" normalizeH="0" baseline="0" noProof="0" dirty="0">
                <a:ln>
                  <a:noFill/>
                </a:ln>
                <a:solidFill>
                  <a:srgbClr val="4E5B6F"/>
                </a:solidFill>
                <a:effectLst/>
                <a:uLnTx/>
                <a:uFillTx/>
              </a:rPr>
              <a:t>caracterizado por el uso de las</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C40239"/>
                </a:solidFill>
                <a:effectLst/>
                <a:uLnTx/>
                <a:uFillTx/>
              </a:rPr>
              <a:t>tecnologías basadas en web</a:t>
            </a:r>
            <a:r>
              <a:rPr kumimoji="0" lang="es-ES" sz="2000" b="0" i="0" u="none" strike="noStrike" kern="0" cap="none" spc="0" normalizeH="0" baseline="0" noProof="0" dirty="0">
                <a:ln>
                  <a:noFill/>
                </a:ln>
                <a:solidFill>
                  <a:srgbClr val="4E5B6F"/>
                </a:solidFill>
                <a:effectLst/>
                <a:uLnTx/>
                <a:uFillTx/>
              </a:rPr>
              <a:t>, la </a:t>
            </a:r>
            <a:r>
              <a:rPr kumimoji="0" lang="es-ES" sz="2000" b="0" i="0" u="none" strike="noStrike" kern="0" cap="none" spc="0" normalizeH="0" baseline="0" noProof="0" dirty="0">
                <a:ln>
                  <a:noFill/>
                </a:ln>
                <a:solidFill>
                  <a:srgbClr val="C40239"/>
                </a:solidFill>
                <a:effectLst/>
                <a:uLnTx/>
                <a:uFillTx/>
              </a:rPr>
              <a:t>secuenciación de unos contenidos</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4E5B6F"/>
                </a:solidFill>
                <a:effectLst/>
                <a:uLnTx/>
                <a:uFillTx/>
              </a:rPr>
              <a:t>estructurados según estrategias preestablecidas a la vez que flexibles, la </a:t>
            </a:r>
            <a:r>
              <a:rPr kumimoji="0" lang="es-ES" sz="2000" b="0" i="0" u="none" strike="noStrike" kern="0" cap="none" spc="0" normalizeH="0" baseline="0" noProof="0" dirty="0">
                <a:ln>
                  <a:noFill/>
                </a:ln>
                <a:solidFill>
                  <a:srgbClr val="C40239"/>
                </a:solidFill>
                <a:effectLst/>
                <a:uLnTx/>
                <a:uFillTx/>
              </a:rPr>
              <a:t>interacción con la red de estudiantes y tutores</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4E5B6F"/>
                </a:solidFill>
                <a:effectLst/>
                <a:uLnTx/>
                <a:uFillTx/>
              </a:rPr>
              <a:t>y unos </a:t>
            </a:r>
            <a:r>
              <a:rPr kumimoji="0" lang="es-ES" sz="2000" b="0" i="0" u="none" strike="noStrike" kern="0" cap="none" spc="0" normalizeH="0" baseline="0" noProof="0" dirty="0">
                <a:ln>
                  <a:noFill/>
                </a:ln>
                <a:solidFill>
                  <a:srgbClr val="C40239"/>
                </a:solidFill>
                <a:effectLst/>
                <a:uLnTx/>
                <a:uFillTx/>
              </a:rPr>
              <a:t>mecanismos adecuados de evaluación</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4E5B6F"/>
                </a:solidFill>
                <a:effectLst/>
                <a:uLnTx/>
                <a:uFillTx/>
              </a:rPr>
              <a:t>tanto del aprendizaje resultante como de la intervención formativa en su conjunto, en un ambiente de </a:t>
            </a:r>
            <a:r>
              <a:rPr kumimoji="0" lang="es-ES" sz="2000" b="0" i="0" u="none" strike="noStrike" kern="0" cap="none" spc="0" normalizeH="0" baseline="0" noProof="0" dirty="0">
                <a:ln>
                  <a:noFill/>
                </a:ln>
                <a:solidFill>
                  <a:srgbClr val="C40239"/>
                </a:solidFill>
                <a:effectLst/>
                <a:uLnTx/>
                <a:uFillTx/>
              </a:rPr>
              <a:t>trabajo colaborativo</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4E5B6F"/>
                </a:solidFill>
                <a:effectLst/>
                <a:uLnTx/>
                <a:uFillTx/>
              </a:rPr>
              <a:t>de</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err="1">
                <a:ln>
                  <a:noFill/>
                </a:ln>
                <a:solidFill>
                  <a:srgbClr val="C40239"/>
                </a:solidFill>
                <a:effectLst/>
                <a:uLnTx/>
                <a:uFillTx/>
              </a:rPr>
              <a:t>presencialidad</a:t>
            </a:r>
            <a:r>
              <a:rPr kumimoji="0" lang="es-ES" sz="2000" b="0" i="0" u="none" strike="noStrike" kern="0" cap="none" spc="0" normalizeH="0" baseline="0" noProof="0" dirty="0">
                <a:ln>
                  <a:noFill/>
                </a:ln>
                <a:solidFill>
                  <a:srgbClr val="C40239"/>
                </a:solidFill>
                <a:effectLst/>
                <a:uLnTx/>
                <a:uFillTx/>
              </a:rPr>
              <a:t> diferida en espacio y tiempo</a:t>
            </a:r>
            <a:r>
              <a:rPr kumimoji="0" lang="es-ES" sz="2000" b="0" i="0" u="none" strike="noStrike" kern="0" cap="none" spc="0" normalizeH="0" baseline="0" noProof="0" dirty="0">
                <a:ln>
                  <a:noFill/>
                </a:ln>
                <a:solidFill>
                  <a:srgbClr val="4E5B6F"/>
                </a:solidFill>
                <a:effectLst/>
                <a:uLnTx/>
                <a:uFillTx/>
              </a:rPr>
              <a:t>, y enriquecido por un conjunto de </a:t>
            </a:r>
            <a:r>
              <a:rPr kumimoji="0" lang="es-ES" sz="2000" b="0" i="0" u="none" strike="noStrike" kern="0" cap="none" spc="0" normalizeH="0" baseline="0" noProof="0" dirty="0">
                <a:ln>
                  <a:noFill/>
                </a:ln>
                <a:solidFill>
                  <a:srgbClr val="C40239"/>
                </a:solidFill>
                <a:effectLst/>
                <a:uLnTx/>
                <a:uFillTx/>
              </a:rPr>
              <a:t>servicios de valor añadido</a:t>
            </a: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a:ln>
                  <a:noFill/>
                </a:ln>
                <a:solidFill>
                  <a:srgbClr val="4E5B6F"/>
                </a:solidFill>
                <a:effectLst/>
                <a:uLnTx/>
                <a:uFillTx/>
              </a:rPr>
              <a:t>que la tecnología puede aportar para lograr la máxima interacción, garantizando así la más alta </a:t>
            </a:r>
            <a:r>
              <a:rPr kumimoji="0" lang="es-ES" sz="2000" b="0" i="0" u="none" strike="noStrike" kern="0" cap="none" spc="0" normalizeH="0" baseline="0" noProof="0" dirty="0">
                <a:ln>
                  <a:noFill/>
                </a:ln>
                <a:solidFill>
                  <a:srgbClr val="C40239"/>
                </a:solidFill>
                <a:effectLst/>
                <a:uLnTx/>
                <a:uFillTx/>
              </a:rPr>
              <a:t>calidad en el proceso de enseñanza/aprendizaje</a:t>
            </a:r>
            <a:r>
              <a:rPr kumimoji="0" lang="es-ES" sz="2000" b="0" i="0" u="none" strike="noStrike" kern="0" cap="none" spc="0" normalizeH="0" baseline="0" noProof="0" dirty="0">
                <a:ln>
                  <a:noFill/>
                </a:ln>
                <a:solidFill>
                  <a:sysClr val="windowText" lastClr="000000"/>
                </a:solidFill>
                <a:effectLst/>
                <a:uLnTx/>
                <a:uFillTx/>
              </a:rPr>
              <a:t> </a:t>
            </a:r>
            <a:br>
              <a:rPr kumimoji="0" lang="es-ES" sz="2000" b="0" i="0" u="none" strike="noStrike" kern="0" cap="none" spc="0" normalizeH="0" baseline="0" noProof="0" dirty="0">
                <a:ln>
                  <a:noFill/>
                </a:ln>
                <a:solidFill>
                  <a:sysClr val="windowText" lastClr="000000"/>
                </a:solidFill>
                <a:effectLst/>
                <a:uLnTx/>
                <a:uFillTx/>
              </a:rPr>
            </a:br>
            <a:r>
              <a:rPr kumimoji="0" lang="es-ES" sz="2000" b="0" i="0" u="none" strike="noStrike" kern="0" cap="none" spc="0" normalizeH="0" baseline="0" noProof="0" dirty="0">
                <a:ln>
                  <a:noFill/>
                </a:ln>
                <a:solidFill>
                  <a:sysClr val="windowText" lastClr="000000"/>
                </a:solidFill>
                <a:effectLst/>
                <a:uLnTx/>
                <a:uFillTx/>
              </a:rPr>
              <a:t>					</a:t>
            </a:r>
            <a:r>
              <a:rPr kumimoji="0" lang="es-ES" sz="2000" b="0" i="0" u="none" strike="noStrike" kern="0" cap="none" spc="0" normalizeH="0" baseline="0" noProof="0" dirty="0" smtClean="0">
                <a:ln>
                  <a:noFill/>
                </a:ln>
                <a:solidFill>
                  <a:srgbClr val="4E5B6F"/>
                </a:solidFill>
                <a:effectLst/>
                <a:uLnTx/>
                <a:uFillTx/>
              </a:rPr>
              <a:t>   </a:t>
            </a:r>
            <a:r>
              <a:rPr kumimoji="0" lang="es-ES" sz="2000" b="0" i="0" u="none" strike="noStrike" kern="0" cap="none" spc="0" normalizeH="0" baseline="0" noProof="0" dirty="0">
                <a:ln>
                  <a:noFill/>
                </a:ln>
                <a:solidFill>
                  <a:srgbClr val="4E5B6F"/>
                </a:solidFill>
                <a:effectLst/>
                <a:uLnTx/>
                <a:uFillTx/>
              </a:rPr>
              <a:t>(García y </a:t>
            </a:r>
            <a:r>
              <a:rPr kumimoji="0" lang="es-ES" sz="2000" b="0" i="0" u="none" strike="noStrike" kern="0" cap="none" spc="0" normalizeH="0" baseline="0" noProof="0" dirty="0" err="1">
                <a:ln>
                  <a:noFill/>
                </a:ln>
                <a:solidFill>
                  <a:srgbClr val="4E5B6F"/>
                </a:solidFill>
                <a:effectLst/>
                <a:uLnTx/>
                <a:uFillTx/>
              </a:rPr>
              <a:t>Seoane</a:t>
            </a:r>
            <a:r>
              <a:rPr kumimoji="0" lang="es-ES" sz="2000" b="0" i="0" u="none" strike="noStrike" kern="0" cap="none" spc="0" normalizeH="0" baseline="0" noProof="0" dirty="0">
                <a:ln>
                  <a:noFill/>
                </a:ln>
                <a:solidFill>
                  <a:srgbClr val="4E5B6F"/>
                </a:solidFill>
                <a:effectLst/>
                <a:uLnTx/>
                <a:uFillTx/>
              </a:rPr>
              <a:t>)</a:t>
            </a:r>
          </a:p>
        </p:txBody>
      </p:sp>
    </p:spTree>
    <p:extLst>
      <p:ext uri="{BB962C8B-B14F-4D97-AF65-F5344CB8AC3E}">
        <p14:creationId xmlns:p14="http://schemas.microsoft.com/office/powerpoint/2010/main" val="38772091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eLearning</a:t>
            </a:r>
            <a:endParaRPr lang="es-ES" dirty="0"/>
          </a:p>
        </p:txBody>
      </p:sp>
      <p:sp>
        <p:nvSpPr>
          <p:cNvPr id="3" name="2 Marcador de contenido"/>
          <p:cNvSpPr>
            <a:spLocks noGrp="1"/>
          </p:cNvSpPr>
          <p:nvPr>
            <p:ph idx="1"/>
          </p:nvPr>
        </p:nvSpPr>
        <p:spPr>
          <a:xfrm>
            <a:off x="457200" y="1306095"/>
            <a:ext cx="8229600" cy="4525963"/>
          </a:xfrm>
        </p:spPr>
        <p:txBody>
          <a:bodyPr>
            <a:normAutofit fontScale="92500" lnSpcReduction="10000"/>
          </a:bodyPr>
          <a:lstStyle/>
          <a:p>
            <a:r>
              <a:rPr lang="es-ES" dirty="0" smtClean="0"/>
              <a:t>Nuevos escenarios</a:t>
            </a:r>
          </a:p>
          <a:p>
            <a:pPr lvl="1"/>
            <a:r>
              <a:rPr lang="es-ES" sz="2200" dirty="0"/>
              <a:t>Del </a:t>
            </a:r>
            <a:r>
              <a:rPr lang="es-ES" sz="2200" i="1" dirty="0"/>
              <a:t>eLearning</a:t>
            </a:r>
            <a:r>
              <a:rPr lang="es-ES" sz="2200" dirty="0"/>
              <a:t> al </a:t>
            </a:r>
            <a:r>
              <a:rPr lang="es-ES" sz="2200" i="1" dirty="0" err="1"/>
              <a:t>uLearning</a:t>
            </a:r>
            <a:endParaRPr lang="es-ES" sz="2200" i="1" dirty="0"/>
          </a:p>
          <a:p>
            <a:pPr lvl="2"/>
            <a:r>
              <a:rPr lang="es-ES" i="1" dirty="0" err="1"/>
              <a:t>mLearning</a:t>
            </a:r>
            <a:endParaRPr lang="es-ES" dirty="0"/>
          </a:p>
          <a:p>
            <a:pPr lvl="2"/>
            <a:r>
              <a:rPr lang="es-ES" i="1" dirty="0" err="1"/>
              <a:t>Context-awareness</a:t>
            </a:r>
            <a:r>
              <a:rPr lang="es-ES" i="1" dirty="0"/>
              <a:t> </a:t>
            </a:r>
            <a:r>
              <a:rPr lang="es-ES" i="1" dirty="0" err="1"/>
              <a:t>learning</a:t>
            </a:r>
            <a:endParaRPr lang="es-ES" i="1" dirty="0"/>
          </a:p>
          <a:p>
            <a:pPr lvl="1"/>
            <a:endParaRPr lang="es-ES" dirty="0" smtClean="0"/>
          </a:p>
          <a:p>
            <a:pPr lvl="1"/>
            <a:r>
              <a:rPr lang="es-ES" sz="2200" dirty="0"/>
              <a:t>Contenidos más ricos</a:t>
            </a:r>
          </a:p>
          <a:p>
            <a:pPr lvl="1"/>
            <a:endParaRPr lang="es-ES" sz="2200" dirty="0" smtClean="0"/>
          </a:p>
          <a:p>
            <a:pPr lvl="1"/>
            <a:r>
              <a:rPr lang="es-ES" sz="2200" dirty="0" smtClean="0"/>
              <a:t>Entornos </a:t>
            </a:r>
            <a:r>
              <a:rPr lang="es-ES" sz="2200" dirty="0"/>
              <a:t>virtuales 3D</a:t>
            </a:r>
          </a:p>
          <a:p>
            <a:pPr lvl="2"/>
            <a:r>
              <a:rPr lang="es-ES" dirty="0"/>
              <a:t>Mundos virtual (</a:t>
            </a:r>
            <a:r>
              <a:rPr lang="es-ES" dirty="0" err="1"/>
              <a:t>Second</a:t>
            </a:r>
            <a:r>
              <a:rPr lang="es-ES" dirty="0"/>
              <a:t> </a:t>
            </a:r>
            <a:r>
              <a:rPr lang="es-ES" dirty="0" err="1"/>
              <a:t>Life</a:t>
            </a:r>
            <a:r>
              <a:rPr lang="es-ES" dirty="0"/>
              <a:t>, etc.)</a:t>
            </a:r>
          </a:p>
          <a:p>
            <a:pPr lvl="2"/>
            <a:r>
              <a:rPr lang="es-ES" i="1" dirty="0" err="1"/>
              <a:t>gLearning</a:t>
            </a:r>
            <a:r>
              <a:rPr lang="es-ES" dirty="0"/>
              <a:t> – </a:t>
            </a:r>
            <a:r>
              <a:rPr lang="es-ES" i="1" dirty="0" err="1"/>
              <a:t>serious</a:t>
            </a:r>
            <a:r>
              <a:rPr lang="es-ES" i="1" dirty="0"/>
              <a:t> </a:t>
            </a:r>
            <a:r>
              <a:rPr lang="es-ES" i="1" dirty="0" err="1"/>
              <a:t>games</a:t>
            </a:r>
            <a:endParaRPr lang="es-ES" i="1" dirty="0"/>
          </a:p>
          <a:p>
            <a:pPr lvl="1"/>
            <a:endParaRPr lang="es-ES" sz="2200" dirty="0" smtClean="0"/>
          </a:p>
          <a:p>
            <a:pPr lvl="1"/>
            <a:r>
              <a:rPr lang="es-ES" sz="2200" dirty="0" smtClean="0"/>
              <a:t>Paradigmas </a:t>
            </a:r>
            <a:r>
              <a:rPr lang="es-ES" sz="2200" dirty="0"/>
              <a:t>de interacción avanzados</a:t>
            </a:r>
          </a:p>
          <a:p>
            <a:pPr lvl="2"/>
            <a:r>
              <a:rPr lang="es-ES" dirty="0"/>
              <a:t>Realidad aumentada</a:t>
            </a:r>
          </a:p>
          <a:p>
            <a:pPr lvl="1"/>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47</a:t>
            </a:fld>
            <a:endParaRPr lang="es-ES_tradnl"/>
          </a:p>
        </p:txBody>
      </p:sp>
      <p:pic>
        <p:nvPicPr>
          <p:cNvPr id="6" name="Picture 2" descr="http://www.deviantart.com/download/106477550/iPhone_by_Heineken79.jpg"/>
          <p:cNvPicPr>
            <a:picLocks noChangeAspect="1" noChangeArrowheads="1"/>
          </p:cNvPicPr>
          <p:nvPr/>
        </p:nvPicPr>
        <p:blipFill>
          <a:blip r:embed="rId3"/>
          <a:srcRect/>
          <a:stretch>
            <a:fillRect/>
          </a:stretch>
        </p:blipFill>
        <p:spPr bwMode="auto">
          <a:xfrm>
            <a:off x="5640467" y="807898"/>
            <a:ext cx="2215825" cy="246250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7" name="6 CuadroTexto"/>
          <p:cNvSpPr txBox="1"/>
          <p:nvPr/>
        </p:nvSpPr>
        <p:spPr>
          <a:xfrm>
            <a:off x="5152601" y="2998132"/>
            <a:ext cx="1601721"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err="1" smtClean="0"/>
              <a:t>iPhone</a:t>
            </a:r>
            <a:r>
              <a:rPr lang="es-ES" sz="1000" dirty="0" smtClean="0"/>
              <a:t> </a:t>
            </a:r>
            <a:r>
              <a:rPr lang="es-ES" sz="1000" dirty="0" err="1" smtClean="0"/>
              <a:t>by</a:t>
            </a:r>
            <a:r>
              <a:rPr lang="es-ES" sz="1000" dirty="0" smtClean="0"/>
              <a:t> Heineken79 </a:t>
            </a:r>
          </a:p>
          <a:p>
            <a:r>
              <a:rPr lang="es-ES" sz="1000" dirty="0" smtClean="0">
                <a:hlinkClick r:id="rId4"/>
              </a:rPr>
              <a:t>ttp://www.deviantart.com</a:t>
            </a:r>
            <a:r>
              <a:rPr lang="es-ES" sz="1000" dirty="0" smtClean="0"/>
              <a:t> </a:t>
            </a:r>
            <a:endParaRPr lang="es-ES" sz="1000" dirty="0"/>
          </a:p>
        </p:txBody>
      </p:sp>
      <p:pic>
        <p:nvPicPr>
          <p:cNvPr id="8" name="Imagen 4"/>
          <p:cNvPicPr>
            <a:picLocks noChangeAspect="1"/>
          </p:cNvPicPr>
          <p:nvPr/>
        </p:nvPicPr>
        <p:blipFill>
          <a:blip r:embed="rId5"/>
          <a:srcRect/>
          <a:stretch>
            <a:fillRect/>
          </a:stretch>
        </p:blipFill>
        <p:spPr bwMode="auto">
          <a:xfrm>
            <a:off x="5649668" y="4910001"/>
            <a:ext cx="2206625" cy="1350106"/>
          </a:xfrm>
          <a:prstGeom prst="rect">
            <a:avLst/>
          </a:prstGeom>
          <a:noFill/>
          <a:ln w="9525">
            <a:noFill/>
            <a:miter lim="800000"/>
            <a:headEnd/>
            <a:tailEnd/>
          </a:ln>
        </p:spPr>
      </p:pic>
      <p:pic>
        <p:nvPicPr>
          <p:cNvPr id="9" name="Imagen 5"/>
          <p:cNvPicPr>
            <a:picLocks noChangeAspect="1"/>
          </p:cNvPicPr>
          <p:nvPr/>
        </p:nvPicPr>
        <p:blipFill>
          <a:blip r:embed="rId6"/>
          <a:srcRect/>
          <a:stretch>
            <a:fillRect/>
          </a:stretch>
        </p:blipFill>
        <p:spPr bwMode="auto">
          <a:xfrm>
            <a:off x="5449888" y="3611111"/>
            <a:ext cx="1576554" cy="1192057"/>
          </a:xfrm>
          <a:prstGeom prst="rect">
            <a:avLst/>
          </a:prstGeom>
          <a:noFill/>
          <a:ln w="9525">
            <a:noFill/>
            <a:miter lim="800000"/>
            <a:headEnd/>
            <a:tailEnd/>
          </a:ln>
        </p:spPr>
      </p:pic>
      <p:sp>
        <p:nvSpPr>
          <p:cNvPr id="10" name="9 Rectángulo"/>
          <p:cNvSpPr/>
          <p:nvPr/>
        </p:nvSpPr>
        <p:spPr>
          <a:xfrm>
            <a:off x="1382668" y="2395026"/>
            <a:ext cx="6378670" cy="1862048"/>
          </a:xfrm>
          <a:prstGeom prst="rect">
            <a:avLst/>
          </a:prstGeom>
          <a:noFill/>
        </p:spPr>
        <p:txBody>
          <a:bodyPr wrap="none" lIns="91440" tIns="45720" rIns="91440" bIns="45720">
            <a:spAutoFit/>
          </a:bodyPr>
          <a:lstStyle/>
          <a:p>
            <a:pPr algn="ctr"/>
            <a:r>
              <a:rPr lang="es-ES" sz="115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sym typeface="Symbol"/>
              </a:rPr>
              <a:t></a:t>
            </a:r>
            <a:r>
              <a:rPr lang="es-ES" sz="11500" b="1" cap="none" spc="0"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Learning</a:t>
            </a:r>
            <a:endParaRPr lang="es-ES" sz="115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803299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amond(in)">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ipe(up)">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wipe(left)">
                                      <p:cBhvr>
                                        <p:cTn id="20" dur="500"/>
                                        <p:tgtEl>
                                          <p:spTgt spid="3">
                                            <p:txEl>
                                              <p:pRg st="7" end="7"/>
                                            </p:txEl>
                                          </p:spTgt>
                                        </p:tgtEl>
                                      </p:cBhvr>
                                    </p:animEffect>
                                  </p:childTnLst>
                                </p:cTn>
                              </p:par>
                              <p:par>
                                <p:cTn id="21" presetID="22" presetClass="entr" presetSubtype="8"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wipe(left)">
                                      <p:cBhvr>
                                        <p:cTn id="23" dur="500"/>
                                        <p:tgtEl>
                                          <p:spTgt spid="3">
                                            <p:txEl>
                                              <p:pRg st="8" end="8"/>
                                            </p:txEl>
                                          </p:spTgt>
                                        </p:tgtEl>
                                      </p:cBhvr>
                                    </p:animEffect>
                                  </p:childTnLst>
                                </p:cTn>
                              </p:par>
                              <p:par>
                                <p:cTn id="24" presetID="22" presetClass="entr" presetSubtype="8" fill="hold" nodeType="with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wipe(left)">
                                      <p:cBhvr>
                                        <p:cTn id="26" dur="500"/>
                                        <p:tgtEl>
                                          <p:spTgt spid="3">
                                            <p:txEl>
                                              <p:pRg st="9" end="9"/>
                                            </p:txEl>
                                          </p:spTgt>
                                        </p:tgtEl>
                                      </p:cBhvr>
                                    </p:animEffect>
                                  </p:childTnLst>
                                </p:cTn>
                              </p:par>
                            </p:childTnLst>
                          </p:cTn>
                        </p:par>
                        <p:par>
                          <p:cTn id="27" fill="hold">
                            <p:stCondLst>
                              <p:cond delay="500"/>
                            </p:stCondLst>
                            <p:childTnLst>
                              <p:par>
                                <p:cTn id="28" presetID="16" presetClass="entr" presetSubtype="2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wipe(up)">
                                      <p:cBhvr>
                                        <p:cTn id="35" dur="500"/>
                                        <p:tgtEl>
                                          <p:spTgt spid="3">
                                            <p:txEl>
                                              <p:pRg st="11" end="11"/>
                                            </p:txEl>
                                          </p:spTgt>
                                        </p:tgtEl>
                                      </p:cBhvr>
                                    </p:animEffect>
                                  </p:childTnLst>
                                </p:cTn>
                              </p:par>
                              <p:par>
                                <p:cTn id="36" presetID="22" presetClass="entr" presetSubtype="1" fill="hold"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wipe(up)">
                                      <p:cBhvr>
                                        <p:cTn id="38" dur="500"/>
                                        <p:tgtEl>
                                          <p:spTgt spid="3">
                                            <p:txEl>
                                              <p:pRg st="12" end="12"/>
                                            </p:txEl>
                                          </p:spTgt>
                                        </p:tgtEl>
                                      </p:cBhvr>
                                    </p:animEffect>
                                  </p:childTnLst>
                                </p:cTn>
                              </p:par>
                            </p:childTnLst>
                          </p:cTn>
                        </p:par>
                        <p:par>
                          <p:cTn id="39" fill="hold">
                            <p:stCondLst>
                              <p:cond delay="500"/>
                            </p:stCondLst>
                            <p:childTnLst>
                              <p:par>
                                <p:cTn id="40" presetID="14" presetClass="entr" presetSubtype="1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 calcmode="lin" valueType="num">
                                      <p:cBhvr>
                                        <p:cTn id="49" dur="1000" fill="hold"/>
                                        <p:tgtEl>
                                          <p:spTgt spid="10"/>
                                        </p:tgtEl>
                                        <p:attrNameLst>
                                          <p:attrName>style.rotation</p:attrName>
                                        </p:attrNameLst>
                                      </p:cBhvr>
                                      <p:tavLst>
                                        <p:tav tm="0">
                                          <p:val>
                                            <p:fltVal val="90"/>
                                          </p:val>
                                        </p:tav>
                                        <p:tav tm="100000">
                                          <p:val>
                                            <p:fltVal val="0"/>
                                          </p:val>
                                        </p:tav>
                                      </p:tavLst>
                                    </p:anim>
                                    <p:animEffect transition="in" filter="fade">
                                      <p:cBhvr>
                                        <p:cTn id="5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F9889935-DC85-4847-9265-CE546BEEBDB1}" type="slidenum">
              <a:rPr lang="es-ES_tradnl" smtClean="0"/>
              <a:pPr/>
              <a:t>48</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7" name="1 Título"/>
          <p:cNvSpPr txBox="1">
            <a:spLocks/>
          </p:cNvSpPr>
          <p:nvPr/>
        </p:nvSpPr>
        <p:spPr>
          <a:xfrm>
            <a:off x="914400" y="5113570"/>
            <a:ext cx="7772400" cy="1362075"/>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000" b="1" kern="1200" cap="all">
                <a:solidFill>
                  <a:schemeClr val="tx1"/>
                </a:solidFill>
                <a:effectLst>
                  <a:outerShdw blurRad="63500" dist="50800" dir="2700000">
                    <a:srgbClr val="666666"/>
                  </a:outerShdw>
                </a:effectLst>
                <a:latin typeface="Arial"/>
                <a:ea typeface="+mj-ea"/>
                <a:cs typeface="+mj-cs"/>
              </a:defRPr>
            </a:lvl1pPr>
          </a:lstStyle>
          <a:p>
            <a:pPr algn="r"/>
            <a:r>
              <a:rPr lang="es-ES" dirty="0" smtClean="0"/>
              <a:t>4. Gobierno </a:t>
            </a:r>
            <a:r>
              <a:rPr lang="es-ES" dirty="0" err="1" smtClean="0"/>
              <a:t>it</a:t>
            </a:r>
            <a:endParaRPr lang="es-ES" dirty="0"/>
          </a:p>
        </p:txBody>
      </p:sp>
      <p:sp>
        <p:nvSpPr>
          <p:cNvPr id="8" name="7 CuadroTexto"/>
          <p:cNvSpPr txBox="1"/>
          <p:nvPr/>
        </p:nvSpPr>
        <p:spPr>
          <a:xfrm rot="257526">
            <a:off x="1824086" y="4410957"/>
            <a:ext cx="2308645"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n-US" sz="1000" dirty="0" err="1"/>
              <a:t>LTF"El</a:t>
            </a:r>
            <a:r>
              <a:rPr lang="en-US" sz="1000" dirty="0"/>
              <a:t> </a:t>
            </a:r>
            <a:r>
              <a:rPr lang="en-US" sz="1000" dirty="0" err="1"/>
              <a:t>MaLaBaRiStA</a:t>
            </a:r>
            <a:r>
              <a:rPr lang="en-US" sz="1000" dirty="0"/>
              <a:t>" </a:t>
            </a:r>
            <a:r>
              <a:rPr lang="es-ES" sz="1000" dirty="0" smtClean="0"/>
              <a:t> </a:t>
            </a:r>
            <a:r>
              <a:rPr lang="es-ES" sz="1000" dirty="0" err="1" smtClean="0"/>
              <a:t>by</a:t>
            </a:r>
            <a:r>
              <a:rPr lang="es-ES" sz="1000" dirty="0"/>
              <a:t> ~</a:t>
            </a:r>
            <a:r>
              <a:rPr lang="es-ES" sz="1000" dirty="0" err="1"/>
              <a:t>deadlybuterfly</a:t>
            </a:r>
            <a:endParaRPr lang="es-ES" sz="1000" dirty="0"/>
          </a:p>
          <a:p>
            <a:r>
              <a:rPr lang="es-ES" sz="1000" dirty="0" smtClean="0">
                <a:hlinkClick r:id="rId3"/>
              </a:rPr>
              <a:t>http://www.deviantart.com</a:t>
            </a:r>
            <a:r>
              <a:rPr lang="es-ES" sz="1000" dirty="0" smtClean="0"/>
              <a:t> </a:t>
            </a:r>
            <a:endParaRPr lang="es-ES" sz="1000" dirty="0"/>
          </a:p>
        </p:txBody>
      </p:sp>
      <p:pic>
        <p:nvPicPr>
          <p:cNvPr id="9" name="Picture 2" descr="C:\Users\Fran\Documents\Cursos\20101202 - Gestion del conocimiento\Materiales\LTF__ElMaLaBaRiStA___by_deadlybuterfl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9230" y="806681"/>
            <a:ext cx="3729538" cy="402510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r>
              <a:rPr lang="es-ES" dirty="0" smtClean="0"/>
              <a:t>Influencia en el capital intelectual</a:t>
            </a:r>
            <a:endParaRPr lang="es-ES" dirty="0"/>
          </a:p>
        </p:txBody>
      </p:sp>
      <p:sp>
        <p:nvSpPr>
          <p:cNvPr id="6" name="5 Marcador de contenido"/>
          <p:cNvSpPr>
            <a:spLocks noGrp="1"/>
          </p:cNvSpPr>
          <p:nvPr>
            <p:ph idx="1"/>
          </p:nvPr>
        </p:nvSpPr>
        <p:spPr>
          <a:xfrm>
            <a:off x="457200" y="1299406"/>
            <a:ext cx="8229600" cy="4525963"/>
          </a:xfrm>
        </p:spPr>
        <p:txBody>
          <a:bodyPr>
            <a:normAutofit fontScale="92500"/>
          </a:bodyPr>
          <a:lstStyle/>
          <a:p>
            <a:r>
              <a:rPr lang="es-ES" dirty="0" smtClean="0"/>
              <a:t>Las Tecnologías de Información (IT – </a:t>
            </a:r>
            <a:r>
              <a:rPr lang="es-ES" i="1" dirty="0" err="1" smtClean="0"/>
              <a:t>Information</a:t>
            </a:r>
            <a:r>
              <a:rPr lang="es-ES" i="1" dirty="0" smtClean="0"/>
              <a:t> Technologies</a:t>
            </a:r>
            <a:r>
              <a:rPr lang="es-ES" dirty="0" smtClean="0"/>
              <a:t>) extienden el capital estructural mediante</a:t>
            </a:r>
          </a:p>
          <a:p>
            <a:pPr lvl="1"/>
            <a:r>
              <a:rPr lang="es-ES" dirty="0" smtClean="0"/>
              <a:t>Conocimientos, procesos e instrumentos conectados por Internet y disponibles dónde y cuándo sean necesarios</a:t>
            </a:r>
          </a:p>
          <a:p>
            <a:pPr lvl="1"/>
            <a:r>
              <a:rPr lang="es-ES" dirty="0" smtClean="0"/>
              <a:t>Nuevos modelos de negocio que modifican las reglas de liderazgo del mercado</a:t>
            </a:r>
          </a:p>
          <a:p>
            <a:pPr lvl="1"/>
            <a:endParaRPr lang="es-ES" dirty="0"/>
          </a:p>
          <a:p>
            <a:r>
              <a:rPr lang="es-ES" dirty="0" smtClean="0"/>
              <a:t>El capital relacional se intensifica con Internet</a:t>
            </a:r>
          </a:p>
          <a:p>
            <a:pPr lvl="1"/>
            <a:r>
              <a:rPr lang="es-ES" dirty="0" smtClean="0"/>
              <a:t>Crea vínculos recíprocos</a:t>
            </a:r>
          </a:p>
          <a:p>
            <a:pPr lvl="1"/>
            <a:r>
              <a:rPr lang="es-ES" dirty="0" smtClean="0"/>
              <a:t>Es multidireccional</a:t>
            </a:r>
          </a:p>
          <a:p>
            <a:pPr lvl="1"/>
            <a:r>
              <a:rPr lang="es-ES" dirty="0" smtClean="0"/>
              <a:t>Las reglas del </a:t>
            </a:r>
            <a:r>
              <a:rPr lang="es-ES" i="1" dirty="0" smtClean="0"/>
              <a:t>marketing</a:t>
            </a:r>
            <a:r>
              <a:rPr lang="es-ES" dirty="0" smtClean="0"/>
              <a:t> cambian radicalmente</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49</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046415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Nuevas reglas para la competitividad</a:t>
            </a:r>
            <a:endParaRPr lang="es-ES" dirty="0"/>
          </a:p>
        </p:txBody>
      </p:sp>
      <p:sp>
        <p:nvSpPr>
          <p:cNvPr id="3" name="2 Marcador de contenido"/>
          <p:cNvSpPr>
            <a:spLocks noGrp="1"/>
          </p:cNvSpPr>
          <p:nvPr>
            <p:ph idx="1"/>
          </p:nvPr>
        </p:nvSpPr>
        <p:spPr>
          <a:xfrm>
            <a:off x="246744" y="1393372"/>
            <a:ext cx="8440055" cy="4339772"/>
          </a:xfrm>
        </p:spPr>
        <p:txBody>
          <a:bodyPr>
            <a:normAutofit/>
          </a:bodyPr>
          <a:lstStyle/>
          <a:p>
            <a:r>
              <a:rPr lang="es-ES" dirty="0" smtClean="0"/>
              <a:t>Necesidad de diferenciarse de la </a:t>
            </a:r>
            <a:br>
              <a:rPr lang="es-ES" dirty="0" smtClean="0"/>
            </a:br>
            <a:r>
              <a:rPr lang="es-ES" dirty="0" smtClean="0"/>
              <a:t>competencia mediante la </a:t>
            </a:r>
            <a:r>
              <a:rPr lang="es-ES" dirty="0"/>
              <a:t>generación </a:t>
            </a:r>
            <a:r>
              <a:rPr lang="es-ES" dirty="0" smtClean="0"/>
              <a:t/>
            </a:r>
            <a:br>
              <a:rPr lang="es-ES" dirty="0" smtClean="0"/>
            </a:br>
            <a:r>
              <a:rPr lang="es-ES" dirty="0" smtClean="0"/>
              <a:t>de </a:t>
            </a:r>
            <a:r>
              <a:rPr lang="es-ES" dirty="0"/>
              <a:t>valor para el cliente</a:t>
            </a:r>
          </a:p>
          <a:p>
            <a:pPr lvl="1"/>
            <a:r>
              <a:rPr lang="es-ES_tradnl" dirty="0" smtClean="0"/>
              <a:t>Los </a:t>
            </a:r>
            <a:r>
              <a:rPr lang="es-ES_tradnl" b="1" dirty="0">
                <a:solidFill>
                  <a:srgbClr val="FF0000"/>
                </a:solidFill>
              </a:rPr>
              <a:t>servicios</a:t>
            </a:r>
            <a:r>
              <a:rPr lang="es-ES_tradnl" dirty="0"/>
              <a:t> se convierten en el </a:t>
            </a:r>
            <a:r>
              <a:rPr lang="es-ES_tradnl" dirty="0" smtClean="0"/>
              <a:t/>
            </a:r>
            <a:br>
              <a:rPr lang="es-ES_tradnl" dirty="0" smtClean="0"/>
            </a:br>
            <a:r>
              <a:rPr lang="es-ES_tradnl" dirty="0" smtClean="0"/>
              <a:t>centro </a:t>
            </a:r>
            <a:r>
              <a:rPr lang="es-ES_tradnl" dirty="0"/>
              <a:t>del negocio</a:t>
            </a:r>
          </a:p>
          <a:p>
            <a:pPr lvl="1"/>
            <a:r>
              <a:rPr lang="es-ES_tradnl" dirty="0"/>
              <a:t>Flexibilidad absoluta</a:t>
            </a:r>
          </a:p>
          <a:p>
            <a:pPr lvl="1"/>
            <a:r>
              <a:rPr lang="es-ES_tradnl" dirty="0"/>
              <a:t>Las distancias y las diferencias horarias ya no son relevantes</a:t>
            </a:r>
          </a:p>
          <a:p>
            <a:pPr lvl="1"/>
            <a:r>
              <a:rPr lang="es-ES_tradnl" dirty="0"/>
              <a:t>La información </a:t>
            </a:r>
            <a:r>
              <a:rPr lang="es-ES_tradnl" dirty="0" smtClean="0"/>
              <a:t>estará </a:t>
            </a:r>
            <a:r>
              <a:rPr lang="es-ES_tradnl" dirty="0"/>
              <a:t>presentes allí donde la actividad lo requiera</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a:t>
            </a:fld>
            <a:endParaRPr lang="es-ES_tradnl"/>
          </a:p>
        </p:txBody>
      </p:sp>
      <p:pic>
        <p:nvPicPr>
          <p:cNvPr id="5" name="4 Imagen" descr="410584534_890360377d_o.jpg"/>
          <p:cNvPicPr>
            <a:picLocks noChangeAspect="1"/>
          </p:cNvPicPr>
          <p:nvPr/>
        </p:nvPicPr>
        <p:blipFill>
          <a:blip r:embed="rId3" cstate="print"/>
          <a:stretch>
            <a:fillRect/>
          </a:stretch>
        </p:blipFill>
        <p:spPr>
          <a:xfrm>
            <a:off x="6105071" y="1270000"/>
            <a:ext cx="2786082" cy="156962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softEdge">
            <a:bevelT w="203200" h="50800" prst="softRound"/>
          </a:sp3d>
        </p:spPr>
      </p:pic>
      <p:sp>
        <p:nvSpPr>
          <p:cNvPr id="6" name="5 CuadroTexto"/>
          <p:cNvSpPr txBox="1"/>
          <p:nvPr/>
        </p:nvSpPr>
        <p:spPr>
          <a:xfrm>
            <a:off x="5007526" y="2599227"/>
            <a:ext cx="4309193"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s-ES" sz="1000" dirty="0" smtClean="0"/>
              <a:t>Reglas</a:t>
            </a:r>
          </a:p>
          <a:p>
            <a:r>
              <a:rPr lang="es-ES" sz="1000" dirty="0">
                <a:hlinkClick r:id="rId4"/>
              </a:rPr>
              <a:t>http://</a:t>
            </a:r>
            <a:r>
              <a:rPr lang="es-ES" sz="1000" dirty="0" smtClean="0">
                <a:hlinkClick r:id="rId4"/>
              </a:rPr>
              <a:t>www.flickr.com/photos/luchilu/410584534/in/set-72157600613333995</a:t>
            </a:r>
            <a:r>
              <a:rPr lang="es-ES" sz="1000" dirty="0" smtClean="0"/>
              <a:t> </a:t>
            </a:r>
            <a:endParaRPr lang="es-ES" sz="1000" dirty="0"/>
          </a:p>
        </p:txBody>
      </p:sp>
      <p:sp>
        <p:nvSpPr>
          <p:cNvPr id="7" name="6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1112832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Grados de asimilación de la tecnología por parte de la empresa</a:t>
            </a:r>
            <a:endParaRPr lang="es-ES" dirty="0"/>
          </a:p>
        </p:txBody>
      </p:sp>
      <p:sp>
        <p:nvSpPr>
          <p:cNvPr id="3" name="2 Marcador de contenido"/>
          <p:cNvSpPr>
            <a:spLocks noGrp="1"/>
          </p:cNvSpPr>
          <p:nvPr>
            <p:ph idx="1"/>
          </p:nvPr>
        </p:nvSpPr>
        <p:spPr>
          <a:xfrm>
            <a:off x="457200" y="1600201"/>
            <a:ext cx="8229600" cy="4114800"/>
          </a:xfrm>
        </p:spPr>
        <p:txBody>
          <a:bodyPr/>
          <a:lstStyle/>
          <a:p>
            <a:r>
              <a:rPr lang="es-ES" dirty="0" smtClean="0"/>
              <a:t>Independencia completa</a:t>
            </a:r>
          </a:p>
          <a:p>
            <a:r>
              <a:rPr lang="es-ES" dirty="0" smtClean="0"/>
              <a:t>Independencia relativa</a:t>
            </a:r>
          </a:p>
          <a:p>
            <a:r>
              <a:rPr lang="es-ES" dirty="0" smtClean="0"/>
              <a:t>Creatividad incipiente</a:t>
            </a:r>
          </a:p>
          <a:p>
            <a:r>
              <a:rPr lang="es-ES" dirty="0" smtClean="0"/>
              <a:t>Independencia</a:t>
            </a:r>
          </a:p>
          <a:p>
            <a:r>
              <a:rPr lang="es-ES" dirty="0" smtClean="0"/>
              <a:t>Autosuficiencia</a:t>
            </a:r>
          </a:p>
          <a:p>
            <a:r>
              <a:rPr lang="es-ES" dirty="0" smtClean="0"/>
              <a:t>Excelencia</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50</a:t>
            </a:fld>
            <a:endParaRPr lang="es-ES_tradnl"/>
          </a:p>
        </p:txBody>
      </p:sp>
      <p:sp>
        <p:nvSpPr>
          <p:cNvPr id="6" name="5 CuadroTexto"/>
          <p:cNvSpPr txBox="1"/>
          <p:nvPr/>
        </p:nvSpPr>
        <p:spPr>
          <a:xfrm>
            <a:off x="904458" y="4584030"/>
            <a:ext cx="7697620" cy="1015663"/>
          </a:xfrm>
          <a:prstGeom prst="rect">
            <a:avLst/>
          </a:prstGeom>
          <a:noFill/>
        </p:spPr>
        <p:txBody>
          <a:bodyPr wrap="none" rtlCol="0">
            <a:spAutoFit/>
          </a:bodyPr>
          <a:lstStyle/>
          <a:p>
            <a:r>
              <a:rPr lang="es-ES" sz="2000" b="1" dirty="0" smtClean="0">
                <a:solidFill>
                  <a:srgbClr val="FF0000"/>
                </a:solidFill>
              </a:rPr>
              <a:t>El grado de asimilación de una tecnología específica en una empresa o </a:t>
            </a:r>
            <a:br>
              <a:rPr lang="es-ES" sz="2000" b="1" dirty="0" smtClean="0">
                <a:solidFill>
                  <a:srgbClr val="FF0000"/>
                </a:solidFill>
              </a:rPr>
            </a:br>
            <a:r>
              <a:rPr lang="es-ES" sz="2000" b="1" dirty="0" smtClean="0">
                <a:solidFill>
                  <a:srgbClr val="FF0000"/>
                </a:solidFill>
              </a:rPr>
              <a:t>institución es el grado de conocimiento y entendimiento que logran</a:t>
            </a:r>
            <a:br>
              <a:rPr lang="es-ES" sz="2000" b="1" dirty="0" smtClean="0">
                <a:solidFill>
                  <a:srgbClr val="FF0000"/>
                </a:solidFill>
              </a:rPr>
            </a:br>
            <a:r>
              <a:rPr lang="es-ES" sz="2000" b="1" dirty="0" smtClean="0">
                <a:solidFill>
                  <a:srgbClr val="FF0000"/>
                </a:solidFill>
              </a:rPr>
              <a:t>sus empleados acerca de ella</a:t>
            </a:r>
            <a:endParaRPr lang="es-ES" sz="2000" b="1" dirty="0">
              <a:solidFill>
                <a:srgbClr val="FF0000"/>
              </a:solidFill>
            </a:endParaRPr>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68219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Gestión del conocimiento vs. Gestión de la tecnología</a:t>
            </a:r>
            <a:endParaRPr lang="es-ES" dirty="0"/>
          </a:p>
        </p:txBody>
      </p:sp>
      <p:sp>
        <p:nvSpPr>
          <p:cNvPr id="3" name="2 Marcador de contenido"/>
          <p:cNvSpPr>
            <a:spLocks noGrp="1"/>
          </p:cNvSpPr>
          <p:nvPr>
            <p:ph idx="1"/>
          </p:nvPr>
        </p:nvSpPr>
        <p:spPr>
          <a:xfrm>
            <a:off x="457200" y="1407696"/>
            <a:ext cx="8229600" cy="4223084"/>
          </a:xfrm>
        </p:spPr>
        <p:txBody>
          <a:bodyPr>
            <a:normAutofit/>
          </a:bodyPr>
          <a:lstStyle/>
          <a:p>
            <a:r>
              <a:rPr lang="es-ES" sz="2400" dirty="0" smtClean="0"/>
              <a:t>Tanto la Gestión del Conocimiento como la Gestión de la Tecnología buscan alcanzar las metas del negocio mediante la obtención y administración del conocimiento o la tecnología que la empresa requiere para ser competitiva</a:t>
            </a:r>
          </a:p>
          <a:p>
            <a:endParaRPr lang="es-ES" sz="2400" dirty="0"/>
          </a:p>
          <a:p>
            <a:r>
              <a:rPr lang="es-ES" sz="2400" dirty="0" smtClean="0"/>
              <a:t>La tecnología es conocimiento aplicado, por tanto, ambas comparten actividades y principios</a:t>
            </a:r>
          </a:p>
          <a:p>
            <a:pPr lvl="1"/>
            <a:r>
              <a:rPr lang="es-ES" sz="2000" dirty="0" smtClean="0"/>
              <a:t>En la práctica no siempre se reconoce este hecho y conlleva a pobres resultados o sonoros fracasos</a:t>
            </a:r>
            <a:endParaRPr lang="es-ES" sz="2000"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51</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1528144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a:t>
            </a:r>
            <a:endParaRPr lang="es-ES" dirty="0"/>
          </a:p>
        </p:txBody>
      </p:sp>
      <p:sp>
        <p:nvSpPr>
          <p:cNvPr id="3" name="2 Marcador de contenido"/>
          <p:cNvSpPr>
            <a:spLocks noGrp="1"/>
          </p:cNvSpPr>
          <p:nvPr>
            <p:ph idx="1"/>
          </p:nvPr>
        </p:nvSpPr>
        <p:spPr>
          <a:xfrm>
            <a:off x="457200" y="1311438"/>
            <a:ext cx="8229600" cy="4525963"/>
          </a:xfrm>
        </p:spPr>
        <p:txBody>
          <a:bodyPr>
            <a:normAutofit fontScale="77500" lnSpcReduction="20000"/>
          </a:bodyPr>
          <a:lstStyle/>
          <a:p>
            <a:r>
              <a:rPr lang="es-ES" dirty="0"/>
              <a:t>Se </a:t>
            </a:r>
            <a:r>
              <a:rPr lang="es-ES" dirty="0" smtClean="0"/>
              <a:t>denomina Gobierno </a:t>
            </a:r>
            <a:r>
              <a:rPr lang="es-ES" dirty="0"/>
              <a:t>IT </a:t>
            </a:r>
            <a:r>
              <a:rPr lang="es-ES" dirty="0" smtClean="0"/>
              <a:t>al </a:t>
            </a:r>
            <a:r>
              <a:rPr lang="es-ES" dirty="0"/>
              <a:t>conjunto de acciones que realiza el área de </a:t>
            </a:r>
            <a:r>
              <a:rPr lang="es-ES" dirty="0" smtClean="0"/>
              <a:t>IT </a:t>
            </a:r>
            <a:r>
              <a:rPr lang="es-ES" dirty="0"/>
              <a:t>en coordinación con la alta dirección para movilizar sus recursos de la forma más eficiente en respuesta a requisitos regulatorios, operativos o del </a:t>
            </a:r>
            <a:r>
              <a:rPr lang="es-ES" dirty="0" smtClean="0"/>
              <a:t>negocio</a:t>
            </a:r>
            <a:endParaRPr lang="es-ES" dirty="0"/>
          </a:p>
          <a:p>
            <a:endParaRPr lang="es-ES" dirty="0"/>
          </a:p>
          <a:p>
            <a:r>
              <a:rPr lang="es-ES" dirty="0"/>
              <a:t>Constituye una parte esencial del gobierno de la empresa en su conjunto y aglutina la estructura organizativa y directiva necesaria para asegurar que </a:t>
            </a:r>
            <a:r>
              <a:rPr lang="es-ES" dirty="0" smtClean="0"/>
              <a:t>las IT soportan </a:t>
            </a:r>
            <a:r>
              <a:rPr lang="es-ES" dirty="0"/>
              <a:t>y </a:t>
            </a:r>
            <a:r>
              <a:rPr lang="es-ES" dirty="0" smtClean="0"/>
              <a:t>facilitan </a:t>
            </a:r>
            <a:r>
              <a:rPr lang="es-ES" dirty="0"/>
              <a:t>el desarrollo de los objetivos estratégicos </a:t>
            </a:r>
            <a:r>
              <a:rPr lang="es-ES" dirty="0" smtClean="0"/>
              <a:t>definidos</a:t>
            </a:r>
            <a:endParaRPr lang="es-ES" dirty="0"/>
          </a:p>
          <a:p>
            <a:endParaRPr lang="es-ES" dirty="0"/>
          </a:p>
          <a:p>
            <a:r>
              <a:rPr lang="es-ES" dirty="0"/>
              <a:t>Garantiza </a:t>
            </a:r>
            <a:r>
              <a:rPr lang="es-ES" dirty="0" smtClean="0"/>
              <a:t>que </a:t>
            </a:r>
            <a:endParaRPr lang="es-ES" dirty="0"/>
          </a:p>
          <a:p>
            <a:pPr lvl="1"/>
            <a:r>
              <a:rPr lang="es-ES" dirty="0" smtClean="0"/>
              <a:t>IT está </a:t>
            </a:r>
            <a:r>
              <a:rPr lang="es-ES" dirty="0"/>
              <a:t>alineada con la estrategia del </a:t>
            </a:r>
            <a:r>
              <a:rPr lang="es-ES" dirty="0" smtClean="0"/>
              <a:t>negocio</a:t>
            </a:r>
          </a:p>
          <a:p>
            <a:pPr lvl="1"/>
            <a:r>
              <a:rPr lang="es-ES" dirty="0" smtClean="0"/>
              <a:t>Los </a:t>
            </a:r>
            <a:r>
              <a:rPr lang="es-ES" dirty="0"/>
              <a:t>servicios y funciones de </a:t>
            </a:r>
            <a:r>
              <a:rPr lang="es-ES" dirty="0" smtClean="0"/>
              <a:t>IT se </a:t>
            </a:r>
            <a:r>
              <a:rPr lang="es-ES" dirty="0"/>
              <a:t>proporcionan con el máximo valor posible o de la forma más </a:t>
            </a:r>
            <a:r>
              <a:rPr lang="es-ES" dirty="0" smtClean="0"/>
              <a:t>eficiente</a:t>
            </a:r>
          </a:p>
          <a:p>
            <a:pPr lvl="1"/>
            <a:r>
              <a:rPr lang="es-ES" dirty="0" smtClean="0"/>
              <a:t>Todos </a:t>
            </a:r>
            <a:r>
              <a:rPr lang="es-ES" dirty="0"/>
              <a:t>los riesgos relacionados con TI son conocidos y administrados y los recursos de TI están seguros</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52</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464540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Modelo de referencia</a:t>
            </a:r>
            <a:endParaRPr lang="es-ES" dirty="0"/>
          </a:p>
        </p:txBody>
      </p:sp>
      <p:sp>
        <p:nvSpPr>
          <p:cNvPr id="3" name="2 Marcador de contenido"/>
          <p:cNvSpPr>
            <a:spLocks noGrp="1"/>
          </p:cNvSpPr>
          <p:nvPr>
            <p:ph idx="1"/>
          </p:nvPr>
        </p:nvSpPr>
        <p:spPr/>
        <p:txBody>
          <a:bodyPr/>
          <a:lstStyle/>
          <a:p>
            <a:r>
              <a:rPr lang="es-ES" dirty="0"/>
              <a:t>Definición de una vista arquitectónica en capas de </a:t>
            </a:r>
            <a:r>
              <a:rPr lang="es-ES" dirty="0" smtClean="0"/>
              <a:t>los subsistemas IT de una institución</a:t>
            </a:r>
          </a:p>
          <a:p>
            <a:endParaRPr lang="es-ES" dirty="0"/>
          </a:p>
          <a:p>
            <a:r>
              <a:rPr lang="es-ES" dirty="0"/>
              <a:t>Deben estar presentes desde los niveles de infraestructura básica hasta los niveles de acceso o consumo de los activos </a:t>
            </a:r>
            <a:r>
              <a:rPr lang="es-ES" dirty="0" smtClean="0"/>
              <a:t>digitales</a:t>
            </a:r>
          </a:p>
          <a:p>
            <a:endParaRPr lang="es-ES" dirty="0"/>
          </a:p>
          <a:p>
            <a:r>
              <a:rPr lang="es-ES" dirty="0" smtClean="0"/>
              <a:t>Ejemplo: Modelo Universidad Digital 2010</a:t>
            </a:r>
            <a:endParaRPr lang="es-ES" dirty="0"/>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53</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9925669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Modelo Universidad Digital </a:t>
            </a:r>
            <a:r>
              <a:rPr lang="es-ES" dirty="0" smtClean="0"/>
              <a:t>2010</a:t>
            </a:r>
            <a:endParaRPr lang="es-ES" dirty="0"/>
          </a:p>
        </p:txBody>
      </p:sp>
      <p:sp>
        <p:nvSpPr>
          <p:cNvPr id="3" name="2 Marcador de contenido"/>
          <p:cNvSpPr>
            <a:spLocks noGrp="1"/>
          </p:cNvSpPr>
          <p:nvPr>
            <p:ph idx="1"/>
          </p:nvPr>
        </p:nvSpPr>
        <p:spPr>
          <a:xfrm>
            <a:off x="457200" y="1299407"/>
            <a:ext cx="8229600" cy="4525963"/>
          </a:xfrm>
        </p:spPr>
        <p:txBody>
          <a:bodyPr>
            <a:normAutofit/>
          </a:bodyPr>
          <a:lstStyle/>
          <a:p>
            <a:r>
              <a:rPr lang="es-ES" sz="2400" dirty="0" smtClean="0"/>
              <a:t>Desarrollado en el Libro Blanco de </a:t>
            </a:r>
            <a:r>
              <a:rPr lang="es-ES" sz="2400" dirty="0"/>
              <a:t>la Universidad Digital 2010</a:t>
            </a:r>
          </a:p>
          <a:p>
            <a:pPr lvl="1"/>
            <a:r>
              <a:rPr lang="es-ES" sz="2000" dirty="0"/>
              <a:t>Presentado en  la Universidad de Salamanca, 2 de octubre de 2008</a:t>
            </a:r>
          </a:p>
          <a:p>
            <a:pPr lvl="1"/>
            <a:r>
              <a:rPr lang="es-ES" sz="2000" dirty="0"/>
              <a:t>Elaborado por</a:t>
            </a:r>
          </a:p>
          <a:p>
            <a:pPr lvl="2"/>
            <a:r>
              <a:rPr lang="es-ES" sz="1800" dirty="0"/>
              <a:t>U. de Alcalá, U. Carlos III de Madrid, </a:t>
            </a:r>
            <a:r>
              <a:rPr lang="es-ES" sz="1800" dirty="0" smtClean="0"/>
              <a:t/>
            </a:r>
            <a:br>
              <a:rPr lang="es-ES" sz="1800" dirty="0" smtClean="0"/>
            </a:br>
            <a:r>
              <a:rPr lang="es-ES" sz="1800" dirty="0" smtClean="0"/>
              <a:t>U</a:t>
            </a:r>
            <a:r>
              <a:rPr lang="es-ES" sz="1800" dirty="0"/>
              <a:t>. de Castilla-La Mancha, U. Rey Juan Carlos, </a:t>
            </a:r>
            <a:r>
              <a:rPr lang="es-ES" sz="1800" dirty="0" smtClean="0"/>
              <a:t/>
            </a:r>
            <a:br>
              <a:rPr lang="es-ES" sz="1800" dirty="0" smtClean="0"/>
            </a:br>
            <a:r>
              <a:rPr lang="es-ES" sz="1800" dirty="0" smtClean="0"/>
              <a:t>U</a:t>
            </a:r>
            <a:r>
              <a:rPr lang="es-ES" sz="1800" dirty="0"/>
              <a:t>. de la Rioja, U. de Salamanca, U. de Sevilla </a:t>
            </a:r>
            <a:r>
              <a:rPr lang="es-ES" sz="1800" dirty="0" smtClean="0"/>
              <a:t/>
            </a:r>
            <a:br>
              <a:rPr lang="es-ES" sz="1800" dirty="0" smtClean="0"/>
            </a:br>
            <a:r>
              <a:rPr lang="es-ES" sz="1800" dirty="0" smtClean="0"/>
              <a:t>y </a:t>
            </a:r>
            <a:r>
              <a:rPr lang="es-ES" sz="1800" dirty="0"/>
              <a:t>U. de Valladolid</a:t>
            </a:r>
          </a:p>
          <a:p>
            <a:pPr lvl="2"/>
            <a:r>
              <a:rPr lang="es-ES" sz="1800" dirty="0"/>
              <a:t>Banco Santander, Telefónica, </a:t>
            </a:r>
            <a:r>
              <a:rPr lang="es-ES" sz="1800" dirty="0" err="1"/>
              <a:t>Universia</a:t>
            </a:r>
            <a:r>
              <a:rPr lang="es-ES" sz="1800" dirty="0"/>
              <a:t> y OCU</a:t>
            </a:r>
          </a:p>
          <a:p>
            <a:pPr lvl="1"/>
            <a:r>
              <a:rPr lang="es-ES" sz="2000" dirty="0">
                <a:hlinkClick r:id="rId3"/>
              </a:rPr>
              <a:t>http://</a:t>
            </a:r>
            <a:r>
              <a:rPr lang="es-ES" sz="2000" dirty="0" smtClean="0">
                <a:hlinkClick r:id="rId3"/>
              </a:rPr>
              <a:t>www.universidaddigital2010.es</a:t>
            </a:r>
            <a:r>
              <a:rPr lang="es-ES" sz="2000" dirty="0" smtClean="0"/>
              <a:t>  </a:t>
            </a:r>
            <a:endParaRPr lang="es-ES" sz="2000" dirty="0"/>
          </a:p>
          <a:p>
            <a:endParaRPr lang="es-ES" sz="2400"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54</a:t>
            </a:fld>
            <a:endParaRPr lang="es-ES_tradnl"/>
          </a:p>
        </p:txBody>
      </p:sp>
      <p:pic>
        <p:nvPicPr>
          <p:cNvPr id="5" name="3 Imagen" descr="LB2010.jpg"/>
          <p:cNvPicPr>
            <a:picLocks noChangeAspect="1"/>
          </p:cNvPicPr>
          <p:nvPr/>
        </p:nvPicPr>
        <p:blipFill>
          <a:blip r:embed="rId4" cstate="print"/>
          <a:srcRect/>
          <a:stretch>
            <a:fillRect/>
          </a:stretch>
        </p:blipFill>
        <p:spPr bwMode="auto">
          <a:xfrm>
            <a:off x="6388766" y="2747729"/>
            <a:ext cx="2237874" cy="2752394"/>
          </a:xfrm>
          <a:prstGeom prst="rect">
            <a:avLst/>
          </a:prstGeom>
          <a:noFill/>
          <a:ln w="9525">
            <a:noFill/>
            <a:miter lim="800000"/>
            <a:headEnd/>
            <a:tailEnd/>
          </a:ln>
        </p:spPr>
      </p:pic>
      <p:sp>
        <p:nvSpPr>
          <p:cNvPr id="6" name="5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516935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Modelo Universidad Digital </a:t>
            </a:r>
            <a:r>
              <a:rPr lang="es-ES" dirty="0" smtClean="0"/>
              <a:t>2010</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55</a:t>
            </a:fld>
            <a:endParaRPr lang="es-ES_tradnl"/>
          </a:p>
        </p:txBody>
      </p:sp>
      <p:pic>
        <p:nvPicPr>
          <p:cNvPr id="5" name="Picture 26"/>
          <p:cNvPicPr>
            <a:picLocks noChangeAspect="1" noChangeArrowheads="1"/>
          </p:cNvPicPr>
          <p:nvPr/>
        </p:nvPicPr>
        <p:blipFill>
          <a:blip r:embed="rId3" cstate="print"/>
          <a:srcRect/>
          <a:stretch>
            <a:fillRect/>
          </a:stretch>
        </p:blipFill>
        <p:spPr bwMode="auto">
          <a:xfrm>
            <a:off x="578995" y="1270000"/>
            <a:ext cx="7699375" cy="5286375"/>
          </a:xfrm>
          <a:prstGeom prst="rect">
            <a:avLst/>
          </a:prstGeom>
          <a:noFill/>
          <a:ln w="9525">
            <a:noFill/>
            <a:miter lim="800000"/>
            <a:headEnd/>
            <a:tailEnd/>
          </a:ln>
        </p:spPr>
      </p:pic>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358461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Modelo Universidad Digital </a:t>
            </a:r>
            <a:r>
              <a:rPr lang="es-ES" dirty="0" smtClean="0"/>
              <a:t>2010</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56</a:t>
            </a:fld>
            <a:endParaRPr lang="es-ES_tradnl"/>
          </a:p>
        </p:txBody>
      </p:sp>
      <p:pic>
        <p:nvPicPr>
          <p:cNvPr id="6" name="Picture 3"/>
          <p:cNvPicPr>
            <a:picLocks noGrp="1" noChangeAspect="1" noChangeArrowheads="1"/>
          </p:cNvPicPr>
          <p:nvPr>
            <p:ph idx="1"/>
          </p:nvPr>
        </p:nvPicPr>
        <p:blipFill>
          <a:blip r:embed="rId3" cstate="print"/>
          <a:srcRect/>
          <a:stretch>
            <a:fillRect/>
          </a:stretch>
        </p:blipFill>
        <p:spPr bwMode="auto">
          <a:xfrm>
            <a:off x="0" y="1270001"/>
            <a:ext cx="8083083" cy="5588000"/>
          </a:xfrm>
          <a:prstGeom prst="rect">
            <a:avLst/>
          </a:prstGeom>
          <a:noFill/>
          <a:ln w="9525" algn="ctr">
            <a:noFill/>
            <a:miter lim="800000"/>
            <a:headEnd/>
            <a:tailEnd/>
          </a:ln>
        </p:spPr>
      </p:pic>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7950638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Modelo Universidad Digital </a:t>
            </a:r>
            <a:r>
              <a:rPr lang="es-ES" dirty="0" smtClean="0"/>
              <a:t>2010</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57</a:t>
            </a:fld>
            <a:endParaRPr lang="es-ES_tradnl"/>
          </a:p>
        </p:txBody>
      </p:sp>
      <p:pic>
        <p:nvPicPr>
          <p:cNvPr id="7" name="Picture 4"/>
          <p:cNvPicPr>
            <a:picLocks noGrp="1" noChangeAspect="1" noChangeArrowheads="1"/>
          </p:cNvPicPr>
          <p:nvPr>
            <p:ph idx="1"/>
          </p:nvPr>
        </p:nvPicPr>
        <p:blipFill>
          <a:blip r:embed="rId3" cstate="print"/>
          <a:srcRect/>
          <a:stretch>
            <a:fillRect/>
          </a:stretch>
        </p:blipFill>
        <p:spPr bwMode="auto">
          <a:xfrm>
            <a:off x="0" y="1173748"/>
            <a:ext cx="7267074" cy="5574230"/>
          </a:xfrm>
          <a:prstGeom prst="rect">
            <a:avLst/>
          </a:prstGeom>
          <a:noFill/>
          <a:ln w="9525" algn="ctr">
            <a:noFill/>
            <a:miter lim="800000"/>
            <a:headEnd/>
            <a:tailEnd/>
          </a:ln>
        </p:spPr>
      </p:pic>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8887962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3" name="2 Marcador de contenido"/>
          <p:cNvSpPr>
            <a:spLocks noGrp="1"/>
          </p:cNvSpPr>
          <p:nvPr>
            <p:ph idx="1"/>
          </p:nvPr>
        </p:nvSpPr>
        <p:spPr>
          <a:xfrm>
            <a:off x="914400" y="1643050"/>
            <a:ext cx="7772400" cy="1216812"/>
          </a:xfrm>
        </p:spPr>
        <p:txBody>
          <a:bodyPr/>
          <a:lstStyle/>
          <a:p>
            <a:r>
              <a:rPr lang="es-ES" b="1" dirty="0" smtClean="0">
                <a:solidFill>
                  <a:srgbClr val="FF0000"/>
                </a:solidFill>
                <a:effectLst>
                  <a:outerShdw blurRad="38100" dist="38100" dir="2700000" algn="tl">
                    <a:srgbClr val="000000">
                      <a:alpha val="43137"/>
                    </a:srgbClr>
                  </a:outerShdw>
                </a:effectLst>
              </a:rPr>
              <a:t>Dirigir</a:t>
            </a:r>
            <a:r>
              <a:rPr lang="es-ES" dirty="0" smtClean="0">
                <a:effectLst>
                  <a:outerShdw blurRad="38100" dist="38100" dir="2700000" algn="tl">
                    <a:srgbClr val="000000">
                      <a:alpha val="43137"/>
                    </a:srgbClr>
                  </a:outerShdw>
                </a:effectLst>
              </a:rPr>
              <a:t> </a:t>
            </a:r>
            <a:r>
              <a:rPr lang="es-ES" dirty="0" smtClean="0"/>
              <a:t>significa </a:t>
            </a:r>
            <a:r>
              <a:rPr lang="es-ES" dirty="0" smtClean="0">
                <a:solidFill>
                  <a:srgbClr val="FFC000"/>
                </a:solidFill>
              </a:rPr>
              <a:t>encaminar</a:t>
            </a:r>
            <a:r>
              <a:rPr lang="es-ES" dirty="0" smtClean="0"/>
              <a:t> la </a:t>
            </a:r>
            <a:r>
              <a:rPr lang="es-ES" dirty="0" smtClean="0">
                <a:solidFill>
                  <a:srgbClr val="FFC000"/>
                </a:solidFill>
              </a:rPr>
              <a:t>intención</a:t>
            </a:r>
            <a:r>
              <a:rPr lang="es-ES" dirty="0" smtClean="0"/>
              <a:t> y las operaciones a </a:t>
            </a:r>
            <a:r>
              <a:rPr lang="es-ES" dirty="0" smtClean="0">
                <a:solidFill>
                  <a:srgbClr val="FFC000"/>
                </a:solidFill>
              </a:rPr>
              <a:t>determinado fin </a:t>
            </a:r>
            <a:r>
              <a:rPr lang="es-ES" dirty="0" smtClean="0"/>
              <a:t>(RAE, 2001)</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58</a:t>
            </a:fld>
            <a:endParaRPr lang="es-ES"/>
          </a:p>
        </p:txBody>
      </p:sp>
      <p:sp>
        <p:nvSpPr>
          <p:cNvPr id="6" name="2 Marcador de contenido"/>
          <p:cNvSpPr txBox="1">
            <a:spLocks/>
          </p:cNvSpPr>
          <p:nvPr/>
        </p:nvSpPr>
        <p:spPr>
          <a:xfrm>
            <a:off x="914400" y="2714620"/>
            <a:ext cx="7772400" cy="3071834"/>
          </a:xfrm>
          <a:prstGeom prst="rect">
            <a:avLst/>
          </a:prstGeom>
          <a:solidFill>
            <a:schemeClr val="bg1"/>
          </a:solidFill>
          <a:ln cap="rnd">
            <a:solidFill>
              <a:srgbClr val="DDDDDD"/>
            </a:solidFill>
          </a:ln>
        </p:spPr>
        <p:txBody>
          <a:bodyPr vert="horz" lIns="91440" tIns="45720" rIns="91440" bIns="45720" rtlCol="0">
            <a:normAutofit/>
          </a:bodyPr>
          <a:lstStyle>
            <a:lvl1pPr marL="342900" indent="-342900">
              <a:spcBef>
                <a:spcPct val="20000"/>
              </a:spcBef>
              <a:buFont typeface="Arial"/>
              <a:buChar char="•"/>
              <a:defRPr sz="2600" b="1">
                <a:solidFill>
                  <a:srgbClr val="FF0000"/>
                </a:solidFill>
                <a:effectLst>
                  <a:outerShdw blurRad="38100" dist="38100" dir="2700000" algn="tl">
                    <a:srgbClr val="000000">
                      <a:alpha val="43137"/>
                    </a:srgbClr>
                  </a:outerShdw>
                </a:effectLst>
                <a:latin typeface="Tahoma"/>
                <a:cs typeface="Tahoma"/>
              </a:defRPr>
            </a:lvl1pPr>
            <a:lvl2pPr marL="742950" indent="-285750">
              <a:spcBef>
                <a:spcPct val="20000"/>
              </a:spcBef>
              <a:buFont typeface="Wingdings" charset="2"/>
              <a:buChar char="ü"/>
              <a:defRPr sz="2400">
                <a:latin typeface="Tahoma"/>
                <a:cs typeface="Tahoma"/>
              </a:defRPr>
            </a:lvl2pPr>
            <a:lvl3pPr marL="1143000" indent="-228600">
              <a:spcBef>
                <a:spcPct val="20000"/>
              </a:spcBef>
              <a:buFont typeface="Arial"/>
              <a:buChar char="•"/>
              <a:defRPr sz="2000">
                <a:latin typeface="Tahoma"/>
                <a:cs typeface="Tahoma"/>
              </a:defRPr>
            </a:lvl3pPr>
            <a:lvl4pPr marL="1600200" indent="-228600">
              <a:spcBef>
                <a:spcPct val="20000"/>
              </a:spcBef>
              <a:buFont typeface="Arial"/>
              <a:buChar char="–"/>
              <a:defRPr>
                <a:latin typeface="Tahoma"/>
                <a:cs typeface="Tahoma"/>
              </a:defRPr>
            </a:lvl4pPr>
            <a:lvl5pPr marL="2057400" indent="-228600">
              <a:spcBef>
                <a:spcPct val="20000"/>
              </a:spcBef>
              <a:buFont typeface="Lucida Grande"/>
              <a:buChar char="⊳"/>
              <a:defRPr sz="1600">
                <a:latin typeface="Tahoma"/>
                <a:cs typeface="Tahoma"/>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s-ES" dirty="0"/>
              <a:t>Encaminar </a:t>
            </a:r>
            <a:r>
              <a:rPr lang="es-ES" b="0" dirty="0">
                <a:solidFill>
                  <a:schemeClr val="tx1"/>
                </a:solidFill>
                <a:effectLst/>
              </a:rPr>
              <a:t>significa conducir</a:t>
            </a:r>
          </a:p>
        </p:txBody>
      </p:sp>
      <p:sp>
        <p:nvSpPr>
          <p:cNvPr id="7" name="2 Marcador de contenido"/>
          <p:cNvSpPr txBox="1">
            <a:spLocks/>
          </p:cNvSpPr>
          <p:nvPr/>
        </p:nvSpPr>
        <p:spPr>
          <a:xfrm>
            <a:off x="571472" y="3500438"/>
            <a:ext cx="4714908" cy="2286016"/>
          </a:xfrm>
          <a:prstGeom prst="rect">
            <a:avLst/>
          </a:prstGeom>
        </p:spPr>
        <p:txBody>
          <a:bodyPr vert="horz">
            <a:normAutofit/>
          </a:bodyPr>
          <a:lstStyle/>
          <a:p>
            <a:pPr marL="868680" lvl="1" indent="-342900">
              <a:spcBef>
                <a:spcPts val="700"/>
              </a:spcBef>
              <a:buClr>
                <a:schemeClr val="tx2"/>
              </a:buClr>
              <a:buSzPct val="95000"/>
            </a:pPr>
            <a:r>
              <a:rPr kumimoji="0" lang="es-ES" sz="2800" b="0" i="0" u="none" strike="noStrike" kern="1200" cap="none" spc="0" normalizeH="0" noProof="0" dirty="0" smtClean="0">
                <a:ln>
                  <a:noFill/>
                </a:ln>
                <a:solidFill>
                  <a:schemeClr val="tx1"/>
                </a:solidFill>
                <a:effectLst/>
                <a:uLnTx/>
                <a:uFillTx/>
                <a:latin typeface="+mn-lt"/>
                <a:ea typeface="+mn-ea"/>
                <a:cs typeface="+mn-cs"/>
              </a:rPr>
              <a:t>	que es lo contrario </a:t>
            </a:r>
            <a:r>
              <a:rPr lang="es-ES" sz="2800" dirty="0" smtClean="0"/>
              <a:t>a dejar que todo vaya fluyendo espontáneamente hacia no se sabe dónde</a:t>
            </a:r>
            <a:endParaRPr kumimoji="0" lang="es-E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C:\Users\Fran\AppData\Local\Microsoft\Windows\Temporary Internet Files\Content.IE5\STSFEU25\MCj04348890000[1].png"/>
          <p:cNvPicPr>
            <a:picLocks noChangeAspect="1" noChangeArrowheads="1"/>
          </p:cNvPicPr>
          <p:nvPr/>
        </p:nvPicPr>
        <p:blipFill>
          <a:blip r:embed="rId3" cstate="print"/>
          <a:srcRect/>
          <a:stretch>
            <a:fillRect/>
          </a:stretch>
        </p:blipFill>
        <p:spPr bwMode="auto">
          <a:xfrm>
            <a:off x="5020484" y="387781"/>
            <a:ext cx="1528794" cy="1528794"/>
          </a:xfrm>
          <a:prstGeom prst="rect">
            <a:avLst/>
          </a:prstGeom>
          <a:noFill/>
        </p:spPr>
      </p:pic>
      <p:pic>
        <p:nvPicPr>
          <p:cNvPr id="1028" name="Picture 4" descr="Rebaño por Víctor Ferrer."/>
          <p:cNvPicPr>
            <a:picLocks noChangeAspect="1" noChangeArrowheads="1"/>
          </p:cNvPicPr>
          <p:nvPr/>
        </p:nvPicPr>
        <p:blipFill>
          <a:blip r:embed="rId4" cstate="print"/>
          <a:srcRect/>
          <a:stretch>
            <a:fillRect/>
          </a:stretch>
        </p:blipFill>
        <p:spPr bwMode="auto">
          <a:xfrm>
            <a:off x="5286380" y="3500438"/>
            <a:ext cx="3432454" cy="2286016"/>
          </a:xfrm>
          <a:prstGeom prst="rect">
            <a:avLst/>
          </a:prstGeom>
          <a:noFill/>
        </p:spPr>
      </p:pic>
    </p:spTree>
    <p:extLst>
      <p:ext uri="{BB962C8B-B14F-4D97-AF65-F5344CB8AC3E}">
        <p14:creationId xmlns:p14="http://schemas.microsoft.com/office/powerpoint/2010/main" val="176385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par>
                                <p:cTn id="13" presetID="9"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dissolve">
                                      <p:cBhvr>
                                        <p:cTn id="1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4" name="3 Marcador de pie de página"/>
          <p:cNvSpPr>
            <a:spLocks noGrp="1"/>
          </p:cNvSpPr>
          <p:nvPr>
            <p:ph type="ftr" sz="quarter" idx="11"/>
          </p:nvPr>
        </p:nvSpPr>
        <p:spPr>
          <a:xfrm>
            <a:off x="3124200" y="6301468"/>
            <a:ext cx="2895600" cy="365125"/>
          </a:xfrm>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59</a:t>
            </a:fld>
            <a:endParaRPr lang="es-ES"/>
          </a:p>
        </p:txBody>
      </p:sp>
      <p:sp>
        <p:nvSpPr>
          <p:cNvPr id="7" name="2 Marcador de contenido"/>
          <p:cNvSpPr>
            <a:spLocks noGrp="1"/>
          </p:cNvSpPr>
          <p:nvPr>
            <p:ph idx="1"/>
          </p:nvPr>
        </p:nvSpPr>
        <p:spPr>
          <a:xfrm>
            <a:off x="914400" y="1643050"/>
            <a:ext cx="7772400" cy="1216812"/>
          </a:xfrm>
        </p:spPr>
        <p:txBody>
          <a:bodyPr/>
          <a:lstStyle/>
          <a:p>
            <a:r>
              <a:rPr lang="es-ES" b="1" dirty="0" smtClean="0">
                <a:solidFill>
                  <a:srgbClr val="FF0000"/>
                </a:solidFill>
                <a:effectLst>
                  <a:outerShdw blurRad="38100" dist="38100" dir="2700000" algn="tl">
                    <a:srgbClr val="000000">
                      <a:alpha val="43137"/>
                    </a:srgbClr>
                  </a:outerShdw>
                </a:effectLst>
              </a:rPr>
              <a:t>Dirigir</a:t>
            </a:r>
            <a:r>
              <a:rPr lang="es-ES" dirty="0" smtClean="0">
                <a:effectLst>
                  <a:outerShdw blurRad="38100" dist="38100" dir="2700000" algn="tl">
                    <a:srgbClr val="000000">
                      <a:alpha val="43137"/>
                    </a:srgbClr>
                  </a:outerShdw>
                </a:effectLst>
              </a:rPr>
              <a:t> </a:t>
            </a:r>
            <a:r>
              <a:rPr lang="es-ES" dirty="0" smtClean="0"/>
              <a:t>significa </a:t>
            </a:r>
            <a:r>
              <a:rPr lang="es-ES" dirty="0" smtClean="0">
                <a:solidFill>
                  <a:srgbClr val="FFC000"/>
                </a:solidFill>
              </a:rPr>
              <a:t>encaminar</a:t>
            </a:r>
            <a:r>
              <a:rPr lang="es-ES" dirty="0" smtClean="0"/>
              <a:t> la </a:t>
            </a:r>
            <a:r>
              <a:rPr lang="es-ES" dirty="0" smtClean="0">
                <a:solidFill>
                  <a:srgbClr val="FFC000"/>
                </a:solidFill>
              </a:rPr>
              <a:t>intención</a:t>
            </a:r>
            <a:r>
              <a:rPr lang="es-ES" dirty="0" smtClean="0"/>
              <a:t> y las operaciones a </a:t>
            </a:r>
            <a:r>
              <a:rPr lang="es-ES" dirty="0" smtClean="0">
                <a:solidFill>
                  <a:srgbClr val="FFC000"/>
                </a:solidFill>
              </a:rPr>
              <a:t>determinado fin </a:t>
            </a:r>
            <a:r>
              <a:rPr lang="es-ES" dirty="0" smtClean="0"/>
              <a:t>(RAE, 2001)</a:t>
            </a:r>
            <a:endParaRPr lang="es-ES" dirty="0"/>
          </a:p>
        </p:txBody>
      </p:sp>
      <p:sp>
        <p:nvSpPr>
          <p:cNvPr id="8" name="2 Marcador de contenido"/>
          <p:cNvSpPr txBox="1">
            <a:spLocks/>
          </p:cNvSpPr>
          <p:nvPr/>
        </p:nvSpPr>
        <p:spPr>
          <a:xfrm>
            <a:off x="914400" y="2975884"/>
            <a:ext cx="7772400" cy="1089937"/>
          </a:xfrm>
          <a:prstGeom prst="rect">
            <a:avLst/>
          </a:prstGeom>
          <a:solidFill>
            <a:schemeClr val="bg1"/>
          </a:solidFill>
          <a:ln cap="rnd">
            <a:solidFill>
              <a:srgbClr val="DDDDDD"/>
            </a:solidFill>
          </a:ln>
        </p:spPr>
        <p:txBody>
          <a:bodyPr vert="horz" lIns="91440" tIns="45720" rIns="91440" bIns="45720" rtlCol="0">
            <a:normAutofit/>
          </a:bodyPr>
          <a:lstStyle>
            <a:lvl1pPr marL="342900" indent="-342900">
              <a:spcBef>
                <a:spcPct val="20000"/>
              </a:spcBef>
              <a:buFont typeface="Arial"/>
              <a:buChar char="•"/>
              <a:defRPr sz="2600" b="1">
                <a:solidFill>
                  <a:srgbClr val="FF0000"/>
                </a:solidFill>
                <a:effectLst>
                  <a:outerShdw blurRad="38100" dist="38100" dir="2700000" algn="tl">
                    <a:srgbClr val="000000">
                      <a:alpha val="43137"/>
                    </a:srgbClr>
                  </a:outerShdw>
                </a:effectLst>
                <a:latin typeface="Tahoma"/>
                <a:cs typeface="Tahoma"/>
              </a:defRPr>
            </a:lvl1pPr>
            <a:lvl2pPr marL="742950" indent="-285750">
              <a:spcBef>
                <a:spcPct val="20000"/>
              </a:spcBef>
              <a:buFont typeface="Wingdings" charset="2"/>
              <a:buChar char="ü"/>
              <a:defRPr sz="2400">
                <a:latin typeface="Tahoma"/>
                <a:cs typeface="Tahoma"/>
              </a:defRPr>
            </a:lvl2pPr>
            <a:lvl3pPr marL="1143000" indent="-228600">
              <a:spcBef>
                <a:spcPct val="20000"/>
              </a:spcBef>
              <a:buFont typeface="Arial"/>
              <a:buChar char="•"/>
              <a:defRPr sz="2000">
                <a:latin typeface="Tahoma"/>
                <a:cs typeface="Tahoma"/>
              </a:defRPr>
            </a:lvl3pPr>
            <a:lvl4pPr marL="1600200" indent="-228600">
              <a:spcBef>
                <a:spcPct val="20000"/>
              </a:spcBef>
              <a:buFont typeface="Arial"/>
              <a:buChar char="–"/>
              <a:defRPr>
                <a:latin typeface="Tahoma"/>
                <a:cs typeface="Tahoma"/>
              </a:defRPr>
            </a:lvl4pPr>
            <a:lvl5pPr marL="2057400" indent="-228600">
              <a:spcBef>
                <a:spcPct val="20000"/>
              </a:spcBef>
              <a:buFont typeface="Lucida Grande"/>
              <a:buChar char="⊳"/>
              <a:defRPr sz="1600">
                <a:latin typeface="Tahoma"/>
                <a:cs typeface="Tahoma"/>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s-ES" dirty="0"/>
              <a:t>Intenciones </a:t>
            </a:r>
            <a:r>
              <a:rPr lang="es-ES" b="0" dirty="0">
                <a:solidFill>
                  <a:schemeClr val="tx1"/>
                </a:solidFill>
                <a:effectLst/>
              </a:rPr>
              <a:t>significa objetivos, formulaciones claras, conocidas y consensuadas</a:t>
            </a:r>
          </a:p>
        </p:txBody>
      </p:sp>
      <p:sp>
        <p:nvSpPr>
          <p:cNvPr id="9" name="2 Marcador de contenido"/>
          <p:cNvSpPr txBox="1">
            <a:spLocks/>
          </p:cNvSpPr>
          <p:nvPr/>
        </p:nvSpPr>
        <p:spPr>
          <a:xfrm>
            <a:off x="914400" y="4143380"/>
            <a:ext cx="7772400" cy="1428760"/>
          </a:xfrm>
          <a:prstGeom prst="rect">
            <a:avLst/>
          </a:prstGeom>
          <a:solidFill>
            <a:schemeClr val="bg1"/>
          </a:solidFill>
          <a:ln cap="rnd">
            <a:solidFill>
              <a:srgbClr val="DDDDDD"/>
            </a:solidFill>
          </a:ln>
        </p:spPr>
        <p:txBody>
          <a:bodyPr vert="horz" lIns="91440" tIns="45720" rIns="91440" bIns="45720" rtlCol="0">
            <a:normAutofit/>
          </a:bodyPr>
          <a:lstStyle>
            <a:defPPr>
              <a:defRPr lang="es-ES_tradnl"/>
            </a:defPPr>
            <a:lvl1pPr marL="342900" indent="-342900">
              <a:spcBef>
                <a:spcPct val="20000"/>
              </a:spcBef>
              <a:buFont typeface="Arial"/>
              <a:buChar char="•"/>
              <a:defRPr sz="2600" b="1">
                <a:solidFill>
                  <a:srgbClr val="FF0000"/>
                </a:solidFill>
                <a:effectLst>
                  <a:outerShdw blurRad="38100" dist="38100" dir="2700000" algn="tl">
                    <a:srgbClr val="000000">
                      <a:alpha val="43137"/>
                    </a:srgbClr>
                  </a:outerShdw>
                </a:effectLst>
                <a:latin typeface="Tahoma"/>
                <a:cs typeface="Tahoma"/>
              </a:defRPr>
            </a:lvl1pPr>
            <a:lvl2pPr marL="742950" indent="-285750">
              <a:spcBef>
                <a:spcPct val="20000"/>
              </a:spcBef>
              <a:buFont typeface="Wingdings" charset="2"/>
              <a:buChar char="ü"/>
              <a:defRPr sz="2400">
                <a:latin typeface="Tahoma"/>
                <a:cs typeface="Tahoma"/>
              </a:defRPr>
            </a:lvl2pPr>
            <a:lvl3pPr marL="1143000" indent="-228600">
              <a:spcBef>
                <a:spcPct val="20000"/>
              </a:spcBef>
              <a:buFont typeface="Arial"/>
              <a:buChar char="•"/>
              <a:defRPr sz="2000">
                <a:latin typeface="Tahoma"/>
                <a:cs typeface="Tahoma"/>
              </a:defRPr>
            </a:lvl3pPr>
            <a:lvl4pPr marL="1600200" indent="-228600">
              <a:spcBef>
                <a:spcPct val="20000"/>
              </a:spcBef>
              <a:buFont typeface="Arial"/>
              <a:buChar char="–"/>
              <a:defRPr>
                <a:latin typeface="Tahoma"/>
                <a:cs typeface="Tahoma"/>
              </a:defRPr>
            </a:lvl4pPr>
            <a:lvl5pPr marL="2057400" indent="-228600">
              <a:spcBef>
                <a:spcPct val="20000"/>
              </a:spcBef>
              <a:buFont typeface="Lucida Grande"/>
              <a:buChar char="⊳"/>
              <a:defRPr sz="1600">
                <a:latin typeface="Tahoma"/>
                <a:cs typeface="Tahoma"/>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s-ES" dirty="0"/>
              <a:t>Determinado fin </a:t>
            </a:r>
            <a:r>
              <a:rPr lang="es-ES" b="0" dirty="0">
                <a:solidFill>
                  <a:schemeClr val="tx1"/>
                </a:solidFill>
                <a:effectLst/>
              </a:rPr>
              <a:t>significa metas y estándares alcanzables, evaluables, corregibles, siempre mejorables</a:t>
            </a:r>
          </a:p>
        </p:txBody>
      </p:sp>
      <p:pic>
        <p:nvPicPr>
          <p:cNvPr id="150530" name="Picture 2" descr="C:\Users\Fran\AppData\Local\Microsoft\Windows\Temporary Internet Files\Content.IE5\NUXA0AN1\MCj03186180000[1].wmf"/>
          <p:cNvPicPr>
            <a:picLocks noChangeAspect="1" noChangeArrowheads="1"/>
          </p:cNvPicPr>
          <p:nvPr/>
        </p:nvPicPr>
        <p:blipFill>
          <a:blip r:embed="rId3" cstate="print"/>
          <a:srcRect/>
          <a:stretch>
            <a:fillRect/>
          </a:stretch>
        </p:blipFill>
        <p:spPr bwMode="auto">
          <a:xfrm>
            <a:off x="7822289" y="4736145"/>
            <a:ext cx="1321711" cy="1565323"/>
          </a:xfrm>
          <a:prstGeom prst="rect">
            <a:avLst/>
          </a:prstGeom>
          <a:noFill/>
        </p:spPr>
      </p:pic>
    </p:spTree>
    <p:extLst>
      <p:ext uri="{BB962C8B-B14F-4D97-AF65-F5344CB8AC3E}">
        <p14:creationId xmlns:p14="http://schemas.microsoft.com/office/powerpoint/2010/main" val="285866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Factor estratégico de desarrollo en las sociedades</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6</a:t>
            </a:fld>
            <a:endParaRPr lang="es-ES_tradnl"/>
          </a:p>
        </p:txBody>
      </p:sp>
      <p:sp>
        <p:nvSpPr>
          <p:cNvPr id="34" name="33 CuadroTexto"/>
          <p:cNvSpPr txBox="1"/>
          <p:nvPr/>
        </p:nvSpPr>
        <p:spPr>
          <a:xfrm>
            <a:off x="3168173" y="5588689"/>
            <a:ext cx="5215530" cy="276999"/>
          </a:xfrm>
          <a:prstGeom prst="rect">
            <a:avLst/>
          </a:prstGeom>
          <a:solidFill>
            <a:srgbClr val="FEF690"/>
          </a:solidFill>
        </p:spPr>
        <p:txBody>
          <a:bodyPr wrap="none" rtlCol="0">
            <a:spAutoFit/>
          </a:bodyPr>
          <a:lstStyle>
            <a:defPPr>
              <a:defRPr lang="es-ES_tradnl"/>
            </a:defPPr>
            <a:lvl1pPr>
              <a:defRPr sz="1400"/>
            </a:lvl1pPr>
          </a:lstStyle>
          <a:p>
            <a:r>
              <a:rPr lang="es-ES" sz="1200" dirty="0" smtClean="0"/>
              <a:t>Tomado </a:t>
            </a:r>
            <a:r>
              <a:rPr lang="es-ES" sz="1200" dirty="0"/>
              <a:t>de http://www.slideshare.net/devilman/gestin-del-conocimiento-68197</a:t>
            </a:r>
          </a:p>
        </p:txBody>
      </p:sp>
      <p:grpSp>
        <p:nvGrpSpPr>
          <p:cNvPr id="3" name="Group 4"/>
          <p:cNvGrpSpPr>
            <a:grpSpLocks noChangeAspect="1"/>
          </p:cNvGrpSpPr>
          <p:nvPr/>
        </p:nvGrpSpPr>
        <p:grpSpPr bwMode="auto">
          <a:xfrm>
            <a:off x="457200" y="1163638"/>
            <a:ext cx="8877300" cy="4781550"/>
            <a:chOff x="288" y="733"/>
            <a:chExt cx="5592" cy="3012"/>
          </a:xfrm>
        </p:grpSpPr>
        <p:sp>
          <p:nvSpPr>
            <p:cNvPr id="5" name="AutoShape 3"/>
            <p:cNvSpPr>
              <a:spLocks noChangeAspect="1" noChangeArrowheads="1" noTextEdit="1"/>
            </p:cNvSpPr>
            <p:nvPr/>
          </p:nvSpPr>
          <p:spPr bwMode="auto">
            <a:xfrm>
              <a:off x="288" y="733"/>
              <a:ext cx="5586" cy="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6" name="Rectangle 5"/>
            <p:cNvSpPr>
              <a:spLocks noChangeArrowheads="1"/>
            </p:cNvSpPr>
            <p:nvPr/>
          </p:nvSpPr>
          <p:spPr bwMode="auto">
            <a:xfrm>
              <a:off x="1901" y="3156"/>
              <a:ext cx="48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rebuchet MS" pitchFamily="34" charset="0"/>
                  <a:cs typeface="Arial" pitchFamily="34" charset="0"/>
                </a:rPr>
                <a:t>Tierra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a:spLocks noChangeArrowheads="1"/>
            </p:cNvSpPr>
            <p:nvPr/>
          </p:nvSpPr>
          <p:spPr bwMode="auto">
            <a:xfrm>
              <a:off x="586" y="2885"/>
              <a:ext cx="63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rebuchet MS" pitchFamily="34" charset="0"/>
                  <a:cs typeface="Arial" pitchFamily="34" charset="0"/>
                </a:rPr>
                <a:t>Factor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a:spLocks noChangeArrowheads="1"/>
            </p:cNvSpPr>
            <p:nvPr/>
          </p:nvSpPr>
          <p:spPr bwMode="auto">
            <a:xfrm>
              <a:off x="406" y="3077"/>
              <a:ext cx="954"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rebuchet MS" pitchFamily="34" charset="0"/>
                  <a:cs typeface="Arial" pitchFamily="34" charset="0"/>
                </a:rPr>
                <a:t>estratégico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a:spLocks noChangeArrowheads="1"/>
            </p:cNvSpPr>
            <p:nvPr/>
          </p:nvSpPr>
          <p:spPr bwMode="auto">
            <a:xfrm>
              <a:off x="736" y="3269"/>
              <a:ext cx="324"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rebuchet MS" pitchFamily="34" charset="0"/>
                  <a:cs typeface="Arial" pitchFamily="34" charset="0"/>
                </a:rPr>
                <a:t>de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a:spLocks noChangeArrowheads="1"/>
            </p:cNvSpPr>
            <p:nvPr/>
          </p:nvSpPr>
          <p:spPr bwMode="auto">
            <a:xfrm>
              <a:off x="442" y="3461"/>
              <a:ext cx="87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000000"/>
                  </a:solidFill>
                  <a:effectLst/>
                  <a:latin typeface="Trebuchet MS" pitchFamily="34" charset="0"/>
                  <a:cs typeface="Arial" pitchFamily="34" charset="0"/>
                </a:rPr>
                <a:t>Desarrollo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Freeform 10"/>
            <p:cNvSpPr>
              <a:spLocks noEditPoints="1"/>
            </p:cNvSpPr>
            <p:nvPr/>
          </p:nvSpPr>
          <p:spPr bwMode="auto">
            <a:xfrm>
              <a:off x="1314" y="3241"/>
              <a:ext cx="528" cy="48"/>
            </a:xfrm>
            <a:custGeom>
              <a:avLst/>
              <a:gdLst>
                <a:gd name="T0" fmla="*/ 0 w 528"/>
                <a:gd name="T1" fmla="*/ 21 h 48"/>
                <a:gd name="T2" fmla="*/ 488 w 528"/>
                <a:gd name="T3" fmla="*/ 21 h 48"/>
                <a:gd name="T4" fmla="*/ 488 w 528"/>
                <a:gd name="T5" fmla="*/ 27 h 48"/>
                <a:gd name="T6" fmla="*/ 0 w 528"/>
                <a:gd name="T7" fmla="*/ 27 h 48"/>
                <a:gd name="T8" fmla="*/ 0 w 528"/>
                <a:gd name="T9" fmla="*/ 21 h 48"/>
                <a:gd name="T10" fmla="*/ 480 w 528"/>
                <a:gd name="T11" fmla="*/ 0 h 48"/>
                <a:gd name="T12" fmla="*/ 528 w 528"/>
                <a:gd name="T13" fmla="*/ 24 h 48"/>
                <a:gd name="T14" fmla="*/ 480 w 528"/>
                <a:gd name="T15" fmla="*/ 48 h 48"/>
                <a:gd name="T16" fmla="*/ 480 w 5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48">
                  <a:moveTo>
                    <a:pt x="0" y="21"/>
                  </a:moveTo>
                  <a:lnTo>
                    <a:pt x="488" y="21"/>
                  </a:lnTo>
                  <a:lnTo>
                    <a:pt x="488" y="27"/>
                  </a:lnTo>
                  <a:lnTo>
                    <a:pt x="0" y="27"/>
                  </a:lnTo>
                  <a:lnTo>
                    <a:pt x="0" y="21"/>
                  </a:lnTo>
                  <a:close/>
                  <a:moveTo>
                    <a:pt x="480" y="0"/>
                  </a:moveTo>
                  <a:lnTo>
                    <a:pt x="528" y="24"/>
                  </a:lnTo>
                  <a:lnTo>
                    <a:pt x="480" y="48"/>
                  </a:lnTo>
                  <a:lnTo>
                    <a:pt x="480" y="0"/>
                  </a:lnTo>
                  <a:close/>
                </a:path>
              </a:pathLst>
            </a:custGeom>
            <a:solidFill>
              <a:srgbClr val="FF0000"/>
            </a:solidFill>
            <a:ln w="0"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2" name="Freeform 11"/>
            <p:cNvSpPr>
              <a:spLocks noEditPoints="1"/>
            </p:cNvSpPr>
            <p:nvPr/>
          </p:nvSpPr>
          <p:spPr bwMode="auto">
            <a:xfrm>
              <a:off x="1434" y="3388"/>
              <a:ext cx="4086" cy="90"/>
            </a:xfrm>
            <a:custGeom>
              <a:avLst/>
              <a:gdLst>
                <a:gd name="T0" fmla="*/ 0 w 4086"/>
                <a:gd name="T1" fmla="*/ 30 h 90"/>
                <a:gd name="T2" fmla="*/ 4011 w 4086"/>
                <a:gd name="T3" fmla="*/ 30 h 90"/>
                <a:gd name="T4" fmla="*/ 4011 w 4086"/>
                <a:gd name="T5" fmla="*/ 60 h 90"/>
                <a:gd name="T6" fmla="*/ 0 w 4086"/>
                <a:gd name="T7" fmla="*/ 60 h 90"/>
                <a:gd name="T8" fmla="*/ 0 w 4086"/>
                <a:gd name="T9" fmla="*/ 30 h 90"/>
                <a:gd name="T10" fmla="*/ 3996 w 4086"/>
                <a:gd name="T11" fmla="*/ 0 h 90"/>
                <a:gd name="T12" fmla="*/ 4086 w 4086"/>
                <a:gd name="T13" fmla="*/ 45 h 90"/>
                <a:gd name="T14" fmla="*/ 3996 w 4086"/>
                <a:gd name="T15" fmla="*/ 90 h 90"/>
                <a:gd name="T16" fmla="*/ 3996 w 4086"/>
                <a:gd name="T1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6" h="90">
                  <a:moveTo>
                    <a:pt x="0" y="30"/>
                  </a:moveTo>
                  <a:lnTo>
                    <a:pt x="4011" y="30"/>
                  </a:lnTo>
                  <a:lnTo>
                    <a:pt x="4011" y="60"/>
                  </a:lnTo>
                  <a:lnTo>
                    <a:pt x="0" y="60"/>
                  </a:lnTo>
                  <a:lnTo>
                    <a:pt x="0" y="30"/>
                  </a:lnTo>
                  <a:close/>
                  <a:moveTo>
                    <a:pt x="3996" y="0"/>
                  </a:moveTo>
                  <a:lnTo>
                    <a:pt x="4086" y="45"/>
                  </a:lnTo>
                  <a:lnTo>
                    <a:pt x="3996" y="90"/>
                  </a:lnTo>
                  <a:lnTo>
                    <a:pt x="3996" y="0"/>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3" name="Rectangle 12"/>
            <p:cNvSpPr>
              <a:spLocks noChangeArrowheads="1"/>
            </p:cNvSpPr>
            <p:nvPr/>
          </p:nvSpPr>
          <p:spPr bwMode="auto">
            <a:xfrm>
              <a:off x="2753" y="3160"/>
              <a:ext cx="62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rebuchet MS" pitchFamily="34" charset="0"/>
                  <a:cs typeface="Arial" pitchFamily="34" charset="0"/>
                </a:rPr>
                <a:t>Máquina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3"/>
            <p:cNvSpPr>
              <a:spLocks noChangeArrowheads="1"/>
            </p:cNvSpPr>
            <p:nvPr/>
          </p:nvSpPr>
          <p:spPr bwMode="auto">
            <a:xfrm>
              <a:off x="3534" y="3039"/>
              <a:ext cx="823"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smtClean="0">
                  <a:ln>
                    <a:noFill/>
                  </a:ln>
                  <a:solidFill>
                    <a:srgbClr val="000000"/>
                  </a:solidFill>
                  <a:effectLst/>
                  <a:latin typeface="Trebuchet MS" pitchFamily="34" charset="0"/>
                  <a:cs typeface="Arial" pitchFamily="34" charset="0"/>
                </a:rPr>
                <a:t>Tecnologías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a:spLocks noChangeArrowheads="1"/>
            </p:cNvSpPr>
            <p:nvPr/>
          </p:nvSpPr>
          <p:spPr bwMode="auto">
            <a:xfrm>
              <a:off x="3498" y="3213"/>
              <a:ext cx="90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rebuchet MS" pitchFamily="34" charset="0"/>
                  <a:cs typeface="Arial" pitchFamily="34" charset="0"/>
                </a:rPr>
                <a:t>horizontales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5"/>
            <p:cNvSpPr>
              <a:spLocks noChangeArrowheads="1"/>
            </p:cNvSpPr>
            <p:nvPr/>
          </p:nvSpPr>
          <p:spPr bwMode="auto">
            <a:xfrm>
              <a:off x="4344" y="3037"/>
              <a:ext cx="96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rebuchet MS" pitchFamily="34" charset="0"/>
                  <a:cs typeface="Arial" pitchFamily="34" charset="0"/>
                </a:rPr>
                <a:t>Capacidad de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16"/>
            <p:cNvSpPr>
              <a:spLocks noChangeArrowheads="1"/>
            </p:cNvSpPr>
            <p:nvPr/>
          </p:nvSpPr>
          <p:spPr bwMode="auto">
            <a:xfrm>
              <a:off x="4380" y="3211"/>
              <a:ext cx="888"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Trebuchet MS" pitchFamily="34" charset="0"/>
                  <a:cs typeface="Arial" pitchFamily="34" charset="0"/>
                </a:rPr>
                <a:t>Aprendizaje</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Freeform 17"/>
            <p:cNvSpPr>
              <a:spLocks noEditPoints="1"/>
            </p:cNvSpPr>
            <p:nvPr/>
          </p:nvSpPr>
          <p:spPr bwMode="auto">
            <a:xfrm>
              <a:off x="2085" y="2854"/>
              <a:ext cx="48" cy="336"/>
            </a:xfrm>
            <a:custGeom>
              <a:avLst/>
              <a:gdLst>
                <a:gd name="T0" fmla="*/ 30 w 48"/>
                <a:gd name="T1" fmla="*/ 0 h 336"/>
                <a:gd name="T2" fmla="*/ 30 w 48"/>
                <a:gd name="T3" fmla="*/ 296 h 336"/>
                <a:gd name="T4" fmla="*/ 18 w 48"/>
                <a:gd name="T5" fmla="*/ 296 h 336"/>
                <a:gd name="T6" fmla="*/ 18 w 48"/>
                <a:gd name="T7" fmla="*/ 0 h 336"/>
                <a:gd name="T8" fmla="*/ 30 w 48"/>
                <a:gd name="T9" fmla="*/ 0 h 336"/>
                <a:gd name="T10" fmla="*/ 48 w 48"/>
                <a:gd name="T11" fmla="*/ 288 h 336"/>
                <a:gd name="T12" fmla="*/ 24 w 48"/>
                <a:gd name="T13" fmla="*/ 336 h 336"/>
                <a:gd name="T14" fmla="*/ 0 w 48"/>
                <a:gd name="T15" fmla="*/ 288 h 336"/>
                <a:gd name="T16" fmla="*/ 48 w 48"/>
                <a:gd name="T17" fmla="*/ 28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36">
                  <a:moveTo>
                    <a:pt x="30" y="0"/>
                  </a:moveTo>
                  <a:lnTo>
                    <a:pt x="30" y="296"/>
                  </a:lnTo>
                  <a:lnTo>
                    <a:pt x="18" y="296"/>
                  </a:lnTo>
                  <a:lnTo>
                    <a:pt x="18" y="0"/>
                  </a:lnTo>
                  <a:lnTo>
                    <a:pt x="30" y="0"/>
                  </a:lnTo>
                  <a:close/>
                  <a:moveTo>
                    <a:pt x="48" y="288"/>
                  </a:moveTo>
                  <a:lnTo>
                    <a:pt x="24" y="336"/>
                  </a:lnTo>
                  <a:lnTo>
                    <a:pt x="0" y="288"/>
                  </a:lnTo>
                  <a:lnTo>
                    <a:pt x="48" y="288"/>
                  </a:lnTo>
                  <a:close/>
                </a:path>
              </a:pathLst>
            </a:custGeom>
            <a:solidFill>
              <a:srgbClr val="FF0000"/>
            </a:solidFill>
            <a:ln w="0"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9" name="Freeform 18"/>
            <p:cNvSpPr>
              <a:spLocks noEditPoints="1"/>
            </p:cNvSpPr>
            <p:nvPr/>
          </p:nvSpPr>
          <p:spPr bwMode="auto">
            <a:xfrm>
              <a:off x="3015" y="2602"/>
              <a:ext cx="48" cy="570"/>
            </a:xfrm>
            <a:custGeom>
              <a:avLst/>
              <a:gdLst>
                <a:gd name="T0" fmla="*/ 30 w 48"/>
                <a:gd name="T1" fmla="*/ 0 h 570"/>
                <a:gd name="T2" fmla="*/ 30 w 48"/>
                <a:gd name="T3" fmla="*/ 530 h 570"/>
                <a:gd name="T4" fmla="*/ 18 w 48"/>
                <a:gd name="T5" fmla="*/ 530 h 570"/>
                <a:gd name="T6" fmla="*/ 18 w 48"/>
                <a:gd name="T7" fmla="*/ 0 h 570"/>
                <a:gd name="T8" fmla="*/ 30 w 48"/>
                <a:gd name="T9" fmla="*/ 0 h 570"/>
                <a:gd name="T10" fmla="*/ 48 w 48"/>
                <a:gd name="T11" fmla="*/ 522 h 570"/>
                <a:gd name="T12" fmla="*/ 24 w 48"/>
                <a:gd name="T13" fmla="*/ 570 h 570"/>
                <a:gd name="T14" fmla="*/ 0 w 48"/>
                <a:gd name="T15" fmla="*/ 522 h 570"/>
                <a:gd name="T16" fmla="*/ 48 w 48"/>
                <a:gd name="T17" fmla="*/ 522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70">
                  <a:moveTo>
                    <a:pt x="30" y="0"/>
                  </a:moveTo>
                  <a:lnTo>
                    <a:pt x="30" y="530"/>
                  </a:lnTo>
                  <a:lnTo>
                    <a:pt x="18" y="530"/>
                  </a:lnTo>
                  <a:lnTo>
                    <a:pt x="18" y="0"/>
                  </a:lnTo>
                  <a:lnTo>
                    <a:pt x="30" y="0"/>
                  </a:lnTo>
                  <a:close/>
                  <a:moveTo>
                    <a:pt x="48" y="522"/>
                  </a:moveTo>
                  <a:lnTo>
                    <a:pt x="24" y="570"/>
                  </a:lnTo>
                  <a:lnTo>
                    <a:pt x="0" y="522"/>
                  </a:lnTo>
                  <a:lnTo>
                    <a:pt x="48" y="522"/>
                  </a:lnTo>
                  <a:close/>
                </a:path>
              </a:pathLst>
            </a:custGeom>
            <a:solidFill>
              <a:srgbClr val="FF0000"/>
            </a:solidFill>
            <a:ln w="0"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0" name="Freeform 19"/>
            <p:cNvSpPr>
              <a:spLocks noEditPoints="1"/>
            </p:cNvSpPr>
            <p:nvPr/>
          </p:nvSpPr>
          <p:spPr bwMode="auto">
            <a:xfrm>
              <a:off x="3843" y="2422"/>
              <a:ext cx="48" cy="624"/>
            </a:xfrm>
            <a:custGeom>
              <a:avLst/>
              <a:gdLst>
                <a:gd name="T0" fmla="*/ 30 w 48"/>
                <a:gd name="T1" fmla="*/ 0 h 624"/>
                <a:gd name="T2" fmla="*/ 30 w 48"/>
                <a:gd name="T3" fmla="*/ 584 h 624"/>
                <a:gd name="T4" fmla="*/ 18 w 48"/>
                <a:gd name="T5" fmla="*/ 584 h 624"/>
                <a:gd name="T6" fmla="*/ 18 w 48"/>
                <a:gd name="T7" fmla="*/ 0 h 624"/>
                <a:gd name="T8" fmla="*/ 30 w 48"/>
                <a:gd name="T9" fmla="*/ 0 h 624"/>
                <a:gd name="T10" fmla="*/ 48 w 48"/>
                <a:gd name="T11" fmla="*/ 576 h 624"/>
                <a:gd name="T12" fmla="*/ 24 w 48"/>
                <a:gd name="T13" fmla="*/ 624 h 624"/>
                <a:gd name="T14" fmla="*/ 0 w 48"/>
                <a:gd name="T15" fmla="*/ 576 h 624"/>
                <a:gd name="T16" fmla="*/ 48 w 48"/>
                <a:gd name="T17" fmla="*/ 576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24">
                  <a:moveTo>
                    <a:pt x="30" y="0"/>
                  </a:moveTo>
                  <a:lnTo>
                    <a:pt x="30" y="584"/>
                  </a:lnTo>
                  <a:lnTo>
                    <a:pt x="18" y="584"/>
                  </a:lnTo>
                  <a:lnTo>
                    <a:pt x="18" y="0"/>
                  </a:lnTo>
                  <a:lnTo>
                    <a:pt x="30" y="0"/>
                  </a:lnTo>
                  <a:close/>
                  <a:moveTo>
                    <a:pt x="48" y="576"/>
                  </a:moveTo>
                  <a:lnTo>
                    <a:pt x="24" y="624"/>
                  </a:lnTo>
                  <a:lnTo>
                    <a:pt x="0" y="576"/>
                  </a:lnTo>
                  <a:lnTo>
                    <a:pt x="48" y="576"/>
                  </a:lnTo>
                  <a:close/>
                </a:path>
              </a:pathLst>
            </a:custGeom>
            <a:solidFill>
              <a:srgbClr val="FF0000"/>
            </a:solidFill>
            <a:ln w="0"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1" name="Freeform 20"/>
            <p:cNvSpPr>
              <a:spLocks noEditPoints="1"/>
            </p:cNvSpPr>
            <p:nvPr/>
          </p:nvSpPr>
          <p:spPr bwMode="auto">
            <a:xfrm>
              <a:off x="4773" y="2182"/>
              <a:ext cx="48" cy="864"/>
            </a:xfrm>
            <a:custGeom>
              <a:avLst/>
              <a:gdLst>
                <a:gd name="T0" fmla="*/ 30 w 48"/>
                <a:gd name="T1" fmla="*/ 0 h 864"/>
                <a:gd name="T2" fmla="*/ 30 w 48"/>
                <a:gd name="T3" fmla="*/ 824 h 864"/>
                <a:gd name="T4" fmla="*/ 18 w 48"/>
                <a:gd name="T5" fmla="*/ 824 h 864"/>
                <a:gd name="T6" fmla="*/ 18 w 48"/>
                <a:gd name="T7" fmla="*/ 0 h 864"/>
                <a:gd name="T8" fmla="*/ 30 w 48"/>
                <a:gd name="T9" fmla="*/ 0 h 864"/>
                <a:gd name="T10" fmla="*/ 48 w 48"/>
                <a:gd name="T11" fmla="*/ 816 h 864"/>
                <a:gd name="T12" fmla="*/ 24 w 48"/>
                <a:gd name="T13" fmla="*/ 864 h 864"/>
                <a:gd name="T14" fmla="*/ 0 w 48"/>
                <a:gd name="T15" fmla="*/ 816 h 864"/>
                <a:gd name="T16" fmla="*/ 48 w 48"/>
                <a:gd name="T17" fmla="*/ 816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64">
                  <a:moveTo>
                    <a:pt x="30" y="0"/>
                  </a:moveTo>
                  <a:lnTo>
                    <a:pt x="30" y="824"/>
                  </a:lnTo>
                  <a:lnTo>
                    <a:pt x="18" y="824"/>
                  </a:lnTo>
                  <a:lnTo>
                    <a:pt x="18" y="0"/>
                  </a:lnTo>
                  <a:lnTo>
                    <a:pt x="30" y="0"/>
                  </a:lnTo>
                  <a:close/>
                  <a:moveTo>
                    <a:pt x="48" y="816"/>
                  </a:moveTo>
                  <a:lnTo>
                    <a:pt x="24" y="864"/>
                  </a:lnTo>
                  <a:lnTo>
                    <a:pt x="0" y="816"/>
                  </a:lnTo>
                  <a:lnTo>
                    <a:pt x="48" y="816"/>
                  </a:lnTo>
                  <a:close/>
                </a:path>
              </a:pathLst>
            </a:custGeom>
            <a:solidFill>
              <a:srgbClr val="FF0000"/>
            </a:solidFill>
            <a:ln w="0"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2" name="Rectangle 21"/>
            <p:cNvSpPr>
              <a:spLocks noChangeArrowheads="1"/>
            </p:cNvSpPr>
            <p:nvPr/>
          </p:nvSpPr>
          <p:spPr bwMode="auto">
            <a:xfrm>
              <a:off x="2698" y="1244"/>
              <a:ext cx="37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XVIII</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2"/>
            <p:cNvSpPr>
              <a:spLocks noChangeArrowheads="1"/>
            </p:cNvSpPr>
            <p:nvPr/>
          </p:nvSpPr>
          <p:spPr bwMode="auto">
            <a:xfrm>
              <a:off x="3016" y="1244"/>
              <a:ext cx="11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3064" y="1244"/>
              <a:ext cx="30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XIX</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24"/>
            <p:cNvSpPr>
              <a:spLocks noChangeArrowheads="1"/>
            </p:cNvSpPr>
            <p:nvPr/>
          </p:nvSpPr>
          <p:spPr bwMode="auto">
            <a:xfrm>
              <a:off x="3718" y="1017"/>
              <a:ext cx="25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XX</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25"/>
            <p:cNvSpPr>
              <a:spLocks noChangeArrowheads="1"/>
            </p:cNvSpPr>
            <p:nvPr/>
          </p:nvSpPr>
          <p:spPr bwMode="auto">
            <a:xfrm>
              <a:off x="4653" y="790"/>
              <a:ext cx="30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XXI</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38"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 y="1525"/>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9"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 y="1525"/>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28"/>
            <p:cNvSpPr>
              <a:spLocks noChangeArrowheads="1"/>
            </p:cNvSpPr>
            <p:nvPr/>
          </p:nvSpPr>
          <p:spPr bwMode="auto">
            <a:xfrm>
              <a:off x="1812" y="2283"/>
              <a:ext cx="636"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Agrícola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41"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8" y="1255"/>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2" name="Picture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8" y="1255"/>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31"/>
            <p:cNvSpPr>
              <a:spLocks noChangeArrowheads="1"/>
            </p:cNvSpPr>
            <p:nvPr/>
          </p:nvSpPr>
          <p:spPr bwMode="auto">
            <a:xfrm>
              <a:off x="2775" y="1924"/>
              <a:ext cx="57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1a Rev.</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32"/>
            <p:cNvSpPr>
              <a:spLocks noChangeArrowheads="1"/>
            </p:cNvSpPr>
            <p:nvPr/>
          </p:nvSpPr>
          <p:spPr bwMode="auto">
            <a:xfrm>
              <a:off x="2691" y="2098"/>
              <a:ext cx="71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Industrial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45" name="Picture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4" y="1027"/>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46" name="Picture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4" y="1027"/>
              <a:ext cx="2178"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35"/>
            <p:cNvSpPr>
              <a:spLocks noChangeArrowheads="1"/>
            </p:cNvSpPr>
            <p:nvPr/>
          </p:nvSpPr>
          <p:spPr bwMode="auto">
            <a:xfrm>
              <a:off x="3610" y="1697"/>
              <a:ext cx="57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2a Rev.</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36"/>
            <p:cNvSpPr>
              <a:spLocks noChangeArrowheads="1"/>
            </p:cNvSpPr>
            <p:nvPr/>
          </p:nvSpPr>
          <p:spPr bwMode="auto">
            <a:xfrm>
              <a:off x="3526" y="1871"/>
              <a:ext cx="71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Industrial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49" name="Picture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02" y="799"/>
              <a:ext cx="2178" cy="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50" name="Picture 3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2" y="799"/>
              <a:ext cx="2178" cy="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9"/>
            <p:cNvSpPr>
              <a:spLocks noChangeArrowheads="1"/>
            </p:cNvSpPr>
            <p:nvPr/>
          </p:nvSpPr>
          <p:spPr bwMode="auto">
            <a:xfrm>
              <a:off x="4352" y="1561"/>
              <a:ext cx="1026"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Conocimiento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40"/>
            <p:cNvSpPr>
              <a:spLocks noChangeArrowheads="1"/>
            </p:cNvSpPr>
            <p:nvPr/>
          </p:nvSpPr>
          <p:spPr bwMode="auto">
            <a:xfrm>
              <a:off x="1785" y="1516"/>
              <a:ext cx="312"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AC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41"/>
            <p:cNvSpPr>
              <a:spLocks noChangeArrowheads="1"/>
            </p:cNvSpPr>
            <p:nvPr/>
          </p:nvSpPr>
          <p:spPr bwMode="auto">
            <a:xfrm>
              <a:off x="2031" y="1516"/>
              <a:ext cx="11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42"/>
            <p:cNvSpPr>
              <a:spLocks noChangeArrowheads="1"/>
            </p:cNvSpPr>
            <p:nvPr/>
          </p:nvSpPr>
          <p:spPr bwMode="auto">
            <a:xfrm>
              <a:off x="2121" y="1516"/>
              <a:ext cx="336"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000000"/>
                  </a:solidFill>
                  <a:effectLst/>
                  <a:latin typeface="Arial" pitchFamily="34" charset="0"/>
                  <a:cs typeface="Arial" pitchFamily="34" charset="0"/>
                </a:rPr>
                <a:t>XVII</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7" name="36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37994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60</a:t>
            </a:fld>
            <a:endParaRPr lang="es-ES"/>
          </a:p>
        </p:txBody>
      </p:sp>
      <p:pic>
        <p:nvPicPr>
          <p:cNvPr id="6" name="Picture 12"/>
          <p:cNvPicPr>
            <a:picLocks noChangeAspect="1" noChangeArrowheads="1"/>
          </p:cNvPicPr>
          <p:nvPr/>
        </p:nvPicPr>
        <p:blipFill>
          <a:blip r:embed="rId3" cstate="print"/>
          <a:srcRect l="1220" t="13453" r="3659" b="2539"/>
          <a:stretch>
            <a:fillRect/>
          </a:stretch>
        </p:blipFill>
        <p:spPr bwMode="auto">
          <a:xfrm>
            <a:off x="1928794" y="1428736"/>
            <a:ext cx="5572164" cy="4643470"/>
          </a:xfrm>
          <a:prstGeom prst="rect">
            <a:avLst/>
          </a:prstGeom>
          <a:noFill/>
          <a:ln w="9525">
            <a:noFill/>
            <a:round/>
            <a:headEnd/>
            <a:tailEnd/>
          </a:ln>
          <a:effectLst/>
        </p:spPr>
      </p:pic>
    </p:spTree>
    <p:extLst>
      <p:ext uri="{BB962C8B-B14F-4D97-AF65-F5344CB8AC3E}">
        <p14:creationId xmlns:p14="http://schemas.microsoft.com/office/powerpoint/2010/main" val="77867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fill="hold" nodeType="clickEffect">
                                  <p:stCondLst>
                                    <p:cond delay="0"/>
                                  </p:stCondLst>
                                  <p:childTnLst>
                                    <p:set>
                                      <p:cBhvr additive="repl">
                                        <p:cTn id="6" dur="1" fill="hold">
                                          <p:stCondLst>
                                            <p:cond delay="0"/>
                                          </p:stCondLst>
                                        </p:cTn>
                                        <p:tgtEl>
                                          <p:spTgt spid="6"/>
                                        </p:tgtEl>
                                        <p:attrNameLst>
                                          <p:attrName>style.visibility</p:attrName>
                                        </p:attrNameLst>
                                      </p:cBhvr>
                                      <p:to>
                                        <p:strVal val="visible"/>
                                      </p:to>
                                    </p:set>
                                    <p:animEffect transition="in" filter="dissolve">
                                      <p:cBhvr additive="repl">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3" name="2 Marcador de contenido"/>
          <p:cNvSpPr>
            <a:spLocks noGrp="1"/>
          </p:cNvSpPr>
          <p:nvPr>
            <p:ph idx="1"/>
          </p:nvPr>
        </p:nvSpPr>
        <p:spPr>
          <a:xfrm>
            <a:off x="928662" y="1285860"/>
            <a:ext cx="7772400" cy="4572000"/>
          </a:xfrm>
        </p:spPr>
        <p:txBody>
          <a:bodyPr>
            <a:normAutofit fontScale="92500" lnSpcReduction="20000"/>
          </a:bodyPr>
          <a:lstStyle/>
          <a:p>
            <a:r>
              <a:rPr lang="es-ES" dirty="0" smtClean="0"/>
              <a:t>Hay tres niveles de dirección</a:t>
            </a:r>
          </a:p>
          <a:p>
            <a:pPr lvl="1"/>
            <a:r>
              <a:rPr lang="es-ES" b="1" dirty="0" smtClean="0">
                <a:solidFill>
                  <a:srgbClr val="FF0000"/>
                </a:solidFill>
                <a:effectLst>
                  <a:outerShdw blurRad="38100" dist="38100" dir="2700000" algn="tl">
                    <a:srgbClr val="000000">
                      <a:alpha val="43137"/>
                    </a:srgbClr>
                  </a:outerShdw>
                </a:effectLst>
              </a:rPr>
              <a:t>Operativa</a:t>
            </a:r>
          </a:p>
          <a:p>
            <a:pPr lvl="2"/>
            <a:r>
              <a:rPr lang="es-ES" dirty="0" smtClean="0"/>
              <a:t>Organizar las tareas</a:t>
            </a:r>
          </a:p>
          <a:p>
            <a:pPr lvl="2"/>
            <a:r>
              <a:rPr lang="es-ES" dirty="0" smtClean="0"/>
              <a:t>Secuenciar las acciones</a:t>
            </a:r>
          </a:p>
          <a:p>
            <a:pPr lvl="2"/>
            <a:r>
              <a:rPr lang="es-ES" dirty="0" smtClean="0"/>
              <a:t>Supervisar las funciones de cada persona</a:t>
            </a:r>
          </a:p>
          <a:p>
            <a:pPr lvl="1"/>
            <a:r>
              <a:rPr lang="es-ES" b="1" dirty="0" smtClean="0">
                <a:solidFill>
                  <a:srgbClr val="FF0000"/>
                </a:solidFill>
                <a:effectLst>
                  <a:outerShdw blurRad="38100" dist="38100" dir="2700000" algn="tl">
                    <a:srgbClr val="000000">
                      <a:alpha val="43137"/>
                    </a:srgbClr>
                  </a:outerShdw>
                </a:effectLst>
              </a:rPr>
              <a:t>Táctica</a:t>
            </a:r>
          </a:p>
          <a:p>
            <a:pPr lvl="2"/>
            <a:r>
              <a:rPr lang="es-ES" dirty="0" smtClean="0"/>
              <a:t>Estructurar cada parte de la organización</a:t>
            </a:r>
          </a:p>
          <a:p>
            <a:pPr lvl="2"/>
            <a:r>
              <a:rPr lang="es-ES" dirty="0" smtClean="0"/>
              <a:t>Asegurar su coordinación</a:t>
            </a:r>
          </a:p>
          <a:p>
            <a:pPr lvl="2"/>
            <a:r>
              <a:rPr lang="es-ES" dirty="0" smtClean="0"/>
              <a:t>Optimizar los recursos </a:t>
            </a:r>
          </a:p>
          <a:p>
            <a:pPr lvl="1"/>
            <a:r>
              <a:rPr lang="es-ES" b="1" dirty="0" smtClean="0">
                <a:solidFill>
                  <a:srgbClr val="FF0000"/>
                </a:solidFill>
                <a:effectLst>
                  <a:outerShdw blurRad="38100" dist="38100" dir="2700000" algn="tl">
                    <a:srgbClr val="000000">
                      <a:alpha val="43137"/>
                    </a:srgbClr>
                  </a:outerShdw>
                </a:effectLst>
              </a:rPr>
              <a:t>Estratégica</a:t>
            </a:r>
          </a:p>
          <a:p>
            <a:pPr lvl="2"/>
            <a:r>
              <a:rPr lang="es-ES" dirty="0" smtClean="0"/>
              <a:t>Decidir la Misión y la Visión</a:t>
            </a:r>
          </a:p>
          <a:p>
            <a:pPr lvl="2"/>
            <a:r>
              <a:rPr lang="es-ES" dirty="0" smtClean="0"/>
              <a:t>Hacer el diagnóstico interno y externo </a:t>
            </a:r>
          </a:p>
          <a:p>
            <a:pPr lvl="2"/>
            <a:r>
              <a:rPr lang="es-ES" dirty="0" smtClean="0"/>
              <a:t>Concretar los objetivos y las acciones</a:t>
            </a:r>
          </a:p>
          <a:p>
            <a:pPr lvl="2"/>
            <a:r>
              <a:rPr lang="es-ES" dirty="0" smtClean="0"/>
              <a:t>Asegurar los recursos </a:t>
            </a:r>
          </a:p>
          <a:p>
            <a:pPr lvl="2"/>
            <a:endParaRPr lang="es-ES" dirty="0" smtClean="0"/>
          </a:p>
          <a:p>
            <a:pPr lvl="2"/>
            <a:endParaRPr lang="es-ES" dirty="0" smtClean="0"/>
          </a:p>
          <a:p>
            <a:pPr lvl="2"/>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61</a:t>
            </a:fld>
            <a:endParaRPr lang="es-ES"/>
          </a:p>
        </p:txBody>
      </p:sp>
      <p:sp>
        <p:nvSpPr>
          <p:cNvPr id="6" name="Text Box 8"/>
          <p:cNvSpPr txBox="1">
            <a:spLocks noChangeArrowheads="1"/>
          </p:cNvSpPr>
          <p:nvPr/>
        </p:nvSpPr>
        <p:spPr bwMode="auto">
          <a:xfrm>
            <a:off x="642910" y="5786454"/>
            <a:ext cx="8066087" cy="398462"/>
          </a:xfrm>
          <a:prstGeom prst="rect">
            <a:avLst/>
          </a:prstGeom>
          <a:solidFill>
            <a:srgbClr val="CCFFFF"/>
          </a:solidFill>
          <a:ln w="25560">
            <a:noFill/>
            <a:miter lim="800000"/>
            <a:headEnd/>
            <a:tailEnd/>
          </a:ln>
          <a:effec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2000" dirty="0">
                <a:solidFill>
                  <a:srgbClr val="000000"/>
                </a:solidFill>
                <a:latin typeface="Arial" charset="0"/>
              </a:rPr>
              <a:t>“Dirigir es la capacidad de pensar y actuar estratégicamente” </a:t>
            </a:r>
            <a:r>
              <a:rPr lang="es-ES_tradnl" sz="1400" dirty="0">
                <a:solidFill>
                  <a:srgbClr val="000000"/>
                </a:solidFill>
                <a:latin typeface="Arial" charset="0"/>
              </a:rPr>
              <a:t>Max Weber</a:t>
            </a:r>
          </a:p>
        </p:txBody>
      </p:sp>
    </p:spTree>
    <p:extLst>
      <p:ext uri="{BB962C8B-B14F-4D97-AF65-F5344CB8AC3E}">
        <p14:creationId xmlns:p14="http://schemas.microsoft.com/office/powerpoint/2010/main" val="19509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additive="repl">
                                        <p:cTn id="6" dur="1" fill="hold">
                                          <p:stCondLst>
                                            <p:cond delay="0"/>
                                          </p:stCondLst>
                                        </p:cTn>
                                        <p:tgtEl>
                                          <p:spTgt spid="6"/>
                                        </p:tgtEl>
                                        <p:attrNameLst>
                                          <p:attrName>style.visibility</p:attrName>
                                        </p:attrNameLst>
                                      </p:cBhvr>
                                      <p:to>
                                        <p:strVal val="visible"/>
                                      </p:to>
                                    </p:set>
                                    <p:animEffect transition="in" filter="wipe(left)">
                                      <p:cBhvr additive="repl">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3" name="2 Marcador de contenido"/>
          <p:cNvSpPr>
            <a:spLocks noGrp="1"/>
          </p:cNvSpPr>
          <p:nvPr>
            <p:ph idx="1"/>
          </p:nvPr>
        </p:nvSpPr>
        <p:spPr>
          <a:xfrm>
            <a:off x="928662" y="1214422"/>
            <a:ext cx="7772400" cy="1857388"/>
          </a:xfrm>
        </p:spPr>
        <p:txBody>
          <a:bodyPr>
            <a:normAutofit/>
          </a:bodyPr>
          <a:lstStyle/>
          <a:p>
            <a:r>
              <a:rPr lang="es-ES" dirty="0" smtClean="0"/>
              <a:t>Organizar y hacer funcionar a la organización con visión de futuro</a:t>
            </a:r>
          </a:p>
          <a:p>
            <a:pPr lvl="1"/>
            <a:r>
              <a:rPr lang="es-ES" dirty="0" smtClean="0"/>
              <a:t>Cada paso tiene sentido si lleva hacia el       objetivo previsto</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62</a:t>
            </a:fld>
            <a:endParaRPr lang="es-ES"/>
          </a:p>
        </p:txBody>
      </p:sp>
      <p:pic>
        <p:nvPicPr>
          <p:cNvPr id="156675" name="Picture 3" descr="C:\Users\Fran\AppData\Local\Microsoft\Windows\Temporary Internet Files\Content.IE5\STSFEU25\MCj02957000000[1].wmf"/>
          <p:cNvPicPr>
            <a:picLocks noChangeAspect="1" noChangeArrowheads="1"/>
          </p:cNvPicPr>
          <p:nvPr/>
        </p:nvPicPr>
        <p:blipFill>
          <a:blip r:embed="rId3" cstate="print"/>
          <a:srcRect/>
          <a:stretch>
            <a:fillRect/>
          </a:stretch>
        </p:blipFill>
        <p:spPr bwMode="auto">
          <a:xfrm>
            <a:off x="7786710" y="142852"/>
            <a:ext cx="1101123" cy="979048"/>
          </a:xfrm>
          <a:prstGeom prst="rect">
            <a:avLst/>
          </a:prstGeom>
          <a:noFill/>
        </p:spPr>
      </p:pic>
      <p:grpSp>
        <p:nvGrpSpPr>
          <p:cNvPr id="8" name="Group 4"/>
          <p:cNvGrpSpPr>
            <a:grpSpLocks/>
          </p:cNvGrpSpPr>
          <p:nvPr/>
        </p:nvGrpSpPr>
        <p:grpSpPr bwMode="auto">
          <a:xfrm>
            <a:off x="5072066" y="2714620"/>
            <a:ext cx="2660644" cy="3771905"/>
            <a:chOff x="3152" y="1480"/>
            <a:chExt cx="1944" cy="2606"/>
          </a:xfrm>
        </p:grpSpPr>
        <p:pic>
          <p:nvPicPr>
            <p:cNvPr id="9" name="Picture 5"/>
            <p:cNvPicPr>
              <a:picLocks noChangeAspect="1" noChangeArrowheads="1"/>
            </p:cNvPicPr>
            <p:nvPr/>
          </p:nvPicPr>
          <p:blipFill>
            <a:blip r:embed="rId4" cstate="print"/>
            <a:srcRect/>
            <a:stretch>
              <a:fillRect/>
            </a:stretch>
          </p:blipFill>
          <p:spPr bwMode="auto">
            <a:xfrm>
              <a:off x="3152" y="1480"/>
              <a:ext cx="1945" cy="2607"/>
            </a:xfrm>
            <a:prstGeom prst="rect">
              <a:avLst/>
            </a:prstGeom>
            <a:noFill/>
            <a:ln w="9525">
              <a:noFill/>
              <a:round/>
              <a:headEnd/>
              <a:tailEnd/>
            </a:ln>
            <a:effectLst/>
          </p:spPr>
        </p:pic>
        <p:sp>
          <p:nvSpPr>
            <p:cNvPr id="10" name="Text Box 6"/>
            <p:cNvSpPr txBox="1">
              <a:spLocks noChangeArrowheads="1"/>
            </p:cNvSpPr>
            <p:nvPr/>
          </p:nvSpPr>
          <p:spPr bwMode="auto">
            <a:xfrm>
              <a:off x="3152" y="1480"/>
              <a:ext cx="1945" cy="2607"/>
            </a:xfrm>
            <a:prstGeom prst="rect">
              <a:avLst/>
            </a:prstGeom>
            <a:noFill/>
            <a:ln w="9525">
              <a:noFill/>
              <a:round/>
              <a:headEnd/>
              <a:tailEnd/>
            </a:ln>
            <a:effectLst/>
          </p:spPr>
          <p:txBody>
            <a:bodyPr wrap="none" anchor="ctr"/>
            <a:lstStyle/>
            <a:p>
              <a:endParaRPr lang="es-ES"/>
            </a:p>
          </p:txBody>
        </p:sp>
      </p:grpSp>
      <p:pic>
        <p:nvPicPr>
          <p:cNvPr id="11" name="Picture 7"/>
          <p:cNvPicPr>
            <a:picLocks noChangeAspect="1" noChangeArrowheads="1"/>
          </p:cNvPicPr>
          <p:nvPr/>
        </p:nvPicPr>
        <p:blipFill>
          <a:blip r:embed="rId5" cstate="print">
            <a:lum bright="18000" contrast="-12000"/>
          </a:blip>
          <a:srcRect/>
          <a:stretch>
            <a:fillRect/>
          </a:stretch>
        </p:blipFill>
        <p:spPr bwMode="auto">
          <a:xfrm>
            <a:off x="7235825" y="2714621"/>
            <a:ext cx="1512888" cy="3768372"/>
          </a:xfrm>
          <a:prstGeom prst="rect">
            <a:avLst/>
          </a:prstGeom>
          <a:noFill/>
          <a:ln w="9525">
            <a:noFill/>
            <a:round/>
            <a:headEnd/>
            <a:tailEnd/>
          </a:ln>
          <a:effectLst/>
        </p:spPr>
      </p:pic>
      <p:sp>
        <p:nvSpPr>
          <p:cNvPr id="12" name="Text Box 8"/>
          <p:cNvSpPr txBox="1">
            <a:spLocks noChangeArrowheads="1"/>
          </p:cNvSpPr>
          <p:nvPr/>
        </p:nvSpPr>
        <p:spPr bwMode="auto">
          <a:xfrm>
            <a:off x="7215206" y="2714620"/>
            <a:ext cx="1384300" cy="460375"/>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b="1" dirty="0">
                <a:solidFill>
                  <a:srgbClr val="FC0128"/>
                </a:solidFill>
                <a:latin typeface="Arial" charset="0"/>
              </a:rPr>
              <a:t>¡O… no!</a:t>
            </a:r>
          </a:p>
        </p:txBody>
      </p:sp>
      <p:sp>
        <p:nvSpPr>
          <p:cNvPr id="13" name="Text Box 9"/>
          <p:cNvSpPr txBox="1">
            <a:spLocks noChangeArrowheads="1"/>
          </p:cNvSpPr>
          <p:nvPr/>
        </p:nvSpPr>
        <p:spPr bwMode="auto">
          <a:xfrm>
            <a:off x="928662" y="2864703"/>
            <a:ext cx="3527425" cy="3803222"/>
          </a:xfrm>
          <a:prstGeom prst="rect">
            <a:avLst/>
          </a:prstGeom>
          <a:noFill/>
          <a:ln w="9525">
            <a:noFill/>
            <a:round/>
            <a:headEnd/>
            <a:tailEnd/>
          </a:ln>
          <a:effec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dirty="0">
                <a:solidFill>
                  <a:srgbClr val="FF0000"/>
                </a:solidFill>
              </a:rPr>
              <a:t>“No hay viento favorable para el que no sabe adónde </a:t>
            </a:r>
            <a:r>
              <a:rPr lang="es-ES_tradnl" dirty="0" smtClean="0">
                <a:solidFill>
                  <a:srgbClr val="FF0000"/>
                </a:solidFill>
              </a:rPr>
              <a:t>va”</a:t>
            </a:r>
            <a:endParaRPr lang="es-ES_tradnl" dirty="0">
              <a:solidFill>
                <a:srgbClr val="FF0000"/>
              </a:solidFill>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400" dirty="0">
                <a:solidFill>
                  <a:srgbClr val="FF0000"/>
                </a:solidFill>
              </a:rPr>
              <a:t>		             Séneca</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700" dirty="0">
              <a:solidFill>
                <a:srgbClr val="FF0000"/>
              </a:solidFill>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dirty="0">
                <a:solidFill>
                  <a:srgbClr val="FF0000"/>
                </a:solidFill>
              </a:rPr>
              <a:t>“No hay ningún viento favorable para el que no sabe a qué puerto se </a:t>
            </a:r>
            <a:r>
              <a:rPr lang="es-ES_tradnl" dirty="0" smtClean="0">
                <a:solidFill>
                  <a:srgbClr val="FF0000"/>
                </a:solidFill>
              </a:rPr>
              <a:t>dirige”</a:t>
            </a:r>
            <a:endParaRPr lang="es-ES_tradnl" dirty="0">
              <a:solidFill>
                <a:srgbClr val="FF0000"/>
              </a:solidFill>
            </a:endParaRP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400" dirty="0" err="1">
                <a:solidFill>
                  <a:srgbClr val="FF0000"/>
                </a:solidFill>
              </a:rPr>
              <a:t>Shopenhauer</a:t>
            </a:r>
            <a:endParaRPr lang="es-ES_tradnl" sz="1400" dirty="0">
              <a:solidFill>
                <a:srgbClr val="FF0000"/>
              </a:solidFill>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700" dirty="0">
              <a:solidFill>
                <a:srgbClr val="FF0000"/>
              </a:solidFill>
              <a:cs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dirty="0">
                <a:solidFill>
                  <a:srgbClr val="FF0000"/>
                </a:solidFill>
                <a:cs typeface="Arial" charset="0"/>
              </a:rPr>
              <a:t>“Si no sabes a dónde vas, cualquier camino es bueno”</a:t>
            </a: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400" dirty="0">
                <a:solidFill>
                  <a:srgbClr val="FF0000"/>
                </a:solidFill>
                <a:cs typeface="Arial" charset="0"/>
              </a:rPr>
              <a:t>Lewis Carroll</a:t>
            </a: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700" dirty="0">
              <a:solidFill>
                <a:srgbClr val="FF0000"/>
              </a:solidFill>
              <a:cs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dirty="0">
                <a:solidFill>
                  <a:srgbClr val="FF0000"/>
                </a:solidFill>
              </a:rPr>
              <a:t>“Para un velero sin rumbo cualquier viento le es  </a:t>
            </a:r>
            <a:r>
              <a:rPr lang="es-ES_tradnl" dirty="0" smtClean="0">
                <a:solidFill>
                  <a:srgbClr val="FF0000"/>
                </a:solidFill>
              </a:rPr>
              <a:t>favorable”</a:t>
            </a:r>
            <a:endParaRPr lang="es-ES_tradnl" dirty="0">
              <a:solidFill>
                <a:srgbClr val="FF0000"/>
              </a:solidFill>
            </a:endParaRPr>
          </a:p>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400" dirty="0">
                <a:solidFill>
                  <a:srgbClr val="FF0000"/>
                </a:solidFill>
              </a:rPr>
              <a:t>Stephen </a:t>
            </a:r>
            <a:r>
              <a:rPr lang="es-ES_tradnl" sz="1400" dirty="0" err="1">
                <a:solidFill>
                  <a:srgbClr val="FF0000"/>
                </a:solidFill>
              </a:rPr>
              <a:t>Covey</a:t>
            </a:r>
            <a:endParaRPr lang="es-ES_tradnl" sz="1400" dirty="0">
              <a:solidFill>
                <a:srgbClr val="FF0000"/>
              </a:solidFill>
            </a:endParaRPr>
          </a:p>
        </p:txBody>
      </p:sp>
    </p:spTree>
    <p:extLst>
      <p:ext uri="{BB962C8B-B14F-4D97-AF65-F5344CB8AC3E}">
        <p14:creationId xmlns:p14="http://schemas.microsoft.com/office/powerpoint/2010/main" val="250457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additive="repl">
                                        <p:cTn id="6" dur="1" fill="hold">
                                          <p:stCondLst>
                                            <p:cond delay="0"/>
                                          </p:stCondLst>
                                        </p:cTn>
                                        <p:tgtEl>
                                          <p:spTgt spid="13"/>
                                        </p:tgtEl>
                                        <p:attrNameLst>
                                          <p:attrName>style.visibility</p:attrName>
                                        </p:attrNameLst>
                                      </p:cBhvr>
                                      <p:to>
                                        <p:strVal val="visible"/>
                                      </p:to>
                                    </p:set>
                                    <p:animEffect transition="in" filter="wipe(up)">
                                      <p:cBhvr additive="repl">
                                        <p:cTn id="7" dur="1000"/>
                                        <p:tgtEl>
                                          <p:spTgt spid="13"/>
                                        </p:tgtEl>
                                      </p:cBhvr>
                                    </p:animEffect>
                                  </p:childTnLst>
                                </p:cTn>
                              </p:par>
                            </p:childTnLst>
                          </p:cTn>
                        </p:par>
                        <p:par>
                          <p:cTn id="8" fill="hold">
                            <p:stCondLst>
                              <p:cond delay="1000"/>
                            </p:stCondLst>
                            <p:childTnLst>
                              <p:par>
                                <p:cTn id="9" presetID="10" presetClass="entr" fill="hold" nodeType="afterEffect">
                                  <p:stCondLst>
                                    <p:cond delay="0"/>
                                  </p:stCondLst>
                                  <p:childTnLst>
                                    <p:set>
                                      <p:cBhvr additive="repl">
                                        <p:cTn id="10" dur="1" fill="hold">
                                          <p:stCondLst>
                                            <p:cond delay="0"/>
                                          </p:stCondLst>
                                        </p:cTn>
                                        <p:tgtEl>
                                          <p:spTgt spid="8"/>
                                        </p:tgtEl>
                                        <p:attrNameLst>
                                          <p:attrName>style.visibility</p:attrName>
                                        </p:attrNameLst>
                                      </p:cBhvr>
                                      <p:to>
                                        <p:strVal val="visible"/>
                                      </p:to>
                                    </p:set>
                                    <p:animEffect transition="in" filter="fade">
                                      <p:cBhvr additive="repl">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additive="repl">
                                        <p:cTn id="15" dur="1" fill="hold">
                                          <p:stCondLst>
                                            <p:cond delay="0"/>
                                          </p:stCondLst>
                                        </p:cTn>
                                        <p:tgtEl>
                                          <p:spTgt spid="12"/>
                                        </p:tgtEl>
                                        <p:attrNameLst>
                                          <p:attrName>style.visibility</p:attrName>
                                        </p:attrNameLst>
                                      </p:cBhvr>
                                      <p:to>
                                        <p:strVal val="visible"/>
                                      </p:to>
                                    </p:set>
                                    <p:animEffect transition="in" filter="wipe(left)">
                                      <p:cBhvr additive="repl">
                                        <p:cTn id="16" dur="1000"/>
                                        <p:tgtEl>
                                          <p:spTgt spid="12"/>
                                        </p:tgtEl>
                                      </p:cBhvr>
                                    </p:animEffect>
                                  </p:childTnLst>
                                </p:cTn>
                              </p:par>
                            </p:childTnLst>
                          </p:cTn>
                        </p:par>
                        <p:par>
                          <p:cTn id="17" fill="hold">
                            <p:stCondLst>
                              <p:cond delay="1000"/>
                            </p:stCondLst>
                            <p:childTnLst>
                              <p:par>
                                <p:cTn id="18" presetID="9" presetClass="entr" fill="hold" nodeType="afterEffect">
                                  <p:stCondLst>
                                    <p:cond delay="0"/>
                                  </p:stCondLst>
                                  <p:childTnLst>
                                    <p:set>
                                      <p:cBhvr additive="repl">
                                        <p:cTn id="19" dur="1" fill="hold">
                                          <p:stCondLst>
                                            <p:cond delay="0"/>
                                          </p:stCondLst>
                                        </p:cTn>
                                        <p:tgtEl>
                                          <p:spTgt spid="11"/>
                                        </p:tgtEl>
                                        <p:attrNameLst>
                                          <p:attrName>style.visibility</p:attrName>
                                        </p:attrNameLst>
                                      </p:cBhvr>
                                      <p:to>
                                        <p:strVal val="visible"/>
                                      </p:to>
                                    </p:set>
                                    <p:animEffect transition="in" filter="dissolve">
                                      <p:cBhvr additive="repl">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4"/>
            <a:ext cx="7329510" cy="914400"/>
          </a:xfrm>
        </p:spPr>
        <p:txBody>
          <a:bodyPr/>
          <a:lstStyle/>
          <a:p>
            <a:r>
              <a:rPr lang="es-ES" dirty="0" smtClean="0"/>
              <a:t>Dirección estratégica</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63</a:t>
            </a:fld>
            <a:endParaRPr lang="es-ES"/>
          </a:p>
        </p:txBody>
      </p:sp>
      <p:sp>
        <p:nvSpPr>
          <p:cNvPr id="6" name="AutoShape 1"/>
          <p:cNvSpPr>
            <a:spLocks noChangeArrowheads="1"/>
          </p:cNvSpPr>
          <p:nvPr/>
        </p:nvSpPr>
        <p:spPr bwMode="auto">
          <a:xfrm>
            <a:off x="4859338" y="1412875"/>
            <a:ext cx="2362200" cy="21209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alpha val="50000"/>
            </a:srgbClr>
          </a:solidFill>
          <a:ln w="9360">
            <a:miter lim="800000"/>
            <a:headEnd/>
            <a:tailEnd/>
          </a:ln>
          <a:effectLst/>
          <a:scene3d>
            <a:camera prst="legacyPerspectiveFront">
              <a:rot lat="20099991" lon="1500000" rev="0"/>
            </a:camera>
            <a:lightRig rig="legacyFlat4" dir="b"/>
          </a:scene3d>
          <a:sp3d extrusionH="430200" prstMaterial="legacyMatte">
            <a:bevelT w="13500" h="13500" prst="angle"/>
            <a:bevelB w="13500" h="13500" prst="angle"/>
            <a:extrusionClr>
              <a:srgbClr val="C0C0C0"/>
            </a:extrusionClr>
          </a:sp3d>
        </p:spPr>
        <p:txBody>
          <a:bodyPr wrap="none" anchor="ctr">
            <a:flatTx/>
          </a:bodyPr>
          <a:lstStyle/>
          <a:p>
            <a:endParaRPr lang="es-ES"/>
          </a:p>
        </p:txBody>
      </p:sp>
      <p:sp>
        <p:nvSpPr>
          <p:cNvPr id="7" name="AutoShape 2"/>
          <p:cNvSpPr>
            <a:spLocks noChangeArrowheads="1"/>
          </p:cNvSpPr>
          <p:nvPr/>
        </p:nvSpPr>
        <p:spPr bwMode="auto">
          <a:xfrm>
            <a:off x="3059113" y="2924175"/>
            <a:ext cx="1939925" cy="17272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alpha val="50000"/>
            </a:srgbClr>
          </a:solidFill>
          <a:ln w="9360">
            <a:miter lim="800000"/>
            <a:headEnd/>
            <a:tailEnd/>
          </a:ln>
          <a:effectLst/>
          <a:scene3d>
            <a:camera prst="legacyPerspectiveFront">
              <a:rot lat="20099991" lon="1500000" rev="0"/>
            </a:camera>
            <a:lightRig rig="legacyFlat4" dir="b"/>
          </a:scene3d>
          <a:sp3d extrusionH="430200" prstMaterial="legacyMatte">
            <a:bevelT w="13500" h="13500" prst="angle"/>
            <a:bevelB w="13500" h="13500" prst="angle"/>
            <a:extrusionClr>
              <a:srgbClr val="C0C0C0"/>
            </a:extrusionClr>
          </a:sp3d>
        </p:spPr>
        <p:txBody>
          <a:bodyPr wrap="none" anchor="ctr">
            <a:flatTx/>
          </a:bodyPr>
          <a:lstStyle/>
          <a:p>
            <a:endParaRPr lang="es-ES"/>
          </a:p>
        </p:txBody>
      </p:sp>
      <p:sp>
        <p:nvSpPr>
          <p:cNvPr id="8" name="Oval 3"/>
          <p:cNvSpPr>
            <a:spLocks noChangeArrowheads="1"/>
          </p:cNvSpPr>
          <p:nvPr/>
        </p:nvSpPr>
        <p:spPr bwMode="auto">
          <a:xfrm>
            <a:off x="1066800" y="990600"/>
            <a:ext cx="7848600" cy="5638800"/>
          </a:xfrm>
          <a:prstGeom prst="ellipse">
            <a:avLst/>
          </a:prstGeom>
          <a:noFill/>
          <a:ln w="63360">
            <a:solidFill>
              <a:schemeClr val="accent3">
                <a:lumMod val="60000"/>
                <a:lumOff val="40000"/>
              </a:schemeClr>
            </a:solidFill>
            <a:prstDash val="sysDot"/>
            <a:miter lim="800000"/>
            <a:headEnd/>
            <a:tailEnd/>
          </a:ln>
          <a:effectLst/>
        </p:spPr>
        <p:txBody>
          <a:bodyPr wrap="none" anchor="ctr"/>
          <a:lstStyle/>
          <a:p>
            <a:endParaRPr lang="es-ES"/>
          </a:p>
        </p:txBody>
      </p:sp>
      <p:sp>
        <p:nvSpPr>
          <p:cNvPr id="9" name="AutoShape 4"/>
          <p:cNvSpPr>
            <a:spLocks noChangeArrowheads="1"/>
          </p:cNvSpPr>
          <p:nvPr/>
        </p:nvSpPr>
        <p:spPr bwMode="auto">
          <a:xfrm rot="2640000">
            <a:off x="7240588" y="1744663"/>
            <a:ext cx="1454150" cy="576262"/>
          </a:xfrm>
          <a:prstGeom prst="rightArrow">
            <a:avLst>
              <a:gd name="adj1" fmla="val 50000"/>
              <a:gd name="adj2" fmla="val 37442"/>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0" name="AutoShape 5"/>
          <p:cNvSpPr>
            <a:spLocks noChangeArrowheads="1"/>
          </p:cNvSpPr>
          <p:nvPr/>
        </p:nvSpPr>
        <p:spPr bwMode="auto">
          <a:xfrm rot="7920000">
            <a:off x="7523163" y="5078412"/>
            <a:ext cx="1366838" cy="576263"/>
          </a:xfrm>
          <a:prstGeom prst="rightArrow">
            <a:avLst>
              <a:gd name="adj1" fmla="val 50000"/>
              <a:gd name="adj2" fmla="val 37489"/>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1" name="AutoShape 6"/>
          <p:cNvSpPr>
            <a:spLocks noChangeArrowheads="1"/>
          </p:cNvSpPr>
          <p:nvPr/>
        </p:nvSpPr>
        <p:spPr bwMode="auto">
          <a:xfrm rot="13560000">
            <a:off x="1230313" y="5154612"/>
            <a:ext cx="1265238" cy="576263"/>
          </a:xfrm>
          <a:prstGeom prst="rightArrow">
            <a:avLst>
              <a:gd name="adj1" fmla="val 50000"/>
              <a:gd name="adj2" fmla="val 37437"/>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2" name="AutoShape 7"/>
          <p:cNvSpPr>
            <a:spLocks noChangeArrowheads="1"/>
          </p:cNvSpPr>
          <p:nvPr/>
        </p:nvSpPr>
        <p:spPr bwMode="auto">
          <a:xfrm rot="19140000">
            <a:off x="1227138" y="1892300"/>
            <a:ext cx="1228725" cy="576263"/>
          </a:xfrm>
          <a:prstGeom prst="rightArrow">
            <a:avLst>
              <a:gd name="adj1" fmla="val 50000"/>
              <a:gd name="adj2" fmla="val 37452"/>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3" name="AutoShape 8"/>
          <p:cNvSpPr>
            <a:spLocks noChangeArrowheads="1"/>
          </p:cNvSpPr>
          <p:nvPr/>
        </p:nvSpPr>
        <p:spPr bwMode="auto">
          <a:xfrm rot="10800000">
            <a:off x="4216400" y="6269038"/>
            <a:ext cx="1560513" cy="592137"/>
          </a:xfrm>
          <a:prstGeom prst="rightArrow">
            <a:avLst>
              <a:gd name="adj1" fmla="val 50000"/>
              <a:gd name="adj2" fmla="val 37481"/>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4" name="AutoShape 9"/>
          <p:cNvSpPr>
            <a:spLocks noChangeArrowheads="1"/>
          </p:cNvSpPr>
          <p:nvPr/>
        </p:nvSpPr>
        <p:spPr bwMode="auto">
          <a:xfrm>
            <a:off x="4429125" y="714375"/>
            <a:ext cx="1346200" cy="592138"/>
          </a:xfrm>
          <a:prstGeom prst="rightArrow">
            <a:avLst>
              <a:gd name="adj1" fmla="val 50000"/>
              <a:gd name="adj2" fmla="val 37470"/>
            </a:avLst>
          </a:prstGeom>
          <a:solidFill>
            <a:schemeClr val="accent3">
              <a:lumMod val="75000"/>
            </a:schemeClr>
          </a:solidFill>
          <a:ln w="12600">
            <a:solidFill>
              <a:srgbClr val="000000"/>
            </a:solidFill>
            <a:miter lim="800000"/>
            <a:headEnd/>
            <a:tailEnd/>
          </a:ln>
          <a:effectLst/>
        </p:spPr>
        <p:txBody>
          <a:bodyPr wrap="none" anchor="ctr"/>
          <a:lstStyle/>
          <a:p>
            <a:endParaRPr lang="es-ES"/>
          </a:p>
        </p:txBody>
      </p:sp>
      <p:sp>
        <p:nvSpPr>
          <p:cNvPr id="15" name="WordArt 10"/>
          <p:cNvSpPr>
            <a:spLocks noChangeArrowheads="1" noChangeShapeType="1" noTextEdit="1"/>
          </p:cNvSpPr>
          <p:nvPr/>
        </p:nvSpPr>
        <p:spPr bwMode="auto">
          <a:xfrm>
            <a:off x="1143000" y="3276600"/>
            <a:ext cx="2781300" cy="561975"/>
          </a:xfrm>
          <a:prstGeom prst="rect">
            <a:avLst/>
          </a:prstGeom>
        </p:spPr>
        <p:txBody>
          <a:bodyPr wrap="none" fromWordArt="1">
            <a:prstTxWarp prst="textPlain">
              <a:avLst>
                <a:gd name="adj" fmla="val 50000"/>
              </a:avLst>
            </a:prstTxWarp>
          </a:bodyPr>
          <a:lstStyle/>
          <a:p>
            <a:pPr algn="ctr"/>
            <a:r>
              <a:rPr lang="es-ES" sz="3600" b="1" i="1" kern="10" dirty="0">
                <a:ln w="9360">
                  <a:solidFill>
                    <a:srgbClr val="000000"/>
                  </a:solidFill>
                  <a:miter lim="800000"/>
                  <a:headEnd/>
                  <a:tailEnd/>
                </a:ln>
                <a:solidFill>
                  <a:srgbClr val="FFFF00"/>
                </a:solidFill>
                <a:latin typeface="Arial Black"/>
              </a:rPr>
              <a:t>EVALUACIÓN</a:t>
            </a:r>
          </a:p>
        </p:txBody>
      </p:sp>
      <p:sp>
        <p:nvSpPr>
          <p:cNvPr id="16" name="WordArt 11"/>
          <p:cNvSpPr>
            <a:spLocks noChangeArrowheads="1" noChangeShapeType="1" noTextEdit="1"/>
          </p:cNvSpPr>
          <p:nvPr/>
        </p:nvSpPr>
        <p:spPr bwMode="auto">
          <a:xfrm>
            <a:off x="4284663" y="1989138"/>
            <a:ext cx="3455987" cy="571500"/>
          </a:xfrm>
          <a:prstGeom prst="rect">
            <a:avLst/>
          </a:prstGeom>
        </p:spPr>
        <p:txBody>
          <a:bodyPr wrap="none" fromWordArt="1">
            <a:prstTxWarp prst="textPlain">
              <a:avLst>
                <a:gd name="adj" fmla="val 50000"/>
              </a:avLst>
            </a:prstTxWarp>
          </a:bodyPr>
          <a:lstStyle/>
          <a:p>
            <a:pPr algn="ctr"/>
            <a:r>
              <a:rPr lang="es-ES" sz="3600" b="1" i="1" kern="10" dirty="0">
                <a:ln w="9360">
                  <a:solidFill>
                    <a:srgbClr val="000000"/>
                  </a:solidFill>
                  <a:miter lim="800000"/>
                  <a:headEnd/>
                  <a:tailEnd/>
                </a:ln>
                <a:solidFill>
                  <a:srgbClr val="FFFF00"/>
                </a:solidFill>
                <a:latin typeface="Arial Black"/>
              </a:rPr>
              <a:t>PLANIFICACIÓN</a:t>
            </a:r>
          </a:p>
        </p:txBody>
      </p:sp>
      <p:sp>
        <p:nvSpPr>
          <p:cNvPr id="17" name="AutoShape 13"/>
          <p:cNvSpPr>
            <a:spLocks noChangeArrowheads="1"/>
          </p:cNvSpPr>
          <p:nvPr/>
        </p:nvSpPr>
        <p:spPr bwMode="auto">
          <a:xfrm>
            <a:off x="3924300" y="3141663"/>
            <a:ext cx="2990850" cy="295275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alpha val="50000"/>
            </a:srgbClr>
          </a:solidFill>
          <a:ln w="9360">
            <a:miter lim="800000"/>
            <a:headEnd/>
            <a:tailEnd/>
          </a:ln>
          <a:effectLst/>
          <a:scene3d>
            <a:camera prst="legacyPerspectiveFront">
              <a:rot lat="20099991" lon="1500000" rev="0"/>
            </a:camera>
            <a:lightRig rig="legacyFlat4" dir="b"/>
          </a:scene3d>
          <a:sp3d extrusionH="430200" prstMaterial="legacyMatte">
            <a:bevelT w="13500" h="13500" prst="angle"/>
            <a:bevelB w="13500" h="13500" prst="angle"/>
            <a:extrusionClr>
              <a:srgbClr val="C0C0C0"/>
            </a:extrusionClr>
          </a:sp3d>
        </p:spPr>
        <p:txBody>
          <a:bodyPr wrap="none" anchor="ctr">
            <a:flatTx/>
          </a:bodyPr>
          <a:lstStyle/>
          <a:p>
            <a:endParaRPr lang="es-ES"/>
          </a:p>
        </p:txBody>
      </p:sp>
      <p:sp>
        <p:nvSpPr>
          <p:cNvPr id="18" name="WordArt 14"/>
          <p:cNvSpPr>
            <a:spLocks noChangeArrowheads="1" noChangeShapeType="1" noTextEdit="1"/>
          </p:cNvSpPr>
          <p:nvPr/>
        </p:nvSpPr>
        <p:spPr bwMode="auto">
          <a:xfrm>
            <a:off x="5508625" y="4797425"/>
            <a:ext cx="2554288" cy="571500"/>
          </a:xfrm>
          <a:prstGeom prst="rect">
            <a:avLst/>
          </a:prstGeom>
        </p:spPr>
        <p:txBody>
          <a:bodyPr wrap="none" fromWordArt="1">
            <a:prstTxWarp prst="textPlain">
              <a:avLst>
                <a:gd name="adj" fmla="val 50000"/>
              </a:avLst>
            </a:prstTxWarp>
          </a:bodyPr>
          <a:lstStyle/>
          <a:p>
            <a:pPr algn="ctr"/>
            <a:r>
              <a:rPr lang="es-ES" sz="3600" i="1" kern="10" dirty="0">
                <a:ln w="9360">
                  <a:solidFill>
                    <a:srgbClr val="000000"/>
                  </a:solidFill>
                  <a:miter lim="800000"/>
                  <a:headEnd/>
                  <a:tailEnd/>
                </a:ln>
                <a:solidFill>
                  <a:srgbClr val="FFFF00"/>
                </a:solidFill>
                <a:latin typeface="Arial Black"/>
              </a:rPr>
              <a:t>EJECUCIÓN</a:t>
            </a:r>
          </a:p>
        </p:txBody>
      </p:sp>
      <p:pic>
        <p:nvPicPr>
          <p:cNvPr id="19" name="Picture 15"/>
          <p:cNvPicPr>
            <a:picLocks noChangeAspect="1" noChangeArrowheads="1"/>
          </p:cNvPicPr>
          <p:nvPr/>
        </p:nvPicPr>
        <p:blipFill>
          <a:blip r:embed="rId3" cstate="print"/>
          <a:srcRect/>
          <a:stretch>
            <a:fillRect/>
          </a:stretch>
        </p:blipFill>
        <p:spPr bwMode="auto">
          <a:xfrm>
            <a:off x="3995738" y="2636838"/>
            <a:ext cx="2292350" cy="2092325"/>
          </a:xfrm>
          <a:prstGeom prst="rect">
            <a:avLst/>
          </a:prstGeom>
          <a:noFill/>
          <a:ln w="9360">
            <a:noFill/>
            <a:miter lim="800000"/>
            <a:headEnd/>
            <a:tailEnd/>
          </a:ln>
          <a:effectLst/>
        </p:spPr>
      </p:pic>
      <p:sp>
        <p:nvSpPr>
          <p:cNvPr id="20" name="Text Box 16"/>
          <p:cNvSpPr txBox="1">
            <a:spLocks noChangeArrowheads="1"/>
          </p:cNvSpPr>
          <p:nvPr/>
        </p:nvSpPr>
        <p:spPr bwMode="auto">
          <a:xfrm>
            <a:off x="5099050" y="4292600"/>
            <a:ext cx="1114425" cy="368300"/>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800">
                <a:solidFill>
                  <a:srgbClr val="000000"/>
                </a:solidFill>
                <a:latin typeface="Bodoni MT" pitchFamily="16" charset="0"/>
              </a:rPr>
              <a:t>E.Deming</a:t>
            </a:r>
          </a:p>
        </p:txBody>
      </p:sp>
    </p:spTree>
    <p:extLst>
      <p:ext uri="{BB962C8B-B14F-4D97-AF65-F5344CB8AC3E}">
        <p14:creationId xmlns:p14="http://schemas.microsoft.com/office/powerpoint/2010/main" val="241480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additive="repl">
                                        <p:cTn id="6" dur="1" fill="hold">
                                          <p:stCondLst>
                                            <p:cond delay="0"/>
                                          </p:stCondLst>
                                        </p:cTn>
                                        <p:tgtEl>
                                          <p:spTgt spid="14"/>
                                        </p:tgtEl>
                                        <p:attrNameLst>
                                          <p:attrName>style.visibility</p:attrName>
                                        </p:attrNameLst>
                                      </p:cBhvr>
                                      <p:to>
                                        <p:strVal val="visible"/>
                                      </p:to>
                                    </p:set>
                                    <p:animEffect transition="in" filter="wipe(left)">
                                      <p:cBhvr additive="repl">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additive="repl">
                                        <p:cTn id="10" dur="1" fill="hold">
                                          <p:stCondLst>
                                            <p:cond delay="0"/>
                                          </p:stCondLst>
                                        </p:cTn>
                                        <p:tgtEl>
                                          <p:spTgt spid="9"/>
                                        </p:tgtEl>
                                        <p:attrNameLst>
                                          <p:attrName>style.visibility</p:attrName>
                                        </p:attrNameLst>
                                      </p:cBhvr>
                                      <p:to>
                                        <p:strVal val="visible"/>
                                      </p:to>
                                    </p:set>
                                    <p:animEffect transition="in" filter="wipe(up)">
                                      <p:cBhvr additive="repl">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additive="repl">
                                        <p:cTn id="14" dur="1" fill="hold">
                                          <p:stCondLst>
                                            <p:cond delay="0"/>
                                          </p:stCondLst>
                                        </p:cTn>
                                        <p:tgtEl>
                                          <p:spTgt spid="10"/>
                                        </p:tgtEl>
                                        <p:attrNameLst>
                                          <p:attrName>style.visibility</p:attrName>
                                        </p:attrNameLst>
                                      </p:cBhvr>
                                      <p:to>
                                        <p:strVal val="visible"/>
                                      </p:to>
                                    </p:set>
                                    <p:animEffect transition="in" filter="wipe(up)">
                                      <p:cBhvr additive="repl">
                                        <p:cTn id="15" dur="500"/>
                                        <p:tgtEl>
                                          <p:spTgt spid="1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additive="repl">
                                        <p:cTn id="18" dur="1" fill="hold">
                                          <p:stCondLst>
                                            <p:cond delay="0"/>
                                          </p:stCondLst>
                                        </p:cTn>
                                        <p:tgtEl>
                                          <p:spTgt spid="13"/>
                                        </p:tgtEl>
                                        <p:attrNameLst>
                                          <p:attrName>style.visibility</p:attrName>
                                        </p:attrNameLst>
                                      </p:cBhvr>
                                      <p:to>
                                        <p:strVal val="visible"/>
                                      </p:to>
                                    </p:set>
                                    <p:animEffect transition="in" filter="wipe(right)">
                                      <p:cBhvr additive="repl">
                                        <p:cTn id="19" dur="500"/>
                                        <p:tgtEl>
                                          <p:spTgt spid="1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additive="repl">
                                        <p:cTn id="22" dur="1" fill="hold">
                                          <p:stCondLst>
                                            <p:cond delay="0"/>
                                          </p:stCondLst>
                                        </p:cTn>
                                        <p:tgtEl>
                                          <p:spTgt spid="11"/>
                                        </p:tgtEl>
                                        <p:attrNameLst>
                                          <p:attrName>style.visibility</p:attrName>
                                        </p:attrNameLst>
                                      </p:cBhvr>
                                      <p:to>
                                        <p:strVal val="visible"/>
                                      </p:to>
                                    </p:set>
                                    <p:animEffect transition="in" filter="wipe(down)">
                                      <p:cBhvr additive="repl">
                                        <p:cTn id="23" dur="500"/>
                                        <p:tgtEl>
                                          <p:spTgt spid="1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additive="repl">
                                        <p:cTn id="26" dur="1" fill="hold">
                                          <p:stCondLst>
                                            <p:cond delay="0"/>
                                          </p:stCondLst>
                                        </p:cTn>
                                        <p:tgtEl>
                                          <p:spTgt spid="12"/>
                                        </p:tgtEl>
                                        <p:attrNameLst>
                                          <p:attrName>style.visibility</p:attrName>
                                        </p:attrNameLst>
                                      </p:cBhvr>
                                      <p:to>
                                        <p:strVal val="visible"/>
                                      </p:to>
                                    </p:set>
                                    <p:animEffect transition="in" filter="wipe(down)">
                                      <p:cBhvr additive="repl">
                                        <p:cTn id="27" dur="500"/>
                                        <p:tgtEl>
                                          <p:spTgt spid="12"/>
                                        </p:tgtEl>
                                      </p:cBhvr>
                                    </p:animEffect>
                                  </p:childTnLst>
                                </p:cTn>
                              </p:par>
                            </p:childTnLst>
                          </p:cTn>
                        </p:par>
                        <p:par>
                          <p:cTn id="28" fill="hold">
                            <p:stCondLst>
                              <p:cond delay="3000"/>
                            </p:stCondLst>
                            <p:childTnLst>
                              <p:par>
                                <p:cTn id="29" presetID="21" presetClass="entr" presetSubtype="4" fill="hold" grpId="0" nodeType="afterEffect">
                                  <p:stCondLst>
                                    <p:cond delay="0"/>
                                  </p:stCondLst>
                                  <p:childTnLst>
                                    <p:set>
                                      <p:cBhvr additive="repl">
                                        <p:cTn id="30" dur="1" fill="hold">
                                          <p:stCondLst>
                                            <p:cond delay="0"/>
                                          </p:stCondLst>
                                        </p:cTn>
                                        <p:tgtEl>
                                          <p:spTgt spid="8"/>
                                        </p:tgtEl>
                                        <p:attrNameLst>
                                          <p:attrName>style.visibility</p:attrName>
                                        </p:attrNameLst>
                                      </p:cBhvr>
                                      <p:to>
                                        <p:strVal val="visible"/>
                                      </p:to>
                                    </p:set>
                                    <p:animEffect transition="in" filter="wheel(4)">
                                      <p:cBhvr additive="repl">
                                        <p:cTn id="31" dur="2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fill="hold" nodeType="clickEffect">
                                  <p:stCondLst>
                                    <p:cond delay="0"/>
                                  </p:stCondLst>
                                  <p:childTnLst>
                                    <p:set>
                                      <p:cBhvr additive="repl">
                                        <p:cTn id="35" dur="1" fill="hold">
                                          <p:stCondLst>
                                            <p:cond delay="0"/>
                                          </p:stCondLst>
                                        </p:cTn>
                                        <p:tgtEl>
                                          <p:spTgt spid="19"/>
                                        </p:tgtEl>
                                        <p:attrNameLst>
                                          <p:attrName>style.visibility</p:attrName>
                                        </p:attrNameLst>
                                      </p:cBhvr>
                                      <p:to>
                                        <p:strVal val="visible"/>
                                      </p:to>
                                    </p:set>
                                    <p:animEffect transition="in" filter="dissolve">
                                      <p:cBhvr additive="repl">
                                        <p:cTn id="36" dur="500"/>
                                        <p:tgtEl>
                                          <p:spTgt spid="19"/>
                                        </p:tgtEl>
                                      </p:cBhvr>
                                    </p:animEffect>
                                  </p:childTnLst>
                                </p:cTn>
                              </p:par>
                              <p:par>
                                <p:cTn id="37" presetID="9" presetClass="entr" fill="hold" nodeType="withEffect">
                                  <p:stCondLst>
                                    <p:cond delay="0"/>
                                  </p:stCondLst>
                                  <p:childTnLst>
                                    <p:set>
                                      <p:cBhvr additive="repl">
                                        <p:cTn id="38" dur="1" fill="hold">
                                          <p:stCondLst>
                                            <p:cond delay="0"/>
                                          </p:stCondLst>
                                        </p:cTn>
                                        <p:tgtEl>
                                          <p:spTgt spid="20"/>
                                        </p:tgtEl>
                                        <p:attrNameLst>
                                          <p:attrName>style.visibility</p:attrName>
                                        </p:attrNameLst>
                                      </p:cBhvr>
                                      <p:to>
                                        <p:strVal val="visible"/>
                                      </p:to>
                                    </p:set>
                                    <p:animEffect transition="in" filter="dissolve">
                                      <p:cBhvr additive="repl">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Calidad total y dirección estratégica</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64</a:t>
            </a:fld>
            <a:endParaRPr lang="es-ES"/>
          </a:p>
        </p:txBody>
      </p:sp>
      <p:sp>
        <p:nvSpPr>
          <p:cNvPr id="9" name="Rectangle 1"/>
          <p:cNvSpPr>
            <a:spLocks noChangeArrowheads="1"/>
          </p:cNvSpPr>
          <p:nvPr/>
        </p:nvSpPr>
        <p:spPr bwMode="auto">
          <a:xfrm>
            <a:off x="1835150" y="3857628"/>
            <a:ext cx="6192838" cy="2519362"/>
          </a:xfrm>
          <a:prstGeom prst="rect">
            <a:avLst/>
          </a:prstGeom>
          <a:solidFill>
            <a:srgbClr val="3399FF"/>
          </a:solidFill>
          <a:ln w="12600">
            <a:solidFill>
              <a:srgbClr val="000000"/>
            </a:solidFill>
            <a:miter lim="800000"/>
            <a:headEnd/>
            <a:tailEnd/>
          </a:ln>
          <a:effectLst/>
        </p:spPr>
        <p:txBody>
          <a:bodyPr wrap="none" anchor="ctr"/>
          <a:lstStyle/>
          <a:p>
            <a:endParaRPr lang="es-ES"/>
          </a:p>
        </p:txBody>
      </p:sp>
      <p:sp>
        <p:nvSpPr>
          <p:cNvPr id="10" name="Rectangle 2"/>
          <p:cNvSpPr>
            <a:spLocks noChangeArrowheads="1"/>
          </p:cNvSpPr>
          <p:nvPr/>
        </p:nvSpPr>
        <p:spPr bwMode="auto">
          <a:xfrm>
            <a:off x="1835150" y="1301757"/>
            <a:ext cx="6192838" cy="2519363"/>
          </a:xfrm>
          <a:prstGeom prst="rect">
            <a:avLst/>
          </a:prstGeom>
          <a:solidFill>
            <a:srgbClr val="FF3300"/>
          </a:solidFill>
          <a:ln w="12600">
            <a:solidFill>
              <a:srgbClr val="000000"/>
            </a:solidFill>
            <a:miter lim="800000"/>
            <a:headEnd/>
            <a:tailEnd/>
          </a:ln>
          <a:effectLst/>
        </p:spPr>
        <p:txBody>
          <a:bodyPr wrap="none" anchor="ctr"/>
          <a:lstStyle/>
          <a:p>
            <a:endParaRPr lang="es-ES"/>
          </a:p>
        </p:txBody>
      </p:sp>
      <p:sp>
        <p:nvSpPr>
          <p:cNvPr id="11" name="Rectangle 3"/>
          <p:cNvSpPr>
            <a:spLocks noChangeArrowheads="1"/>
          </p:cNvSpPr>
          <p:nvPr/>
        </p:nvSpPr>
        <p:spPr bwMode="auto">
          <a:xfrm>
            <a:off x="900113" y="4002090"/>
            <a:ext cx="8243887" cy="3262313"/>
          </a:xfrm>
          <a:prstGeom prst="rect">
            <a:avLst/>
          </a:prstGeom>
          <a:noFill/>
          <a:ln w="9525">
            <a:noFill/>
            <a:round/>
            <a:headEnd/>
            <a:tailEnd/>
          </a:ln>
          <a:effectLst/>
        </p:spPr>
        <p:txBody>
          <a:bodyPr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a:solidFill>
                <a:srgbClr val="FFFFFF"/>
              </a:solidFill>
              <a:latin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a:solidFill>
                  <a:srgbClr val="FFFFFF"/>
                </a:solidFill>
                <a:latin typeface="Arial" charset="0"/>
              </a:rPr>
              <a:t>Dirección Estratégica</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a:solidFill>
                <a:srgbClr val="FC0128"/>
              </a:solidFill>
              <a:latin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i="1">
                <a:solidFill>
                  <a:srgbClr val="FFFF00"/>
                </a:solidFill>
                <a:latin typeface="Arial" charset="0"/>
              </a:rPr>
              <a:t>“Do the right things”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i="1">
              <a:solidFill>
                <a:srgbClr val="FFFF00"/>
              </a:solidFill>
              <a:latin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b="1">
              <a:solidFill>
                <a:srgbClr val="033FD5"/>
              </a:solidFill>
              <a:latin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b="1">
              <a:solidFill>
                <a:srgbClr val="033FD5"/>
              </a:solidFill>
              <a:latin typeface="Arial" charset="0"/>
            </a:endParaRPr>
          </a:p>
        </p:txBody>
      </p:sp>
      <p:sp>
        <p:nvSpPr>
          <p:cNvPr id="12" name="Rectangle 4"/>
          <p:cNvSpPr>
            <a:spLocks noChangeArrowheads="1"/>
          </p:cNvSpPr>
          <p:nvPr/>
        </p:nvSpPr>
        <p:spPr bwMode="auto">
          <a:xfrm>
            <a:off x="900113" y="1228732"/>
            <a:ext cx="8243887" cy="3271838"/>
          </a:xfrm>
          <a:prstGeom prst="rect">
            <a:avLst/>
          </a:prstGeom>
          <a:noFill/>
          <a:ln w="9525">
            <a:noFill/>
            <a:round/>
            <a:headEnd/>
            <a:tailEnd/>
          </a:ln>
          <a:effectLst/>
        </p:spPr>
        <p:txBody>
          <a:bodyPr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dirty="0">
              <a:solidFill>
                <a:srgbClr val="033FD5"/>
              </a:solidFill>
              <a:effectLst>
                <a:outerShdw blurRad="38100" dist="38100" dir="2700000" algn="tl">
                  <a:srgbClr val="C0C0C0"/>
                </a:outerShdw>
              </a:effectLst>
              <a:latin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dirty="0">
                <a:solidFill>
                  <a:srgbClr val="FFFFFF"/>
                </a:solidFill>
                <a:latin typeface="Arial" charset="0"/>
              </a:rPr>
              <a:t>Calidad Total</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dirty="0">
              <a:solidFill>
                <a:srgbClr val="FFFFFF"/>
              </a:solidFill>
              <a:latin typeface="Arial"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i="1" dirty="0">
                <a:solidFill>
                  <a:srgbClr val="FFFF00"/>
                </a:solidFill>
                <a:latin typeface="Arial" charset="0"/>
              </a:rPr>
              <a:t>“Do the </a:t>
            </a:r>
            <a:r>
              <a:rPr lang="es-ES_tradnl" sz="3200" b="1" i="1" dirty="0" err="1">
                <a:solidFill>
                  <a:srgbClr val="FFFF00"/>
                </a:solidFill>
                <a:latin typeface="Arial" charset="0"/>
              </a:rPr>
              <a:t>things</a:t>
            </a:r>
            <a:r>
              <a:rPr lang="es-ES_tradnl" sz="3200" b="1" i="1" dirty="0">
                <a:solidFill>
                  <a:srgbClr val="FFFF00"/>
                </a:solidFill>
                <a:latin typeface="Arial" charset="0"/>
              </a:rPr>
              <a:t> </a:t>
            </a:r>
            <a:r>
              <a:rPr lang="es-ES_tradnl" sz="3200" b="1" i="1" dirty="0" err="1">
                <a:solidFill>
                  <a:srgbClr val="FFFF00"/>
                </a:solidFill>
                <a:latin typeface="Arial" charset="0"/>
              </a:rPr>
              <a:t>right</a:t>
            </a:r>
            <a:r>
              <a:rPr lang="es-ES_tradnl" sz="3200" b="1" i="1" dirty="0">
                <a:solidFill>
                  <a:srgbClr val="FFFF00"/>
                </a:solidFill>
                <a:latin typeface="Arial" charset="0"/>
              </a:rPr>
              <a:t>”</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i="1" dirty="0">
              <a:solidFill>
                <a:srgbClr val="FFFF00"/>
              </a:solidFill>
              <a:latin typeface="Arial" charset="0"/>
            </a:endParaRPr>
          </a:p>
          <a:p>
            <a:pPr>
              <a:spcBef>
                <a:spcPts val="2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_tradnl" sz="3200" b="1" i="1" dirty="0">
              <a:solidFill>
                <a:srgbClr val="FFFF00"/>
              </a:solidFill>
              <a:latin typeface="Arial" charset="0"/>
            </a:endParaRPr>
          </a:p>
        </p:txBody>
      </p:sp>
      <p:sp>
        <p:nvSpPr>
          <p:cNvPr id="13" name="Text Box 6"/>
          <p:cNvSpPr txBox="1">
            <a:spLocks noChangeArrowheads="1"/>
          </p:cNvSpPr>
          <p:nvPr/>
        </p:nvSpPr>
        <p:spPr bwMode="auto">
          <a:xfrm rot="19320000">
            <a:off x="1004949" y="3526751"/>
            <a:ext cx="7724706" cy="586957"/>
          </a:xfrm>
          <a:prstGeom prst="rect">
            <a:avLst/>
          </a:prstGeom>
          <a:solidFill>
            <a:srgbClr val="FFFF00"/>
          </a:solidFill>
          <a:ln w="9525">
            <a:noFill/>
            <a:round/>
            <a:headEnd/>
            <a:tailEnd/>
          </a:ln>
          <a:effectLst/>
        </p:spPr>
        <p:txBody>
          <a:bodyPr wrap="squar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3200" b="1" i="1" dirty="0">
                <a:solidFill>
                  <a:srgbClr val="FC0128"/>
                </a:solidFill>
                <a:latin typeface="Arial" charset="0"/>
              </a:rPr>
              <a:t>Caminar bien en la buena dirección</a:t>
            </a:r>
          </a:p>
        </p:txBody>
      </p:sp>
    </p:spTree>
    <p:extLst>
      <p:ext uri="{BB962C8B-B14F-4D97-AF65-F5344CB8AC3E}">
        <p14:creationId xmlns:p14="http://schemas.microsoft.com/office/powerpoint/2010/main" val="404578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additive="repl">
                                        <p:cTn id="6" dur="1" fill="hold">
                                          <p:stCondLst>
                                            <p:cond delay="0"/>
                                          </p:stCondLst>
                                        </p:cTn>
                                        <p:tgtEl>
                                          <p:spTgt spid="9"/>
                                        </p:tgtEl>
                                        <p:attrNameLst>
                                          <p:attrName>style.visibility</p:attrName>
                                        </p:attrNameLst>
                                      </p:cBhvr>
                                      <p:to>
                                        <p:strVal val="visible"/>
                                      </p:to>
                                    </p:set>
                                    <p:animEffect transition="in" filter="wipe(up)">
                                      <p:cBhvr additive="repl">
                                        <p:cTn id="7" dur="500"/>
                                        <p:tgtEl>
                                          <p:spTgt spid="9"/>
                                        </p:tgtEl>
                                      </p:cBhvr>
                                    </p:animEffect>
                                  </p:childTnLst>
                                </p:cTn>
                              </p:par>
                              <p:par>
                                <p:cTn id="8" presetID="22" presetClass="entr" presetSubtype="1" fill="hold" nodeType="withEffect">
                                  <p:stCondLst>
                                    <p:cond delay="0"/>
                                  </p:stCondLst>
                                  <p:childTnLst>
                                    <p:set>
                                      <p:cBhvr additive="repl">
                                        <p:cTn id="9" dur="1" fill="hold">
                                          <p:stCondLst>
                                            <p:cond delay="0"/>
                                          </p:stCondLst>
                                        </p:cTn>
                                        <p:tgtEl>
                                          <p:spTgt spid="11"/>
                                        </p:tgtEl>
                                        <p:attrNameLst>
                                          <p:attrName>style.visibility</p:attrName>
                                        </p:attrNameLst>
                                      </p:cBhvr>
                                      <p:to>
                                        <p:strVal val="visible"/>
                                      </p:to>
                                    </p:set>
                                    <p:animEffect transition="in" filter="wipe(up)">
                                      <p:cBhvr additive="repl">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additive="repl">
                                        <p:cTn id="14" dur="1" fill="hold">
                                          <p:stCondLst>
                                            <p:cond delay="0"/>
                                          </p:stCondLst>
                                        </p:cTn>
                                        <p:tgtEl>
                                          <p:spTgt spid="13"/>
                                        </p:tgtEl>
                                        <p:attrNameLst>
                                          <p:attrName>style.visibility</p:attrName>
                                        </p:attrNameLst>
                                      </p:cBhvr>
                                      <p:to>
                                        <p:strVal val="visible"/>
                                      </p:to>
                                    </p:set>
                                    <p:animEffect transition="in" filter="wipe(down)">
                                      <p:cBhvr additive="repl">
                                        <p:cTn id="15" dur="2000"/>
                                        <p:tgtEl>
                                          <p:spTgt spid="13"/>
                                        </p:tgtEl>
                                      </p:cBhvr>
                                    </p:animEffect>
                                  </p:childTnLst>
                                </p:cTn>
                              </p:par>
                              <p:par>
                                <p:cTn id="16" presetID="22" presetClass="entr" presetSubtype="4" fill="hold" nodeType="withEffect">
                                  <p:stCondLst>
                                    <p:cond delay="0"/>
                                  </p:stCondLst>
                                  <p:childTnLst>
                                    <p:set>
                                      <p:cBhvr additive="repl">
                                        <p:cTn id="17" dur="1" fill="hold">
                                          <p:stCondLst>
                                            <p:cond delay="0"/>
                                          </p:stCondLst>
                                        </p:cTn>
                                        <p:tgtEl>
                                          <p:spTgt spid="13">
                                            <p:txEl>
                                              <p:pRg st="0" end="0"/>
                                            </p:txEl>
                                          </p:spTgt>
                                        </p:tgtEl>
                                        <p:attrNameLst>
                                          <p:attrName>style.visibility</p:attrName>
                                        </p:attrNameLst>
                                      </p:cBhvr>
                                      <p:to>
                                        <p:strVal val="visible"/>
                                      </p:to>
                                    </p:set>
                                    <p:animEffect transition="in" filter="wipe(down)">
                                      <p:cBhvr additive="repl">
                                        <p:cTn id="18"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estratégica</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65</a:t>
            </a:fld>
            <a:endParaRPr lang="es-ES"/>
          </a:p>
        </p:txBody>
      </p:sp>
      <p:sp>
        <p:nvSpPr>
          <p:cNvPr id="6" name="5 Rectángulo"/>
          <p:cNvSpPr/>
          <p:nvPr/>
        </p:nvSpPr>
        <p:spPr>
          <a:xfrm>
            <a:off x="-71470" y="2214554"/>
            <a:ext cx="4920153" cy="34163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Para dirigir </a:t>
            </a:r>
          </a:p>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se necesita</a:t>
            </a:r>
          </a:p>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liderazgo </a:t>
            </a:r>
          </a:p>
          <a:p>
            <a:pPr algn="ctr"/>
            <a:r>
              <a:rPr lang="es-E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y un Plan</a:t>
            </a:r>
          </a:p>
        </p:txBody>
      </p:sp>
      <p:pic>
        <p:nvPicPr>
          <p:cNvPr id="7" name="Picture 2"/>
          <p:cNvPicPr>
            <a:picLocks noChangeAspect="1" noChangeArrowheads="1"/>
          </p:cNvPicPr>
          <p:nvPr/>
        </p:nvPicPr>
        <p:blipFill>
          <a:blip r:embed="rId3" cstate="print"/>
          <a:srcRect/>
          <a:stretch>
            <a:fillRect/>
          </a:stretch>
        </p:blipFill>
        <p:spPr bwMode="auto">
          <a:xfrm>
            <a:off x="4143372" y="2073289"/>
            <a:ext cx="5003800" cy="3284537"/>
          </a:xfrm>
          <a:prstGeom prst="rect">
            <a:avLst/>
          </a:prstGeom>
          <a:noFill/>
          <a:ln w="9525">
            <a:noFill/>
            <a:round/>
            <a:headEnd/>
            <a:tailEnd/>
          </a:ln>
          <a:effectLst/>
        </p:spPr>
      </p:pic>
    </p:spTree>
    <p:extLst>
      <p:ext uri="{BB962C8B-B14F-4D97-AF65-F5344CB8AC3E}">
        <p14:creationId xmlns:p14="http://schemas.microsoft.com/office/powerpoint/2010/main" val="216982368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 estratégico</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66</a:t>
            </a:fld>
            <a:endParaRPr lang="es-ES"/>
          </a:p>
        </p:txBody>
      </p:sp>
      <p:sp>
        <p:nvSpPr>
          <p:cNvPr id="6" name="5 Rectángulo"/>
          <p:cNvSpPr/>
          <p:nvPr/>
        </p:nvSpPr>
        <p:spPr>
          <a:xfrm>
            <a:off x="-32" y="2214554"/>
            <a:ext cx="5429288"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 Plan Estratégico</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debe conducir </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un futuro mejor</a:t>
            </a:r>
          </a:p>
        </p:txBody>
      </p:sp>
      <p:pic>
        <p:nvPicPr>
          <p:cNvPr id="8" name="Picture 4"/>
          <p:cNvPicPr>
            <a:picLocks noChangeAspect="1" noChangeArrowheads="1"/>
          </p:cNvPicPr>
          <p:nvPr/>
        </p:nvPicPr>
        <p:blipFill>
          <a:blip r:embed="rId3" cstate="print"/>
          <a:srcRect t="17093" b="23325"/>
          <a:stretch>
            <a:fillRect/>
          </a:stretch>
        </p:blipFill>
        <p:spPr bwMode="auto">
          <a:xfrm>
            <a:off x="5499816" y="1270000"/>
            <a:ext cx="3331445" cy="4986570"/>
          </a:xfrm>
          <a:prstGeom prst="rect">
            <a:avLst/>
          </a:prstGeom>
          <a:noFill/>
          <a:ln w="9525">
            <a:noFill/>
            <a:round/>
            <a:headEnd/>
            <a:tailEnd/>
          </a:ln>
          <a:effectLst/>
        </p:spPr>
      </p:pic>
    </p:spTree>
    <p:extLst>
      <p:ext uri="{BB962C8B-B14F-4D97-AF65-F5344CB8AC3E}">
        <p14:creationId xmlns:p14="http://schemas.microsoft.com/office/powerpoint/2010/main" val="13396356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 estratégico</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67</a:t>
            </a:fld>
            <a:endParaRPr lang="es-ES"/>
          </a:p>
        </p:txBody>
      </p:sp>
      <p:sp>
        <p:nvSpPr>
          <p:cNvPr id="6" name="5 Rectángulo"/>
          <p:cNvSpPr/>
          <p:nvPr/>
        </p:nvSpPr>
        <p:spPr>
          <a:xfrm>
            <a:off x="-32" y="1714488"/>
            <a:ext cx="4143404" cy="37856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Cada institución</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debe trazar </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su propio camino</a:t>
            </a:r>
          </a:p>
        </p:txBody>
      </p:sp>
      <p:pic>
        <p:nvPicPr>
          <p:cNvPr id="158722" name="Picture 2" descr="En ruta en el desierto por Aztlek."/>
          <p:cNvPicPr>
            <a:picLocks noChangeAspect="1" noChangeArrowheads="1"/>
          </p:cNvPicPr>
          <p:nvPr/>
        </p:nvPicPr>
        <p:blipFill>
          <a:blip r:embed="rId3" cstate="print"/>
          <a:srcRect/>
          <a:stretch>
            <a:fillRect/>
          </a:stretch>
        </p:blipFill>
        <p:spPr bwMode="auto">
          <a:xfrm>
            <a:off x="5286380" y="71414"/>
            <a:ext cx="3071802" cy="4278276"/>
          </a:xfrm>
          <a:prstGeom prst="rect">
            <a:avLst/>
          </a:prstGeom>
          <a:noFill/>
        </p:spPr>
      </p:pic>
      <p:pic>
        <p:nvPicPr>
          <p:cNvPr id="158724" name="Picture 4" descr="Camino a las Montañas (The Way to the Mountains) por Silvia and Juan."/>
          <p:cNvPicPr>
            <a:picLocks noChangeAspect="1" noChangeArrowheads="1"/>
          </p:cNvPicPr>
          <p:nvPr/>
        </p:nvPicPr>
        <p:blipFill>
          <a:blip r:embed="rId4" cstate="print"/>
          <a:srcRect/>
          <a:stretch>
            <a:fillRect/>
          </a:stretch>
        </p:blipFill>
        <p:spPr bwMode="auto">
          <a:xfrm>
            <a:off x="4500562" y="3708820"/>
            <a:ext cx="4405310" cy="2863452"/>
          </a:xfrm>
          <a:prstGeom prst="rect">
            <a:avLst/>
          </a:prstGeom>
          <a:noFill/>
        </p:spPr>
      </p:pic>
    </p:spTree>
    <p:extLst>
      <p:ext uri="{BB962C8B-B14F-4D97-AF65-F5344CB8AC3E}">
        <p14:creationId xmlns:p14="http://schemas.microsoft.com/office/powerpoint/2010/main" val="9685337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3121856" y="1235871"/>
            <a:ext cx="7329510" cy="914400"/>
          </a:xfrm>
        </p:spPr>
        <p:txBody>
          <a:bodyPr/>
          <a:lstStyle/>
          <a:p>
            <a:r>
              <a:rPr lang="es-ES" dirty="0" smtClean="0"/>
              <a:t>Plan estratégico</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68</a:t>
            </a:fld>
            <a:endParaRPr lang="es-ES"/>
          </a:p>
        </p:txBody>
      </p:sp>
      <p:sp>
        <p:nvSpPr>
          <p:cNvPr id="6" name="Oval 1"/>
          <p:cNvSpPr>
            <a:spLocks noChangeArrowheads="1"/>
          </p:cNvSpPr>
          <p:nvPr/>
        </p:nvSpPr>
        <p:spPr bwMode="auto">
          <a:xfrm>
            <a:off x="2051050" y="620713"/>
            <a:ext cx="5616575" cy="5545137"/>
          </a:xfrm>
          <a:prstGeom prst="ellipse">
            <a:avLst/>
          </a:prstGeom>
          <a:solidFill>
            <a:srgbClr val="FFFF66"/>
          </a:solidFill>
          <a:ln w="12600">
            <a:solidFill>
              <a:srgbClr val="000000"/>
            </a:solidFill>
            <a:miter lim="800000"/>
            <a:headEnd/>
            <a:tailEnd/>
          </a:ln>
          <a:effectLst/>
        </p:spPr>
        <p:txBody>
          <a:bodyPr wrap="none" anchor="ctr"/>
          <a:lstStyle/>
          <a:p>
            <a:endParaRPr lang="es-ES"/>
          </a:p>
        </p:txBody>
      </p:sp>
      <p:sp>
        <p:nvSpPr>
          <p:cNvPr id="7" name="Oval 2"/>
          <p:cNvSpPr>
            <a:spLocks noChangeArrowheads="1"/>
          </p:cNvSpPr>
          <p:nvPr/>
        </p:nvSpPr>
        <p:spPr bwMode="auto">
          <a:xfrm>
            <a:off x="3059113" y="1700213"/>
            <a:ext cx="3600450" cy="3457575"/>
          </a:xfrm>
          <a:prstGeom prst="ellipse">
            <a:avLst/>
          </a:prstGeom>
          <a:solidFill>
            <a:srgbClr val="FFFF99"/>
          </a:solidFill>
          <a:ln w="12600">
            <a:solidFill>
              <a:srgbClr val="000000"/>
            </a:solidFill>
            <a:miter lim="800000"/>
            <a:headEnd/>
            <a:tailEnd/>
          </a:ln>
          <a:effectLst/>
        </p:spPr>
        <p:txBody>
          <a:bodyPr wrap="none" anchor="ctr"/>
          <a:lstStyle/>
          <a:p>
            <a:endParaRPr lang="es-ES"/>
          </a:p>
        </p:txBody>
      </p:sp>
      <p:sp>
        <p:nvSpPr>
          <p:cNvPr id="8" name="AutoShape 3"/>
          <p:cNvSpPr>
            <a:spLocks noChangeArrowheads="1"/>
          </p:cNvSpPr>
          <p:nvPr/>
        </p:nvSpPr>
        <p:spPr bwMode="auto">
          <a:xfrm>
            <a:off x="1619250" y="260350"/>
            <a:ext cx="6480175" cy="6335713"/>
          </a:xfrm>
          <a:custGeom>
            <a:avLst/>
            <a:gdLst>
              <a:gd name="T0" fmla="*/ 3240088 w 21600"/>
              <a:gd name="T1" fmla="*/ 0 h 21600"/>
              <a:gd name="T2" fmla="*/ 948926 w 21600"/>
              <a:gd name="T3" fmla="*/ 927771 h 21600"/>
              <a:gd name="T4" fmla="*/ 0 w 21600"/>
              <a:gd name="T5" fmla="*/ 3167857 h 21600"/>
              <a:gd name="T6" fmla="*/ 948926 w 21600"/>
              <a:gd name="T7" fmla="*/ 5407942 h 21600"/>
              <a:gd name="T8" fmla="*/ 3240088 w 21600"/>
              <a:gd name="T9" fmla="*/ 6335713 h 21600"/>
              <a:gd name="T10" fmla="*/ 5531250 w 21600"/>
              <a:gd name="T11" fmla="*/ 5407942 h 21600"/>
              <a:gd name="T12" fmla="*/ 6480175 w 21600"/>
              <a:gd name="T13" fmla="*/ 3167857 h 21600"/>
              <a:gd name="T14" fmla="*/ 5531250 w 21600"/>
              <a:gd name="T15" fmla="*/ 927771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529" y="10800"/>
                </a:moveTo>
                <a:cubicBezTo>
                  <a:pt x="1529" y="15920"/>
                  <a:pt x="5680" y="20071"/>
                  <a:pt x="10800" y="20071"/>
                </a:cubicBezTo>
                <a:cubicBezTo>
                  <a:pt x="15920" y="20071"/>
                  <a:pt x="20071" y="15920"/>
                  <a:pt x="20071" y="10800"/>
                </a:cubicBezTo>
                <a:cubicBezTo>
                  <a:pt x="20071" y="5680"/>
                  <a:pt x="15920" y="1529"/>
                  <a:pt x="10800" y="1529"/>
                </a:cubicBezTo>
                <a:cubicBezTo>
                  <a:pt x="5680" y="1529"/>
                  <a:pt x="1529" y="5680"/>
                  <a:pt x="1529" y="10800"/>
                </a:cubicBezTo>
                <a:close/>
              </a:path>
            </a:pathLst>
          </a:custGeom>
          <a:solidFill>
            <a:srgbClr val="FC0128"/>
          </a:solidFill>
          <a:ln w="12600">
            <a:solidFill>
              <a:srgbClr val="000000"/>
            </a:solidFill>
            <a:round/>
            <a:headEnd/>
            <a:tailEnd/>
          </a:ln>
          <a:effectLst/>
        </p:spPr>
        <p:txBody>
          <a:bodyPr wrap="none" anchor="ctr"/>
          <a:lstStyle/>
          <a:p>
            <a:endParaRPr lang="es-ES"/>
          </a:p>
        </p:txBody>
      </p:sp>
      <p:sp>
        <p:nvSpPr>
          <p:cNvPr id="9" name="Oval 4"/>
          <p:cNvSpPr>
            <a:spLocks noChangeArrowheads="1"/>
          </p:cNvSpPr>
          <p:nvPr/>
        </p:nvSpPr>
        <p:spPr bwMode="auto">
          <a:xfrm>
            <a:off x="3924300" y="2565400"/>
            <a:ext cx="1871663" cy="1727200"/>
          </a:xfrm>
          <a:prstGeom prst="ellipse">
            <a:avLst/>
          </a:prstGeom>
          <a:solidFill>
            <a:srgbClr val="FF3300"/>
          </a:solidFill>
          <a:ln w="12600">
            <a:solidFill>
              <a:srgbClr val="000000"/>
            </a:solidFill>
            <a:miter lim="800000"/>
            <a:headEnd/>
            <a:tailEnd/>
          </a:ln>
          <a:effectLst/>
        </p:spPr>
        <p:txBody>
          <a:bodyPr wrap="none" anchor="ctr"/>
          <a:lstStyle/>
          <a:p>
            <a:endParaRPr lang="es-ES"/>
          </a:p>
        </p:txBody>
      </p:sp>
      <p:sp>
        <p:nvSpPr>
          <p:cNvPr id="10" name="WordArt 5"/>
          <p:cNvSpPr>
            <a:spLocks noChangeArrowheads="1" noChangeShapeType="1" noTextEdit="1"/>
          </p:cNvSpPr>
          <p:nvPr/>
        </p:nvSpPr>
        <p:spPr bwMode="auto">
          <a:xfrm>
            <a:off x="4071934" y="3071810"/>
            <a:ext cx="1584325" cy="398463"/>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MISIÓN</a:t>
            </a:r>
          </a:p>
        </p:txBody>
      </p:sp>
      <p:sp>
        <p:nvSpPr>
          <p:cNvPr id="11" name="WordArt 6"/>
          <p:cNvSpPr>
            <a:spLocks noChangeArrowheads="1" noChangeShapeType="1" noTextEdit="1"/>
          </p:cNvSpPr>
          <p:nvPr/>
        </p:nvSpPr>
        <p:spPr bwMode="auto">
          <a:xfrm>
            <a:off x="4140200" y="188913"/>
            <a:ext cx="1519238" cy="542925"/>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VISIÓN</a:t>
            </a:r>
          </a:p>
        </p:txBody>
      </p:sp>
      <p:sp>
        <p:nvSpPr>
          <p:cNvPr id="12" name="WordArt 7"/>
          <p:cNvSpPr>
            <a:spLocks noChangeArrowheads="1" noChangeShapeType="1" noTextEdit="1"/>
          </p:cNvSpPr>
          <p:nvPr/>
        </p:nvSpPr>
        <p:spPr bwMode="auto">
          <a:xfrm rot="18000000">
            <a:off x="6676232" y="4566444"/>
            <a:ext cx="1519237" cy="542925"/>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VISIÓN</a:t>
            </a:r>
          </a:p>
        </p:txBody>
      </p:sp>
      <p:sp>
        <p:nvSpPr>
          <p:cNvPr id="13" name="WordArt 8"/>
          <p:cNvSpPr>
            <a:spLocks noChangeArrowheads="1" noChangeShapeType="1" noTextEdit="1"/>
          </p:cNvSpPr>
          <p:nvPr/>
        </p:nvSpPr>
        <p:spPr bwMode="auto">
          <a:xfrm rot="3480000">
            <a:off x="1550194" y="4580731"/>
            <a:ext cx="1519238" cy="542925"/>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VISIÓN</a:t>
            </a:r>
          </a:p>
        </p:txBody>
      </p:sp>
      <p:sp>
        <p:nvSpPr>
          <p:cNvPr id="14" name="WordArt 9"/>
          <p:cNvSpPr>
            <a:spLocks noChangeArrowheads="1" noChangeShapeType="1" noTextEdit="1"/>
          </p:cNvSpPr>
          <p:nvPr/>
        </p:nvSpPr>
        <p:spPr bwMode="auto">
          <a:xfrm rot="3600000">
            <a:off x="6747669" y="1754981"/>
            <a:ext cx="1519238" cy="542925"/>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VISIÓN</a:t>
            </a:r>
          </a:p>
        </p:txBody>
      </p:sp>
      <p:sp>
        <p:nvSpPr>
          <p:cNvPr id="15" name="WordArt 10"/>
          <p:cNvSpPr>
            <a:spLocks noChangeArrowheads="1" noChangeShapeType="1" noTextEdit="1"/>
          </p:cNvSpPr>
          <p:nvPr/>
        </p:nvSpPr>
        <p:spPr bwMode="auto">
          <a:xfrm rot="18120000">
            <a:off x="1548607" y="1558131"/>
            <a:ext cx="1519238" cy="542925"/>
          </a:xfrm>
          <a:prstGeom prst="rect">
            <a:avLst/>
          </a:prstGeom>
        </p:spPr>
        <p:txBody>
          <a:bodyPr wrap="none" fromWordArt="1">
            <a:prstTxWarp prst="textPlain">
              <a:avLst>
                <a:gd name="adj" fmla="val 50000"/>
              </a:avLst>
            </a:prstTxWarp>
          </a:bodyPr>
          <a:lstStyle/>
          <a:p>
            <a:pPr algn="ctr"/>
            <a:r>
              <a:rPr lang="es-ES" sz="3600" kern="10" dirty="0">
                <a:ln w="9360">
                  <a:solidFill>
                    <a:srgbClr val="000000"/>
                  </a:solidFill>
                  <a:miter lim="800000"/>
                  <a:headEnd/>
                  <a:tailEnd/>
                </a:ln>
                <a:solidFill>
                  <a:schemeClr val="accent3">
                    <a:lumMod val="40000"/>
                    <a:lumOff val="60000"/>
                  </a:schemeClr>
                </a:solidFill>
                <a:latin typeface="Arial Black"/>
              </a:rPr>
              <a:t>VISIÓN</a:t>
            </a:r>
          </a:p>
        </p:txBody>
      </p:sp>
      <p:sp>
        <p:nvSpPr>
          <p:cNvPr id="16" name="WordArt 11"/>
          <p:cNvSpPr>
            <a:spLocks noChangeArrowheads="1" noChangeShapeType="1" noTextEdit="1"/>
          </p:cNvSpPr>
          <p:nvPr/>
        </p:nvSpPr>
        <p:spPr bwMode="auto">
          <a:xfrm>
            <a:off x="4067175" y="6021388"/>
            <a:ext cx="1519238" cy="542925"/>
          </a:xfrm>
          <a:prstGeom prst="rect">
            <a:avLst/>
          </a:prstGeom>
        </p:spPr>
        <p:txBody>
          <a:bodyPr wrap="none" fromWordArt="1">
            <a:prstTxWarp prst="textPlain">
              <a:avLst>
                <a:gd name="adj" fmla="val 50000"/>
              </a:avLst>
            </a:prstTxWarp>
          </a:bodyPr>
          <a:lstStyle/>
          <a:p>
            <a:pPr algn="ctr"/>
            <a:r>
              <a:rPr lang="es-ES" sz="3600" kern="10">
                <a:ln w="9360">
                  <a:solidFill>
                    <a:srgbClr val="000000"/>
                  </a:solidFill>
                  <a:miter lim="800000"/>
                  <a:headEnd/>
                  <a:tailEnd/>
                </a:ln>
                <a:solidFill>
                  <a:schemeClr val="accent3">
                    <a:lumMod val="40000"/>
                    <a:lumOff val="60000"/>
                  </a:schemeClr>
                </a:solidFill>
                <a:latin typeface="Arial Black"/>
              </a:rPr>
              <a:t>VISIÓN</a:t>
            </a:r>
          </a:p>
        </p:txBody>
      </p:sp>
      <p:sp>
        <p:nvSpPr>
          <p:cNvPr id="17" name="Line 12"/>
          <p:cNvSpPr>
            <a:spLocks noChangeShapeType="1"/>
          </p:cNvSpPr>
          <p:nvPr/>
        </p:nvSpPr>
        <p:spPr bwMode="auto">
          <a:xfrm flipH="1" flipV="1">
            <a:off x="3201988" y="690563"/>
            <a:ext cx="1155700" cy="2019300"/>
          </a:xfrm>
          <a:prstGeom prst="line">
            <a:avLst/>
          </a:prstGeom>
          <a:noFill/>
          <a:ln w="38160">
            <a:solidFill>
              <a:schemeClr val="accent3">
                <a:lumMod val="50000"/>
              </a:schemeClr>
            </a:solidFill>
            <a:miter lim="800000"/>
            <a:headEnd/>
            <a:tailEnd/>
          </a:ln>
          <a:effectLst/>
        </p:spPr>
        <p:txBody>
          <a:bodyPr/>
          <a:lstStyle/>
          <a:p>
            <a:endParaRPr lang="es-ES"/>
          </a:p>
        </p:txBody>
      </p:sp>
      <p:sp>
        <p:nvSpPr>
          <p:cNvPr id="18" name="Line 13"/>
          <p:cNvSpPr>
            <a:spLocks noChangeShapeType="1"/>
          </p:cNvSpPr>
          <p:nvPr/>
        </p:nvSpPr>
        <p:spPr bwMode="auto">
          <a:xfrm flipV="1">
            <a:off x="5364163" y="835025"/>
            <a:ext cx="1368425" cy="1874838"/>
          </a:xfrm>
          <a:prstGeom prst="line">
            <a:avLst/>
          </a:prstGeom>
          <a:noFill/>
          <a:ln w="38160">
            <a:solidFill>
              <a:schemeClr val="accent3">
                <a:lumMod val="50000"/>
              </a:schemeClr>
            </a:solidFill>
            <a:miter lim="800000"/>
            <a:headEnd/>
            <a:tailEnd/>
          </a:ln>
          <a:effectLst/>
        </p:spPr>
        <p:txBody>
          <a:bodyPr/>
          <a:lstStyle/>
          <a:p>
            <a:endParaRPr lang="es-ES"/>
          </a:p>
        </p:txBody>
      </p:sp>
      <p:sp>
        <p:nvSpPr>
          <p:cNvPr id="19" name="Line 14"/>
          <p:cNvSpPr>
            <a:spLocks noChangeShapeType="1"/>
          </p:cNvSpPr>
          <p:nvPr/>
        </p:nvSpPr>
        <p:spPr bwMode="auto">
          <a:xfrm>
            <a:off x="5795963" y="3429000"/>
            <a:ext cx="2305050" cy="1588"/>
          </a:xfrm>
          <a:prstGeom prst="line">
            <a:avLst/>
          </a:prstGeom>
          <a:noFill/>
          <a:ln w="38160">
            <a:solidFill>
              <a:schemeClr val="accent3">
                <a:lumMod val="50000"/>
              </a:schemeClr>
            </a:solidFill>
            <a:miter lim="800000"/>
            <a:headEnd/>
            <a:tailEnd/>
          </a:ln>
          <a:effectLst/>
        </p:spPr>
        <p:txBody>
          <a:bodyPr/>
          <a:lstStyle/>
          <a:p>
            <a:endParaRPr lang="es-ES"/>
          </a:p>
        </p:txBody>
      </p:sp>
      <p:sp>
        <p:nvSpPr>
          <p:cNvPr id="20" name="Line 15"/>
          <p:cNvSpPr>
            <a:spLocks noChangeShapeType="1"/>
          </p:cNvSpPr>
          <p:nvPr/>
        </p:nvSpPr>
        <p:spPr bwMode="auto">
          <a:xfrm flipH="1">
            <a:off x="1617663" y="3429000"/>
            <a:ext cx="2308225" cy="1588"/>
          </a:xfrm>
          <a:prstGeom prst="line">
            <a:avLst/>
          </a:prstGeom>
          <a:noFill/>
          <a:ln w="38160">
            <a:solidFill>
              <a:schemeClr val="accent3">
                <a:lumMod val="50000"/>
              </a:schemeClr>
            </a:solidFill>
            <a:miter lim="800000"/>
            <a:headEnd/>
            <a:tailEnd/>
          </a:ln>
          <a:effectLst/>
        </p:spPr>
        <p:txBody>
          <a:bodyPr/>
          <a:lstStyle/>
          <a:p>
            <a:endParaRPr lang="es-ES"/>
          </a:p>
        </p:txBody>
      </p:sp>
      <p:sp>
        <p:nvSpPr>
          <p:cNvPr id="21" name="Line 16"/>
          <p:cNvSpPr>
            <a:spLocks noChangeShapeType="1"/>
          </p:cNvSpPr>
          <p:nvPr/>
        </p:nvSpPr>
        <p:spPr bwMode="auto">
          <a:xfrm flipH="1">
            <a:off x="2986088" y="4149725"/>
            <a:ext cx="1371600" cy="1871663"/>
          </a:xfrm>
          <a:prstGeom prst="line">
            <a:avLst/>
          </a:prstGeom>
          <a:noFill/>
          <a:ln w="38160">
            <a:solidFill>
              <a:schemeClr val="accent3">
                <a:lumMod val="50000"/>
              </a:schemeClr>
            </a:solidFill>
            <a:miter lim="800000"/>
            <a:headEnd/>
            <a:tailEnd/>
          </a:ln>
          <a:effectLst/>
        </p:spPr>
        <p:txBody>
          <a:bodyPr/>
          <a:lstStyle/>
          <a:p>
            <a:endParaRPr lang="es-ES"/>
          </a:p>
        </p:txBody>
      </p:sp>
      <p:sp>
        <p:nvSpPr>
          <p:cNvPr id="22" name="Line 17"/>
          <p:cNvSpPr>
            <a:spLocks noChangeShapeType="1"/>
          </p:cNvSpPr>
          <p:nvPr/>
        </p:nvSpPr>
        <p:spPr bwMode="auto">
          <a:xfrm>
            <a:off x="5364163" y="4149725"/>
            <a:ext cx="1223962" cy="1943100"/>
          </a:xfrm>
          <a:prstGeom prst="line">
            <a:avLst/>
          </a:prstGeom>
          <a:noFill/>
          <a:ln w="38160">
            <a:solidFill>
              <a:schemeClr val="accent3">
                <a:lumMod val="50000"/>
              </a:schemeClr>
            </a:solidFill>
            <a:miter lim="800000"/>
            <a:headEnd/>
            <a:tailEnd/>
          </a:ln>
          <a:effectLst/>
        </p:spPr>
        <p:txBody>
          <a:bodyPr/>
          <a:lstStyle/>
          <a:p>
            <a:endParaRPr lang="es-ES"/>
          </a:p>
        </p:txBody>
      </p:sp>
      <p:sp>
        <p:nvSpPr>
          <p:cNvPr id="23" name="WordArt 18"/>
          <p:cNvSpPr>
            <a:spLocks noChangeArrowheads="1" noChangeShapeType="1" noTextEdit="1"/>
          </p:cNvSpPr>
          <p:nvPr/>
        </p:nvSpPr>
        <p:spPr bwMode="auto">
          <a:xfrm>
            <a:off x="3924300" y="2205038"/>
            <a:ext cx="1943100" cy="1008062"/>
          </a:xfrm>
          <a:prstGeom prst="rect">
            <a:avLst/>
          </a:prstGeom>
        </p:spPr>
        <p:txBody>
          <a:bodyPr spcFirstLastPara="1" wrap="none" fromWordArt="1">
            <a:prstTxWarp prst="textArchUp">
              <a:avLst>
                <a:gd name="adj" fmla="val 10591292"/>
              </a:avLst>
            </a:prstTxWarp>
          </a:bodyPr>
          <a:lstStyle/>
          <a:p>
            <a:pPr algn="ctr"/>
            <a:r>
              <a:rPr lang="es-ES" sz="3600" kern="10">
                <a:ln w="3240">
                  <a:solidFill>
                    <a:srgbClr val="FC0128"/>
                  </a:solidFill>
                  <a:miter lim="800000"/>
                  <a:headEnd/>
                  <a:tailEnd/>
                </a:ln>
                <a:solidFill>
                  <a:srgbClr val="FF9900"/>
                </a:solidFill>
                <a:latin typeface="Arial Black"/>
              </a:rPr>
              <a:t>OBJETIVOS</a:t>
            </a:r>
          </a:p>
        </p:txBody>
      </p:sp>
      <p:sp>
        <p:nvSpPr>
          <p:cNvPr id="24" name="WordArt 20"/>
          <p:cNvSpPr>
            <a:spLocks noChangeArrowheads="1" noChangeShapeType="1" noTextEdit="1"/>
          </p:cNvSpPr>
          <p:nvPr/>
        </p:nvSpPr>
        <p:spPr bwMode="auto">
          <a:xfrm>
            <a:off x="1466838" y="260350"/>
            <a:ext cx="1390650" cy="647700"/>
          </a:xfrm>
          <a:prstGeom prst="rect">
            <a:avLst/>
          </a:prstGeom>
        </p:spPr>
        <p:txBody>
          <a:bodyPr wrap="none" fromWordArt="1">
            <a:prstTxWarp prst="textPlain">
              <a:avLst>
                <a:gd name="adj" fmla="val 50000"/>
              </a:avLst>
            </a:prstTxWarp>
          </a:bodyPr>
          <a:lstStyle/>
          <a:p>
            <a:pPr algn="ctr"/>
            <a:r>
              <a:rPr lang="es-ES" sz="3600" kern="10" dirty="0">
                <a:ln w="9360">
                  <a:solidFill>
                    <a:srgbClr val="FF0000"/>
                  </a:solidFill>
                  <a:miter lim="800000"/>
                  <a:headEnd/>
                  <a:tailEnd/>
                </a:ln>
                <a:solidFill>
                  <a:srgbClr val="FF9900"/>
                </a:solidFill>
                <a:latin typeface="Arial Black"/>
              </a:rPr>
              <a:t>DAFO</a:t>
            </a:r>
          </a:p>
        </p:txBody>
      </p:sp>
      <p:sp>
        <p:nvSpPr>
          <p:cNvPr id="25" name="WordArt 21"/>
          <p:cNvSpPr>
            <a:spLocks noChangeArrowheads="1" noChangeShapeType="1" noTextEdit="1"/>
          </p:cNvSpPr>
          <p:nvPr/>
        </p:nvSpPr>
        <p:spPr bwMode="auto">
          <a:xfrm>
            <a:off x="7092950" y="260350"/>
            <a:ext cx="2051050" cy="908050"/>
          </a:xfrm>
          <a:prstGeom prst="rect">
            <a:avLst/>
          </a:prstGeom>
        </p:spPr>
        <p:txBody>
          <a:bodyPr wrap="none" fromWordArt="1">
            <a:prstTxWarp prst="textPlain">
              <a:avLst>
                <a:gd name="adj" fmla="val 50000"/>
              </a:avLst>
            </a:prstTxWarp>
          </a:bodyPr>
          <a:lstStyle/>
          <a:p>
            <a:pPr algn="ctr"/>
            <a:r>
              <a:rPr lang="es-ES" sz="3600" kern="10">
                <a:ln w="9360">
                  <a:solidFill>
                    <a:srgbClr val="FC0128"/>
                  </a:solidFill>
                  <a:miter lim="800000"/>
                  <a:headEnd/>
                  <a:tailEnd/>
                </a:ln>
                <a:solidFill>
                  <a:srgbClr val="FF9900"/>
                </a:solidFill>
                <a:latin typeface="Arial Black"/>
              </a:rPr>
              <a:t>AGENTES</a:t>
            </a:r>
          </a:p>
          <a:p>
            <a:pPr algn="ctr"/>
            <a:r>
              <a:rPr lang="es-ES" sz="3600" kern="10">
                <a:ln w="9360">
                  <a:solidFill>
                    <a:srgbClr val="FC0128"/>
                  </a:solidFill>
                  <a:miter lim="800000"/>
                  <a:headEnd/>
                  <a:tailEnd/>
                </a:ln>
                <a:solidFill>
                  <a:srgbClr val="FF9900"/>
                </a:solidFill>
                <a:latin typeface="Arial Black"/>
              </a:rPr>
              <a:t>IMPLICADOS</a:t>
            </a:r>
          </a:p>
        </p:txBody>
      </p:sp>
      <p:sp>
        <p:nvSpPr>
          <p:cNvPr id="26" name="WordArt 22"/>
          <p:cNvSpPr>
            <a:spLocks noChangeArrowheads="1" noChangeShapeType="1" noTextEdit="1"/>
          </p:cNvSpPr>
          <p:nvPr/>
        </p:nvSpPr>
        <p:spPr bwMode="auto">
          <a:xfrm>
            <a:off x="627049" y="5708671"/>
            <a:ext cx="2016125" cy="792163"/>
          </a:xfrm>
          <a:prstGeom prst="rect">
            <a:avLst/>
          </a:prstGeom>
        </p:spPr>
        <p:txBody>
          <a:bodyPr wrap="none" fromWordArt="1">
            <a:prstTxWarp prst="textPlain">
              <a:avLst>
                <a:gd name="adj" fmla="val 50000"/>
              </a:avLst>
            </a:prstTxWarp>
          </a:bodyPr>
          <a:lstStyle/>
          <a:p>
            <a:pPr algn="ctr"/>
            <a:r>
              <a:rPr lang="es-ES" sz="3600" kern="10" dirty="0">
                <a:ln w="9360">
                  <a:solidFill>
                    <a:srgbClr val="FC0128"/>
                  </a:solidFill>
                  <a:miter lim="800000"/>
                  <a:headEnd/>
                  <a:tailEnd/>
                </a:ln>
                <a:solidFill>
                  <a:srgbClr val="FF9900"/>
                </a:solidFill>
                <a:latin typeface="Arial Black"/>
              </a:rPr>
              <a:t>FACTORES</a:t>
            </a:r>
          </a:p>
          <a:p>
            <a:pPr algn="ctr"/>
            <a:r>
              <a:rPr lang="es-ES" sz="3600" kern="10" dirty="0">
                <a:ln w="9360">
                  <a:solidFill>
                    <a:srgbClr val="FC0128"/>
                  </a:solidFill>
                  <a:miter lim="800000"/>
                  <a:headEnd/>
                  <a:tailEnd/>
                </a:ln>
                <a:solidFill>
                  <a:srgbClr val="FF9900"/>
                </a:solidFill>
                <a:latin typeface="Arial Black"/>
              </a:rPr>
              <a:t> CRÍTICOS</a:t>
            </a:r>
          </a:p>
        </p:txBody>
      </p:sp>
      <p:sp>
        <p:nvSpPr>
          <p:cNvPr id="27" name="WordArt 23"/>
          <p:cNvSpPr>
            <a:spLocks noChangeArrowheads="1" noChangeShapeType="1" noTextEdit="1"/>
          </p:cNvSpPr>
          <p:nvPr/>
        </p:nvSpPr>
        <p:spPr bwMode="auto">
          <a:xfrm>
            <a:off x="6732588" y="5949950"/>
            <a:ext cx="2220912" cy="647700"/>
          </a:xfrm>
          <a:prstGeom prst="rect">
            <a:avLst/>
          </a:prstGeom>
        </p:spPr>
        <p:txBody>
          <a:bodyPr wrap="none" fromWordArt="1">
            <a:prstTxWarp prst="textPlain">
              <a:avLst>
                <a:gd name="adj" fmla="val 50000"/>
              </a:avLst>
            </a:prstTxWarp>
          </a:bodyPr>
          <a:lstStyle/>
          <a:p>
            <a:pPr algn="ctr"/>
            <a:r>
              <a:rPr lang="es-ES" sz="3600" kern="10">
                <a:ln w="9360">
                  <a:solidFill>
                    <a:srgbClr val="FC0128"/>
                  </a:solidFill>
                  <a:miter lim="800000"/>
                  <a:headEnd/>
                  <a:tailEnd/>
                </a:ln>
                <a:solidFill>
                  <a:srgbClr val="FF9900"/>
                </a:solidFill>
                <a:latin typeface="Arial Black"/>
              </a:rPr>
              <a:t>ESCENARIO</a:t>
            </a:r>
          </a:p>
        </p:txBody>
      </p:sp>
      <p:sp>
        <p:nvSpPr>
          <p:cNvPr id="28" name="WordArt 24"/>
          <p:cNvSpPr>
            <a:spLocks noChangeArrowheads="1" noChangeShapeType="1" noTextEdit="1"/>
          </p:cNvSpPr>
          <p:nvPr/>
        </p:nvSpPr>
        <p:spPr bwMode="auto">
          <a:xfrm>
            <a:off x="3995738" y="1268413"/>
            <a:ext cx="1809750" cy="495300"/>
          </a:xfrm>
          <a:prstGeom prst="rect">
            <a:avLst/>
          </a:prstGeom>
        </p:spPr>
        <p:txBody>
          <a:bodyPr spcFirstLastPara="1" wrap="none" fromWordArt="1">
            <a:prstTxWarp prst="textArchUp">
              <a:avLst>
                <a:gd name="adj" fmla="val 10800004"/>
              </a:avLst>
            </a:prstTxWarp>
          </a:bodyPr>
          <a:lstStyle/>
          <a:p>
            <a:pPr algn="ctr"/>
            <a:r>
              <a:rPr lang="es-ES" sz="3600" kern="10">
                <a:ln w="3240">
                  <a:solidFill>
                    <a:srgbClr val="FC0128"/>
                  </a:solidFill>
                  <a:miter lim="800000"/>
                  <a:headEnd/>
                  <a:tailEnd/>
                </a:ln>
                <a:solidFill>
                  <a:srgbClr val="FF9900"/>
                </a:solidFill>
                <a:latin typeface="Arial Black"/>
              </a:rPr>
              <a:t>ACCIONES</a:t>
            </a:r>
          </a:p>
        </p:txBody>
      </p:sp>
      <p:sp>
        <p:nvSpPr>
          <p:cNvPr id="29" name="Text Box 25"/>
          <p:cNvSpPr txBox="1">
            <a:spLocks noChangeArrowheads="1"/>
          </p:cNvSpPr>
          <p:nvPr/>
        </p:nvSpPr>
        <p:spPr bwMode="auto">
          <a:xfrm rot="19800000">
            <a:off x="2338661" y="3932447"/>
            <a:ext cx="1771104" cy="586957"/>
          </a:xfrm>
          <a:prstGeom prst="rect">
            <a:avLst/>
          </a:prstGeom>
          <a:noFill/>
          <a:ln w="9525">
            <a:noFill/>
            <a:round/>
            <a:headEnd/>
            <a:tailEnd/>
          </a:ln>
          <a:effectLst/>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600" dirty="0">
                <a:solidFill>
                  <a:schemeClr val="accent5">
                    <a:lumMod val="60000"/>
                    <a:lumOff val="40000"/>
                  </a:schemeClr>
                </a:solidFill>
                <a:latin typeface="Arial" charset="0"/>
              </a:rPr>
              <a:t>EJES </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sz="1600" dirty="0">
                <a:solidFill>
                  <a:schemeClr val="accent5">
                    <a:lumMod val="60000"/>
                    <a:lumOff val="40000"/>
                  </a:schemeClr>
                </a:solidFill>
                <a:latin typeface="Arial" charset="0"/>
              </a:rPr>
              <a:t>ESTRATÉGICOS</a:t>
            </a:r>
          </a:p>
        </p:txBody>
      </p:sp>
      <p:sp>
        <p:nvSpPr>
          <p:cNvPr id="30" name="Text Box 26"/>
          <p:cNvSpPr txBox="1">
            <a:spLocks noChangeArrowheads="1"/>
          </p:cNvSpPr>
          <p:nvPr/>
        </p:nvSpPr>
        <p:spPr bwMode="auto">
          <a:xfrm>
            <a:off x="4002084" y="3503610"/>
            <a:ext cx="1649413" cy="398463"/>
          </a:xfrm>
          <a:prstGeom prst="rect">
            <a:avLst/>
          </a:prstGeom>
          <a:noFill/>
          <a:ln w="9525">
            <a:noFill/>
            <a:round/>
            <a:headEnd/>
            <a:tailEnd/>
          </a:ln>
          <a:effectLst/>
        </p:spPr>
        <p:txBody>
          <a:bodyPr wrap="none"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chemeClr val="accent3">
                    <a:lumMod val="40000"/>
                    <a:lumOff val="60000"/>
                  </a:schemeClr>
                </a:solidFill>
                <a:latin typeface="Arial" charset="0"/>
              </a:rPr>
              <a:t>Y VALORES</a:t>
            </a:r>
          </a:p>
        </p:txBody>
      </p:sp>
    </p:spTree>
    <p:extLst>
      <p:ext uri="{BB962C8B-B14F-4D97-AF65-F5344CB8AC3E}">
        <p14:creationId xmlns:p14="http://schemas.microsoft.com/office/powerpoint/2010/main" val="324867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grpId="0" nodeType="clickEffect">
                                  <p:stCondLst>
                                    <p:cond delay="0"/>
                                  </p:stCondLst>
                                  <p:childTnLst>
                                    <p:set>
                                      <p:cBhvr additive="repl">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55" presetClass="entr" fill="hold" grpId="0" nodeType="afterEffect">
                                  <p:stCondLst>
                                    <p:cond delay="0"/>
                                  </p:stCondLst>
                                  <p:childTnLst>
                                    <p:set>
                                      <p:cBhvr additive="repl">
                                        <p:cTn id="9" dur="1" fill="hold">
                                          <p:stCondLst>
                                            <p:cond delay="0"/>
                                          </p:stCondLst>
                                        </p:cTn>
                                        <p:tgtEl>
                                          <p:spTgt spid="10"/>
                                        </p:tgtEl>
                                        <p:attrNameLst>
                                          <p:attrName>style.visibility</p:attrName>
                                        </p:attrNameLst>
                                      </p:cBhvr>
                                      <p:to>
                                        <p:strVal val="visible"/>
                                      </p:to>
                                    </p:set>
                                    <p:anim calcmode="lin" valueType="num">
                                      <p:cBhvr additive="repl">
                                        <p:cTn id="10" dur="1000" fill="hold"/>
                                        <p:tgtEl>
                                          <p:spTgt spid="10"/>
                                        </p:tgtEl>
                                        <p:attrNameLst>
                                          <p:attrName>ppt_w</p:attrName>
                                        </p:attrNameLst>
                                      </p:cBhvr>
                                      <p:tavLst>
                                        <p:tav tm="100000">
                                          <p:val>
                                            <p:strVal val="#ppt_w*0.70"/>
                                          </p:val>
                                        </p:tav>
                                        <p:tav>
                                          <p:val>
                                            <p:strVal val="#ppt_w"/>
                                          </p:val>
                                        </p:tav>
                                      </p:tavLst>
                                    </p:anim>
                                    <p:anim calcmode="lin" valueType="num">
                                      <p:cBhvr additive="repl">
                                        <p:cTn id="11" dur="1000" fill="hold"/>
                                        <p:tgtEl>
                                          <p:spTgt spid="10"/>
                                        </p:tgtEl>
                                        <p:attrNameLst>
                                          <p:attrName>ppt_h</p:attrName>
                                        </p:attrNameLst>
                                      </p:cBhvr>
                                      <p:tavLst>
                                        <p:tav tm="100000">
                                          <p:val>
                                            <p:strVal val="#ppt_h"/>
                                          </p:val>
                                        </p:tav>
                                        <p:tav>
                                          <p:val>
                                            <p:strVal val="#ppt_h"/>
                                          </p:val>
                                        </p:tav>
                                      </p:tavLst>
                                    </p:anim>
                                    <p:animEffect transition="in" filter="fade">
                                      <p:cBhvr additive="repl">
                                        <p:cTn id="12" dur="1000"/>
                                        <p:tgtEl>
                                          <p:spTgt spid="10"/>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additive="repl">
                                        <p:cTn id="15" dur="1" fill="hold">
                                          <p:stCondLst>
                                            <p:cond delay="0"/>
                                          </p:stCondLst>
                                        </p:cTn>
                                        <p:tgtEl>
                                          <p:spTgt spid="30"/>
                                        </p:tgtEl>
                                        <p:attrNameLst>
                                          <p:attrName>style.visibility</p:attrName>
                                        </p:attrNameLst>
                                      </p:cBhvr>
                                      <p:to>
                                        <p:strVal val="visible"/>
                                      </p:to>
                                    </p:set>
                                    <p:animEffect transition="in" filter="wipe(up)">
                                      <p:cBhvr additive="repl">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additive="repl">
                                        <p:cTn id="20" dur="1" fill="hold">
                                          <p:stCondLst>
                                            <p:cond delay="0"/>
                                          </p:stCondLst>
                                        </p:cTn>
                                        <p:tgtEl>
                                          <p:spTgt spid="24"/>
                                        </p:tgtEl>
                                        <p:attrNameLst>
                                          <p:attrName>style.visibility</p:attrName>
                                        </p:attrNameLst>
                                      </p:cBhvr>
                                      <p:to>
                                        <p:strVal val="visible"/>
                                      </p:to>
                                    </p:set>
                                    <p:animEffect transition="in" filter="wipe(left)">
                                      <p:cBhvr additive="repl">
                                        <p:cTn id="21" dur="1000"/>
                                        <p:tgtEl>
                                          <p:spTgt spid="24"/>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additive="repl">
                                        <p:cTn id="24" dur="1" fill="hold">
                                          <p:stCondLst>
                                            <p:cond delay="0"/>
                                          </p:stCondLst>
                                        </p:cTn>
                                        <p:tgtEl>
                                          <p:spTgt spid="25"/>
                                        </p:tgtEl>
                                        <p:attrNameLst>
                                          <p:attrName>style.visibility</p:attrName>
                                        </p:attrNameLst>
                                      </p:cBhvr>
                                      <p:to>
                                        <p:strVal val="visible"/>
                                      </p:to>
                                    </p:set>
                                    <p:animEffect transition="in" filter="wipe(left)">
                                      <p:cBhvr additive="repl">
                                        <p:cTn id="25" dur="1000"/>
                                        <p:tgtEl>
                                          <p:spTgt spid="25"/>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additive="repl">
                                        <p:cTn id="28" dur="1" fill="hold">
                                          <p:stCondLst>
                                            <p:cond delay="0"/>
                                          </p:stCondLst>
                                        </p:cTn>
                                        <p:tgtEl>
                                          <p:spTgt spid="26"/>
                                        </p:tgtEl>
                                        <p:attrNameLst>
                                          <p:attrName>style.visibility</p:attrName>
                                        </p:attrNameLst>
                                      </p:cBhvr>
                                      <p:to>
                                        <p:strVal val="visible"/>
                                      </p:to>
                                    </p:set>
                                    <p:animEffect transition="in" filter="wipe(left)">
                                      <p:cBhvr additive="repl">
                                        <p:cTn id="29" dur="1000"/>
                                        <p:tgtEl>
                                          <p:spTgt spid="2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additive="repl">
                                        <p:cTn id="32" dur="1" fill="hold">
                                          <p:stCondLst>
                                            <p:cond delay="0"/>
                                          </p:stCondLst>
                                        </p:cTn>
                                        <p:tgtEl>
                                          <p:spTgt spid="27"/>
                                        </p:tgtEl>
                                        <p:attrNameLst>
                                          <p:attrName>style.visibility</p:attrName>
                                        </p:attrNameLst>
                                      </p:cBhvr>
                                      <p:to>
                                        <p:strVal val="visible"/>
                                      </p:to>
                                    </p:set>
                                    <p:animEffect transition="in" filter="wipe(left)">
                                      <p:cBhvr additive="repl">
                                        <p:cTn id="33" dur="10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additive="repl">
                                        <p:cTn id="37" dur="1" fill="hold">
                                          <p:stCondLst>
                                            <p:cond delay="0"/>
                                          </p:stCondLst>
                                        </p:cTn>
                                        <p:tgtEl>
                                          <p:spTgt spid="29"/>
                                        </p:tgtEl>
                                        <p:attrNameLst>
                                          <p:attrName>style.visibility</p:attrName>
                                        </p:attrNameLst>
                                      </p:cBhvr>
                                      <p:to>
                                        <p:strVal val="visible"/>
                                      </p:to>
                                    </p:set>
                                    <p:animEffect transition="in" filter="wipe(down)">
                                      <p:cBhvr additive="repl">
                                        <p:cTn id="38" dur="500"/>
                                        <p:tgtEl>
                                          <p:spTgt spid="29"/>
                                        </p:tgtEl>
                                      </p:cBhvr>
                                    </p:animEffect>
                                  </p:childTnLst>
                                </p:cTn>
                              </p:par>
                            </p:childTnLst>
                          </p:cTn>
                        </p:par>
                        <p:par>
                          <p:cTn id="39" fill="hold">
                            <p:stCondLst>
                              <p:cond delay="500"/>
                            </p:stCondLst>
                            <p:childTnLst>
                              <p:par>
                                <p:cTn id="40" presetID="22" presetClass="entr" presetSubtype="1" fill="hold" grpId="0" nodeType="afterEffect">
                                  <p:stCondLst>
                                    <p:cond delay="0"/>
                                  </p:stCondLst>
                                  <p:childTnLst>
                                    <p:set>
                                      <p:cBhvr additive="repl">
                                        <p:cTn id="41" dur="1" fill="hold">
                                          <p:stCondLst>
                                            <p:cond delay="0"/>
                                          </p:stCondLst>
                                        </p:cTn>
                                        <p:tgtEl>
                                          <p:spTgt spid="21"/>
                                        </p:tgtEl>
                                        <p:attrNameLst>
                                          <p:attrName>style.visibility</p:attrName>
                                        </p:attrNameLst>
                                      </p:cBhvr>
                                      <p:to>
                                        <p:strVal val="visible"/>
                                      </p:to>
                                    </p:set>
                                    <p:animEffect transition="in" filter="wipe(up)">
                                      <p:cBhvr additive="repl">
                                        <p:cTn id="42" dur="1000"/>
                                        <p:tgtEl>
                                          <p:spTgt spid="21"/>
                                        </p:tgtEl>
                                      </p:cBhvr>
                                    </p:animEffect>
                                  </p:childTnLst>
                                </p:cTn>
                              </p:par>
                            </p:childTnLst>
                          </p:cTn>
                        </p:par>
                        <p:par>
                          <p:cTn id="43" fill="hold">
                            <p:stCondLst>
                              <p:cond delay="1500"/>
                            </p:stCondLst>
                            <p:childTnLst>
                              <p:par>
                                <p:cTn id="44" presetID="22" presetClass="entr" presetSubtype="4" fill="hold" grpId="0" nodeType="afterEffect">
                                  <p:stCondLst>
                                    <p:cond delay="0"/>
                                  </p:stCondLst>
                                  <p:childTnLst>
                                    <p:set>
                                      <p:cBhvr additive="repl">
                                        <p:cTn id="45" dur="1" fill="hold">
                                          <p:stCondLst>
                                            <p:cond delay="0"/>
                                          </p:stCondLst>
                                        </p:cTn>
                                        <p:tgtEl>
                                          <p:spTgt spid="18"/>
                                        </p:tgtEl>
                                        <p:attrNameLst>
                                          <p:attrName>style.visibility</p:attrName>
                                        </p:attrNameLst>
                                      </p:cBhvr>
                                      <p:to>
                                        <p:strVal val="visible"/>
                                      </p:to>
                                    </p:set>
                                    <p:animEffect transition="in" filter="wipe(down)">
                                      <p:cBhvr additive="repl">
                                        <p:cTn id="46" dur="1000"/>
                                        <p:tgtEl>
                                          <p:spTgt spid="18"/>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additive="repl">
                                        <p:cTn id="49" dur="1" fill="hold">
                                          <p:stCondLst>
                                            <p:cond delay="0"/>
                                          </p:stCondLst>
                                        </p:cTn>
                                        <p:tgtEl>
                                          <p:spTgt spid="19"/>
                                        </p:tgtEl>
                                        <p:attrNameLst>
                                          <p:attrName>style.visibility</p:attrName>
                                        </p:attrNameLst>
                                      </p:cBhvr>
                                      <p:to>
                                        <p:strVal val="visible"/>
                                      </p:to>
                                    </p:set>
                                    <p:animEffect transition="in" filter="wipe(left)">
                                      <p:cBhvr additive="repl">
                                        <p:cTn id="50" dur="1000"/>
                                        <p:tgtEl>
                                          <p:spTgt spid="19"/>
                                        </p:tgtEl>
                                      </p:cBhvr>
                                    </p:animEffect>
                                  </p:childTnLst>
                                </p:cTn>
                              </p:par>
                            </p:childTnLst>
                          </p:cTn>
                        </p:par>
                        <p:par>
                          <p:cTn id="51" fill="hold">
                            <p:stCondLst>
                              <p:cond delay="3500"/>
                            </p:stCondLst>
                            <p:childTnLst>
                              <p:par>
                                <p:cTn id="52" presetID="22" presetClass="entr" presetSubtype="2" fill="hold" grpId="0" nodeType="afterEffect">
                                  <p:stCondLst>
                                    <p:cond delay="0"/>
                                  </p:stCondLst>
                                  <p:childTnLst>
                                    <p:set>
                                      <p:cBhvr additive="repl">
                                        <p:cTn id="53" dur="1" fill="hold">
                                          <p:stCondLst>
                                            <p:cond delay="0"/>
                                          </p:stCondLst>
                                        </p:cTn>
                                        <p:tgtEl>
                                          <p:spTgt spid="20"/>
                                        </p:tgtEl>
                                        <p:attrNameLst>
                                          <p:attrName>style.visibility</p:attrName>
                                        </p:attrNameLst>
                                      </p:cBhvr>
                                      <p:to>
                                        <p:strVal val="visible"/>
                                      </p:to>
                                    </p:set>
                                    <p:animEffect transition="in" filter="wipe(right)">
                                      <p:cBhvr additive="repl">
                                        <p:cTn id="54" dur="1000"/>
                                        <p:tgtEl>
                                          <p:spTgt spid="20"/>
                                        </p:tgtEl>
                                      </p:cBhvr>
                                    </p:animEffect>
                                  </p:childTnLst>
                                </p:cTn>
                              </p:par>
                            </p:childTnLst>
                          </p:cTn>
                        </p:par>
                        <p:par>
                          <p:cTn id="55" fill="hold">
                            <p:stCondLst>
                              <p:cond delay="4500"/>
                            </p:stCondLst>
                            <p:childTnLst>
                              <p:par>
                                <p:cTn id="56" presetID="22" presetClass="entr" presetSubtype="1" fill="hold" grpId="0" nodeType="afterEffect">
                                  <p:stCondLst>
                                    <p:cond delay="0"/>
                                  </p:stCondLst>
                                  <p:childTnLst>
                                    <p:set>
                                      <p:cBhvr additive="repl">
                                        <p:cTn id="57" dur="1" fill="hold">
                                          <p:stCondLst>
                                            <p:cond delay="0"/>
                                          </p:stCondLst>
                                        </p:cTn>
                                        <p:tgtEl>
                                          <p:spTgt spid="22"/>
                                        </p:tgtEl>
                                        <p:attrNameLst>
                                          <p:attrName>style.visibility</p:attrName>
                                        </p:attrNameLst>
                                      </p:cBhvr>
                                      <p:to>
                                        <p:strVal val="visible"/>
                                      </p:to>
                                    </p:set>
                                    <p:animEffect transition="in" filter="wipe(up)">
                                      <p:cBhvr additive="repl">
                                        <p:cTn id="58" dur="1000"/>
                                        <p:tgtEl>
                                          <p:spTgt spid="22"/>
                                        </p:tgtEl>
                                      </p:cBhvr>
                                    </p:animEffect>
                                  </p:childTnLst>
                                </p:cTn>
                              </p:par>
                            </p:childTnLst>
                          </p:cTn>
                        </p:par>
                        <p:par>
                          <p:cTn id="59" fill="hold">
                            <p:stCondLst>
                              <p:cond delay="5500"/>
                            </p:stCondLst>
                            <p:childTnLst>
                              <p:par>
                                <p:cTn id="60" presetID="22" presetClass="entr" presetSubtype="4" fill="hold" grpId="0" nodeType="afterEffect">
                                  <p:stCondLst>
                                    <p:cond delay="0"/>
                                  </p:stCondLst>
                                  <p:childTnLst>
                                    <p:set>
                                      <p:cBhvr additive="repl">
                                        <p:cTn id="61" dur="1" fill="hold">
                                          <p:stCondLst>
                                            <p:cond delay="0"/>
                                          </p:stCondLst>
                                        </p:cTn>
                                        <p:tgtEl>
                                          <p:spTgt spid="17"/>
                                        </p:tgtEl>
                                        <p:attrNameLst>
                                          <p:attrName>style.visibility</p:attrName>
                                        </p:attrNameLst>
                                      </p:cBhvr>
                                      <p:to>
                                        <p:strVal val="visible"/>
                                      </p:to>
                                    </p:set>
                                    <p:animEffect transition="in" filter="wipe(down)">
                                      <p:cBhvr additive="repl">
                                        <p:cTn id="62" dur="10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fill="hold" grpId="0" nodeType="clickEffect">
                                  <p:stCondLst>
                                    <p:cond delay="0"/>
                                  </p:stCondLst>
                                  <p:childTnLst>
                                    <p:set>
                                      <p:cBhvr additive="repl">
                                        <p:cTn id="66" dur="1" fill="hold">
                                          <p:stCondLst>
                                            <p:cond delay="0"/>
                                          </p:stCondLst>
                                        </p:cTn>
                                        <p:tgtEl>
                                          <p:spTgt spid="11"/>
                                        </p:tgtEl>
                                        <p:attrNameLst>
                                          <p:attrName>style.visibility</p:attrName>
                                        </p:attrNameLst>
                                      </p:cBhvr>
                                      <p:to>
                                        <p:strVal val="visible"/>
                                      </p:to>
                                    </p:set>
                                    <p:anim calcmode="lin" valueType="num">
                                      <p:cBhvr additive="repl">
                                        <p:cTn id="67" dur="1000" fill="hold"/>
                                        <p:tgtEl>
                                          <p:spTgt spid="11"/>
                                        </p:tgtEl>
                                        <p:attrNameLst>
                                          <p:attrName>ppt_w</p:attrName>
                                        </p:attrNameLst>
                                      </p:cBhvr>
                                      <p:tavLst>
                                        <p:tav tm="100000">
                                          <p:val>
                                            <p:strVal val="#ppt_w*0.70"/>
                                          </p:val>
                                        </p:tav>
                                        <p:tav>
                                          <p:val>
                                            <p:strVal val="#ppt_w"/>
                                          </p:val>
                                        </p:tav>
                                      </p:tavLst>
                                    </p:anim>
                                    <p:anim calcmode="lin" valueType="num">
                                      <p:cBhvr additive="repl">
                                        <p:cTn id="68" dur="1000" fill="hold"/>
                                        <p:tgtEl>
                                          <p:spTgt spid="11"/>
                                        </p:tgtEl>
                                        <p:attrNameLst>
                                          <p:attrName>ppt_h</p:attrName>
                                        </p:attrNameLst>
                                      </p:cBhvr>
                                      <p:tavLst>
                                        <p:tav tm="100000">
                                          <p:val>
                                            <p:strVal val="#ppt_h"/>
                                          </p:val>
                                        </p:tav>
                                        <p:tav>
                                          <p:val>
                                            <p:strVal val="#ppt_h"/>
                                          </p:val>
                                        </p:tav>
                                      </p:tavLst>
                                    </p:anim>
                                    <p:animEffect transition="in" filter="fade">
                                      <p:cBhvr additive="repl">
                                        <p:cTn id="69" dur="1000"/>
                                        <p:tgtEl>
                                          <p:spTgt spid="11"/>
                                        </p:tgtEl>
                                      </p:cBhvr>
                                    </p:animEffect>
                                  </p:childTnLst>
                                </p:cTn>
                              </p:par>
                              <p:par>
                                <p:cTn id="70" presetID="55" presetClass="entr" fill="hold" grpId="0" nodeType="withEffect">
                                  <p:stCondLst>
                                    <p:cond delay="0"/>
                                  </p:stCondLst>
                                  <p:childTnLst>
                                    <p:set>
                                      <p:cBhvr additive="repl">
                                        <p:cTn id="71" dur="1" fill="hold">
                                          <p:stCondLst>
                                            <p:cond delay="0"/>
                                          </p:stCondLst>
                                        </p:cTn>
                                        <p:tgtEl>
                                          <p:spTgt spid="14"/>
                                        </p:tgtEl>
                                        <p:attrNameLst>
                                          <p:attrName>style.visibility</p:attrName>
                                        </p:attrNameLst>
                                      </p:cBhvr>
                                      <p:to>
                                        <p:strVal val="visible"/>
                                      </p:to>
                                    </p:set>
                                    <p:anim calcmode="lin" valueType="num">
                                      <p:cBhvr additive="repl">
                                        <p:cTn id="72" dur="1000" fill="hold"/>
                                        <p:tgtEl>
                                          <p:spTgt spid="14"/>
                                        </p:tgtEl>
                                        <p:attrNameLst>
                                          <p:attrName>ppt_w</p:attrName>
                                        </p:attrNameLst>
                                      </p:cBhvr>
                                      <p:tavLst>
                                        <p:tav tm="100000">
                                          <p:val>
                                            <p:strVal val="#ppt_w*0.70"/>
                                          </p:val>
                                        </p:tav>
                                        <p:tav>
                                          <p:val>
                                            <p:strVal val="#ppt_w"/>
                                          </p:val>
                                        </p:tav>
                                      </p:tavLst>
                                    </p:anim>
                                    <p:anim calcmode="lin" valueType="num">
                                      <p:cBhvr additive="repl">
                                        <p:cTn id="73" dur="1000" fill="hold"/>
                                        <p:tgtEl>
                                          <p:spTgt spid="14"/>
                                        </p:tgtEl>
                                        <p:attrNameLst>
                                          <p:attrName>ppt_h</p:attrName>
                                        </p:attrNameLst>
                                      </p:cBhvr>
                                      <p:tavLst>
                                        <p:tav tm="100000">
                                          <p:val>
                                            <p:strVal val="#ppt_h"/>
                                          </p:val>
                                        </p:tav>
                                        <p:tav>
                                          <p:val>
                                            <p:strVal val="#ppt_h"/>
                                          </p:val>
                                        </p:tav>
                                      </p:tavLst>
                                    </p:anim>
                                    <p:animEffect transition="in" filter="fade">
                                      <p:cBhvr additive="repl">
                                        <p:cTn id="74" dur="1000"/>
                                        <p:tgtEl>
                                          <p:spTgt spid="14"/>
                                        </p:tgtEl>
                                      </p:cBhvr>
                                    </p:animEffect>
                                  </p:childTnLst>
                                </p:cTn>
                              </p:par>
                              <p:par>
                                <p:cTn id="75" presetID="55" presetClass="entr" fill="hold" grpId="0" nodeType="withEffect">
                                  <p:stCondLst>
                                    <p:cond delay="0"/>
                                  </p:stCondLst>
                                  <p:childTnLst>
                                    <p:set>
                                      <p:cBhvr additive="repl">
                                        <p:cTn id="76" dur="1" fill="hold">
                                          <p:stCondLst>
                                            <p:cond delay="0"/>
                                          </p:stCondLst>
                                        </p:cTn>
                                        <p:tgtEl>
                                          <p:spTgt spid="12"/>
                                        </p:tgtEl>
                                        <p:attrNameLst>
                                          <p:attrName>style.visibility</p:attrName>
                                        </p:attrNameLst>
                                      </p:cBhvr>
                                      <p:to>
                                        <p:strVal val="visible"/>
                                      </p:to>
                                    </p:set>
                                    <p:anim calcmode="lin" valueType="num">
                                      <p:cBhvr additive="repl">
                                        <p:cTn id="77" dur="1000" fill="hold"/>
                                        <p:tgtEl>
                                          <p:spTgt spid="12"/>
                                        </p:tgtEl>
                                        <p:attrNameLst>
                                          <p:attrName>ppt_w</p:attrName>
                                        </p:attrNameLst>
                                      </p:cBhvr>
                                      <p:tavLst>
                                        <p:tav tm="100000">
                                          <p:val>
                                            <p:strVal val="#ppt_w*0.70"/>
                                          </p:val>
                                        </p:tav>
                                        <p:tav>
                                          <p:val>
                                            <p:strVal val="#ppt_w"/>
                                          </p:val>
                                        </p:tav>
                                      </p:tavLst>
                                    </p:anim>
                                    <p:anim calcmode="lin" valueType="num">
                                      <p:cBhvr additive="repl">
                                        <p:cTn id="78" dur="1000" fill="hold"/>
                                        <p:tgtEl>
                                          <p:spTgt spid="12"/>
                                        </p:tgtEl>
                                        <p:attrNameLst>
                                          <p:attrName>ppt_h</p:attrName>
                                        </p:attrNameLst>
                                      </p:cBhvr>
                                      <p:tavLst>
                                        <p:tav tm="100000">
                                          <p:val>
                                            <p:strVal val="#ppt_h"/>
                                          </p:val>
                                        </p:tav>
                                        <p:tav>
                                          <p:val>
                                            <p:strVal val="#ppt_h"/>
                                          </p:val>
                                        </p:tav>
                                      </p:tavLst>
                                    </p:anim>
                                    <p:animEffect transition="in" filter="fade">
                                      <p:cBhvr additive="repl">
                                        <p:cTn id="79" dur="1000"/>
                                        <p:tgtEl>
                                          <p:spTgt spid="12"/>
                                        </p:tgtEl>
                                      </p:cBhvr>
                                    </p:animEffect>
                                  </p:childTnLst>
                                </p:cTn>
                              </p:par>
                              <p:par>
                                <p:cTn id="80" presetID="55" presetClass="entr" fill="hold" grpId="0" nodeType="withEffect">
                                  <p:stCondLst>
                                    <p:cond delay="0"/>
                                  </p:stCondLst>
                                  <p:childTnLst>
                                    <p:set>
                                      <p:cBhvr additive="repl">
                                        <p:cTn id="81" dur="1" fill="hold">
                                          <p:stCondLst>
                                            <p:cond delay="0"/>
                                          </p:stCondLst>
                                        </p:cTn>
                                        <p:tgtEl>
                                          <p:spTgt spid="16"/>
                                        </p:tgtEl>
                                        <p:attrNameLst>
                                          <p:attrName>style.visibility</p:attrName>
                                        </p:attrNameLst>
                                      </p:cBhvr>
                                      <p:to>
                                        <p:strVal val="visible"/>
                                      </p:to>
                                    </p:set>
                                    <p:anim calcmode="lin" valueType="num">
                                      <p:cBhvr additive="repl">
                                        <p:cTn id="82" dur="1000" fill="hold"/>
                                        <p:tgtEl>
                                          <p:spTgt spid="16"/>
                                        </p:tgtEl>
                                        <p:attrNameLst>
                                          <p:attrName>ppt_w</p:attrName>
                                        </p:attrNameLst>
                                      </p:cBhvr>
                                      <p:tavLst>
                                        <p:tav tm="100000">
                                          <p:val>
                                            <p:strVal val="#ppt_w*0.70"/>
                                          </p:val>
                                        </p:tav>
                                        <p:tav>
                                          <p:val>
                                            <p:strVal val="#ppt_w"/>
                                          </p:val>
                                        </p:tav>
                                      </p:tavLst>
                                    </p:anim>
                                    <p:anim calcmode="lin" valueType="num">
                                      <p:cBhvr additive="repl">
                                        <p:cTn id="83" dur="1000" fill="hold"/>
                                        <p:tgtEl>
                                          <p:spTgt spid="16"/>
                                        </p:tgtEl>
                                        <p:attrNameLst>
                                          <p:attrName>ppt_h</p:attrName>
                                        </p:attrNameLst>
                                      </p:cBhvr>
                                      <p:tavLst>
                                        <p:tav tm="100000">
                                          <p:val>
                                            <p:strVal val="#ppt_h"/>
                                          </p:val>
                                        </p:tav>
                                        <p:tav>
                                          <p:val>
                                            <p:strVal val="#ppt_h"/>
                                          </p:val>
                                        </p:tav>
                                      </p:tavLst>
                                    </p:anim>
                                    <p:animEffect transition="in" filter="fade">
                                      <p:cBhvr additive="repl">
                                        <p:cTn id="84" dur="1000"/>
                                        <p:tgtEl>
                                          <p:spTgt spid="16"/>
                                        </p:tgtEl>
                                      </p:cBhvr>
                                    </p:animEffect>
                                  </p:childTnLst>
                                </p:cTn>
                              </p:par>
                              <p:par>
                                <p:cTn id="85" presetID="55" presetClass="entr" fill="hold" grpId="0" nodeType="withEffect">
                                  <p:stCondLst>
                                    <p:cond delay="0"/>
                                  </p:stCondLst>
                                  <p:childTnLst>
                                    <p:set>
                                      <p:cBhvr additive="repl">
                                        <p:cTn id="86" dur="1" fill="hold">
                                          <p:stCondLst>
                                            <p:cond delay="0"/>
                                          </p:stCondLst>
                                        </p:cTn>
                                        <p:tgtEl>
                                          <p:spTgt spid="13"/>
                                        </p:tgtEl>
                                        <p:attrNameLst>
                                          <p:attrName>style.visibility</p:attrName>
                                        </p:attrNameLst>
                                      </p:cBhvr>
                                      <p:to>
                                        <p:strVal val="visible"/>
                                      </p:to>
                                    </p:set>
                                    <p:anim calcmode="lin" valueType="num">
                                      <p:cBhvr additive="repl">
                                        <p:cTn id="87" dur="1000" fill="hold"/>
                                        <p:tgtEl>
                                          <p:spTgt spid="13"/>
                                        </p:tgtEl>
                                        <p:attrNameLst>
                                          <p:attrName>ppt_w</p:attrName>
                                        </p:attrNameLst>
                                      </p:cBhvr>
                                      <p:tavLst>
                                        <p:tav tm="100000">
                                          <p:val>
                                            <p:strVal val="#ppt_w*0.70"/>
                                          </p:val>
                                        </p:tav>
                                        <p:tav>
                                          <p:val>
                                            <p:strVal val="#ppt_w"/>
                                          </p:val>
                                        </p:tav>
                                      </p:tavLst>
                                    </p:anim>
                                    <p:anim calcmode="lin" valueType="num">
                                      <p:cBhvr additive="repl">
                                        <p:cTn id="88" dur="1000" fill="hold"/>
                                        <p:tgtEl>
                                          <p:spTgt spid="13"/>
                                        </p:tgtEl>
                                        <p:attrNameLst>
                                          <p:attrName>ppt_h</p:attrName>
                                        </p:attrNameLst>
                                      </p:cBhvr>
                                      <p:tavLst>
                                        <p:tav tm="100000">
                                          <p:val>
                                            <p:strVal val="#ppt_h"/>
                                          </p:val>
                                        </p:tav>
                                        <p:tav>
                                          <p:val>
                                            <p:strVal val="#ppt_h"/>
                                          </p:val>
                                        </p:tav>
                                      </p:tavLst>
                                    </p:anim>
                                    <p:animEffect transition="in" filter="fade">
                                      <p:cBhvr additive="repl">
                                        <p:cTn id="89" dur="1000"/>
                                        <p:tgtEl>
                                          <p:spTgt spid="13"/>
                                        </p:tgtEl>
                                      </p:cBhvr>
                                    </p:animEffect>
                                  </p:childTnLst>
                                </p:cTn>
                              </p:par>
                              <p:par>
                                <p:cTn id="90" presetID="55" presetClass="entr" fill="hold" grpId="0" nodeType="withEffect">
                                  <p:stCondLst>
                                    <p:cond delay="0"/>
                                  </p:stCondLst>
                                  <p:childTnLst>
                                    <p:set>
                                      <p:cBhvr additive="repl">
                                        <p:cTn id="91" dur="1" fill="hold">
                                          <p:stCondLst>
                                            <p:cond delay="0"/>
                                          </p:stCondLst>
                                        </p:cTn>
                                        <p:tgtEl>
                                          <p:spTgt spid="15"/>
                                        </p:tgtEl>
                                        <p:attrNameLst>
                                          <p:attrName>style.visibility</p:attrName>
                                        </p:attrNameLst>
                                      </p:cBhvr>
                                      <p:to>
                                        <p:strVal val="visible"/>
                                      </p:to>
                                    </p:set>
                                    <p:anim calcmode="lin" valueType="num">
                                      <p:cBhvr additive="repl">
                                        <p:cTn id="92" dur="1000" fill="hold"/>
                                        <p:tgtEl>
                                          <p:spTgt spid="15"/>
                                        </p:tgtEl>
                                        <p:attrNameLst>
                                          <p:attrName>ppt_w</p:attrName>
                                        </p:attrNameLst>
                                      </p:cBhvr>
                                      <p:tavLst>
                                        <p:tav tm="100000">
                                          <p:val>
                                            <p:strVal val="#ppt_w*0.70"/>
                                          </p:val>
                                        </p:tav>
                                        <p:tav>
                                          <p:val>
                                            <p:strVal val="#ppt_w"/>
                                          </p:val>
                                        </p:tav>
                                      </p:tavLst>
                                    </p:anim>
                                    <p:anim calcmode="lin" valueType="num">
                                      <p:cBhvr additive="repl">
                                        <p:cTn id="93" dur="1000" fill="hold"/>
                                        <p:tgtEl>
                                          <p:spTgt spid="15"/>
                                        </p:tgtEl>
                                        <p:attrNameLst>
                                          <p:attrName>ppt_h</p:attrName>
                                        </p:attrNameLst>
                                      </p:cBhvr>
                                      <p:tavLst>
                                        <p:tav tm="100000">
                                          <p:val>
                                            <p:strVal val="#ppt_h"/>
                                          </p:val>
                                        </p:tav>
                                        <p:tav>
                                          <p:val>
                                            <p:strVal val="#ppt_h"/>
                                          </p:val>
                                        </p:tav>
                                      </p:tavLst>
                                    </p:anim>
                                    <p:animEffect transition="in" filter="fade">
                                      <p:cBhvr additive="repl">
                                        <p:cTn id="94" dur="1000"/>
                                        <p:tgtEl>
                                          <p:spTgt spid="15"/>
                                        </p:tgtEl>
                                      </p:cBhvr>
                                    </p:animEffect>
                                  </p:childTnLst>
                                </p:cTn>
                              </p:par>
                            </p:childTnLst>
                          </p:cTn>
                        </p:par>
                      </p:childTnLst>
                    </p:cTn>
                  </p:par>
                  <p:par>
                    <p:cTn id="95" fill="hold">
                      <p:stCondLst>
                        <p:cond delay="indefinite"/>
                      </p:stCondLst>
                      <p:childTnLst>
                        <p:par>
                          <p:cTn id="96" fill="hold">
                            <p:stCondLst>
                              <p:cond delay="0"/>
                            </p:stCondLst>
                            <p:childTnLst>
                              <p:par>
                                <p:cTn id="97" presetID="55" presetClass="entr" fill="hold" grpId="0" nodeType="clickEffect">
                                  <p:stCondLst>
                                    <p:cond delay="0"/>
                                  </p:stCondLst>
                                  <p:childTnLst>
                                    <p:set>
                                      <p:cBhvr additive="repl">
                                        <p:cTn id="98" dur="1" fill="hold">
                                          <p:stCondLst>
                                            <p:cond delay="0"/>
                                          </p:stCondLst>
                                        </p:cTn>
                                        <p:tgtEl>
                                          <p:spTgt spid="8"/>
                                        </p:tgtEl>
                                        <p:attrNameLst>
                                          <p:attrName>style.visibility</p:attrName>
                                        </p:attrNameLst>
                                      </p:cBhvr>
                                      <p:to>
                                        <p:strVal val="visible"/>
                                      </p:to>
                                    </p:set>
                                    <p:anim calcmode="lin" valueType="num">
                                      <p:cBhvr additive="repl">
                                        <p:cTn id="99" dur="1000" fill="hold"/>
                                        <p:tgtEl>
                                          <p:spTgt spid="8"/>
                                        </p:tgtEl>
                                        <p:attrNameLst>
                                          <p:attrName>ppt_w</p:attrName>
                                        </p:attrNameLst>
                                      </p:cBhvr>
                                      <p:tavLst>
                                        <p:tav tm="100000">
                                          <p:val>
                                            <p:strVal val="#ppt_w*0.70"/>
                                          </p:val>
                                        </p:tav>
                                        <p:tav>
                                          <p:val>
                                            <p:strVal val="#ppt_w"/>
                                          </p:val>
                                        </p:tav>
                                      </p:tavLst>
                                    </p:anim>
                                    <p:anim calcmode="lin" valueType="num">
                                      <p:cBhvr additive="repl">
                                        <p:cTn id="100" dur="1000" fill="hold"/>
                                        <p:tgtEl>
                                          <p:spTgt spid="8"/>
                                        </p:tgtEl>
                                        <p:attrNameLst>
                                          <p:attrName>ppt_h</p:attrName>
                                        </p:attrNameLst>
                                      </p:cBhvr>
                                      <p:tavLst>
                                        <p:tav tm="100000">
                                          <p:val>
                                            <p:strVal val="#ppt_h"/>
                                          </p:val>
                                        </p:tav>
                                        <p:tav>
                                          <p:val>
                                            <p:strVal val="#ppt_h"/>
                                          </p:val>
                                        </p:tav>
                                      </p:tavLst>
                                    </p:anim>
                                    <p:animEffect transition="in" filter="fade">
                                      <p:cBhvr additive="repl">
                                        <p:cTn id="101" dur="1000"/>
                                        <p:tgtEl>
                                          <p:spTgt spid="8"/>
                                        </p:tgtEl>
                                      </p:cBhvr>
                                    </p:animEffect>
                                  </p:childTnLst>
                                </p:cTn>
                              </p:par>
                            </p:childTnLst>
                          </p:cTn>
                        </p:par>
                      </p:childTnLst>
                    </p:cTn>
                  </p:par>
                  <p:par>
                    <p:cTn id="102" fill="hold">
                      <p:stCondLst>
                        <p:cond delay="indefinite"/>
                      </p:stCondLst>
                      <p:childTnLst>
                        <p:par>
                          <p:cTn id="103" fill="hold">
                            <p:stCondLst>
                              <p:cond delay="0"/>
                            </p:stCondLst>
                            <p:childTnLst>
                              <p:par>
                                <p:cTn id="104" presetID="55" presetClass="entr" fill="hold" grpId="0" nodeType="clickEffect">
                                  <p:stCondLst>
                                    <p:cond delay="0"/>
                                  </p:stCondLst>
                                  <p:childTnLst>
                                    <p:set>
                                      <p:cBhvr additive="repl">
                                        <p:cTn id="105" dur="1" fill="hold">
                                          <p:stCondLst>
                                            <p:cond delay="0"/>
                                          </p:stCondLst>
                                        </p:cTn>
                                        <p:tgtEl>
                                          <p:spTgt spid="7"/>
                                        </p:tgtEl>
                                        <p:attrNameLst>
                                          <p:attrName>style.visibility</p:attrName>
                                        </p:attrNameLst>
                                      </p:cBhvr>
                                      <p:to>
                                        <p:strVal val="visible"/>
                                      </p:to>
                                    </p:set>
                                    <p:anim calcmode="lin" valueType="num">
                                      <p:cBhvr additive="repl">
                                        <p:cTn id="106" dur="1000" fill="hold"/>
                                        <p:tgtEl>
                                          <p:spTgt spid="7"/>
                                        </p:tgtEl>
                                        <p:attrNameLst>
                                          <p:attrName>ppt_w</p:attrName>
                                        </p:attrNameLst>
                                      </p:cBhvr>
                                      <p:tavLst>
                                        <p:tav tm="100000">
                                          <p:val>
                                            <p:strVal val="#ppt_w*0.70"/>
                                          </p:val>
                                        </p:tav>
                                        <p:tav>
                                          <p:val>
                                            <p:strVal val="#ppt_w"/>
                                          </p:val>
                                        </p:tav>
                                      </p:tavLst>
                                    </p:anim>
                                    <p:anim calcmode="lin" valueType="num">
                                      <p:cBhvr additive="repl">
                                        <p:cTn id="107" dur="1000" fill="hold"/>
                                        <p:tgtEl>
                                          <p:spTgt spid="7"/>
                                        </p:tgtEl>
                                        <p:attrNameLst>
                                          <p:attrName>ppt_h</p:attrName>
                                        </p:attrNameLst>
                                      </p:cBhvr>
                                      <p:tavLst>
                                        <p:tav tm="100000">
                                          <p:val>
                                            <p:strVal val="#ppt_h"/>
                                          </p:val>
                                        </p:tav>
                                        <p:tav>
                                          <p:val>
                                            <p:strVal val="#ppt_h"/>
                                          </p:val>
                                        </p:tav>
                                      </p:tavLst>
                                    </p:anim>
                                    <p:animEffect transition="in" filter="fade">
                                      <p:cBhvr additive="repl">
                                        <p:cTn id="108" dur="1000"/>
                                        <p:tgtEl>
                                          <p:spTgt spid="7"/>
                                        </p:tgtEl>
                                      </p:cBhvr>
                                    </p:animEffect>
                                  </p:childTnLst>
                                </p:cTn>
                              </p:par>
                            </p:childTnLst>
                          </p:cTn>
                        </p:par>
                        <p:par>
                          <p:cTn id="109" fill="hold">
                            <p:stCondLst>
                              <p:cond delay="1000"/>
                            </p:stCondLst>
                            <p:childTnLst>
                              <p:par>
                                <p:cTn id="110" presetID="55" presetClass="entr" fill="hold" grpId="0" nodeType="afterEffect">
                                  <p:stCondLst>
                                    <p:cond delay="0"/>
                                  </p:stCondLst>
                                  <p:childTnLst>
                                    <p:set>
                                      <p:cBhvr additive="repl">
                                        <p:cTn id="111" dur="1" fill="hold">
                                          <p:stCondLst>
                                            <p:cond delay="0"/>
                                          </p:stCondLst>
                                        </p:cTn>
                                        <p:tgtEl>
                                          <p:spTgt spid="23"/>
                                        </p:tgtEl>
                                        <p:attrNameLst>
                                          <p:attrName>style.visibility</p:attrName>
                                        </p:attrNameLst>
                                      </p:cBhvr>
                                      <p:to>
                                        <p:strVal val="visible"/>
                                      </p:to>
                                    </p:set>
                                    <p:anim calcmode="lin" valueType="num">
                                      <p:cBhvr additive="repl">
                                        <p:cTn id="112" dur="1000" fill="hold"/>
                                        <p:tgtEl>
                                          <p:spTgt spid="23"/>
                                        </p:tgtEl>
                                        <p:attrNameLst>
                                          <p:attrName>ppt_w</p:attrName>
                                        </p:attrNameLst>
                                      </p:cBhvr>
                                      <p:tavLst>
                                        <p:tav tm="100000">
                                          <p:val>
                                            <p:strVal val="#ppt_w*0.70"/>
                                          </p:val>
                                        </p:tav>
                                        <p:tav>
                                          <p:val>
                                            <p:strVal val="#ppt_w"/>
                                          </p:val>
                                        </p:tav>
                                      </p:tavLst>
                                    </p:anim>
                                    <p:anim calcmode="lin" valueType="num">
                                      <p:cBhvr additive="repl">
                                        <p:cTn id="113" dur="1000" fill="hold"/>
                                        <p:tgtEl>
                                          <p:spTgt spid="23"/>
                                        </p:tgtEl>
                                        <p:attrNameLst>
                                          <p:attrName>ppt_h</p:attrName>
                                        </p:attrNameLst>
                                      </p:cBhvr>
                                      <p:tavLst>
                                        <p:tav tm="100000">
                                          <p:val>
                                            <p:strVal val="#ppt_h"/>
                                          </p:val>
                                        </p:tav>
                                        <p:tav>
                                          <p:val>
                                            <p:strVal val="#ppt_h"/>
                                          </p:val>
                                        </p:tav>
                                      </p:tavLst>
                                    </p:anim>
                                    <p:animEffect transition="in" filter="fade">
                                      <p:cBhvr additive="repl">
                                        <p:cTn id="114" dur="1000"/>
                                        <p:tgtEl>
                                          <p:spTgt spid="23"/>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fill="hold" grpId="0" nodeType="clickEffect">
                                  <p:stCondLst>
                                    <p:cond delay="0"/>
                                  </p:stCondLst>
                                  <p:childTnLst>
                                    <p:set>
                                      <p:cBhvr additive="repl">
                                        <p:cTn id="118" dur="1" fill="hold">
                                          <p:stCondLst>
                                            <p:cond delay="0"/>
                                          </p:stCondLst>
                                        </p:cTn>
                                        <p:tgtEl>
                                          <p:spTgt spid="6"/>
                                        </p:tgtEl>
                                        <p:attrNameLst>
                                          <p:attrName>style.visibility</p:attrName>
                                        </p:attrNameLst>
                                      </p:cBhvr>
                                      <p:to>
                                        <p:strVal val="visible"/>
                                      </p:to>
                                    </p:set>
                                    <p:anim calcmode="lin" valueType="num">
                                      <p:cBhvr additive="repl">
                                        <p:cTn id="119" dur="1000" fill="hold"/>
                                        <p:tgtEl>
                                          <p:spTgt spid="6"/>
                                        </p:tgtEl>
                                        <p:attrNameLst>
                                          <p:attrName>ppt_w</p:attrName>
                                        </p:attrNameLst>
                                      </p:cBhvr>
                                      <p:tavLst>
                                        <p:tav tm="100000">
                                          <p:val>
                                            <p:strVal val="#ppt_w*0.70"/>
                                          </p:val>
                                        </p:tav>
                                        <p:tav>
                                          <p:val>
                                            <p:strVal val="#ppt_w"/>
                                          </p:val>
                                        </p:tav>
                                      </p:tavLst>
                                    </p:anim>
                                    <p:anim calcmode="lin" valueType="num">
                                      <p:cBhvr additive="repl">
                                        <p:cTn id="120" dur="1000" fill="hold"/>
                                        <p:tgtEl>
                                          <p:spTgt spid="6"/>
                                        </p:tgtEl>
                                        <p:attrNameLst>
                                          <p:attrName>ppt_h</p:attrName>
                                        </p:attrNameLst>
                                      </p:cBhvr>
                                      <p:tavLst>
                                        <p:tav tm="100000">
                                          <p:val>
                                            <p:strVal val="#ppt_h"/>
                                          </p:val>
                                        </p:tav>
                                        <p:tav>
                                          <p:val>
                                            <p:strVal val="#ppt_h"/>
                                          </p:val>
                                        </p:tav>
                                      </p:tavLst>
                                    </p:anim>
                                    <p:animEffect transition="in" filter="fade">
                                      <p:cBhvr additive="repl">
                                        <p:cTn id="121" dur="1000"/>
                                        <p:tgtEl>
                                          <p:spTgt spid="6"/>
                                        </p:tgtEl>
                                      </p:cBhvr>
                                    </p:animEffect>
                                  </p:childTnLst>
                                </p:cTn>
                              </p:par>
                            </p:childTnLst>
                          </p:cTn>
                        </p:par>
                        <p:par>
                          <p:cTn id="122" fill="hold">
                            <p:stCondLst>
                              <p:cond delay="1000"/>
                            </p:stCondLst>
                            <p:childTnLst>
                              <p:par>
                                <p:cTn id="123" presetID="55" presetClass="entr" fill="hold" grpId="0" nodeType="afterEffect">
                                  <p:stCondLst>
                                    <p:cond delay="0"/>
                                  </p:stCondLst>
                                  <p:childTnLst>
                                    <p:set>
                                      <p:cBhvr additive="repl">
                                        <p:cTn id="124" dur="1" fill="hold">
                                          <p:stCondLst>
                                            <p:cond delay="0"/>
                                          </p:stCondLst>
                                        </p:cTn>
                                        <p:tgtEl>
                                          <p:spTgt spid="28"/>
                                        </p:tgtEl>
                                        <p:attrNameLst>
                                          <p:attrName>style.visibility</p:attrName>
                                        </p:attrNameLst>
                                      </p:cBhvr>
                                      <p:to>
                                        <p:strVal val="visible"/>
                                      </p:to>
                                    </p:set>
                                    <p:anim calcmode="lin" valueType="num">
                                      <p:cBhvr additive="repl">
                                        <p:cTn id="125" dur="1000" fill="hold"/>
                                        <p:tgtEl>
                                          <p:spTgt spid="28"/>
                                        </p:tgtEl>
                                        <p:attrNameLst>
                                          <p:attrName>ppt_w</p:attrName>
                                        </p:attrNameLst>
                                      </p:cBhvr>
                                      <p:tavLst>
                                        <p:tav tm="100000">
                                          <p:val>
                                            <p:strVal val="#ppt_w*0.70"/>
                                          </p:val>
                                        </p:tav>
                                        <p:tav>
                                          <p:val>
                                            <p:strVal val="#ppt_w"/>
                                          </p:val>
                                        </p:tav>
                                      </p:tavLst>
                                    </p:anim>
                                    <p:anim calcmode="lin" valueType="num">
                                      <p:cBhvr additive="repl">
                                        <p:cTn id="126" dur="1000" fill="hold"/>
                                        <p:tgtEl>
                                          <p:spTgt spid="28"/>
                                        </p:tgtEl>
                                        <p:attrNameLst>
                                          <p:attrName>ppt_h</p:attrName>
                                        </p:attrNameLst>
                                      </p:cBhvr>
                                      <p:tavLst>
                                        <p:tav tm="100000">
                                          <p:val>
                                            <p:strVal val="#ppt_h"/>
                                          </p:val>
                                        </p:tav>
                                        <p:tav>
                                          <p:val>
                                            <p:strVal val="#ppt_h"/>
                                          </p:val>
                                        </p:tav>
                                      </p:tavLst>
                                    </p:anim>
                                    <p:animEffect transition="in" filter="fade">
                                      <p:cBhvr additive="repl">
                                        <p:cTn id="127" dur="1000"/>
                                        <p:tgtEl>
                                          <p:spTgt spid="28"/>
                                        </p:tgtEl>
                                      </p:cBhvr>
                                    </p:animEffect>
                                  </p:childTnLst>
                                </p:cTn>
                              </p:par>
                            </p:childTnLst>
                          </p:cTn>
                        </p:par>
                        <p:par>
                          <p:cTn id="128" fill="hold">
                            <p:stCondLst>
                              <p:cond delay="2000"/>
                            </p:stCondLst>
                            <p:childTnLst>
                              <p:par>
                                <p:cTn id="129" presetID="3" presetClass="emph" presetSubtype="2" fill="hold" grpId="0" nodeType="afterEffect">
                                  <p:stCondLst>
                                    <p:cond delay="0"/>
                                  </p:stCondLst>
                                  <p:childTnLst>
                                    <p:animClr clrSpc="rgb" dir="cw">
                                      <p:cBhvr override="childStyle">
                                        <p:cTn id="130" dur="1000" fill="hold"/>
                                        <p:tgtEl>
                                          <p:spTgt spid="29"/>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 estratégico</a:t>
            </a: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69</a:t>
            </a:fld>
            <a:endParaRPr lang="es-ES"/>
          </a:p>
        </p:txBody>
      </p:sp>
      <p:sp>
        <p:nvSpPr>
          <p:cNvPr id="6" name="5 Rectángulo"/>
          <p:cNvSpPr/>
          <p:nvPr/>
        </p:nvSpPr>
        <p:spPr>
          <a:xfrm>
            <a:off x="285720" y="2000240"/>
            <a:ext cx="4143404" cy="304698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 Plan Estratégico</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sólo sirve </a:t>
            </a:r>
          </a:p>
          <a:p>
            <a:pPr algn="ctr"/>
            <a:r>
              <a:rPr lang="es-E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si se aplica</a:t>
            </a:r>
          </a:p>
        </p:txBody>
      </p:sp>
      <p:pic>
        <p:nvPicPr>
          <p:cNvPr id="171010" name="Picture 2" descr="C:\Users\Fran\AppData\Local\Microsoft\Windows\Temporary Internet Files\Content.IE5\9OGSGCIS\MCj03355680000[1].wmf"/>
          <p:cNvPicPr>
            <a:picLocks noChangeAspect="1" noChangeArrowheads="1"/>
          </p:cNvPicPr>
          <p:nvPr/>
        </p:nvPicPr>
        <p:blipFill>
          <a:blip r:embed="rId3" cstate="print"/>
          <a:srcRect/>
          <a:stretch>
            <a:fillRect/>
          </a:stretch>
        </p:blipFill>
        <p:spPr bwMode="auto">
          <a:xfrm>
            <a:off x="4572000" y="2000240"/>
            <a:ext cx="3609315" cy="3126463"/>
          </a:xfrm>
          <a:prstGeom prst="rect">
            <a:avLst/>
          </a:prstGeom>
          <a:noFill/>
        </p:spPr>
      </p:pic>
    </p:spTree>
    <p:extLst>
      <p:ext uri="{BB962C8B-B14F-4D97-AF65-F5344CB8AC3E}">
        <p14:creationId xmlns:p14="http://schemas.microsoft.com/office/powerpoint/2010/main" val="2202346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Pirámide del conocimiento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7</a:t>
            </a:fld>
            <a:endParaRPr lang="es-ES_tradnl"/>
          </a:p>
        </p:txBody>
      </p:sp>
      <p:sp>
        <p:nvSpPr>
          <p:cNvPr id="7" name="6 Trapecio"/>
          <p:cNvSpPr/>
          <p:nvPr/>
        </p:nvSpPr>
        <p:spPr>
          <a:xfrm>
            <a:off x="3730169" y="2774040"/>
            <a:ext cx="1700439" cy="520023"/>
          </a:xfrm>
          <a:prstGeom prst="trapezoid">
            <a:avLst>
              <a:gd name="adj" fmla="val 56588"/>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7 Trapecio"/>
          <p:cNvSpPr/>
          <p:nvPr/>
        </p:nvSpPr>
        <p:spPr>
          <a:xfrm>
            <a:off x="3416971" y="3416368"/>
            <a:ext cx="2299567" cy="520023"/>
          </a:xfrm>
          <a:prstGeom prst="trapezoid">
            <a:avLst>
              <a:gd name="adj" fmla="val 56588"/>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8 Trapecio"/>
          <p:cNvSpPr/>
          <p:nvPr/>
        </p:nvSpPr>
        <p:spPr>
          <a:xfrm>
            <a:off x="3068053" y="4058696"/>
            <a:ext cx="2986982" cy="520023"/>
          </a:xfrm>
          <a:prstGeom prst="trapezoid">
            <a:avLst>
              <a:gd name="adj" fmla="val 56588"/>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9 Trapecio"/>
          <p:cNvSpPr/>
          <p:nvPr/>
        </p:nvSpPr>
        <p:spPr>
          <a:xfrm>
            <a:off x="4056743" y="2131712"/>
            <a:ext cx="1030514" cy="520023"/>
          </a:xfrm>
          <a:prstGeom prst="trapezoid">
            <a:avLst>
              <a:gd name="adj" fmla="val 56588"/>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10 Trapecio"/>
          <p:cNvSpPr/>
          <p:nvPr/>
        </p:nvSpPr>
        <p:spPr>
          <a:xfrm>
            <a:off x="4331367" y="1489384"/>
            <a:ext cx="481265" cy="520023"/>
          </a:xfrm>
          <a:prstGeom prst="trapezoid">
            <a:avLst>
              <a:gd name="adj" fmla="val 98234"/>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11 Trapecio"/>
          <p:cNvSpPr/>
          <p:nvPr/>
        </p:nvSpPr>
        <p:spPr>
          <a:xfrm>
            <a:off x="2729555" y="4701023"/>
            <a:ext cx="3607745" cy="520023"/>
          </a:xfrm>
          <a:prstGeom prst="trapezoid">
            <a:avLst>
              <a:gd name="adj" fmla="val 56588"/>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12 CuadroTexto"/>
          <p:cNvSpPr txBox="1"/>
          <p:nvPr/>
        </p:nvSpPr>
        <p:spPr>
          <a:xfrm>
            <a:off x="3962369" y="1628043"/>
            <a:ext cx="1247842"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SABIDURÍA</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4" name="13 CuadroTexto"/>
          <p:cNvSpPr txBox="1"/>
          <p:nvPr/>
        </p:nvSpPr>
        <p:spPr>
          <a:xfrm>
            <a:off x="3696983" y="2207057"/>
            <a:ext cx="1741311"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CONOCIMIENTO</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5" name="14 CuadroTexto"/>
          <p:cNvSpPr txBox="1"/>
          <p:nvPr/>
        </p:nvSpPr>
        <p:spPr>
          <a:xfrm>
            <a:off x="3765841" y="2815195"/>
            <a:ext cx="1616596"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INFORMACIÓN</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6" name="15 CuadroTexto"/>
          <p:cNvSpPr txBox="1"/>
          <p:nvPr/>
        </p:nvSpPr>
        <p:spPr>
          <a:xfrm>
            <a:off x="4126801" y="3452891"/>
            <a:ext cx="818686"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DATOS</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7" name="16 CuadroTexto"/>
          <p:cNvSpPr txBox="1"/>
          <p:nvPr/>
        </p:nvSpPr>
        <p:spPr>
          <a:xfrm>
            <a:off x="4086689" y="4098603"/>
            <a:ext cx="971548"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HECHOS</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8" name="17 CuadroTexto"/>
          <p:cNvSpPr txBox="1"/>
          <p:nvPr/>
        </p:nvSpPr>
        <p:spPr>
          <a:xfrm>
            <a:off x="3721713" y="4756347"/>
            <a:ext cx="1688989" cy="369332"/>
          </a:xfrm>
          <a:prstGeom prst="rect">
            <a:avLst/>
          </a:prstGeom>
          <a:noFill/>
        </p:spPr>
        <p:txBody>
          <a:bodyPr wrap="none" rtlCol="0">
            <a:spAutoFit/>
          </a:bodyPr>
          <a:lstStyle/>
          <a:p>
            <a:r>
              <a:rPr lang="es-ES" b="1" dirty="0" smtClean="0">
                <a:solidFill>
                  <a:schemeClr val="tx2">
                    <a:lumMod val="75000"/>
                    <a:lumOff val="25000"/>
                  </a:schemeClr>
                </a:solidFill>
                <a:effectLst>
                  <a:outerShdw blurRad="38100" dist="38100" dir="2700000" algn="tl">
                    <a:srgbClr val="000000">
                      <a:alpha val="43137"/>
                    </a:srgbClr>
                  </a:outerShdw>
                </a:effectLst>
              </a:rPr>
              <a:t>PROTO HECHOS</a:t>
            </a:r>
            <a:endParaRPr lang="es-ES" b="1" dirty="0">
              <a:solidFill>
                <a:schemeClr val="tx2">
                  <a:lumMod val="75000"/>
                  <a:lumOff val="25000"/>
                </a:schemeClr>
              </a:solidFill>
              <a:effectLst>
                <a:outerShdw blurRad="38100" dist="38100" dir="2700000" algn="tl">
                  <a:srgbClr val="000000">
                    <a:alpha val="43137"/>
                  </a:srgbClr>
                </a:outerShdw>
              </a:effectLst>
            </a:endParaRPr>
          </a:p>
        </p:txBody>
      </p:sp>
      <p:sp>
        <p:nvSpPr>
          <p:cNvPr id="19" name="18 Rectángulo"/>
          <p:cNvSpPr/>
          <p:nvPr/>
        </p:nvSpPr>
        <p:spPr>
          <a:xfrm rot="18090061">
            <a:off x="-135086" y="2183227"/>
            <a:ext cx="2709207" cy="1200329"/>
          </a:xfrm>
          <a:prstGeom prst="rect">
            <a:avLst/>
          </a:prstGeom>
        </p:spPr>
        <p:txBody>
          <a:bodyPr wrap="square">
            <a:spAutoFit/>
          </a:bodyPr>
          <a:lstStyle/>
          <a:p>
            <a:pPr algn="ctr"/>
            <a:r>
              <a:rPr lang="es-ES" b="1" dirty="0" smtClean="0"/>
              <a:t>Dato</a:t>
            </a:r>
            <a:r>
              <a:rPr lang="es-ES" dirty="0" smtClean="0"/>
              <a:t> es </a:t>
            </a:r>
            <a:r>
              <a:rPr lang="es-ES" dirty="0"/>
              <a:t>una representación </a:t>
            </a:r>
            <a:r>
              <a:rPr lang="es-ES" dirty="0" smtClean="0"/>
              <a:t>simbólica, </a:t>
            </a:r>
            <a:r>
              <a:rPr lang="es-ES" dirty="0"/>
              <a:t>atributo o característica de una entidad</a:t>
            </a:r>
          </a:p>
        </p:txBody>
      </p:sp>
      <p:sp>
        <p:nvSpPr>
          <p:cNvPr id="20" name="19 Rectángulo"/>
          <p:cNvSpPr/>
          <p:nvPr/>
        </p:nvSpPr>
        <p:spPr>
          <a:xfrm rot="17985973">
            <a:off x="545979" y="2968974"/>
            <a:ext cx="3549316" cy="646331"/>
          </a:xfrm>
          <a:prstGeom prst="rect">
            <a:avLst/>
          </a:prstGeom>
        </p:spPr>
        <p:txBody>
          <a:bodyPr wrap="square">
            <a:spAutoFit/>
          </a:bodyPr>
          <a:lstStyle/>
          <a:p>
            <a:pPr algn="ctr"/>
            <a:r>
              <a:rPr lang="es-ES" b="1" dirty="0"/>
              <a:t>Información</a:t>
            </a:r>
            <a:r>
              <a:rPr lang="es-ES" dirty="0"/>
              <a:t> es un conjunto organizado de datos</a:t>
            </a:r>
          </a:p>
        </p:txBody>
      </p:sp>
      <p:sp>
        <p:nvSpPr>
          <p:cNvPr id="21" name="20 Rectángulo"/>
          <p:cNvSpPr/>
          <p:nvPr/>
        </p:nvSpPr>
        <p:spPr>
          <a:xfrm rot="3848795">
            <a:off x="6348604" y="2496865"/>
            <a:ext cx="3339849" cy="923330"/>
          </a:xfrm>
          <a:prstGeom prst="rect">
            <a:avLst/>
          </a:prstGeom>
        </p:spPr>
        <p:txBody>
          <a:bodyPr wrap="square">
            <a:spAutoFit/>
          </a:bodyPr>
          <a:lstStyle/>
          <a:p>
            <a:pPr algn="ctr"/>
            <a:r>
              <a:rPr lang="es-ES" b="1" dirty="0" smtClean="0"/>
              <a:t>Conocimiento</a:t>
            </a:r>
            <a:r>
              <a:rPr lang="es-ES" dirty="0" smtClean="0"/>
              <a:t> es el entendimiento</a:t>
            </a:r>
            <a:r>
              <a:rPr lang="es-ES" dirty="0"/>
              <a:t>, inteligencia, razón natural (</a:t>
            </a:r>
            <a:r>
              <a:rPr lang="es-ES" dirty="0" smtClean="0"/>
              <a:t>RAE)</a:t>
            </a:r>
            <a:endParaRPr lang="es-ES" dirty="0"/>
          </a:p>
        </p:txBody>
      </p:sp>
      <p:sp>
        <p:nvSpPr>
          <p:cNvPr id="22" name="21 Rectángulo"/>
          <p:cNvSpPr/>
          <p:nvPr/>
        </p:nvSpPr>
        <p:spPr>
          <a:xfrm rot="3848795">
            <a:off x="5165498" y="3085990"/>
            <a:ext cx="3339849" cy="646331"/>
          </a:xfrm>
          <a:prstGeom prst="rect">
            <a:avLst/>
          </a:prstGeom>
        </p:spPr>
        <p:txBody>
          <a:bodyPr wrap="square">
            <a:spAutoFit/>
          </a:bodyPr>
          <a:lstStyle/>
          <a:p>
            <a:pPr algn="ctr"/>
            <a:r>
              <a:rPr lang="es-ES" b="1" dirty="0" smtClean="0"/>
              <a:t>Sabiduría </a:t>
            </a:r>
            <a:r>
              <a:rPr lang="es-ES" dirty="0" smtClean="0"/>
              <a:t>es el grado más alto de conocimiento  </a:t>
            </a:r>
            <a:r>
              <a:rPr lang="es-ES" dirty="0"/>
              <a:t>(</a:t>
            </a:r>
            <a:r>
              <a:rPr lang="es-ES" dirty="0" smtClean="0"/>
              <a:t>RAE)</a:t>
            </a:r>
            <a:endParaRPr lang="es-ES" dirty="0"/>
          </a:p>
        </p:txBody>
      </p:sp>
      <p:pic>
        <p:nvPicPr>
          <p:cNvPr id="14338" name="Picture 2" descr="dikw3 Musings on the Future of Data and Predictive Analyt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4919" y="4031060"/>
            <a:ext cx="4362450" cy="1924051"/>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6088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4338"/>
                                        </p:tgtEl>
                                        <p:attrNameLst>
                                          <p:attrName>style.visibility</p:attrName>
                                        </p:attrNameLst>
                                      </p:cBhvr>
                                      <p:to>
                                        <p:strVal val="visible"/>
                                      </p:to>
                                    </p:set>
                                    <p:animEffect transition="in" filter="randombar(horizontal)">
                                      <p:cBhvr>
                                        <p:cTn id="2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357166"/>
            <a:ext cx="7572428" cy="914400"/>
          </a:xfrm>
        </p:spPr>
        <p:txBody>
          <a:bodyPr>
            <a:normAutofit fontScale="90000"/>
          </a:bodyPr>
          <a:lstStyle/>
          <a:p>
            <a:r>
              <a:rPr lang="es-ES" dirty="0" smtClean="0"/>
              <a:t>Ejes estratégicos de la </a:t>
            </a:r>
            <a:br>
              <a:rPr lang="es-ES" dirty="0" smtClean="0"/>
            </a:br>
            <a:r>
              <a:rPr lang="es-ES" dirty="0" smtClean="0"/>
              <a:t>educación superior</a:t>
            </a:r>
            <a:endParaRPr lang="es-ES" dirty="0"/>
          </a:p>
        </p:txBody>
      </p:sp>
      <p:sp>
        <p:nvSpPr>
          <p:cNvPr id="3" name="2 Marcador de contenido"/>
          <p:cNvSpPr>
            <a:spLocks noGrp="1"/>
          </p:cNvSpPr>
          <p:nvPr>
            <p:ph idx="1"/>
          </p:nvPr>
        </p:nvSpPr>
        <p:spPr>
          <a:xfrm>
            <a:off x="928662" y="1928802"/>
            <a:ext cx="7772400" cy="3645704"/>
          </a:xfrm>
        </p:spPr>
        <p:txBody>
          <a:bodyPr>
            <a:normAutofit/>
          </a:bodyPr>
          <a:lstStyle/>
          <a:p>
            <a:pPr marL="582930" lvl="2" indent="-514350">
              <a:spcBef>
                <a:spcPts val="700"/>
              </a:spcBef>
              <a:buClr>
                <a:schemeClr val="tx2"/>
              </a:buClr>
              <a:buSzPct val="95000"/>
              <a:buFont typeface="+mj-lt"/>
              <a:buAutoNum type="arabicPeriod"/>
            </a:pPr>
            <a:r>
              <a:rPr lang="es-ES" sz="2800" dirty="0" smtClean="0"/>
              <a:t>Enseñanza-Aprendizaje</a:t>
            </a:r>
          </a:p>
          <a:p>
            <a:pPr marL="582930" lvl="2" indent="-514350">
              <a:spcBef>
                <a:spcPts val="700"/>
              </a:spcBef>
              <a:buClr>
                <a:schemeClr val="tx2"/>
              </a:buClr>
              <a:buSzPct val="95000"/>
              <a:buFont typeface="+mj-lt"/>
              <a:buAutoNum type="arabicPeriod"/>
            </a:pPr>
            <a:r>
              <a:rPr lang="es-ES" sz="2800" dirty="0" smtClean="0"/>
              <a:t>Investigación</a:t>
            </a:r>
          </a:p>
          <a:p>
            <a:pPr marL="582930" lvl="2" indent="-514350">
              <a:spcBef>
                <a:spcPts val="700"/>
              </a:spcBef>
              <a:buClr>
                <a:schemeClr val="tx2"/>
              </a:buClr>
              <a:buSzPct val="95000"/>
              <a:buFont typeface="+mj-lt"/>
              <a:buAutoNum type="arabicPeriod"/>
            </a:pPr>
            <a:r>
              <a:rPr lang="es-ES" sz="2800" dirty="0" smtClean="0"/>
              <a:t>Procesos de gestión universitaria</a:t>
            </a:r>
          </a:p>
          <a:p>
            <a:pPr marL="582930" lvl="2" indent="-514350">
              <a:spcBef>
                <a:spcPts val="700"/>
              </a:spcBef>
              <a:buClr>
                <a:schemeClr val="tx2"/>
              </a:buClr>
              <a:buSzPct val="95000"/>
              <a:buFont typeface="+mj-lt"/>
              <a:buAutoNum type="arabicPeriod"/>
            </a:pPr>
            <a:r>
              <a:rPr lang="es-ES" sz="2800" dirty="0" smtClean="0"/>
              <a:t>Gestión de información en la institución</a:t>
            </a:r>
          </a:p>
          <a:p>
            <a:pPr marL="582930" lvl="2" indent="-514350">
              <a:spcBef>
                <a:spcPts val="700"/>
              </a:spcBef>
              <a:buClr>
                <a:schemeClr val="tx2"/>
              </a:buClr>
              <a:buSzPct val="95000"/>
              <a:buFont typeface="+mj-lt"/>
              <a:buAutoNum type="arabicPeriod"/>
            </a:pPr>
            <a:r>
              <a:rPr lang="es-ES" sz="2800" dirty="0" smtClean="0"/>
              <a:t>Formación y cultura TIC</a:t>
            </a:r>
          </a:p>
          <a:p>
            <a:pPr marL="582930" lvl="2" indent="-514350">
              <a:spcBef>
                <a:spcPts val="700"/>
              </a:spcBef>
              <a:buClr>
                <a:schemeClr val="tx2"/>
              </a:buClr>
              <a:buSzPct val="95000"/>
              <a:buFont typeface="+mj-lt"/>
              <a:buAutoNum type="arabicPeriod"/>
            </a:pPr>
            <a:r>
              <a:rPr lang="es-ES" sz="2800" b="1" dirty="0" smtClean="0"/>
              <a:t>Organización de las TIC</a:t>
            </a:r>
            <a:endParaRPr lang="es-ES" sz="2800" b="1"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70</a:t>
            </a:fld>
            <a:endParaRPr lang="es-ES"/>
          </a:p>
        </p:txBody>
      </p:sp>
      <p:sp>
        <p:nvSpPr>
          <p:cNvPr id="6" name="5 CuadroTexto"/>
          <p:cNvSpPr txBox="1"/>
          <p:nvPr/>
        </p:nvSpPr>
        <p:spPr>
          <a:xfrm>
            <a:off x="4643438" y="5357826"/>
            <a:ext cx="3571900" cy="369332"/>
          </a:xfrm>
          <a:prstGeom prst="rect">
            <a:avLst/>
          </a:prstGeom>
          <a:noFill/>
        </p:spPr>
        <p:txBody>
          <a:bodyPr wrap="square" rtlCol="0">
            <a:spAutoFit/>
          </a:bodyPr>
          <a:lstStyle/>
          <a:p>
            <a:r>
              <a:rPr lang="es-ES" dirty="0" smtClean="0"/>
              <a:t>(UNIVERSITIC, 2008 – CRUE TIC)</a:t>
            </a:r>
            <a:endParaRPr lang="es-ES" dirty="0"/>
          </a:p>
        </p:txBody>
      </p:sp>
      <p:pic>
        <p:nvPicPr>
          <p:cNvPr id="7" name="6 Imagen" descr="2331162310_4fa0c70d7e_o.jpg"/>
          <p:cNvPicPr>
            <a:picLocks noChangeAspect="1"/>
          </p:cNvPicPr>
          <p:nvPr/>
        </p:nvPicPr>
        <p:blipFill>
          <a:blip r:embed="rId3" cstate="print"/>
          <a:stretch>
            <a:fillRect/>
          </a:stretch>
        </p:blipFill>
        <p:spPr>
          <a:xfrm>
            <a:off x="6143636" y="357166"/>
            <a:ext cx="2791983" cy="1857364"/>
          </a:xfrm>
          <a:prstGeom prst="rect">
            <a:avLst/>
          </a:prstGeom>
        </p:spPr>
      </p:pic>
    </p:spTree>
    <p:extLst>
      <p:ext uri="{BB962C8B-B14F-4D97-AF65-F5344CB8AC3E}">
        <p14:creationId xmlns:p14="http://schemas.microsoft.com/office/powerpoint/2010/main" val="119159006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Plan TIC</a:t>
            </a:r>
            <a:br>
              <a:rPr lang="es-ES" dirty="0" smtClean="0"/>
            </a:br>
            <a:r>
              <a:rPr lang="es-ES" dirty="0" smtClean="0"/>
              <a:t>Diagnóstico inicial</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¿Cómo se encuentra la institución con respecto al modelo tecnológico que se ha definido como ideal?</a:t>
            </a:r>
          </a:p>
          <a:p>
            <a:pPr lvl="1"/>
            <a:r>
              <a:rPr lang="es-ES" dirty="0" smtClean="0"/>
              <a:t>Revisión por capas</a:t>
            </a:r>
          </a:p>
          <a:p>
            <a:pPr lvl="1"/>
            <a:r>
              <a:rPr lang="es-ES" dirty="0" smtClean="0"/>
              <a:t>Algunas cuestiones básicas</a:t>
            </a:r>
          </a:p>
          <a:p>
            <a:pPr lvl="2"/>
            <a:r>
              <a:rPr lang="es-ES" dirty="0" smtClean="0"/>
              <a:t>¿Cómo es la infraestructura de comunicaciones?</a:t>
            </a:r>
          </a:p>
          <a:p>
            <a:pPr lvl="2"/>
            <a:r>
              <a:rPr lang="es-ES" dirty="0" smtClean="0"/>
              <a:t>¿Cómo es el parque de servidores?</a:t>
            </a:r>
          </a:p>
          <a:p>
            <a:pPr lvl="2"/>
            <a:r>
              <a:rPr lang="es-ES" dirty="0" smtClean="0"/>
              <a:t>¿Cómo es el parque de ordenadores personales?</a:t>
            </a:r>
          </a:p>
          <a:p>
            <a:pPr lvl="2"/>
            <a:r>
              <a:rPr lang="es-ES" dirty="0" smtClean="0"/>
              <a:t>¿Cómo es el ERP?</a:t>
            </a:r>
          </a:p>
          <a:p>
            <a:pPr lvl="2"/>
            <a:r>
              <a:rPr lang="es-ES" dirty="0" smtClean="0"/>
              <a:t>¿Cuál es la política con respecto al </a:t>
            </a:r>
            <a:r>
              <a:rPr lang="es-ES" i="1" dirty="0" smtClean="0"/>
              <a:t>software</a:t>
            </a:r>
            <a:r>
              <a:rPr lang="es-ES" dirty="0" smtClean="0"/>
              <a:t> libre?</a:t>
            </a:r>
          </a:p>
          <a:p>
            <a:pPr lvl="2"/>
            <a:r>
              <a:rPr lang="es-ES" dirty="0" smtClean="0"/>
              <a:t>¿Cómo están guardados los datos?</a:t>
            </a:r>
          </a:p>
          <a:p>
            <a:pPr lvl="2"/>
            <a:r>
              <a:rPr lang="es-ES" dirty="0" smtClean="0"/>
              <a:t>¿Cuál es la política de seguridad?</a:t>
            </a:r>
          </a:p>
          <a:p>
            <a:pPr lvl="2"/>
            <a:r>
              <a:rPr lang="es-ES" dirty="0" smtClean="0"/>
              <a:t>¿Cuál es la cualificación y la organización de los RRHH del área TIC?</a:t>
            </a:r>
          </a:p>
          <a:p>
            <a:pPr lvl="2"/>
            <a:r>
              <a:rPr lang="es-ES" dirty="0" smtClean="0"/>
              <a:t>¿Cómo es la atención a los usuarios?</a:t>
            </a:r>
          </a:p>
          <a:p>
            <a:pPr lvl="2"/>
            <a:r>
              <a:rPr lang="es-ES" dirty="0" smtClean="0"/>
              <a:t>¿Cuál es la política de mantenimiento?</a:t>
            </a:r>
          </a:p>
          <a:p>
            <a:pPr lvl="2"/>
            <a:r>
              <a:rPr lang="es-ES" dirty="0" smtClean="0"/>
              <a:t>¿Cuál es la política respecto a la formación </a:t>
            </a:r>
            <a:r>
              <a:rPr lang="es-ES" i="1" dirty="0" smtClean="0"/>
              <a:t>online</a:t>
            </a:r>
            <a:r>
              <a:rPr lang="es-ES" dirty="0" smtClean="0"/>
              <a:t>?</a:t>
            </a:r>
          </a:p>
          <a:p>
            <a:pPr lvl="2"/>
            <a:r>
              <a:rPr lang="es-ES" dirty="0" smtClean="0"/>
              <a:t>¿Cuál es la política respecto a contenidos digitales?</a:t>
            </a:r>
          </a:p>
          <a:p>
            <a:pPr lvl="2"/>
            <a:r>
              <a:rPr lang="es-ES" dirty="0" smtClean="0"/>
              <a:t>¿Qué servicios se ofrecen telemáticamente?</a:t>
            </a:r>
          </a:p>
          <a:p>
            <a:pPr lvl="2"/>
            <a:r>
              <a:rPr lang="es-ES" dirty="0" smtClean="0"/>
              <a:t>¿Cuál es el estado del portal web institucional?</a:t>
            </a:r>
          </a:p>
          <a:p>
            <a:pPr lvl="1">
              <a:buNone/>
            </a:pPr>
            <a:r>
              <a:rPr lang="es-ES" sz="3000" dirty="0" smtClean="0"/>
              <a:t>Priorizar los subsistemas (prioridad alta, media y otros)</a:t>
            </a:r>
          </a:p>
          <a:p>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71</a:t>
            </a:fld>
            <a:endParaRPr lang="es-ES"/>
          </a:p>
        </p:txBody>
      </p:sp>
    </p:spTree>
    <p:extLst>
      <p:ext uri="{BB962C8B-B14F-4D97-AF65-F5344CB8AC3E}">
        <p14:creationId xmlns:p14="http://schemas.microsoft.com/office/powerpoint/2010/main" val="280967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blinds(horizontal)">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blinds(horizontal)">
                                      <p:cBhvr>
                                        <p:cTn id="72" dur="500"/>
                                        <p:tgtEl>
                                          <p:spTgt spid="3">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blinds(horizontal)">
                                      <p:cBhvr>
                                        <p:cTn id="77" dur="500"/>
                                        <p:tgtEl>
                                          <p:spTgt spid="3">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Effect transition="in" filter="blinds(horizontal)">
                                      <p:cBhvr>
                                        <p:cTn id="82" dur="500"/>
                                        <p:tgtEl>
                                          <p:spTgt spid="3">
                                            <p:txEl>
                                              <p:pRg st="15" end="1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3">
                                            <p:txEl>
                                              <p:pRg st="16" end="16"/>
                                            </p:txEl>
                                          </p:spTgt>
                                        </p:tgtEl>
                                        <p:attrNameLst>
                                          <p:attrName>style.visibility</p:attrName>
                                        </p:attrNameLst>
                                      </p:cBhvr>
                                      <p:to>
                                        <p:strVal val="visible"/>
                                      </p:to>
                                    </p:set>
                                    <p:animEffect transition="in" filter="blinds(horizontal)">
                                      <p:cBhvr>
                                        <p:cTn id="87" dur="500"/>
                                        <p:tgtEl>
                                          <p:spTgt spid="3">
                                            <p:txEl>
                                              <p:pRg st="16" end="1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
                                            <p:txEl>
                                              <p:pRg st="17" end="17"/>
                                            </p:txEl>
                                          </p:spTgt>
                                        </p:tgtEl>
                                        <p:attrNameLst>
                                          <p:attrName>style.visibility</p:attrName>
                                        </p:attrNameLst>
                                      </p:cBhvr>
                                      <p:to>
                                        <p:strVal val="visible"/>
                                      </p:to>
                                    </p:set>
                                    <p:animEffect transition="in" filter="blinds(horizontal)">
                                      <p:cBhvr>
                                        <p:cTn id="92"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Planteamientos estratégicos</a:t>
            </a:r>
            <a:endParaRPr lang="es-ES" dirty="0"/>
          </a:p>
        </p:txBody>
      </p:sp>
      <p:sp>
        <p:nvSpPr>
          <p:cNvPr id="3" name="2 Marcador de contenido"/>
          <p:cNvSpPr>
            <a:spLocks noGrp="1"/>
          </p:cNvSpPr>
          <p:nvPr>
            <p:ph idx="1"/>
          </p:nvPr>
        </p:nvSpPr>
        <p:spPr/>
        <p:txBody>
          <a:bodyPr/>
          <a:lstStyle/>
          <a:p>
            <a:r>
              <a:rPr lang="es-ES" dirty="0" smtClean="0"/>
              <a:t>Criterios derivados o relacionados con políticas de estado</a:t>
            </a:r>
          </a:p>
          <a:p>
            <a:r>
              <a:rPr lang="es-ES" dirty="0" smtClean="0"/>
              <a:t>Criterios derivados de la política estratégica de la institución</a:t>
            </a:r>
          </a:p>
          <a:p>
            <a:r>
              <a:rPr lang="es-ES" dirty="0" smtClean="0"/>
              <a:t>Criterios relacionados con la gestión</a:t>
            </a:r>
          </a:p>
          <a:p>
            <a:r>
              <a:rPr lang="es-ES" dirty="0" smtClean="0"/>
              <a:t>Criterios relacionados con la gestión de la tecnología</a:t>
            </a:r>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72</a:t>
            </a:fld>
            <a:endParaRPr lang="es-ES"/>
          </a:p>
        </p:txBody>
      </p:sp>
    </p:spTree>
    <p:extLst>
      <p:ext uri="{BB962C8B-B14F-4D97-AF65-F5344CB8AC3E}">
        <p14:creationId xmlns:p14="http://schemas.microsoft.com/office/powerpoint/2010/main" val="398621360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F9889935-DC85-4847-9265-CE546BEEBDB1}" type="slidenum">
              <a:rPr lang="es-ES_tradnl" smtClean="0"/>
              <a:pPr/>
              <a:t>73</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
        <p:nvSpPr>
          <p:cNvPr id="7" name="1 Título"/>
          <p:cNvSpPr txBox="1">
            <a:spLocks/>
          </p:cNvSpPr>
          <p:nvPr/>
        </p:nvSpPr>
        <p:spPr>
          <a:xfrm>
            <a:off x="914400" y="5113570"/>
            <a:ext cx="7772400" cy="1362075"/>
          </a:xfrm>
          <a:prstGeom prst="rect">
            <a:avLst/>
          </a:prstGeom>
        </p:spPr>
        <p:txBody>
          <a:bodyPr vert="horz" lIns="91440" tIns="45720" rIns="91440" bIns="45720" rtlCol="0" anchor="t">
            <a:normAutofit/>
          </a:bodyPr>
          <a:lstStyle>
            <a:lvl1pPr algn="ctr" defTabSz="457200" rtl="0" eaLnBrk="1" latinLnBrk="0" hangingPunct="1">
              <a:spcBef>
                <a:spcPct val="0"/>
              </a:spcBef>
              <a:buNone/>
              <a:defRPr sz="4000" b="1" kern="1200" cap="all">
                <a:solidFill>
                  <a:schemeClr val="tx1"/>
                </a:solidFill>
                <a:effectLst>
                  <a:outerShdw blurRad="63500" dist="50800" dir="2700000">
                    <a:srgbClr val="666666"/>
                  </a:outerShdw>
                </a:effectLst>
                <a:latin typeface="Arial"/>
                <a:ea typeface="+mj-ea"/>
                <a:cs typeface="+mj-cs"/>
              </a:defRPr>
            </a:lvl1pPr>
          </a:lstStyle>
          <a:p>
            <a:pPr algn="r"/>
            <a:r>
              <a:rPr lang="es-ES" dirty="0"/>
              <a:t>5</a:t>
            </a:r>
            <a:r>
              <a:rPr lang="es-ES" dirty="0" smtClean="0"/>
              <a:t>. Caso de estudio</a:t>
            </a:r>
            <a:endParaRPr lang="es-ES" dirty="0"/>
          </a:p>
        </p:txBody>
      </p:sp>
      <p:pic>
        <p:nvPicPr>
          <p:cNvPr id="10" name="Picture 2" descr="http://www.emex.com/images/pics/caseStudy_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909878">
            <a:off x="669784" y="1664044"/>
            <a:ext cx="7294095" cy="3292965"/>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070056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GRIAL</a:t>
            </a:r>
            <a:endParaRPr lang="es-ES" dirty="0"/>
          </a:p>
        </p:txBody>
      </p:sp>
      <p:sp>
        <p:nvSpPr>
          <p:cNvPr id="3" name="2 Marcador de contenido"/>
          <p:cNvSpPr>
            <a:spLocks noGrp="1"/>
          </p:cNvSpPr>
          <p:nvPr>
            <p:ph idx="1"/>
          </p:nvPr>
        </p:nvSpPr>
        <p:spPr>
          <a:xfrm>
            <a:off x="472440" y="1508760"/>
            <a:ext cx="8229600" cy="4145279"/>
          </a:xfrm>
        </p:spPr>
        <p:txBody>
          <a:bodyPr>
            <a:normAutofit fontScale="92500" lnSpcReduction="10000"/>
          </a:bodyPr>
          <a:lstStyle/>
          <a:p>
            <a:r>
              <a:rPr lang="es-ES" dirty="0"/>
              <a:t>El GRupo de </a:t>
            </a:r>
            <a:r>
              <a:rPr lang="es-ES" dirty="0" smtClean="0"/>
              <a:t>investigación </a:t>
            </a:r>
            <a:r>
              <a:rPr lang="es-ES" dirty="0"/>
              <a:t>en InterAcción y eLearning (GRIAL) es un </a:t>
            </a:r>
            <a:r>
              <a:rPr lang="es-ES" i="1" dirty="0"/>
              <a:t>Grupo de Investigación Reconocido</a:t>
            </a:r>
            <a:r>
              <a:rPr lang="es-ES" dirty="0"/>
              <a:t> de la Universidad de Salamanca y </a:t>
            </a:r>
            <a:r>
              <a:rPr lang="es-ES" i="1" dirty="0"/>
              <a:t>Grupo de Excelencia</a:t>
            </a:r>
            <a:r>
              <a:rPr lang="es-ES" dirty="0"/>
              <a:t> de la Junta de Castilla y </a:t>
            </a:r>
            <a:r>
              <a:rPr lang="es-ES" dirty="0" smtClean="0"/>
              <a:t>León</a:t>
            </a:r>
          </a:p>
          <a:p>
            <a:endParaRPr lang="es-ES" dirty="0"/>
          </a:p>
          <a:p>
            <a:r>
              <a:rPr lang="es-ES" dirty="0" smtClean="0"/>
              <a:t>Esta compuesto </a:t>
            </a:r>
            <a:r>
              <a:rPr lang="es-ES" dirty="0"/>
              <a:t>por un </a:t>
            </a:r>
            <a:r>
              <a:rPr lang="es-ES" dirty="0" smtClean="0"/>
              <a:t>grupo </a:t>
            </a:r>
            <a:r>
              <a:rPr lang="es-ES" dirty="0"/>
              <a:t>de investigadores de diferentes ámbitos de conocimiento </a:t>
            </a:r>
            <a:r>
              <a:rPr lang="es-ES" dirty="0" smtClean="0"/>
              <a:t>en </a:t>
            </a:r>
            <a:r>
              <a:rPr lang="es-ES" dirty="0"/>
              <a:t>el que predominan los perfiles técnicos y </a:t>
            </a:r>
            <a:r>
              <a:rPr lang="es-ES" dirty="0" smtClean="0"/>
              <a:t>pedagógicos</a:t>
            </a:r>
          </a:p>
          <a:p>
            <a:endParaRPr lang="es-ES" dirty="0"/>
          </a:p>
          <a:p>
            <a:r>
              <a:rPr lang="es-ES" dirty="0" smtClean="0"/>
              <a:t>La Gestión del Conocimiento dentro del grupo se gestiona en torno a su portal web (</a:t>
            </a:r>
            <a:r>
              <a:rPr lang="es-ES" dirty="0" smtClean="0">
                <a:hlinkClick r:id="rId3"/>
              </a:rPr>
              <a:t>http://grial.usal.es</a:t>
            </a:r>
            <a:r>
              <a:rPr lang="es-ES" dirty="0" smtClean="0"/>
              <a:t>) </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74</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23870037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F9889935-DC85-4847-9265-CE546BEEBDB1}" type="slidenum">
              <a:rPr lang="es-ES_tradnl" smtClean="0"/>
              <a:pPr/>
              <a:t>75</a:t>
            </a:fld>
            <a:endParaRPr lang="es-ES_tradnl"/>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0"/>
            <a:ext cx="9144002" cy="7419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24123660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GRIAL</a:t>
            </a:r>
            <a:endParaRPr lang="es-ES" dirty="0"/>
          </a:p>
        </p:txBody>
      </p:sp>
      <p:sp>
        <p:nvSpPr>
          <p:cNvPr id="3" name="2 Marcador de contenido"/>
          <p:cNvSpPr>
            <a:spLocks noGrp="1"/>
          </p:cNvSpPr>
          <p:nvPr>
            <p:ph idx="1"/>
          </p:nvPr>
        </p:nvSpPr>
        <p:spPr>
          <a:xfrm>
            <a:off x="457200" y="1270000"/>
            <a:ext cx="8229600" cy="4505961"/>
          </a:xfrm>
        </p:spPr>
        <p:txBody>
          <a:bodyPr>
            <a:normAutofit fontScale="92500" lnSpcReduction="10000"/>
          </a:bodyPr>
          <a:lstStyle/>
          <a:p>
            <a:r>
              <a:rPr lang="es-ES" dirty="0" smtClean="0"/>
              <a:t>Los pilares en los que se basa la Gestión del Conocimiento del Grupo GRIAL son</a:t>
            </a:r>
          </a:p>
          <a:p>
            <a:pPr lvl="1"/>
            <a:r>
              <a:rPr lang="es-ES" dirty="0" smtClean="0"/>
              <a:t>Gestión de la tecnología como parte del conocimiento del grupo</a:t>
            </a:r>
          </a:p>
          <a:p>
            <a:pPr lvl="1"/>
            <a:r>
              <a:rPr lang="es-ES" dirty="0" smtClean="0"/>
              <a:t>Filosofía 2.0</a:t>
            </a:r>
          </a:p>
          <a:p>
            <a:pPr lvl="2"/>
            <a:r>
              <a:rPr lang="es-ES" dirty="0" smtClean="0"/>
              <a:t>Orientación al servicio</a:t>
            </a:r>
          </a:p>
          <a:p>
            <a:pPr lvl="2"/>
            <a:r>
              <a:rPr lang="es-ES" dirty="0" smtClean="0"/>
              <a:t>Reutilización / </a:t>
            </a:r>
            <a:r>
              <a:rPr lang="es-ES" i="1" dirty="0" err="1" smtClean="0"/>
              <a:t>mash</a:t>
            </a:r>
            <a:r>
              <a:rPr lang="es-ES" i="1" dirty="0"/>
              <a:t>-</a:t>
            </a:r>
            <a:r>
              <a:rPr lang="es-ES" i="1" dirty="0" smtClean="0"/>
              <a:t>up</a:t>
            </a:r>
            <a:endParaRPr lang="es-ES" dirty="0" smtClean="0"/>
          </a:p>
          <a:p>
            <a:pPr lvl="1"/>
            <a:r>
              <a:rPr lang="es-ES" dirty="0" smtClean="0"/>
              <a:t>Integración de aplicaciones</a:t>
            </a:r>
          </a:p>
          <a:p>
            <a:pPr lvl="2"/>
            <a:r>
              <a:rPr lang="es-ES" dirty="0" smtClean="0"/>
              <a:t>Minimizar esfuerzo</a:t>
            </a:r>
          </a:p>
          <a:p>
            <a:pPr lvl="2"/>
            <a:r>
              <a:rPr lang="es-ES" dirty="0" smtClean="0"/>
              <a:t>Maximizar sistematización</a:t>
            </a:r>
          </a:p>
          <a:p>
            <a:pPr lvl="2"/>
            <a:r>
              <a:rPr lang="es-ES" dirty="0" smtClean="0"/>
              <a:t>Control del flujo de información</a:t>
            </a:r>
          </a:p>
          <a:p>
            <a:pPr lvl="1"/>
            <a:r>
              <a:rPr lang="es-ES" dirty="0" smtClean="0"/>
              <a:t>Práctica del Conocimiento Abierto</a:t>
            </a:r>
          </a:p>
          <a:p>
            <a:pPr lvl="1"/>
            <a:r>
              <a:rPr lang="es-ES" dirty="0" smtClean="0"/>
              <a:t>Uso de </a:t>
            </a:r>
            <a:r>
              <a:rPr lang="es-ES" i="1" dirty="0" smtClean="0"/>
              <a:t>software </a:t>
            </a:r>
            <a:r>
              <a:rPr lang="es-ES" dirty="0" smtClean="0"/>
              <a:t>libre</a:t>
            </a:r>
          </a:p>
          <a:p>
            <a:pPr lvl="1"/>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76</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97526382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Fran\Documents\Cursos\20101202 - Gestion del conocimiento\Materiales\GrialApp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536" y="1107020"/>
            <a:ext cx="5103280" cy="510328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dirty="0" smtClean="0"/>
              <a:t>GRIAL</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77</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0956532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Fran\Documents\Cursos\20101202 - Gestion del conocimiento\Materiales\GrialInformationFlow.png"/>
          <p:cNvPicPr>
            <a:picLocks noChangeAspect="1" noChangeArrowheads="1"/>
          </p:cNvPicPr>
          <p:nvPr/>
        </p:nvPicPr>
        <p:blipFill rotWithShape="1">
          <a:blip r:embed="rId3">
            <a:extLst>
              <a:ext uri="{28A0092B-C50C-407E-A947-70E740481C1C}">
                <a14:useLocalDpi xmlns:a14="http://schemas.microsoft.com/office/drawing/2010/main" val="0"/>
              </a:ext>
            </a:extLst>
          </a:blip>
          <a:srcRect t="1702"/>
          <a:stretch/>
        </p:blipFill>
        <p:spPr bwMode="auto">
          <a:xfrm>
            <a:off x="579120" y="1143157"/>
            <a:ext cx="8016240" cy="472789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dirty="0" smtClean="0"/>
              <a:t>GRIAL</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78</a:t>
            </a:fld>
            <a:endParaRPr lang="es-ES_tradnl"/>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88636376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32027" y="5310711"/>
            <a:ext cx="7772400" cy="1362075"/>
          </a:xfrm>
        </p:spPr>
        <p:txBody>
          <a:bodyPr/>
          <a:lstStyle/>
          <a:p>
            <a:pPr algn="l"/>
            <a:r>
              <a:rPr lang="es-ES" dirty="0" smtClean="0"/>
              <a:t>6. Conclusiones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79</a:t>
            </a:fld>
            <a:endParaRPr lang="es-ES_tradnl"/>
          </a:p>
        </p:txBody>
      </p:sp>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pic>
        <p:nvPicPr>
          <p:cNvPr id="4098" name="Picture 2" descr="http://www.cartoonstock.com/lowres/hsc3463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675" y="783771"/>
            <a:ext cx="5486399" cy="4114799"/>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68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embudo del conocimiento</a:t>
            </a:r>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8</a:t>
            </a:fld>
            <a:endParaRPr lang="es-ES_tradnl"/>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l="22656" t="15625" r="21875" b="11458"/>
          <a:stretch>
            <a:fillRect/>
          </a:stretch>
        </p:blipFill>
        <p:spPr>
          <a:xfrm>
            <a:off x="1395665" y="1358193"/>
            <a:ext cx="6300537" cy="4204783"/>
          </a:xfrm>
          <a:prstGeom prst="rect">
            <a:avLst/>
          </a:prstGeom>
          <a:noFill/>
          <a:ln cap="rnd">
            <a:solidFill>
              <a:srgbClr val="DDDDDD"/>
            </a:solidFill>
          </a:ln>
        </p:spPr>
      </p:pic>
      <p:sp>
        <p:nvSpPr>
          <p:cNvPr id="6" name="5 CuadroTexto"/>
          <p:cNvSpPr txBox="1"/>
          <p:nvPr/>
        </p:nvSpPr>
        <p:spPr>
          <a:xfrm>
            <a:off x="1255085" y="5588689"/>
            <a:ext cx="6595011" cy="276999"/>
          </a:xfrm>
          <a:prstGeom prst="rect">
            <a:avLst/>
          </a:prstGeom>
          <a:solidFill>
            <a:srgbClr val="FEF690"/>
          </a:solidFill>
        </p:spPr>
        <p:txBody>
          <a:bodyPr wrap="none" rtlCol="0">
            <a:spAutoFit/>
          </a:bodyPr>
          <a:lstStyle>
            <a:defPPr>
              <a:defRPr lang="es-ES_tradnl"/>
            </a:defPPr>
            <a:lvl1pPr>
              <a:defRPr sz="1400"/>
            </a:lvl1pPr>
          </a:lstStyle>
          <a:p>
            <a:r>
              <a:rPr lang="es-ES" sz="1200" dirty="0" smtClean="0"/>
              <a:t>Tomado </a:t>
            </a:r>
            <a:r>
              <a:rPr lang="es-ES" sz="1200" dirty="0"/>
              <a:t>de http://www.slideshare.net/escenaenelmar/gestion-del-conocimiento-presentation-591517</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821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7160"/>
            <a:ext cx="5880100" cy="1143000"/>
          </a:xfrm>
        </p:spPr>
        <p:txBody>
          <a:bodyPr/>
          <a:lstStyle/>
          <a:p>
            <a:r>
              <a:rPr lang="es-ES" dirty="0" smtClean="0"/>
              <a:t>Conclusiones</a:t>
            </a:r>
            <a:endParaRPr lang="es-ES" dirty="0"/>
          </a:p>
        </p:txBody>
      </p:sp>
      <p:sp>
        <p:nvSpPr>
          <p:cNvPr id="3" name="2 Marcador de contenido"/>
          <p:cNvSpPr>
            <a:spLocks noGrp="1"/>
          </p:cNvSpPr>
          <p:nvPr>
            <p:ph idx="1"/>
          </p:nvPr>
        </p:nvSpPr>
        <p:spPr>
          <a:xfrm>
            <a:off x="457200" y="1600200"/>
            <a:ext cx="8229600" cy="4186989"/>
          </a:xfrm>
        </p:spPr>
        <p:txBody>
          <a:bodyPr>
            <a:normAutofit fontScale="92500"/>
          </a:bodyPr>
          <a:lstStyle/>
          <a:p>
            <a:r>
              <a:rPr lang="es-ES" sz="2400" dirty="0"/>
              <a:t>El conocimiento es imprescindible</a:t>
            </a:r>
            <a:br>
              <a:rPr lang="es-ES" sz="2400" dirty="0"/>
            </a:br>
            <a:r>
              <a:rPr lang="es-ES" sz="2400" dirty="0"/>
              <a:t>para el desarrollo de la sociedad </a:t>
            </a:r>
            <a:br>
              <a:rPr lang="es-ES" sz="2400" dirty="0"/>
            </a:br>
            <a:r>
              <a:rPr lang="es-ES" sz="2400" dirty="0"/>
              <a:t>en un mundo globalizado</a:t>
            </a:r>
          </a:p>
          <a:p>
            <a:endParaRPr lang="es-ES" sz="2400" dirty="0" smtClean="0"/>
          </a:p>
          <a:p>
            <a:r>
              <a:rPr lang="es-ES" sz="2400" dirty="0" smtClean="0">
                <a:solidFill>
                  <a:schemeClr val="tx2">
                    <a:lumMod val="25000"/>
                  </a:schemeClr>
                </a:solidFill>
              </a:rPr>
              <a:t>El reto </a:t>
            </a:r>
            <a:r>
              <a:rPr lang="es-ES" sz="2400" dirty="0">
                <a:solidFill>
                  <a:schemeClr val="tx2">
                    <a:lumMod val="25000"/>
                  </a:schemeClr>
                </a:solidFill>
              </a:rPr>
              <a:t>es construir sociedades </a:t>
            </a:r>
            <a:br>
              <a:rPr lang="es-ES" sz="2400" dirty="0">
                <a:solidFill>
                  <a:schemeClr val="tx2">
                    <a:lumMod val="25000"/>
                  </a:schemeClr>
                </a:solidFill>
              </a:rPr>
            </a:br>
            <a:r>
              <a:rPr lang="es-ES" sz="2400" dirty="0">
                <a:solidFill>
                  <a:schemeClr val="tx2">
                    <a:lumMod val="25000"/>
                  </a:schemeClr>
                </a:solidFill>
              </a:rPr>
              <a:t>del conocimiento modernas en </a:t>
            </a:r>
            <a:br>
              <a:rPr lang="es-ES" sz="2400" dirty="0">
                <a:solidFill>
                  <a:schemeClr val="tx2">
                    <a:lumMod val="25000"/>
                  </a:schemeClr>
                </a:solidFill>
              </a:rPr>
            </a:br>
            <a:r>
              <a:rPr lang="es-ES" sz="2400" dirty="0">
                <a:solidFill>
                  <a:schemeClr val="tx2">
                    <a:lumMod val="25000"/>
                  </a:schemeClr>
                </a:solidFill>
              </a:rPr>
              <a:t>las que las personas puedan participar </a:t>
            </a:r>
            <a:br>
              <a:rPr lang="es-ES" sz="2400" dirty="0">
                <a:solidFill>
                  <a:schemeClr val="tx2">
                    <a:lumMod val="25000"/>
                  </a:schemeClr>
                </a:solidFill>
              </a:rPr>
            </a:br>
            <a:r>
              <a:rPr lang="es-ES" sz="2400" dirty="0">
                <a:solidFill>
                  <a:schemeClr val="tx2">
                    <a:lumMod val="25000"/>
                  </a:schemeClr>
                </a:solidFill>
              </a:rPr>
              <a:t>de la información y el conocimiento</a:t>
            </a:r>
          </a:p>
          <a:p>
            <a:endParaRPr lang="es-ES" sz="2400" dirty="0" smtClean="0"/>
          </a:p>
          <a:p>
            <a:r>
              <a:rPr lang="es-ES" sz="2400" dirty="0"/>
              <a:t>Internet permite el acceso al conocimiento con independencia de dónde se produzca y en cualquier momento</a:t>
            </a:r>
            <a:endParaRPr lang="es-ES" sz="2400" dirty="0" smtClean="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80</a:t>
            </a:fld>
            <a:endParaRPr lang="es-ES_tradnl"/>
          </a:p>
        </p:txBody>
      </p:sp>
      <p:pic>
        <p:nvPicPr>
          <p:cNvPr id="7" name="6 Imagen" descr="289045307_ce6ff5f0db_b.jpg"/>
          <p:cNvPicPr>
            <a:picLocks noChangeAspect="1"/>
          </p:cNvPicPr>
          <p:nvPr/>
        </p:nvPicPr>
        <p:blipFill>
          <a:blip r:embed="rId3" cstate="print"/>
          <a:stretch>
            <a:fillRect/>
          </a:stretch>
        </p:blipFill>
        <p:spPr>
          <a:xfrm>
            <a:off x="5855116" y="1065466"/>
            <a:ext cx="2831684" cy="257174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4" name="3 Rectángulo"/>
          <p:cNvSpPr/>
          <p:nvPr/>
        </p:nvSpPr>
        <p:spPr>
          <a:xfrm rot="917271">
            <a:off x="4996525" y="3532819"/>
            <a:ext cx="3113353" cy="415498"/>
          </a:xfrm>
          <a:prstGeom prst="rect">
            <a:avLst/>
          </a:prstGeom>
          <a:solidFill>
            <a:srgbClr val="FEF690"/>
          </a:solidFill>
        </p:spPr>
        <p:txBody>
          <a:bodyPr wrap="none" rtlCol="0">
            <a:spAutoFit/>
          </a:bodyPr>
          <a:lstStyle/>
          <a:p>
            <a:r>
              <a:rPr lang="es-ES" sz="1050" dirty="0"/>
              <a:t>The </a:t>
            </a:r>
            <a:r>
              <a:rPr lang="es-ES" sz="1050" dirty="0" err="1"/>
              <a:t>fountain</a:t>
            </a:r>
            <a:r>
              <a:rPr lang="es-ES" sz="1050" dirty="0"/>
              <a:t> of </a:t>
            </a:r>
            <a:r>
              <a:rPr lang="es-ES" sz="1050" dirty="0" err="1"/>
              <a:t>knowledge</a:t>
            </a:r>
            <a:r>
              <a:rPr lang="es-ES" sz="1050" dirty="0"/>
              <a:t>... </a:t>
            </a:r>
            <a:r>
              <a:rPr lang="es-ES" sz="1050" dirty="0" smtClean="0"/>
              <a:t/>
            </a:r>
            <a:br>
              <a:rPr lang="es-ES" sz="1050" dirty="0" smtClean="0"/>
            </a:br>
            <a:r>
              <a:rPr lang="es-ES" sz="1050" dirty="0" smtClean="0"/>
              <a:t>http</a:t>
            </a:r>
            <a:r>
              <a:rPr lang="es-ES" sz="1050" dirty="0"/>
              <a:t>://www.flickr.com/photos/beija-flor/289045307/</a:t>
            </a:r>
          </a:p>
        </p:txBody>
      </p:sp>
      <p:sp>
        <p:nvSpPr>
          <p:cNvPr id="6" name="5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30333533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a:xfrm>
            <a:off x="457200" y="1188421"/>
            <a:ext cx="3780971" cy="4525963"/>
          </a:xfrm>
        </p:spPr>
        <p:txBody>
          <a:bodyPr>
            <a:normAutofit fontScale="85000" lnSpcReduction="10000"/>
          </a:bodyPr>
          <a:lstStyle/>
          <a:p>
            <a:r>
              <a:rPr lang="es-ES" sz="2400" dirty="0" smtClean="0"/>
              <a:t>El aprendizaje a lo largo de la vida es condición necesaria para la evolución y la transformación del conocimiento en una empresa</a:t>
            </a:r>
          </a:p>
          <a:p>
            <a:endParaRPr lang="es-ES" sz="2400" dirty="0" smtClean="0"/>
          </a:p>
          <a:p>
            <a:r>
              <a:rPr lang="es-ES" sz="2400" dirty="0" smtClean="0"/>
              <a:t>El aprendizaje a </a:t>
            </a:r>
            <a:r>
              <a:rPr lang="es-ES" sz="2400" dirty="0"/>
              <a:t>lo largo de la vida requiere de implicaciones </a:t>
            </a:r>
            <a:r>
              <a:rPr lang="es-ES" sz="2400" dirty="0" smtClean="0"/>
              <a:t>tecnológicas</a:t>
            </a:r>
          </a:p>
          <a:p>
            <a:endParaRPr lang="es-ES" sz="2400" dirty="0"/>
          </a:p>
          <a:p>
            <a:r>
              <a:rPr lang="es-ES" sz="2400" dirty="0" smtClean="0"/>
              <a:t>Aprovechar la potencialidad del aprendizaje informal es un reto de las organizaciones modernas</a:t>
            </a:r>
            <a:endParaRPr lang="es-ES" sz="2400" dirty="0"/>
          </a:p>
          <a:p>
            <a:endParaRPr lang="es-ES" sz="2400" dirty="0" smtClean="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81</a:t>
            </a:fld>
            <a:endParaRPr lang="es-ES_tradnl"/>
          </a:p>
        </p:txBody>
      </p:sp>
      <p:pic>
        <p:nvPicPr>
          <p:cNvPr id="6" name="Picture 2" descr="http://www.deviantart.com/download/116254038/education_by_rattattart.jpg"/>
          <p:cNvPicPr>
            <a:picLocks noChangeAspect="1" noChangeArrowheads="1"/>
          </p:cNvPicPr>
          <p:nvPr/>
        </p:nvPicPr>
        <p:blipFill>
          <a:blip r:embed="rId3"/>
          <a:srcRect/>
          <a:stretch>
            <a:fillRect/>
          </a:stretch>
        </p:blipFill>
        <p:spPr bwMode="auto">
          <a:xfrm rot="21417663">
            <a:off x="4621447" y="1045475"/>
            <a:ext cx="4528004" cy="4528004"/>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
        <p:nvSpPr>
          <p:cNvPr id="7" name="6 CuadroTexto"/>
          <p:cNvSpPr txBox="1"/>
          <p:nvPr/>
        </p:nvSpPr>
        <p:spPr>
          <a:xfrm>
            <a:off x="4441828" y="5255014"/>
            <a:ext cx="1669047"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n-US" sz="1000" dirty="0" smtClean="0"/>
              <a:t>Education by </a:t>
            </a:r>
            <a:r>
              <a:rPr lang="en-US" sz="1000" dirty="0" err="1" smtClean="0"/>
              <a:t>rattattart</a:t>
            </a:r>
            <a:r>
              <a:rPr lang="en-US" sz="1000" dirty="0" smtClean="0"/>
              <a:t/>
            </a:r>
            <a:br>
              <a:rPr lang="en-US" sz="1000" dirty="0" smtClean="0"/>
            </a:br>
            <a:r>
              <a:rPr lang="es-ES" sz="1000" dirty="0" smtClean="0">
                <a:hlinkClick r:id="rId4"/>
              </a:rPr>
              <a:t>http://www.deviantart.com</a:t>
            </a:r>
            <a:r>
              <a:rPr lang="es-ES" sz="1000" dirty="0" smtClean="0"/>
              <a:t> </a:t>
            </a:r>
            <a:endParaRPr lang="es-ES" sz="1000" dirty="0"/>
          </a:p>
        </p:txBody>
      </p:sp>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87755754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82</a:t>
            </a:fld>
            <a:endParaRPr lang="es-ES_tradnl"/>
          </a:p>
        </p:txBody>
      </p:sp>
      <p:pic>
        <p:nvPicPr>
          <p:cNvPr id="23554" name="Picture 2" descr="http://www.jarche.com/wp-content/uploads/2010/05/hart_cross_5_stages.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829" y="995590"/>
            <a:ext cx="6613073" cy="5449172"/>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6553200" y="5513251"/>
            <a:ext cx="2567178" cy="307777"/>
          </a:xfrm>
          <a:prstGeom prst="rect">
            <a:avLst/>
          </a:prstGeom>
          <a:solidFill>
            <a:srgbClr val="FEF690"/>
          </a:solidFill>
        </p:spPr>
        <p:txBody>
          <a:bodyPr wrap="none" rtlCol="0">
            <a:spAutoFit/>
          </a:bodyPr>
          <a:lstStyle/>
          <a:p>
            <a:r>
              <a:rPr lang="es-ES" sz="1400" dirty="0" smtClean="0"/>
              <a:t>Fuente</a:t>
            </a:r>
            <a:r>
              <a:rPr lang="es-ES" sz="1400" dirty="0"/>
              <a:t>: http://www.jarche.com/</a:t>
            </a:r>
          </a:p>
        </p:txBody>
      </p:sp>
      <p:sp>
        <p:nvSpPr>
          <p:cNvPr id="3" name="2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24511346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a:xfrm>
            <a:off x="81644" y="1270000"/>
            <a:ext cx="8954852" cy="4525963"/>
          </a:xfrm>
        </p:spPr>
        <p:txBody>
          <a:bodyPr>
            <a:normAutofit/>
          </a:bodyPr>
          <a:lstStyle/>
          <a:p>
            <a:r>
              <a:rPr lang="es-ES" sz="2400" dirty="0" smtClean="0"/>
              <a:t>La Gestión de la Tecnología debe estar alineada con la Gestión del Conocimiento</a:t>
            </a:r>
          </a:p>
          <a:p>
            <a:endParaRPr lang="es-ES" sz="2400" dirty="0"/>
          </a:p>
          <a:p>
            <a:r>
              <a:rPr lang="es-ES" sz="2400" dirty="0" smtClean="0"/>
              <a:t>Gestionar la Tecno-</a:t>
            </a:r>
            <a:br>
              <a:rPr lang="es-ES" sz="2400" dirty="0" smtClean="0"/>
            </a:br>
            <a:r>
              <a:rPr lang="es-ES" sz="2400" dirty="0" err="1" smtClean="0"/>
              <a:t>logía</a:t>
            </a:r>
            <a:r>
              <a:rPr lang="es-ES" sz="2400" dirty="0" smtClean="0"/>
              <a:t> no significa</a:t>
            </a:r>
            <a:br>
              <a:rPr lang="es-ES" sz="2400" dirty="0" smtClean="0"/>
            </a:br>
            <a:r>
              <a:rPr lang="es-ES" sz="2400" dirty="0" smtClean="0"/>
              <a:t>fascinación tecno-</a:t>
            </a:r>
            <a:br>
              <a:rPr lang="es-ES" sz="2400" dirty="0" smtClean="0"/>
            </a:br>
            <a:r>
              <a:rPr lang="es-ES" sz="2400" dirty="0" smtClean="0"/>
              <a:t>lógica</a:t>
            </a:r>
          </a:p>
          <a:p>
            <a:endParaRPr lang="es-ES" sz="2400" dirty="0"/>
          </a:p>
          <a:p>
            <a:r>
              <a:rPr lang="es-ES" sz="2400" dirty="0" smtClean="0"/>
              <a:t>La tecnología es</a:t>
            </a:r>
            <a:br>
              <a:rPr lang="es-ES" sz="2400" dirty="0" smtClean="0"/>
            </a:br>
            <a:r>
              <a:rPr lang="es-ES" sz="2400" dirty="0" smtClean="0"/>
              <a:t>siempre el medio</a:t>
            </a:r>
            <a:br>
              <a:rPr lang="es-ES" sz="2400" dirty="0" smtClean="0"/>
            </a:br>
            <a:r>
              <a:rPr lang="es-ES" sz="2400" dirty="0" smtClean="0"/>
              <a:t>nunca el fin</a:t>
            </a:r>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83</a:t>
            </a:fld>
            <a:endParaRPr lang="es-ES_tradnl"/>
          </a:p>
        </p:txBody>
      </p:sp>
      <p:pic>
        <p:nvPicPr>
          <p:cNvPr id="283650" name="Picture 2" descr="http://cosassencillas.files.wordpress.com/2007/07/forges.jpg"/>
          <p:cNvPicPr>
            <a:picLocks noChangeAspect="1" noChangeArrowheads="1"/>
          </p:cNvPicPr>
          <p:nvPr/>
        </p:nvPicPr>
        <p:blipFill>
          <a:blip r:embed="rId3"/>
          <a:srcRect/>
          <a:stretch>
            <a:fillRect/>
          </a:stretch>
        </p:blipFill>
        <p:spPr bwMode="auto">
          <a:xfrm>
            <a:off x="3194683" y="1728330"/>
            <a:ext cx="5841813" cy="4067633"/>
          </a:xfrm>
          <a:prstGeom prst="rect">
            <a:avLst/>
          </a:prstGeom>
          <a:noFill/>
        </p:spPr>
      </p:pic>
      <p:sp>
        <p:nvSpPr>
          <p:cNvPr id="4" name="3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2132161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Conclusiones</a:t>
            </a:r>
            <a:endParaRPr lang="es-ES" dirty="0"/>
          </a:p>
        </p:txBody>
      </p:sp>
      <p:sp>
        <p:nvSpPr>
          <p:cNvPr id="6" name="5 Marcador de contenido"/>
          <p:cNvSpPr>
            <a:spLocks noGrp="1"/>
          </p:cNvSpPr>
          <p:nvPr>
            <p:ph idx="1"/>
          </p:nvPr>
        </p:nvSpPr>
        <p:spPr>
          <a:xfrm>
            <a:off x="1000100" y="1357298"/>
            <a:ext cx="7772400" cy="4572000"/>
          </a:xfrm>
        </p:spPr>
        <p:txBody>
          <a:bodyPr>
            <a:normAutofit/>
          </a:bodyPr>
          <a:lstStyle/>
          <a:p>
            <a:r>
              <a:rPr lang="es-ES" dirty="0" smtClean="0"/>
              <a:t>Se está construyendo un nuevo modelo de Universidad. Algunas claves</a:t>
            </a:r>
          </a:p>
          <a:p>
            <a:pPr lvl="1"/>
            <a:r>
              <a:rPr lang="es-ES" dirty="0" smtClean="0"/>
              <a:t>La tecnología pasa de ser un gasto a ser un elemento diferenciador</a:t>
            </a:r>
          </a:p>
          <a:p>
            <a:pPr lvl="1"/>
            <a:r>
              <a:rPr lang="es-ES" dirty="0" smtClean="0"/>
              <a:t>La formación a lo largo de la vida (</a:t>
            </a:r>
            <a:r>
              <a:rPr lang="es-ES" i="1" dirty="0" err="1" smtClean="0"/>
              <a:t>lifelong</a:t>
            </a:r>
            <a:r>
              <a:rPr lang="es-ES" i="1" dirty="0" smtClean="0"/>
              <a:t> </a:t>
            </a:r>
            <a:r>
              <a:rPr lang="es-ES" i="1" dirty="0" err="1" smtClean="0"/>
              <a:t>learning</a:t>
            </a:r>
            <a:r>
              <a:rPr lang="es-ES" dirty="0" smtClean="0"/>
              <a:t>)</a:t>
            </a:r>
          </a:p>
          <a:p>
            <a:pPr lvl="1"/>
            <a:r>
              <a:rPr lang="es-ES" dirty="0" smtClean="0"/>
              <a:t>La formación va más allá de los límites del aula</a:t>
            </a:r>
          </a:p>
          <a:p>
            <a:pPr lvl="1"/>
            <a:r>
              <a:rPr lang="es-ES" dirty="0" smtClean="0"/>
              <a:t>La Universidad compite contra un mundo globalizado y no sólo con las universidades de su entorno</a:t>
            </a:r>
          </a:p>
          <a:p>
            <a:pPr lvl="1"/>
            <a:r>
              <a:rPr lang="es-ES" dirty="0" smtClean="0"/>
              <a:t>Universidad como socio en la Sociedad</a:t>
            </a:r>
          </a:p>
          <a:p>
            <a:pPr lvl="1"/>
            <a:endParaRPr lang="es-ES" dirty="0"/>
          </a:p>
        </p:txBody>
      </p:sp>
      <p:sp>
        <p:nvSpPr>
          <p:cNvPr id="2" name="1 Marcador de pie de página"/>
          <p:cNvSpPr>
            <a:spLocks noGrp="1"/>
          </p:cNvSpPr>
          <p:nvPr>
            <p:ph type="ftr" sz="quarter" idx="11"/>
          </p:nvPr>
        </p:nvSpPr>
        <p:spPr/>
        <p:txBody>
          <a:bodyPr/>
          <a:lstStyle/>
          <a:p>
            <a:r>
              <a:rPr lang="es-ES" smtClean="0"/>
              <a:t>Gestión de la Tecnología y del Conocimiento</a:t>
            </a:r>
            <a:endParaRPr lang="es-ES"/>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84</a:t>
            </a:fld>
            <a:endParaRPr lang="es-ES"/>
          </a:p>
        </p:txBody>
      </p:sp>
    </p:spTree>
    <p:extLst>
      <p:ext uri="{BB962C8B-B14F-4D97-AF65-F5344CB8AC3E}">
        <p14:creationId xmlns:p14="http://schemas.microsoft.com/office/powerpoint/2010/main" val="14664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blinds(horizontal)">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blinds(horizontal)">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linds(horizontal)">
                                      <p:cBhvr>
                                        <p:cTn id="2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a:xfrm>
            <a:off x="857224" y="1714488"/>
            <a:ext cx="7772400" cy="4572000"/>
          </a:xfrm>
        </p:spPr>
        <p:txBody>
          <a:bodyPr/>
          <a:lstStyle/>
          <a:p>
            <a:r>
              <a:rPr lang="es-ES" dirty="0" smtClean="0"/>
              <a:t>La tecnología debe tener más efectos en el proceso enseñanza/aprendizaje que suponer un mero cambio de canal de comunicación</a:t>
            </a:r>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85</a:t>
            </a:fld>
            <a:endParaRPr lang="es-ES"/>
          </a:p>
        </p:txBody>
      </p:sp>
      <p:pic>
        <p:nvPicPr>
          <p:cNvPr id="6" name="5 Imagen" descr="20071018elpepivin_1.jpg"/>
          <p:cNvPicPr>
            <a:picLocks noChangeAspect="1"/>
          </p:cNvPicPr>
          <p:nvPr/>
        </p:nvPicPr>
        <p:blipFill>
          <a:blip r:embed="rId3" cstate="print"/>
          <a:stretch>
            <a:fillRect/>
          </a:stretch>
        </p:blipFill>
        <p:spPr>
          <a:xfrm>
            <a:off x="2500298" y="3357562"/>
            <a:ext cx="3857652" cy="2687912"/>
          </a:xfrm>
          <a:prstGeom prst="rect">
            <a:avLst/>
          </a:prstGeom>
        </p:spPr>
      </p:pic>
    </p:spTree>
    <p:extLst>
      <p:ext uri="{BB962C8B-B14F-4D97-AF65-F5344CB8AC3E}">
        <p14:creationId xmlns:p14="http://schemas.microsoft.com/office/powerpoint/2010/main" val="69744821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a:xfrm>
            <a:off x="0" y="1500174"/>
            <a:ext cx="3857620" cy="4572000"/>
          </a:xfrm>
        </p:spPr>
        <p:txBody>
          <a:bodyPr>
            <a:normAutofit/>
          </a:bodyPr>
          <a:lstStyle/>
          <a:p>
            <a:r>
              <a:rPr lang="es-ES" dirty="0" smtClean="0"/>
              <a:t>Los públicos no son homogéneos por lo que no sirven ni los diagnósticos ni las recetas demasiado genéricas</a:t>
            </a:r>
          </a:p>
          <a:p>
            <a:pPr lvl="1"/>
            <a:r>
              <a:rPr lang="es-ES" dirty="0" smtClean="0"/>
              <a:t>Pero sí la experiencia compartida</a:t>
            </a:r>
          </a:p>
          <a:p>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86</a:t>
            </a:fld>
            <a:endParaRPr lang="es-ES"/>
          </a:p>
        </p:txBody>
      </p:sp>
      <p:pic>
        <p:nvPicPr>
          <p:cNvPr id="6" name="5 Imagen" descr="publicos_tic.jpg"/>
          <p:cNvPicPr>
            <a:picLocks noChangeAspect="1"/>
          </p:cNvPicPr>
          <p:nvPr/>
        </p:nvPicPr>
        <p:blipFill>
          <a:blip r:embed="rId3" cstate="print"/>
          <a:srcRect/>
          <a:stretch>
            <a:fillRect/>
          </a:stretch>
        </p:blipFill>
        <p:spPr bwMode="auto">
          <a:xfrm>
            <a:off x="3929058" y="1500174"/>
            <a:ext cx="4978479" cy="3714776"/>
          </a:xfrm>
          <a:prstGeom prst="rect">
            <a:avLst/>
          </a:prstGeom>
          <a:noFill/>
          <a:ln w="9525">
            <a:noFill/>
            <a:miter lim="800000"/>
            <a:headEnd/>
            <a:tailEnd/>
          </a:ln>
        </p:spPr>
      </p:pic>
    </p:spTree>
    <p:extLst>
      <p:ext uri="{BB962C8B-B14F-4D97-AF65-F5344CB8AC3E}">
        <p14:creationId xmlns:p14="http://schemas.microsoft.com/office/powerpoint/2010/main" val="22196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a:xfrm>
            <a:off x="214282" y="1500206"/>
            <a:ext cx="4929222" cy="4557694"/>
          </a:xfrm>
        </p:spPr>
        <p:txBody>
          <a:bodyPr>
            <a:normAutofit/>
          </a:bodyPr>
          <a:lstStyle/>
          <a:p>
            <a:r>
              <a:rPr lang="es-ES" dirty="0" smtClean="0"/>
              <a:t>La implantación de la tecnología debe realizarse de acuerdo a un plan estratégico</a:t>
            </a:r>
          </a:p>
          <a:p>
            <a:pPr lvl="1"/>
            <a:r>
              <a:rPr lang="es-ES" dirty="0" smtClean="0"/>
              <a:t>Esfuerzo tecnológico, </a:t>
            </a:r>
            <a:r>
              <a:rPr lang="es-ES" b="1" dirty="0" smtClean="0">
                <a:solidFill>
                  <a:srgbClr val="FF0000"/>
                </a:solidFill>
              </a:rPr>
              <a:t>humano</a:t>
            </a:r>
            <a:r>
              <a:rPr lang="es-ES" dirty="0" smtClean="0"/>
              <a:t>, formativo, administrativo y legislativo</a:t>
            </a:r>
          </a:p>
          <a:p>
            <a:pPr lvl="1"/>
            <a:endParaRPr lang="es-ES" dirty="0"/>
          </a:p>
          <a:p>
            <a:r>
              <a:rPr lang="es-ES" dirty="0" smtClean="0"/>
              <a:t>El plan estratégico debe involucrar la gestión de la tecnología y la gestión del conocimiento</a:t>
            </a:r>
          </a:p>
          <a:p>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87</a:t>
            </a:fld>
            <a:endParaRPr lang="es-ES"/>
          </a:p>
        </p:txBody>
      </p:sp>
      <p:pic>
        <p:nvPicPr>
          <p:cNvPr id="6" name="5 Imagen" descr="strategic.jpg"/>
          <p:cNvPicPr>
            <a:picLocks noChangeAspect="1"/>
          </p:cNvPicPr>
          <p:nvPr/>
        </p:nvPicPr>
        <p:blipFill>
          <a:blip r:embed="rId3" cstate="print"/>
          <a:srcRect/>
          <a:stretch>
            <a:fillRect/>
          </a:stretch>
        </p:blipFill>
        <p:spPr bwMode="auto">
          <a:xfrm>
            <a:off x="5210175" y="1725729"/>
            <a:ext cx="3728851" cy="3907632"/>
          </a:xfrm>
          <a:prstGeom prst="rect">
            <a:avLst/>
          </a:prstGeom>
          <a:noFill/>
          <a:ln w="9525">
            <a:noFill/>
            <a:miter lim="800000"/>
            <a:headEnd/>
            <a:tailEnd/>
          </a:ln>
        </p:spPr>
      </p:pic>
    </p:spTree>
    <p:extLst>
      <p:ext uri="{BB962C8B-B14F-4D97-AF65-F5344CB8AC3E}">
        <p14:creationId xmlns:p14="http://schemas.microsoft.com/office/powerpoint/2010/main" val="391846733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lstStyle/>
          <a:p>
            <a:r>
              <a:rPr lang="es-ES" dirty="0" smtClean="0"/>
              <a:t>Cuatro ideas clave para</a:t>
            </a:r>
            <a:br>
              <a:rPr lang="es-ES" dirty="0" smtClean="0"/>
            </a:br>
            <a:r>
              <a:rPr lang="es-ES" dirty="0" smtClean="0"/>
              <a:t> el desarrollo de un plan </a:t>
            </a:r>
            <a:br>
              <a:rPr lang="es-ES" dirty="0" smtClean="0"/>
            </a:br>
            <a:r>
              <a:rPr lang="es-ES" dirty="0" smtClean="0"/>
              <a:t>estratégico</a:t>
            </a:r>
          </a:p>
          <a:p>
            <a:pPr marL="969264" lvl="1" indent="-514350">
              <a:buFont typeface="+mj-lt"/>
              <a:buAutoNum type="arabicPeriod"/>
            </a:pPr>
            <a:r>
              <a:rPr lang="es-ES" dirty="0" smtClean="0"/>
              <a:t>La calidad la hacemos las personas </a:t>
            </a:r>
          </a:p>
          <a:p>
            <a:pPr marL="969264" lvl="1" indent="-514350">
              <a:buFont typeface="+mj-lt"/>
              <a:buAutoNum type="arabicPeriod"/>
            </a:pPr>
            <a:r>
              <a:rPr lang="es-ES" dirty="0" smtClean="0"/>
              <a:t>Para dirigir se necesita liderazgo y un Plan</a:t>
            </a:r>
          </a:p>
          <a:p>
            <a:pPr marL="969264" lvl="1" indent="-514350">
              <a:buFont typeface="+mj-lt"/>
              <a:buAutoNum type="arabicPeriod"/>
            </a:pPr>
            <a:r>
              <a:rPr lang="es-ES" dirty="0" smtClean="0"/>
              <a:t>Un Plan Estratégico debe conducirnos a un futuro mejor</a:t>
            </a:r>
          </a:p>
          <a:p>
            <a:pPr marL="969264" lvl="1" indent="-514350">
              <a:buFont typeface="+mj-lt"/>
              <a:buAutoNum type="arabicPeriod"/>
            </a:pPr>
            <a:r>
              <a:rPr lang="es-ES" dirty="0" smtClean="0"/>
              <a:t>Un Plan Estratégico sólo sirve si se aplica</a:t>
            </a:r>
          </a:p>
          <a:p>
            <a:pPr marL="969264" lvl="1" indent="-514350">
              <a:buFont typeface="+mj-lt"/>
              <a:buAutoNum type="arabicPeriod"/>
            </a:pPr>
            <a:endParaRPr lang="es-ES" dirty="0"/>
          </a:p>
        </p:txBody>
      </p:sp>
      <p:sp>
        <p:nvSpPr>
          <p:cNvPr id="4" name="3 Marcador de pie de página"/>
          <p:cNvSpPr>
            <a:spLocks noGrp="1"/>
          </p:cNvSpPr>
          <p:nvPr>
            <p:ph type="ftr" sz="quarter" idx="11"/>
          </p:nvPr>
        </p:nvSpPr>
        <p:spPr/>
        <p:txBody>
          <a:bodyPr/>
          <a:lstStyle/>
          <a:p>
            <a:r>
              <a:rPr lang="es-ES" smtClean="0"/>
              <a:t>Gestión de la Tecnología y del Conocimiento</a:t>
            </a:r>
            <a:endParaRPr lang="es-ES"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88</a:t>
            </a:fld>
            <a:endParaRPr lang="es-ES"/>
          </a:p>
        </p:txBody>
      </p:sp>
      <p:pic>
        <p:nvPicPr>
          <p:cNvPr id="172034" name="Picture 2" descr="C:\Users\Fran\AppData\Local\Microsoft\Windows\Temporary Internet Files\Content.IE5\NUXA0AN1\MPj04373230000[1].jpg"/>
          <p:cNvPicPr>
            <a:picLocks noChangeAspect="1" noChangeArrowheads="1"/>
          </p:cNvPicPr>
          <p:nvPr/>
        </p:nvPicPr>
        <p:blipFill>
          <a:blip r:embed="rId3" cstate="print"/>
          <a:srcRect/>
          <a:stretch>
            <a:fillRect/>
          </a:stretch>
        </p:blipFill>
        <p:spPr bwMode="auto">
          <a:xfrm>
            <a:off x="5357850" y="-357214"/>
            <a:ext cx="4071934" cy="3269181"/>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pic>
    </p:spTree>
    <p:extLst>
      <p:ext uri="{BB962C8B-B14F-4D97-AF65-F5344CB8AC3E}">
        <p14:creationId xmlns:p14="http://schemas.microsoft.com/office/powerpoint/2010/main" val="368127055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22313" y="5243792"/>
            <a:ext cx="7772400" cy="1362075"/>
          </a:xfrm>
        </p:spPr>
        <p:txBody>
          <a:bodyPr/>
          <a:lstStyle/>
          <a:p>
            <a:r>
              <a:rPr lang="es-ES" dirty="0" smtClean="0"/>
              <a:t>preguntas</a:t>
            </a:r>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89</a:t>
            </a:fld>
            <a:endParaRPr lang="es-ES_tradnl"/>
          </a:p>
        </p:txBody>
      </p:sp>
      <p:sp>
        <p:nvSpPr>
          <p:cNvPr id="9" name="8 CuadroTexto"/>
          <p:cNvSpPr txBox="1"/>
          <p:nvPr/>
        </p:nvSpPr>
        <p:spPr>
          <a:xfrm rot="380579">
            <a:off x="2178869" y="4578255"/>
            <a:ext cx="1675459" cy="400110"/>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p:spPr>
        <p:txBody>
          <a:bodyPr wrap="none" rtlCol="0">
            <a:spAutoFit/>
          </a:bodyPr>
          <a:lstStyle/>
          <a:p>
            <a:r>
              <a:rPr lang="en-US" sz="1000" dirty="0" smtClean="0"/>
              <a:t>Question mark by ~</a:t>
            </a:r>
            <a:r>
              <a:rPr lang="es-ES" sz="1000" b="1" dirty="0" smtClean="0">
                <a:hlinkClick r:id="rId3"/>
              </a:rPr>
              <a:t> </a:t>
            </a:r>
            <a:r>
              <a:rPr lang="es-ES" sz="1000" b="1" dirty="0"/>
              <a:t>~</a:t>
            </a:r>
            <a:r>
              <a:rPr lang="es-ES" sz="1000" b="1" dirty="0" err="1" smtClean="0"/>
              <a:t>ganser</a:t>
            </a:r>
            <a:r>
              <a:rPr lang="en-US" sz="1000" dirty="0" smtClean="0"/>
              <a:t> </a:t>
            </a:r>
            <a:br>
              <a:rPr lang="en-US" sz="1000" dirty="0" smtClean="0"/>
            </a:br>
            <a:r>
              <a:rPr lang="es-ES" sz="1000" dirty="0" smtClean="0">
                <a:hlinkClick r:id="rId4"/>
              </a:rPr>
              <a:t>http://www.deviantart.com</a:t>
            </a:r>
            <a:r>
              <a:rPr lang="es-ES" sz="1000" dirty="0" smtClean="0"/>
              <a:t> </a:t>
            </a:r>
            <a:endParaRPr lang="es-ES" sz="1000" dirty="0"/>
          </a:p>
        </p:txBody>
      </p:sp>
      <p:pic>
        <p:nvPicPr>
          <p:cNvPr id="22530" name="Picture 2" descr="C:\Users\Fran\Documents\Cursos\20101202 - Gestion del conocimiento\Materiales\Question_Mark_by_gans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5158" y="609159"/>
            <a:ext cx="3298559" cy="439807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dkEdge">
            <a:bevelT w="203200" h="50800" prst="softRound"/>
          </a:sp3d>
          <a:extLst>
            <a:ext uri="{909E8E84-426E-40DD-AFC4-6F175D3DCCD1}">
              <a14:hiddenFill xmlns:a14="http://schemas.microsoft.com/office/drawing/2010/main">
                <a:solidFill>
                  <a:srgbClr val="FFFFFF"/>
                </a:solidFill>
              </a14:hiddenFill>
            </a:ext>
          </a:extLst>
        </p:spPr>
      </p:pic>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conocimiento</a:t>
            </a:r>
            <a:endParaRPr lang="es-ES" dirty="0"/>
          </a:p>
        </p:txBody>
      </p:sp>
      <p:sp>
        <p:nvSpPr>
          <p:cNvPr id="3" name="2 Marcador de contenido"/>
          <p:cNvSpPr>
            <a:spLocks noGrp="1"/>
          </p:cNvSpPr>
          <p:nvPr>
            <p:ph idx="1"/>
          </p:nvPr>
        </p:nvSpPr>
        <p:spPr>
          <a:xfrm>
            <a:off x="457200" y="1600200"/>
            <a:ext cx="8229600" cy="4150895"/>
          </a:xfrm>
        </p:spPr>
        <p:txBody>
          <a:bodyPr/>
          <a:lstStyle/>
          <a:p>
            <a:r>
              <a:rPr lang="es-CO" dirty="0"/>
              <a:t>Según la forma de ser </a:t>
            </a:r>
            <a:r>
              <a:rPr lang="es-CO" dirty="0" smtClean="0"/>
              <a:t>obtenido</a:t>
            </a:r>
          </a:p>
          <a:p>
            <a:pPr lvl="1"/>
            <a:r>
              <a:rPr lang="es-CO" dirty="0" smtClean="0"/>
              <a:t>Sensible</a:t>
            </a:r>
            <a:endParaRPr lang="es-CO" dirty="0"/>
          </a:p>
          <a:p>
            <a:pPr lvl="1"/>
            <a:r>
              <a:rPr lang="es-CO" dirty="0"/>
              <a:t>Conceptual </a:t>
            </a:r>
          </a:p>
          <a:p>
            <a:pPr lvl="1"/>
            <a:r>
              <a:rPr lang="es-CO" dirty="0"/>
              <a:t>Holístico</a:t>
            </a:r>
          </a:p>
          <a:p>
            <a:endParaRPr lang="es-ES" dirty="0" smtClean="0"/>
          </a:p>
          <a:p>
            <a:r>
              <a:rPr lang="es-CO" dirty="0"/>
              <a:t>Según su nivel de </a:t>
            </a:r>
            <a:r>
              <a:rPr lang="es-CO" dirty="0" smtClean="0"/>
              <a:t>estructuración</a:t>
            </a:r>
            <a:endParaRPr lang="es-CO" dirty="0"/>
          </a:p>
          <a:p>
            <a:pPr lvl="1"/>
            <a:r>
              <a:rPr lang="es-CO" dirty="0"/>
              <a:t>Científico</a:t>
            </a:r>
          </a:p>
          <a:p>
            <a:pPr lvl="1"/>
            <a:r>
              <a:rPr lang="es-CO" dirty="0"/>
              <a:t>Tecnológico</a:t>
            </a:r>
          </a:p>
          <a:p>
            <a:pPr lvl="1"/>
            <a:r>
              <a:rPr lang="es-CO" dirty="0"/>
              <a:t>Técnico</a:t>
            </a:r>
          </a:p>
          <a:p>
            <a:endParaRPr lang="es-ES" dirty="0"/>
          </a:p>
        </p:txBody>
      </p:sp>
      <p:sp>
        <p:nvSpPr>
          <p:cNvPr id="4" name="3 Marcador de número de diapositiva"/>
          <p:cNvSpPr>
            <a:spLocks noGrp="1"/>
          </p:cNvSpPr>
          <p:nvPr>
            <p:ph type="sldNum" sz="quarter" idx="12"/>
          </p:nvPr>
        </p:nvSpPr>
        <p:spPr/>
        <p:txBody>
          <a:bodyPr/>
          <a:lstStyle/>
          <a:p>
            <a:fld id="{F9889935-DC85-4847-9265-CE546BEEBDB1}" type="slidenum">
              <a:rPr lang="es-ES_tradnl" smtClean="0"/>
              <a:pPr/>
              <a:t>9</a:t>
            </a:fld>
            <a:endParaRPr lang="es-ES_tradnl"/>
          </a:p>
        </p:txBody>
      </p:sp>
      <p:sp>
        <p:nvSpPr>
          <p:cNvPr id="5" name="4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68762750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smtClean="0"/>
              <a:t>Grupo GRIAL</a:t>
            </a:r>
            <a:endParaRPr lang="es-ES" dirty="0"/>
          </a:p>
        </p:txBody>
      </p:sp>
      <p:sp>
        <p:nvSpPr>
          <p:cNvPr id="7" name="6 Marcador de contenido"/>
          <p:cNvSpPr>
            <a:spLocks noGrp="1"/>
          </p:cNvSpPr>
          <p:nvPr>
            <p:ph idx="1"/>
          </p:nvPr>
        </p:nvSpPr>
        <p:spPr>
          <a:xfrm>
            <a:off x="457200" y="1600201"/>
            <a:ext cx="8229600" cy="4171949"/>
          </a:xfrm>
        </p:spPr>
        <p:txBody>
          <a:bodyPr/>
          <a:lstStyle/>
          <a:p>
            <a:r>
              <a:rPr lang="es-ES" dirty="0" smtClean="0"/>
              <a:t>Nos puedes seguir en…</a:t>
            </a:r>
          </a:p>
          <a:p>
            <a:pPr lvl="1"/>
            <a:r>
              <a:rPr lang="es-ES" dirty="0" smtClean="0">
                <a:hlinkClick r:id="rId3"/>
              </a:rPr>
              <a:t>http://grial.usal.es</a:t>
            </a:r>
            <a:endParaRPr lang="es-ES" dirty="0" smtClean="0"/>
          </a:p>
          <a:p>
            <a:pPr lvl="1"/>
            <a:r>
              <a:rPr lang="es-ES" dirty="0" smtClean="0">
                <a:hlinkClick r:id="rId4"/>
              </a:rPr>
              <a:t>http://www.facebook.com/grialusal</a:t>
            </a:r>
            <a:endParaRPr lang="es-ES" dirty="0" smtClean="0"/>
          </a:p>
          <a:p>
            <a:pPr lvl="1"/>
            <a:r>
              <a:rPr lang="es-ES" dirty="0" smtClean="0">
                <a:hlinkClick r:id="rId5"/>
              </a:rPr>
              <a:t>http://twitter.com/grial_usal</a:t>
            </a:r>
            <a:endParaRPr lang="es-ES" dirty="0" smtClean="0"/>
          </a:p>
          <a:p>
            <a:pPr lvl="1"/>
            <a:endParaRPr lang="es-ES" dirty="0"/>
          </a:p>
        </p:txBody>
      </p:sp>
      <p:sp>
        <p:nvSpPr>
          <p:cNvPr id="5" name="4 Marcador de número de diapositiva"/>
          <p:cNvSpPr>
            <a:spLocks noGrp="1"/>
          </p:cNvSpPr>
          <p:nvPr>
            <p:ph type="sldNum" sz="quarter" idx="12"/>
          </p:nvPr>
        </p:nvSpPr>
        <p:spPr/>
        <p:txBody>
          <a:bodyPr/>
          <a:lstStyle/>
          <a:p>
            <a:fld id="{F9889935-DC85-4847-9265-CE546BEEBDB1}" type="slidenum">
              <a:rPr lang="es-ES_tradnl" smtClean="0"/>
              <a:pPr/>
              <a:t>90</a:t>
            </a:fld>
            <a:endParaRPr lang="es-ES_tradnl"/>
          </a:p>
        </p:txBody>
      </p:sp>
      <p:pic>
        <p:nvPicPr>
          <p:cNvPr id="187394" name="Picture 2" descr="C:\Users\Fran\AppData\Local\Temp\wz9c45\Grial cuadrado.jpg"/>
          <p:cNvPicPr>
            <a:picLocks noChangeAspect="1" noChangeArrowheads="1"/>
          </p:cNvPicPr>
          <p:nvPr/>
        </p:nvPicPr>
        <p:blipFill>
          <a:blip r:embed="rId6"/>
          <a:srcRect/>
          <a:stretch>
            <a:fillRect/>
          </a:stretch>
        </p:blipFill>
        <p:spPr bwMode="auto">
          <a:xfrm>
            <a:off x="6219825" y="1704975"/>
            <a:ext cx="2362200" cy="2362200"/>
          </a:xfrm>
          <a:prstGeom prst="rect">
            <a:avLst/>
          </a:prstGeom>
          <a:noFill/>
        </p:spPr>
      </p:pic>
      <p:sp>
        <p:nvSpPr>
          <p:cNvPr id="2" name="1 Marcador de pie de página"/>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71068933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39096"/>
            <a:ext cx="7772400" cy="1470025"/>
          </a:xfrm>
        </p:spPr>
        <p:txBody>
          <a:bodyPr>
            <a:normAutofit/>
          </a:bodyPr>
          <a:lstStyle/>
          <a:p>
            <a:r>
              <a:rPr lang="es-ES" sz="4000" dirty="0" smtClean="0"/>
              <a:t>Gestión del Conocimiento</a:t>
            </a:r>
            <a:endParaRPr lang="es-ES" sz="4000" dirty="0"/>
          </a:p>
        </p:txBody>
      </p:sp>
      <p:sp>
        <p:nvSpPr>
          <p:cNvPr id="3" name="2 Subtítulo"/>
          <p:cNvSpPr>
            <a:spLocks noGrp="1"/>
          </p:cNvSpPr>
          <p:nvPr>
            <p:ph type="subTitle" idx="1"/>
          </p:nvPr>
        </p:nvSpPr>
        <p:spPr>
          <a:xfrm>
            <a:off x="1047749" y="3177541"/>
            <a:ext cx="7077075" cy="2051058"/>
          </a:xfrm>
        </p:spPr>
        <p:txBody>
          <a:bodyPr>
            <a:normAutofit fontScale="77500" lnSpcReduction="20000"/>
          </a:bodyPr>
          <a:lstStyle/>
          <a:p>
            <a:r>
              <a:rPr lang="es-ES" dirty="0"/>
              <a:t>Dr. Francisco José García Peñalvo</a:t>
            </a:r>
          </a:p>
          <a:p>
            <a:endParaRPr lang="es-ES" sz="2100" dirty="0" smtClean="0"/>
          </a:p>
          <a:p>
            <a:r>
              <a:rPr lang="es-ES" sz="2100" dirty="0" smtClean="0"/>
              <a:t>Departamento </a:t>
            </a:r>
            <a:r>
              <a:rPr lang="es-ES" sz="2100" dirty="0"/>
              <a:t>de Informática y Automática</a:t>
            </a:r>
          </a:p>
          <a:p>
            <a:r>
              <a:rPr lang="es-ES" sz="2100" dirty="0"/>
              <a:t>GRupo de investigación en InterAcción y eLearning (GRIAL)</a:t>
            </a:r>
          </a:p>
          <a:p>
            <a:r>
              <a:rPr lang="es-ES" sz="2100" dirty="0"/>
              <a:t>Universidad de Salamanca</a:t>
            </a:r>
          </a:p>
          <a:p>
            <a:r>
              <a:rPr lang="es-ES" sz="2100" dirty="0">
                <a:hlinkClick r:id="rId3"/>
              </a:rPr>
              <a:t>fgarcia@usal.es</a:t>
            </a:r>
            <a:endParaRPr lang="es-ES" sz="2100" dirty="0"/>
          </a:p>
          <a:p>
            <a:r>
              <a:rPr lang="es-ES" sz="2100" dirty="0">
                <a:hlinkClick r:id="rId4"/>
              </a:rPr>
              <a:t>http://grial.usal.es</a:t>
            </a:r>
            <a:r>
              <a:rPr lang="es-ES" sz="2100" dirty="0"/>
              <a:t> </a:t>
            </a:r>
          </a:p>
          <a:p>
            <a:r>
              <a:rPr lang="es-ES" sz="2100" dirty="0">
                <a:hlinkClick r:id="rId5"/>
              </a:rPr>
              <a:t>http://</a:t>
            </a:r>
            <a:r>
              <a:rPr lang="es-ES" sz="2100" dirty="0" smtClean="0">
                <a:hlinkClick r:id="rId5"/>
              </a:rPr>
              <a:t>twitter.com/frangp</a:t>
            </a:r>
            <a:endParaRPr lang="es-ES" sz="2100" dirty="0"/>
          </a:p>
        </p:txBody>
      </p:sp>
      <p:pic>
        <p:nvPicPr>
          <p:cNvPr id="8" name="Picture 1"/>
          <p:cNvPicPr>
            <a:picLocks noChangeAspect="1" noChangeArrowheads="1"/>
          </p:cNvPicPr>
          <p:nvPr/>
        </p:nvPicPr>
        <p:blipFill>
          <a:blip r:embed="rId6" cstate="print"/>
          <a:srcRect t="4261" r="7216" b="19032"/>
          <a:stretch>
            <a:fillRect/>
          </a:stretch>
        </p:blipFill>
        <p:spPr bwMode="auto">
          <a:xfrm>
            <a:off x="8129814" y="6508314"/>
            <a:ext cx="685800" cy="233799"/>
          </a:xfrm>
          <a:prstGeom prst="rect">
            <a:avLst/>
          </a:prstGeom>
          <a:noFill/>
          <a:ln w="9525">
            <a:noFill/>
            <a:miter lim="800000"/>
            <a:headEnd/>
            <a:tailEnd/>
          </a:ln>
          <a:effectLst/>
        </p:spPr>
      </p:pic>
      <p:sp>
        <p:nvSpPr>
          <p:cNvPr id="7" name="6 Rectángulo"/>
          <p:cNvSpPr/>
          <p:nvPr/>
        </p:nvSpPr>
        <p:spPr>
          <a:xfrm>
            <a:off x="0" y="4324"/>
            <a:ext cx="8056588" cy="307777"/>
          </a:xfrm>
          <a:prstGeom prst="rect">
            <a:avLst/>
          </a:prstGeom>
        </p:spPr>
        <p:txBody>
          <a:bodyPr wrap="square">
            <a:spAutoFit/>
          </a:bodyPr>
          <a:lstStyle/>
          <a:p>
            <a:r>
              <a:rPr lang="es-ES" sz="1400" b="1" dirty="0"/>
              <a:t>Recursos Informáticos - Unidad I: Gestión de la Tecnología y del Conocimiento</a:t>
            </a:r>
            <a:endParaRPr lang="es-ES" sz="1400" dirty="0"/>
          </a:p>
        </p:txBody>
      </p:sp>
      <p:sp>
        <p:nvSpPr>
          <p:cNvPr id="10" name="9 CuadroTexto"/>
          <p:cNvSpPr txBox="1"/>
          <p:nvPr/>
        </p:nvSpPr>
        <p:spPr>
          <a:xfrm>
            <a:off x="1366823" y="5809105"/>
            <a:ext cx="6429420" cy="830997"/>
          </a:xfrm>
          <a:prstGeom prst="rect">
            <a:avLst/>
          </a:prstGeom>
          <a:noFill/>
        </p:spPr>
        <p:txBody>
          <a:bodyPr wrap="square" rtlCol="0">
            <a:spAutoFit/>
          </a:bodyPr>
          <a:lstStyle/>
          <a:p>
            <a:pPr algn="ctr"/>
            <a:r>
              <a:rPr lang="es-ES" dirty="0" smtClean="0">
                <a:solidFill>
                  <a:srgbClr val="FF0000"/>
                </a:solidFill>
              </a:rPr>
              <a:t>Máster en las TIC en la Educación: Análisis y Diseño de Procesos, Recursos y Prácticas Formativas</a:t>
            </a:r>
          </a:p>
          <a:p>
            <a:pPr algn="ctr"/>
            <a:r>
              <a:rPr lang="es-ES" sz="1200" dirty="0" smtClean="0"/>
              <a:t>Facultad de Educación – 15 de febrero 2010</a:t>
            </a:r>
            <a:endParaRPr lang="es-ES" sz="1200" dirty="0"/>
          </a:p>
        </p:txBody>
      </p:sp>
    </p:spTree>
    <p:extLst>
      <p:ext uri="{BB962C8B-B14F-4D97-AF65-F5344CB8AC3E}">
        <p14:creationId xmlns:p14="http://schemas.microsoft.com/office/powerpoint/2010/main" val="1389280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Grial">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Template>
  <TotalTime>10656</TotalTime>
  <Words>6193</Words>
  <Application>Microsoft Office PowerPoint</Application>
  <PresentationFormat>Presentación en pantalla (4:3)</PresentationFormat>
  <Paragraphs>989</Paragraphs>
  <Slides>91</Slides>
  <Notes>91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91</vt:i4>
      </vt:variant>
    </vt:vector>
  </HeadingPairs>
  <TitlesOfParts>
    <vt:vector size="93" baseType="lpstr">
      <vt:lpstr>Plantilla Grial</vt:lpstr>
      <vt:lpstr>CorelDRAW</vt:lpstr>
      <vt:lpstr>Gestión del Conocimiento</vt:lpstr>
      <vt:lpstr>Sumario</vt:lpstr>
      <vt:lpstr>1. Introducción</vt:lpstr>
      <vt:lpstr>Era digital</vt:lpstr>
      <vt:lpstr>Nuevas reglas para la competitividad</vt:lpstr>
      <vt:lpstr>Factor estratégico de desarrollo en las sociedades</vt:lpstr>
      <vt:lpstr>Pirámide del conocimiento</vt:lpstr>
      <vt:lpstr>El embudo del conocimiento</vt:lpstr>
      <vt:lpstr>Tipos de conocimiento</vt:lpstr>
      <vt:lpstr>Tipos de conocimiento</vt:lpstr>
      <vt:lpstr>Tipos de conocimiento</vt:lpstr>
      <vt:lpstr>Conversión del conocimiento</vt:lpstr>
      <vt:lpstr>Capital intelectual</vt:lpstr>
      <vt:lpstr>Capital intelectual</vt:lpstr>
      <vt:lpstr>Capital intelectual</vt:lpstr>
      <vt:lpstr>Definición</vt:lpstr>
      <vt:lpstr>Arquitectura empresarial</vt:lpstr>
      <vt:lpstr>Modelo de gestión</vt:lpstr>
      <vt:lpstr>2. Conocimiento Digital</vt:lpstr>
      <vt:lpstr>Internet = Revolución</vt:lpstr>
      <vt:lpstr>Cambios exponenciales</vt:lpstr>
      <vt:lpstr>Cambios exponenciales</vt:lpstr>
      <vt:lpstr>Cambios exponenciales</vt:lpstr>
      <vt:lpstr>Cambios exponenciales</vt:lpstr>
      <vt:lpstr>Cambios exponenciales</vt:lpstr>
      <vt:lpstr>Cambios exponenciales</vt:lpstr>
      <vt:lpstr>Cambios exponenciales</vt:lpstr>
      <vt:lpstr>Cambios exponenciales</vt:lpstr>
      <vt:lpstr>Cambios exponenciales</vt:lpstr>
      <vt:lpstr>Cambios exponenciales</vt:lpstr>
      <vt:lpstr>3. aprendizaje</vt:lpstr>
      <vt:lpstr>El aprendizaje</vt:lpstr>
      <vt:lpstr>Lifelong learning</vt:lpstr>
      <vt:lpstr>Universo educativo</vt:lpstr>
      <vt:lpstr>Informal y colaborativo</vt:lpstr>
      <vt:lpstr>La paradoja del aprendizaje</vt:lpstr>
      <vt:lpstr>La paradoja del aprendizaje</vt:lpstr>
      <vt:lpstr>Características del aprendizaje informal</vt:lpstr>
      <vt:lpstr>Características del aprendizaje informal</vt:lpstr>
      <vt:lpstr>Características del aprendizaje informal</vt:lpstr>
      <vt:lpstr>Tipos de aprendizaje informal</vt:lpstr>
      <vt:lpstr>Factores que condicionan el aprendizaje</vt:lpstr>
      <vt:lpstr>Barreras para el aprendizaje</vt:lpstr>
      <vt:lpstr>Resultados del aprendizaje</vt:lpstr>
      <vt:lpstr>eLearning</vt:lpstr>
      <vt:lpstr>eLearning</vt:lpstr>
      <vt:lpstr>eLearning</vt:lpstr>
      <vt:lpstr>Presentación de PowerPoint</vt:lpstr>
      <vt:lpstr>Influencia en el capital intelectual</vt:lpstr>
      <vt:lpstr>Grados de asimilación de la tecnología por parte de la empresa</vt:lpstr>
      <vt:lpstr>Gestión del conocimiento vs. Gestión de la tecnología</vt:lpstr>
      <vt:lpstr>Definición</vt:lpstr>
      <vt:lpstr>Modelo de referencia</vt:lpstr>
      <vt:lpstr>Modelo Universidad Digital 2010</vt:lpstr>
      <vt:lpstr>Modelo Universidad Digital 2010</vt:lpstr>
      <vt:lpstr>Modelo Universidad Digital 2010</vt:lpstr>
      <vt:lpstr>Modelo Universidad Digital 2010</vt:lpstr>
      <vt:lpstr>Dirección estratégica</vt:lpstr>
      <vt:lpstr>Dirección estratégica</vt:lpstr>
      <vt:lpstr>Dirección estratégica</vt:lpstr>
      <vt:lpstr>Dirección estratégica</vt:lpstr>
      <vt:lpstr>Dirección estratégica</vt:lpstr>
      <vt:lpstr>Dirección estratégica</vt:lpstr>
      <vt:lpstr>Calidad total y dirección estratégica</vt:lpstr>
      <vt:lpstr>Dirección estratégica</vt:lpstr>
      <vt:lpstr>Plan estratégico</vt:lpstr>
      <vt:lpstr>Plan estratégico</vt:lpstr>
      <vt:lpstr>Plan estratégico</vt:lpstr>
      <vt:lpstr>Plan estratégico</vt:lpstr>
      <vt:lpstr>Ejes estratégicos de la  educación superior</vt:lpstr>
      <vt:lpstr>Plan TIC Diagnóstico inicial</vt:lpstr>
      <vt:lpstr>Planteamientos estratégicos</vt:lpstr>
      <vt:lpstr>Presentación de PowerPoint</vt:lpstr>
      <vt:lpstr>GRIAL</vt:lpstr>
      <vt:lpstr>Presentación de PowerPoint</vt:lpstr>
      <vt:lpstr>GRIAL</vt:lpstr>
      <vt:lpstr>GRIAL</vt:lpstr>
      <vt:lpstr>GRIAL</vt:lpstr>
      <vt:lpstr>6. Conclusiones</vt:lpstr>
      <vt:lpstr>Conclusiones</vt:lpstr>
      <vt:lpstr>Conclusiones</vt:lpstr>
      <vt:lpstr>Conclusiones</vt:lpstr>
      <vt:lpstr>Conclusiones</vt:lpstr>
      <vt:lpstr>Conclusiones</vt:lpstr>
      <vt:lpstr>Conclusiones</vt:lpstr>
      <vt:lpstr>Conclusiones</vt:lpstr>
      <vt:lpstr>Conclusiones</vt:lpstr>
      <vt:lpstr>Conclusiones</vt:lpstr>
      <vt:lpstr>preguntas</vt:lpstr>
      <vt:lpstr>Grupo GRIAL</vt:lpstr>
      <vt:lpstr>Gestión del Conocimiento</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dc:creator>
  <cp:lastModifiedBy>Fran</cp:lastModifiedBy>
  <cp:revision>418</cp:revision>
  <dcterms:created xsi:type="dcterms:W3CDTF">2010-06-07T11:07:04Z</dcterms:created>
  <dcterms:modified xsi:type="dcterms:W3CDTF">2011-02-15T09:03:45Z</dcterms:modified>
</cp:coreProperties>
</file>