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9.png" ContentType="image/png"/>
  <Override PartName="/ppt/media/image1.png" ContentType="image/png"/>
  <Override PartName="/ppt/media/image58.png" ContentType="image/png"/>
  <Override PartName="/ppt/media/image2.png" ContentType="image/png"/>
  <Override PartName="/ppt/media/image56.jpeg" ContentType="image/jpeg"/>
  <Override PartName="/ppt/media/image59.png" ContentType="image/png"/>
  <Override PartName="/ppt/media/image3.png" ContentType="image/png"/>
  <Override PartName="/ppt/media/image4.png" ContentType="image/png"/>
  <Override PartName="/ppt/media/image71.png" ContentType="image/png"/>
  <Override PartName="/ppt/media/image5.png" ContentType="image/png"/>
  <Override PartName="/ppt/media/image72.png" ContentType="image/png"/>
  <Override PartName="/ppt/media/image6.png" ContentType="image/png"/>
  <Override PartName="/ppt/media/image62.jpeg" ContentType="image/jpeg"/>
  <Override PartName="/ppt/media/image7.png" ContentType="image/png"/>
  <Override PartName="/ppt/media/image23.jpeg" ContentType="image/jpeg"/>
  <Override PartName="/ppt/media/image8.png" ContentType="image/png"/>
  <Override PartName="/ppt/media/image10.png" ContentType="image/png"/>
  <Override PartName="/ppt/media/image57.jpeg" ContentType="image/jpeg"/>
  <Override PartName="/ppt/media/image11.png" ContentType="image/png"/>
  <Override PartName="/ppt/media/image12.png" ContentType="image/png"/>
  <Override PartName="/ppt/media/image46.jpeg" ContentType="image/jpeg"/>
  <Override PartName="/ppt/media/image34.gif" ContentType="image/gif"/>
  <Override PartName="/ppt/media/image13.png" ContentType="image/png"/>
  <Override PartName="/ppt/media/image14.png" ContentType="image/png"/>
  <Override PartName="/ppt/media/image15.png" ContentType="image/png"/>
  <Override PartName="/ppt/media/image63.jpeg" ContentType="image/jpeg"/>
  <Override PartName="/ppt/media/image16.png" ContentType="image/png"/>
  <Override PartName="/ppt/media/image17.png" ContentType="image/png"/>
  <Override PartName="/ppt/media/image52.jpeg" ContentType="image/jpeg"/>
  <Override PartName="/ppt/media/image39.gif" ContentType="image/gif"/>
  <Override PartName="/ppt/media/image18.png" ContentType="image/png"/>
  <Override PartName="/ppt/media/image19.png" ContentType="image/png"/>
  <Override PartName="/ppt/media/image20.png" ContentType="image/png"/>
  <Override PartName="/ppt/media/image54.png" ContentType="image/png"/>
  <Override PartName="/ppt/media/image21.jpeg" ContentType="image/jpeg"/>
  <Override PartName="/ppt/media/image64.png" ContentType="image/png"/>
  <Override PartName="/ppt/media/image22.jpeg" ContentType="image/jpeg"/>
  <Override PartName="/ppt/media/image45.gif" ContentType="image/gif"/>
  <Override PartName="/ppt/media/image24.png" ContentType="image/png"/>
  <Override PartName="/ppt/media/image25.png" ContentType="image/png"/>
  <Override PartName="/ppt/media/image26.png" ContentType="image/png"/>
  <Override PartName="/ppt/media/image47.png" ContentType="image/png"/>
  <Override PartName="/ppt/media/image27.jpeg" ContentType="image/jpeg"/>
  <Override PartName="/ppt/media/image28.png" ContentType="image/png"/>
  <Override PartName="/ppt/media/image49.png" ContentType="image/png"/>
  <Override PartName="/ppt/media/image29.tif" ContentType="image/tiff"/>
  <Override PartName="/ppt/media/image30.jpeg" ContentType="image/jpeg"/>
  <Override PartName="/ppt/media/image31.png" ContentType="image/png"/>
  <Override PartName="/ppt/media/image32.jpeg" ContentType="image/jpeg"/>
  <Override PartName="/ppt/media/image33.png" ContentType="image/png"/>
  <Override PartName="/ppt/media/image35.wmf" ContentType="image/x-wmf"/>
  <Override PartName="/ppt/media/image36.png" ContentType="image/png"/>
  <Override PartName="/ppt/media/image37.jpeg" ContentType="image/jpeg"/>
  <Override PartName="/ppt/media/image38.jpeg" ContentType="image/jpeg"/>
  <Override PartName="/ppt/media/image40.png" ContentType="image/png"/>
  <Override PartName="/ppt/media/image41.png" ContentType="image/png"/>
  <Override PartName="/ppt/media/image42.png" ContentType="image/png"/>
  <Override PartName="/ppt/media/image50.png" ContentType="image/png"/>
  <Override PartName="/ppt/media/image43.jpeg" ContentType="image/jpeg"/>
  <Override PartName="/ppt/media/image44.png" ContentType="image/png"/>
  <Override PartName="/ppt/media/image55.jpeg" ContentType="image/jpeg"/>
  <Override PartName="/ppt/media/image48.png" ContentType="image/png"/>
  <Override PartName="/ppt/media/image51.png" ContentType="image/png"/>
  <Override PartName="/ppt/media/image53.png" ContentType="image/png"/>
  <Override PartName="/ppt/media/image60.png" ContentType="image/png"/>
  <Override PartName="/ppt/media/image61.png" ContentType="image/png"/>
  <Override PartName="/ppt/media/image65.png" ContentType="image/png"/>
  <Override PartName="/ppt/media/image66.png" ContentType="image/png"/>
  <Override PartName="/ppt/media/image67.png" ContentType="image/png"/>
  <Override PartName="/ppt/media/image68.png" ContentType="image/png"/>
  <Override PartName="/ppt/media/image69.png" ContentType="image/png"/>
  <Override PartName="/ppt/media/image70.jpeg" ContentType="image/jpeg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1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9.png"/><Relationship Id="rId3" Type="http://schemas.openxmlformats.org/officeDocument/2006/relationships/image" Target="../media/image20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3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4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5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86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7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28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7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68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://learning-layers-eu/" TargetMode="External"/><Relationship Id="rId6" Type="http://schemas.openxmlformats.org/officeDocument/2006/relationships/hyperlink" Target="http://learning-layers-eu/" TargetMode="External"/><Relationship Id="rId7" Type="http://schemas.openxmlformats.org/officeDocument/2006/relationships/image" Target="../media/image4.png"/><Relationship Id="rId8" Type="http://schemas.openxmlformats.org/officeDocument/2006/relationships/slideLayout" Target="../slideLayouts/slideLayout1.xml"/><Relationship Id="rId9" Type="http://schemas.openxmlformats.org/officeDocument/2006/relationships/slideLayout" Target="../slideLayouts/slideLayout2.xml"/><Relationship Id="rId10" Type="http://schemas.openxmlformats.org/officeDocument/2006/relationships/slideLayout" Target="../slideLayouts/slideLayout3.xml"/><Relationship Id="rId11" Type="http://schemas.openxmlformats.org/officeDocument/2006/relationships/slideLayout" Target="../slideLayouts/slideLayout4.xml"/><Relationship Id="rId12" Type="http://schemas.openxmlformats.org/officeDocument/2006/relationships/slideLayout" Target="../slideLayouts/slideLayout5.xml"/><Relationship Id="rId13" Type="http://schemas.openxmlformats.org/officeDocument/2006/relationships/slideLayout" Target="../slideLayouts/slideLayout6.xml"/><Relationship Id="rId14" Type="http://schemas.openxmlformats.org/officeDocument/2006/relationships/slideLayout" Target="../slideLayouts/slideLayout7.xml"/><Relationship Id="rId15" Type="http://schemas.openxmlformats.org/officeDocument/2006/relationships/slideLayout" Target="../slideLayouts/slideLayout8.xml"/><Relationship Id="rId16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0.xml"/><Relationship Id="rId18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hyperlink" Target="http://learning-layers-eu/" TargetMode="External"/><Relationship Id="rId5" Type="http://schemas.openxmlformats.org/officeDocument/2006/relationships/image" Target="../media/image9.png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hyperlink" Target="http://learning-layers-eu/" TargetMode="External"/><Relationship Id="rId5" Type="http://schemas.openxmlformats.org/officeDocument/2006/relationships/image" Target="../media/image14.png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9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hyperlink" Target="http://learning-layers-eu/" TargetMode="Externa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6191640"/>
            <a:ext cx="9141120" cy="629640"/>
          </a:xfrm>
          <a:prstGeom prst="rect">
            <a:avLst/>
          </a:prstGeom>
          <a:noFill/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" name="Picture 18" descr=""/>
          <p:cNvPicPr/>
          <p:nvPr/>
        </p:nvPicPr>
        <p:blipFill>
          <a:blip r:embed="rId3"/>
          <a:stretch/>
        </p:blipFill>
        <p:spPr>
          <a:xfrm>
            <a:off x="229320" y="6317640"/>
            <a:ext cx="451440" cy="367200"/>
          </a:xfrm>
          <a:prstGeom prst="rect">
            <a:avLst/>
          </a:prstGeom>
          <a:ln>
            <a:noFill/>
          </a:ln>
        </p:spPr>
      </p:pic>
      <p:pic>
        <p:nvPicPr>
          <p:cNvPr id="2" name="Picture 19" descr=""/>
          <p:cNvPicPr/>
          <p:nvPr/>
        </p:nvPicPr>
        <p:blipFill>
          <a:blip r:embed="rId4"/>
          <a:stretch/>
        </p:blipFill>
        <p:spPr>
          <a:xfrm>
            <a:off x="683640" y="6317640"/>
            <a:ext cx="613800" cy="309960"/>
          </a:xfrm>
          <a:prstGeom prst="rect">
            <a:avLst/>
          </a:prstGeom>
          <a:ln>
            <a:noFill/>
          </a:ln>
        </p:spPr>
      </p:pic>
      <p:sp>
        <p:nvSpPr>
          <p:cNvPr id="3" name="CustomShape 2"/>
          <p:cNvSpPr/>
          <p:nvPr/>
        </p:nvSpPr>
        <p:spPr>
          <a:xfrm>
            <a:off x="1907640" y="6423120"/>
            <a:ext cx="633384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0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5"/>
              </a:rPr>
              <a:t>http://Learning-Layers-eu</a:t>
            </a:r>
            <a:r>
              <a:rPr b="0" lang="en-US" sz="1000" spc="-1" strike="noStrike">
                <a:solidFill>
                  <a:srgbClr val="4f6228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– Scaling up Technologies for Informal Learning in SME Clusters – </a:t>
            </a:r>
            <a:r>
              <a:rPr b="0" i="1" lang="en-US" sz="1000" spc="-1" strike="noStrike">
                <a:solidFill>
                  <a:srgbClr val="4f6228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layers@learning-layers.eu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CustomShape 3"/>
          <p:cNvSpPr/>
          <p:nvPr/>
        </p:nvSpPr>
        <p:spPr>
          <a:xfrm>
            <a:off x="0" y="6225480"/>
            <a:ext cx="9141120" cy="629640"/>
          </a:xfrm>
          <a:prstGeom prst="rect">
            <a:avLst/>
          </a:prstGeom>
          <a:noFill/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" name="CustomShape 4"/>
          <p:cNvSpPr/>
          <p:nvPr/>
        </p:nvSpPr>
        <p:spPr>
          <a:xfrm>
            <a:off x="1907640" y="6423120"/>
            <a:ext cx="633384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0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6"/>
              </a:rPr>
              <a:t>http://Learning-Layers-eu</a:t>
            </a:r>
            <a:r>
              <a:rPr b="0" lang="en-US" sz="1000" spc="-1" strike="noStrike">
                <a:solidFill>
                  <a:srgbClr val="4f6228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– Scaling up Technologies for Informal Learning in SME Clusters – </a:t>
            </a:r>
            <a:r>
              <a:rPr b="0" i="1" lang="en-US" sz="1000" spc="-1" strike="noStrike">
                <a:solidFill>
                  <a:srgbClr val="4f6228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layers@learning-layers.eu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" name="Picture 2" descr=""/>
          <p:cNvPicPr/>
          <p:nvPr/>
        </p:nvPicPr>
        <p:blipFill>
          <a:blip r:embed="rId7"/>
          <a:stretch/>
        </p:blipFill>
        <p:spPr>
          <a:xfrm>
            <a:off x="179640" y="260640"/>
            <a:ext cx="1653480" cy="1098360"/>
          </a:xfrm>
          <a:prstGeom prst="rect">
            <a:avLst/>
          </a:prstGeom>
          <a:ln>
            <a:noFill/>
          </a:ln>
        </p:spPr>
      </p:pic>
      <p:sp>
        <p:nvSpPr>
          <p:cNvPr id="7" name="CustomShape 5"/>
          <p:cNvSpPr/>
          <p:nvPr/>
        </p:nvSpPr>
        <p:spPr>
          <a:xfrm>
            <a:off x="-86040" y="1412640"/>
            <a:ext cx="2197800" cy="36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3c4532"/>
                </a:solidFill>
                <a:uFill>
                  <a:solidFill>
                    <a:srgbClr val="ffffff"/>
                  </a:solidFill>
                </a:uFill>
                <a:latin typeface="Myriad Pro"/>
                <a:ea typeface="DejaVu Sans"/>
              </a:rPr>
              <a:t>Learning Layers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CustomShape 6"/>
          <p:cNvSpPr/>
          <p:nvPr/>
        </p:nvSpPr>
        <p:spPr>
          <a:xfrm>
            <a:off x="-267480" y="1772640"/>
            <a:ext cx="4869360" cy="27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Myriad Pro"/>
                <a:ea typeface="DejaVu Sans"/>
              </a:rPr>
              <a:t>Scaling up Technologies for Informal Learning in SME Clusters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7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  <p:sldLayoutId id="2147483660" r:id="rId19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0" y="6191640"/>
            <a:ext cx="9141120" cy="629640"/>
          </a:xfrm>
          <a:prstGeom prst="rect">
            <a:avLst/>
          </a:prstGeom>
          <a:noFill/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46" name="Picture 18" descr=""/>
          <p:cNvPicPr/>
          <p:nvPr/>
        </p:nvPicPr>
        <p:blipFill>
          <a:blip r:embed="rId2"/>
          <a:stretch/>
        </p:blipFill>
        <p:spPr>
          <a:xfrm>
            <a:off x="229320" y="6317640"/>
            <a:ext cx="451440" cy="367200"/>
          </a:xfrm>
          <a:prstGeom prst="rect">
            <a:avLst/>
          </a:prstGeom>
          <a:ln>
            <a:noFill/>
          </a:ln>
        </p:spPr>
      </p:pic>
      <p:pic>
        <p:nvPicPr>
          <p:cNvPr id="47" name="Picture 19" descr=""/>
          <p:cNvPicPr/>
          <p:nvPr/>
        </p:nvPicPr>
        <p:blipFill>
          <a:blip r:embed="rId3"/>
          <a:stretch/>
        </p:blipFill>
        <p:spPr>
          <a:xfrm>
            <a:off x="683640" y="6317640"/>
            <a:ext cx="613800" cy="309960"/>
          </a:xfrm>
          <a:prstGeom prst="rect">
            <a:avLst/>
          </a:prstGeom>
          <a:ln>
            <a:noFill/>
          </a:ln>
        </p:spPr>
      </p:pic>
      <p:sp>
        <p:nvSpPr>
          <p:cNvPr id="48" name="CustomShape 2"/>
          <p:cNvSpPr/>
          <p:nvPr/>
        </p:nvSpPr>
        <p:spPr>
          <a:xfrm>
            <a:off x="1907640" y="6423120"/>
            <a:ext cx="633384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0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4"/>
              </a:rPr>
              <a:t>http://Learning-Layers-eu</a:t>
            </a:r>
            <a:r>
              <a:rPr b="0" lang="en-US" sz="1000" spc="-1" strike="noStrike">
                <a:solidFill>
                  <a:srgbClr val="4f6228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– Scaling up Technologies for Informal Learning in SME Clusters – </a:t>
            </a:r>
            <a:r>
              <a:rPr b="0" i="1" lang="en-US" sz="1000" spc="-1" strike="noStrike">
                <a:solidFill>
                  <a:srgbClr val="4f6228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layers@learning-layers.eu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CustomShape 3"/>
          <p:cNvSpPr/>
          <p:nvPr/>
        </p:nvSpPr>
        <p:spPr>
          <a:xfrm>
            <a:off x="0" y="181440"/>
            <a:ext cx="9141120" cy="1314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50" name="Picture 2" descr=""/>
          <p:cNvPicPr/>
          <p:nvPr/>
        </p:nvPicPr>
        <p:blipFill>
          <a:blip r:embed="rId5"/>
          <a:stretch/>
        </p:blipFill>
        <p:spPr>
          <a:xfrm>
            <a:off x="140040" y="332640"/>
            <a:ext cx="1404720" cy="933120"/>
          </a:xfrm>
          <a:prstGeom prst="rect">
            <a:avLst/>
          </a:prstGeom>
          <a:ln>
            <a:noFill/>
          </a:ln>
        </p:spPr>
      </p:pic>
      <p:sp>
        <p:nvSpPr>
          <p:cNvPr id="51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0" y="6191640"/>
            <a:ext cx="9141120" cy="629640"/>
          </a:xfrm>
          <a:prstGeom prst="rect">
            <a:avLst/>
          </a:prstGeom>
          <a:noFill/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88" name="Picture 18" descr=""/>
          <p:cNvPicPr/>
          <p:nvPr/>
        </p:nvPicPr>
        <p:blipFill>
          <a:blip r:embed="rId2"/>
          <a:stretch/>
        </p:blipFill>
        <p:spPr>
          <a:xfrm>
            <a:off x="229320" y="6317640"/>
            <a:ext cx="451440" cy="367200"/>
          </a:xfrm>
          <a:prstGeom prst="rect">
            <a:avLst/>
          </a:prstGeom>
          <a:ln>
            <a:noFill/>
          </a:ln>
        </p:spPr>
      </p:pic>
      <p:pic>
        <p:nvPicPr>
          <p:cNvPr id="89" name="Picture 19" descr=""/>
          <p:cNvPicPr/>
          <p:nvPr/>
        </p:nvPicPr>
        <p:blipFill>
          <a:blip r:embed="rId3"/>
          <a:stretch/>
        </p:blipFill>
        <p:spPr>
          <a:xfrm>
            <a:off x="683640" y="6317640"/>
            <a:ext cx="613800" cy="309960"/>
          </a:xfrm>
          <a:prstGeom prst="rect">
            <a:avLst/>
          </a:prstGeom>
          <a:ln>
            <a:noFill/>
          </a:ln>
        </p:spPr>
      </p:pic>
      <p:sp>
        <p:nvSpPr>
          <p:cNvPr id="90" name="CustomShape 2"/>
          <p:cNvSpPr/>
          <p:nvPr/>
        </p:nvSpPr>
        <p:spPr>
          <a:xfrm>
            <a:off x="1907640" y="6423120"/>
            <a:ext cx="633384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0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4"/>
              </a:rPr>
              <a:t>http://Learning-Layers-eu</a:t>
            </a:r>
            <a:r>
              <a:rPr b="0" lang="en-US" sz="1000" spc="-1" strike="noStrike">
                <a:solidFill>
                  <a:srgbClr val="4f6228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– Scaling up Technologies for Informal Learning in SME Clusters – </a:t>
            </a:r>
            <a:r>
              <a:rPr b="0" i="1" lang="en-US" sz="1000" spc="-1" strike="noStrike">
                <a:solidFill>
                  <a:srgbClr val="4f6228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layers@learning-layers.eu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3"/>
          <p:cNvSpPr/>
          <p:nvPr/>
        </p:nvSpPr>
        <p:spPr>
          <a:xfrm>
            <a:off x="0" y="181440"/>
            <a:ext cx="9141120" cy="1314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92" name="Picture 2" descr=""/>
          <p:cNvPicPr/>
          <p:nvPr/>
        </p:nvPicPr>
        <p:blipFill>
          <a:blip r:embed="rId5"/>
          <a:stretch/>
        </p:blipFill>
        <p:spPr>
          <a:xfrm>
            <a:off x="140040" y="332640"/>
            <a:ext cx="1404720" cy="933120"/>
          </a:xfrm>
          <a:prstGeom prst="rect">
            <a:avLst/>
          </a:prstGeom>
          <a:ln>
            <a:noFill/>
          </a:ln>
        </p:spPr>
      </p:pic>
      <p:sp>
        <p:nvSpPr>
          <p:cNvPr id="9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0" y="6191640"/>
            <a:ext cx="9141120" cy="629640"/>
          </a:xfrm>
          <a:prstGeom prst="rect">
            <a:avLst/>
          </a:prstGeom>
          <a:noFill/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30" name="Picture 18" descr=""/>
          <p:cNvPicPr/>
          <p:nvPr/>
        </p:nvPicPr>
        <p:blipFill>
          <a:blip r:embed="rId2"/>
          <a:stretch/>
        </p:blipFill>
        <p:spPr>
          <a:xfrm>
            <a:off x="229320" y="6317640"/>
            <a:ext cx="451440" cy="367200"/>
          </a:xfrm>
          <a:prstGeom prst="rect">
            <a:avLst/>
          </a:prstGeom>
          <a:ln>
            <a:noFill/>
          </a:ln>
        </p:spPr>
      </p:pic>
      <p:pic>
        <p:nvPicPr>
          <p:cNvPr id="131" name="Picture 19" descr=""/>
          <p:cNvPicPr/>
          <p:nvPr/>
        </p:nvPicPr>
        <p:blipFill>
          <a:blip r:embed="rId3"/>
          <a:stretch/>
        </p:blipFill>
        <p:spPr>
          <a:xfrm>
            <a:off x="683640" y="6317640"/>
            <a:ext cx="613800" cy="309960"/>
          </a:xfrm>
          <a:prstGeom prst="rect">
            <a:avLst/>
          </a:prstGeom>
          <a:ln>
            <a:noFill/>
          </a:ln>
        </p:spPr>
      </p:pic>
      <p:sp>
        <p:nvSpPr>
          <p:cNvPr id="132" name="CustomShape 2"/>
          <p:cNvSpPr/>
          <p:nvPr/>
        </p:nvSpPr>
        <p:spPr>
          <a:xfrm>
            <a:off x="1907640" y="6423120"/>
            <a:ext cx="633384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0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4"/>
              </a:rPr>
              <a:t>http://Learning-Layers-eu</a:t>
            </a:r>
            <a:r>
              <a:rPr b="0" lang="en-US" sz="1000" spc="-1" strike="noStrike">
                <a:solidFill>
                  <a:srgbClr val="4f6228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– Scaling up Technologies for Informal Learning in SME Clusters – </a:t>
            </a:r>
            <a:r>
              <a:rPr b="0" i="1" lang="en-US" sz="1000" spc="-1" strike="noStrike">
                <a:solidFill>
                  <a:srgbClr val="4f6228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layers@learning-layers.eu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hyperlink" Target="http://www.digitale-europakarte.de/" TargetMode="External"/><Relationship Id="rId3" Type="http://schemas.openxmlformats.org/officeDocument/2006/relationships/image" Target="../media/image27.jpeg"/><Relationship Id="rId4" Type="http://schemas.openxmlformats.org/officeDocument/2006/relationships/image" Target="../media/image28.png"/><Relationship Id="rId5" Type="http://schemas.openxmlformats.org/officeDocument/2006/relationships/image" Target="../media/image29.tif"/><Relationship Id="rId6" Type="http://schemas.openxmlformats.org/officeDocument/2006/relationships/image" Target="../media/image30.jpeg"/><Relationship Id="rId7" Type="http://schemas.openxmlformats.org/officeDocument/2006/relationships/image" Target="../media/image31.png"/><Relationship Id="rId8" Type="http://schemas.openxmlformats.org/officeDocument/2006/relationships/image" Target="../media/image32.jpeg"/><Relationship Id="rId9" Type="http://schemas.openxmlformats.org/officeDocument/2006/relationships/image" Target="../media/image33.png"/><Relationship Id="rId10" Type="http://schemas.openxmlformats.org/officeDocument/2006/relationships/image" Target="../media/image34.gif"/><Relationship Id="rId11" Type="http://schemas.openxmlformats.org/officeDocument/2006/relationships/image" Target="../media/image35.wmf"/><Relationship Id="rId12" Type="http://schemas.openxmlformats.org/officeDocument/2006/relationships/image" Target="../media/image36.png"/><Relationship Id="rId13" Type="http://schemas.openxmlformats.org/officeDocument/2006/relationships/image" Target="../media/image37.jpeg"/><Relationship Id="rId14" Type="http://schemas.openxmlformats.org/officeDocument/2006/relationships/image" Target="../media/image38.jpeg"/><Relationship Id="rId15" Type="http://schemas.openxmlformats.org/officeDocument/2006/relationships/image" Target="../media/image39.gif"/><Relationship Id="rId16" Type="http://schemas.openxmlformats.org/officeDocument/2006/relationships/image" Target="../media/image40.png"/><Relationship Id="rId17" Type="http://schemas.openxmlformats.org/officeDocument/2006/relationships/image" Target="../media/image41.png"/><Relationship Id="rId18" Type="http://schemas.openxmlformats.org/officeDocument/2006/relationships/image" Target="../media/image42.png"/><Relationship Id="rId19" Type="http://schemas.openxmlformats.org/officeDocument/2006/relationships/image" Target="../media/image43.jpeg"/><Relationship Id="rId20" Type="http://schemas.openxmlformats.org/officeDocument/2006/relationships/image" Target="../media/image44.png"/><Relationship Id="rId21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5.gif"/><Relationship Id="rId2" Type="http://schemas.openxmlformats.org/officeDocument/2006/relationships/slideLayout" Target="../slideLayouts/slideLayout3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6.jpeg"/><Relationship Id="rId2" Type="http://schemas.openxmlformats.org/officeDocument/2006/relationships/slideLayout" Target="../slideLayouts/slideLayout3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jpeg"/><Relationship Id="rId7" Type="http://schemas.openxmlformats.org/officeDocument/2006/relationships/image" Target="../media/image53.png"/><Relationship Id="rId8" Type="http://schemas.openxmlformats.org/officeDocument/2006/relationships/image" Target="../media/image54.png"/><Relationship Id="rId9" Type="http://schemas.openxmlformats.org/officeDocument/2006/relationships/image" Target="../media/image55.jpeg"/><Relationship Id="rId10" Type="http://schemas.openxmlformats.org/officeDocument/2006/relationships/image" Target="../media/image56.jpeg"/><Relationship Id="rId11" Type="http://schemas.openxmlformats.org/officeDocument/2006/relationships/image" Target="../media/image57.jpeg"/><Relationship Id="rId12" Type="http://schemas.openxmlformats.org/officeDocument/2006/relationships/image" Target="../media/image58.png"/><Relationship Id="rId13" Type="http://schemas.openxmlformats.org/officeDocument/2006/relationships/image" Target="../media/image59.png"/><Relationship Id="rId14" Type="http://schemas.openxmlformats.org/officeDocument/2006/relationships/image" Target="../media/image60.png"/><Relationship Id="rId15" Type="http://schemas.openxmlformats.org/officeDocument/2006/relationships/image" Target="../media/image61.png"/><Relationship Id="rId16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62.jpeg"/><Relationship Id="rId2" Type="http://schemas.openxmlformats.org/officeDocument/2006/relationships/image" Target="../media/image63.jpeg"/><Relationship Id="rId3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64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65.png"/><Relationship Id="rId2" Type="http://schemas.openxmlformats.org/officeDocument/2006/relationships/image" Target="../media/image66.png"/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6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70.jpeg"/><Relationship Id="rId2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71.png"/><Relationship Id="rId2" Type="http://schemas.openxmlformats.org/officeDocument/2006/relationships/image" Target="../media/image72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hyperlink" Target="mailto:adolfo@tlu.ee" TargetMode="External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hyperlink" Target="http://expositions.bnf.fr/utopie/grand/3_95b1.htm" TargetMode="External"/><Relationship Id="rId2" Type="http://schemas.openxmlformats.org/officeDocument/2006/relationships/hyperlink" Target="http://expositions.bnf.fr/utopie/grand/3_95b1.htm" TargetMode="External"/><Relationship Id="rId3" Type="http://schemas.openxmlformats.org/officeDocument/2006/relationships/image" Target="../media/image22.jpeg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0" y="2421000"/>
            <a:ext cx="9141120" cy="933120"/>
          </a:xfrm>
          <a:prstGeom prst="rect">
            <a:avLst/>
          </a:prstGeom>
          <a:solidFill>
            <a:srgbClr val="ffffff">
              <a:alpha val="71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288000" rIns="90000" tIns="45000" bIns="45000" anchor="ctr"/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f19346"/>
                </a:solidFill>
                <a:uFill>
                  <a:solidFill>
                    <a:srgbClr val="ffffff"/>
                  </a:solidFill>
                </a:uFill>
                <a:latin typeface="Myriad Pro"/>
                <a:ea typeface="DejaVu Sans"/>
              </a:rPr>
              <a:t>Workplace Learning Analytics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CustomShape 2"/>
          <p:cNvSpPr/>
          <p:nvPr/>
        </p:nvSpPr>
        <p:spPr>
          <a:xfrm>
            <a:off x="4320" y="4509000"/>
            <a:ext cx="9141120" cy="113112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288000" rIns="90000" tIns="45000" bIns="45000" anchor="ctr"/>
          <a:p>
            <a:pPr algn="r">
              <a:lnSpc>
                <a:spcPct val="100000"/>
              </a:lnSpc>
            </a:pPr>
            <a:r>
              <a:rPr b="1" lang="en-US" sz="20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Myriad Pro"/>
                <a:ea typeface="DejaVu Sans"/>
              </a:rPr>
              <a:t>Adolfo Ruiz-Calleja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en-US" sz="20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Myriad Pro"/>
                <a:ea typeface="DejaVu Sans"/>
              </a:rPr>
              <a:t>28</a:t>
            </a:r>
            <a:r>
              <a:rPr b="1" lang="en-US" sz="2000" spc="-1" strike="noStrike" baseline="101000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Myriad Pro"/>
                <a:ea typeface="DejaVu Sans"/>
              </a:rPr>
              <a:t>th</a:t>
            </a:r>
            <a:r>
              <a:rPr b="1" lang="en-US" sz="20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Myriad Pro"/>
                <a:ea typeface="DejaVu Sans"/>
              </a:rPr>
              <a:t> June, 2016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CustomShape 3"/>
          <p:cNvSpPr/>
          <p:nvPr/>
        </p:nvSpPr>
        <p:spPr>
          <a:xfrm>
            <a:off x="8460360" y="6363720"/>
            <a:ext cx="474480" cy="36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72" name="9 Marcador de posición de imagen" descr=""/>
          <p:cNvPicPr/>
          <p:nvPr/>
        </p:nvPicPr>
        <p:blipFill>
          <a:blip r:embed="rId1"/>
          <a:srcRect l="7970" t="0" r="7970" b="0"/>
          <a:stretch/>
        </p:blipFill>
        <p:spPr>
          <a:xfrm>
            <a:off x="5580000" y="404640"/>
            <a:ext cx="3196800" cy="1365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1657440" y="274680"/>
            <a:ext cx="7026480" cy="114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f19346"/>
                </a:solidFill>
                <a:uFill>
                  <a:solidFill>
                    <a:srgbClr val="ffffff"/>
                  </a:solidFill>
                </a:uFill>
                <a:latin typeface="Myriad Pro"/>
                <a:ea typeface="DejaVu Sans"/>
              </a:rPr>
              <a:t>Scaling up learning at the workplace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9" name="Picture 1" descr=""/>
          <p:cNvPicPr/>
          <p:nvPr/>
        </p:nvPicPr>
        <p:blipFill>
          <a:blip r:embed="rId1"/>
          <a:stretch/>
        </p:blipFill>
        <p:spPr>
          <a:xfrm>
            <a:off x="1475640" y="1484640"/>
            <a:ext cx="6437880" cy="497160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1657440" y="274680"/>
            <a:ext cx="7026480" cy="114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f19346"/>
                </a:solidFill>
                <a:uFill>
                  <a:solidFill>
                    <a:srgbClr val="ffffff"/>
                  </a:solidFill>
                </a:uFill>
                <a:latin typeface="Myriad Pro"/>
                <a:ea typeface="DejaVu Sans"/>
              </a:rPr>
              <a:t>Scaling Informal Learning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CustomShape 2"/>
          <p:cNvSpPr/>
          <p:nvPr/>
        </p:nvSpPr>
        <p:spPr>
          <a:xfrm>
            <a:off x="468360" y="1557360"/>
            <a:ext cx="4564440" cy="475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0200">
              <a:lnSpc>
                <a:spcPct val="100000"/>
              </a:lnSpc>
              <a:buClr>
                <a:srgbClr val="3c7586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Looking at Learning in Work Practices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2960">
              <a:lnSpc>
                <a:spcPct val="100000"/>
              </a:lnSpc>
              <a:buClr>
                <a:srgbClr val="3c7586"/>
              </a:buClr>
              <a:buFont typeface="Arial"/>
              <a:buChar char="–"/>
            </a:pPr>
            <a:r>
              <a:rPr b="0" lang="en-US" sz="18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[Eraut and Hirsch 2007, Maier 2009, Attwell 2003, Kooken et al. 2009, Collin 2006]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200">
              <a:lnSpc>
                <a:spcPct val="100000"/>
              </a:lnSpc>
              <a:buClr>
                <a:srgbClr val="3c7586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Unlock Peer Production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2960">
              <a:lnSpc>
                <a:spcPct val="100000"/>
              </a:lnSpc>
              <a:buClr>
                <a:srgbClr val="3c7586"/>
              </a:buClr>
              <a:buFont typeface="Arial"/>
              <a:buChar char="–"/>
            </a:pPr>
            <a:r>
              <a:rPr b="0" lang="en-US" sz="18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[Schmidt et al. 2009, Maier &amp; Schmidt 2007]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200">
              <a:lnSpc>
                <a:spcPct val="100000"/>
              </a:lnSpc>
              <a:buClr>
                <a:srgbClr val="3c7586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Scaffolding for Meaningful Learning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2960">
              <a:lnSpc>
                <a:spcPct val="100000"/>
              </a:lnSpc>
              <a:buClr>
                <a:srgbClr val="3c7586"/>
              </a:buClr>
              <a:buFont typeface="Arial"/>
              <a:buChar char="–"/>
            </a:pPr>
            <a:r>
              <a:rPr b="0" lang="en-US" sz="18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[Ley et al. 2010, Lindstaedt et al. 2010, Siadaty et al. 2010, Pata, 2006]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200">
              <a:lnSpc>
                <a:spcPct val="100000"/>
              </a:lnSpc>
              <a:buClr>
                <a:srgbClr val="3c7586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Scale through Regional Clusters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2960">
              <a:lnSpc>
                <a:spcPct val="100000"/>
              </a:lnSpc>
              <a:buClr>
                <a:srgbClr val="3c7586"/>
              </a:buClr>
              <a:buFont typeface="Arial"/>
              <a:buChar char="–"/>
            </a:pPr>
            <a:r>
              <a:rPr b="0" lang="en-US" sz="18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[Deitmer and Attwell 2000]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2" name="Picture 1" descr=""/>
          <p:cNvPicPr/>
          <p:nvPr/>
        </p:nvPicPr>
        <p:blipFill>
          <a:blip r:embed="rId1"/>
          <a:stretch/>
        </p:blipFill>
        <p:spPr>
          <a:xfrm>
            <a:off x="4925880" y="2220840"/>
            <a:ext cx="4208760" cy="325008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4608360" y="188640"/>
            <a:ext cx="4497120" cy="6176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14" name="Picture 2" descr=""/>
          <p:cNvPicPr/>
          <p:nvPr/>
        </p:nvPicPr>
        <p:blipFill>
          <a:blip r:embed="rId1"/>
          <a:srcRect l="0" t="0" r="28458" b="0"/>
          <a:stretch/>
        </p:blipFill>
        <p:spPr>
          <a:xfrm>
            <a:off x="149760" y="1556280"/>
            <a:ext cx="4378320" cy="45910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5" name="CustomShape 2"/>
          <p:cNvSpPr/>
          <p:nvPr/>
        </p:nvSpPr>
        <p:spPr>
          <a:xfrm>
            <a:off x="2166120" y="3472920"/>
            <a:ext cx="501120" cy="529560"/>
          </a:xfrm>
          <a:prstGeom prst="ellipse">
            <a:avLst/>
          </a:prstGeom>
          <a:ln>
            <a:solidFill>
              <a:srgbClr val="7d5fa0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</p:sp>
      <p:sp>
        <p:nvSpPr>
          <p:cNvPr id="216" name="CustomShape 3"/>
          <p:cNvSpPr/>
          <p:nvPr/>
        </p:nvSpPr>
        <p:spPr>
          <a:xfrm>
            <a:off x="1230120" y="3256920"/>
            <a:ext cx="501120" cy="529560"/>
          </a:xfrm>
          <a:prstGeom prst="ellipse">
            <a:avLst/>
          </a:prstGeom>
          <a:ln>
            <a:solidFill>
              <a:srgbClr val="7d5fa0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</p:sp>
      <p:sp>
        <p:nvSpPr>
          <p:cNvPr id="217" name="CustomShape 4"/>
          <p:cNvSpPr/>
          <p:nvPr/>
        </p:nvSpPr>
        <p:spPr>
          <a:xfrm>
            <a:off x="1657440" y="274680"/>
            <a:ext cx="7026480" cy="114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r>
              <a:rPr b="0" lang="en-US" sz="4000" spc="-1" strike="noStrike">
                <a:solidFill>
                  <a:srgbClr val="f19346"/>
                </a:solidFill>
                <a:uFill>
                  <a:solidFill>
                    <a:srgbClr val="ffffff"/>
                  </a:solidFill>
                </a:uFill>
                <a:latin typeface="Myriad Pro"/>
                <a:ea typeface="DejaVu Sans"/>
              </a:rPr>
              <a:t>Project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f19346"/>
                </a:solidFill>
                <a:uFill>
                  <a:solidFill>
                    <a:srgbClr val="ffffff"/>
                  </a:solidFill>
                </a:uFill>
                <a:latin typeface="Myriad Pro"/>
                <a:ea typeface="DejaVu Sans"/>
              </a:rPr>
              <a:t>Consortium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CustomShape 5"/>
          <p:cNvSpPr/>
          <p:nvPr/>
        </p:nvSpPr>
        <p:spPr>
          <a:xfrm>
            <a:off x="2350800" y="6193800"/>
            <a:ext cx="2162880" cy="259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Basiskarte: </a:t>
            </a:r>
            <a:r>
              <a:rPr b="0" lang="en-US" sz="11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2"/>
              </a:rPr>
              <a:t>digitale-europakarte.de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CustomShape 6"/>
          <p:cNvSpPr/>
          <p:nvPr/>
        </p:nvSpPr>
        <p:spPr>
          <a:xfrm>
            <a:off x="4736160" y="332640"/>
            <a:ext cx="213120" cy="213120"/>
          </a:xfrm>
          <a:prstGeom prst="ellipse">
            <a:avLst/>
          </a:prstGeom>
          <a:ln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220" name="CustomShape 7"/>
          <p:cNvSpPr/>
          <p:nvPr/>
        </p:nvSpPr>
        <p:spPr>
          <a:xfrm>
            <a:off x="3513600" y="2848320"/>
            <a:ext cx="213120" cy="213120"/>
          </a:xfrm>
          <a:prstGeom prst="ellipse">
            <a:avLst/>
          </a:prstGeom>
          <a:ln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221" name="CustomShape 8"/>
          <p:cNvSpPr/>
          <p:nvPr/>
        </p:nvSpPr>
        <p:spPr>
          <a:xfrm>
            <a:off x="3404880" y="2493000"/>
            <a:ext cx="213120" cy="213120"/>
          </a:xfrm>
          <a:prstGeom prst="ellipse">
            <a:avLst/>
          </a:prstGeom>
          <a:ln>
            <a:rou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</p:sp>
      <p:sp>
        <p:nvSpPr>
          <p:cNvPr id="222" name="CustomShape 9"/>
          <p:cNvSpPr/>
          <p:nvPr/>
        </p:nvSpPr>
        <p:spPr>
          <a:xfrm>
            <a:off x="1086120" y="5157360"/>
            <a:ext cx="213120" cy="213120"/>
          </a:xfrm>
          <a:prstGeom prst="ellipse">
            <a:avLst/>
          </a:prstGeom>
          <a:ln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223" name="CustomShape 10"/>
          <p:cNvSpPr/>
          <p:nvPr/>
        </p:nvSpPr>
        <p:spPr>
          <a:xfrm>
            <a:off x="1446120" y="3745080"/>
            <a:ext cx="213120" cy="213120"/>
          </a:xfrm>
          <a:prstGeom prst="ellipse">
            <a:avLst/>
          </a:prstGeom>
          <a:ln>
            <a:rou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</p:sp>
      <p:sp>
        <p:nvSpPr>
          <p:cNvPr id="224" name="CustomShape 11"/>
          <p:cNvSpPr/>
          <p:nvPr/>
        </p:nvSpPr>
        <p:spPr>
          <a:xfrm>
            <a:off x="1374120" y="3429000"/>
            <a:ext cx="213120" cy="213120"/>
          </a:xfrm>
          <a:prstGeom prst="ellipse">
            <a:avLst/>
          </a:prstGeom>
          <a:ln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</p:sp>
      <p:sp>
        <p:nvSpPr>
          <p:cNvPr id="225" name="CustomShape 12"/>
          <p:cNvSpPr/>
          <p:nvPr/>
        </p:nvSpPr>
        <p:spPr>
          <a:xfrm>
            <a:off x="1086120" y="3552840"/>
            <a:ext cx="213120" cy="213120"/>
          </a:xfrm>
          <a:prstGeom prst="ellipse">
            <a:avLst/>
          </a:prstGeom>
          <a:ln>
            <a:rou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</p:sp>
      <p:sp>
        <p:nvSpPr>
          <p:cNvPr id="226" name="CustomShape 13"/>
          <p:cNvSpPr/>
          <p:nvPr/>
        </p:nvSpPr>
        <p:spPr>
          <a:xfrm>
            <a:off x="2310120" y="3627000"/>
            <a:ext cx="213120" cy="213120"/>
          </a:xfrm>
          <a:prstGeom prst="ellipse">
            <a:avLst/>
          </a:prstGeom>
          <a:ln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</p:sp>
      <p:sp>
        <p:nvSpPr>
          <p:cNvPr id="227" name="CustomShape 14"/>
          <p:cNvSpPr/>
          <p:nvPr/>
        </p:nvSpPr>
        <p:spPr>
          <a:xfrm>
            <a:off x="2526120" y="2565000"/>
            <a:ext cx="213120" cy="213120"/>
          </a:xfrm>
          <a:prstGeom prst="ellipse">
            <a:avLst/>
          </a:prstGeom>
          <a:ln>
            <a:rou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</p:sp>
      <p:sp>
        <p:nvSpPr>
          <p:cNvPr id="228" name="CustomShape 15"/>
          <p:cNvSpPr/>
          <p:nvPr/>
        </p:nvSpPr>
        <p:spPr>
          <a:xfrm>
            <a:off x="1230120" y="3717000"/>
            <a:ext cx="213120" cy="213120"/>
          </a:xfrm>
          <a:prstGeom prst="ellipse">
            <a:avLst/>
          </a:prstGeom>
          <a:ln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229" name="CustomShape 16"/>
          <p:cNvSpPr/>
          <p:nvPr/>
        </p:nvSpPr>
        <p:spPr>
          <a:xfrm>
            <a:off x="2202120" y="4149000"/>
            <a:ext cx="213120" cy="213120"/>
          </a:xfrm>
          <a:prstGeom prst="ellipse">
            <a:avLst/>
          </a:prstGeom>
          <a:ln>
            <a:rou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</p:sp>
      <p:sp>
        <p:nvSpPr>
          <p:cNvPr id="230" name="CustomShape 17"/>
          <p:cNvSpPr/>
          <p:nvPr/>
        </p:nvSpPr>
        <p:spPr>
          <a:xfrm>
            <a:off x="2850120" y="4365000"/>
            <a:ext cx="213120" cy="213120"/>
          </a:xfrm>
          <a:prstGeom prst="ellipse">
            <a:avLst/>
          </a:prstGeom>
          <a:ln>
            <a:rou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</p:sp>
      <p:sp>
        <p:nvSpPr>
          <p:cNvPr id="231" name="CustomShape 18"/>
          <p:cNvSpPr/>
          <p:nvPr/>
        </p:nvSpPr>
        <p:spPr>
          <a:xfrm>
            <a:off x="2562120" y="4348080"/>
            <a:ext cx="213120" cy="213120"/>
          </a:xfrm>
          <a:prstGeom prst="ellipse">
            <a:avLst/>
          </a:prstGeom>
          <a:ln>
            <a:rou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</p:sp>
      <p:sp>
        <p:nvSpPr>
          <p:cNvPr id="232" name="CustomShape 19"/>
          <p:cNvSpPr/>
          <p:nvPr/>
        </p:nvSpPr>
        <p:spPr>
          <a:xfrm>
            <a:off x="5110560" y="188640"/>
            <a:ext cx="2144520" cy="36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Project Coordination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CustomShape 20"/>
          <p:cNvSpPr/>
          <p:nvPr/>
        </p:nvSpPr>
        <p:spPr>
          <a:xfrm>
            <a:off x="5085000" y="980640"/>
            <a:ext cx="3028320" cy="36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Learning Technology Research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CustomShape 21"/>
          <p:cNvSpPr/>
          <p:nvPr/>
        </p:nvSpPr>
        <p:spPr>
          <a:xfrm>
            <a:off x="5135040" y="3933720"/>
            <a:ext cx="2940120" cy="36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Regional Application Clusters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CustomShape 22"/>
          <p:cNvSpPr/>
          <p:nvPr/>
        </p:nvSpPr>
        <p:spPr>
          <a:xfrm>
            <a:off x="5167080" y="2909880"/>
            <a:ext cx="1688760" cy="36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Scaling Partners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CustomShape 23"/>
          <p:cNvSpPr/>
          <p:nvPr/>
        </p:nvSpPr>
        <p:spPr>
          <a:xfrm>
            <a:off x="5110200" y="5580000"/>
            <a:ext cx="2100240" cy="36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Technology Partners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7" name="CustomShape 24"/>
          <p:cNvSpPr/>
          <p:nvPr/>
        </p:nvSpPr>
        <p:spPr>
          <a:xfrm>
            <a:off x="1986120" y="3864600"/>
            <a:ext cx="213120" cy="213120"/>
          </a:xfrm>
          <a:prstGeom prst="ellipse">
            <a:avLst/>
          </a:prstGeom>
          <a:ln>
            <a:rou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</p:sp>
      <p:sp>
        <p:nvSpPr>
          <p:cNvPr id="238" name="CustomShape 25"/>
          <p:cNvSpPr/>
          <p:nvPr/>
        </p:nvSpPr>
        <p:spPr>
          <a:xfrm>
            <a:off x="5144760" y="4293000"/>
            <a:ext cx="2019600" cy="36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Health Care – Leeds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9" name="CustomShape 26"/>
          <p:cNvSpPr/>
          <p:nvPr/>
        </p:nvSpPr>
        <p:spPr>
          <a:xfrm>
            <a:off x="5143320" y="4870800"/>
            <a:ext cx="1931040" cy="63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Construction &amp;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Building  – Bremen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CustomShape 27"/>
          <p:cNvSpPr/>
          <p:nvPr/>
        </p:nvSpPr>
        <p:spPr>
          <a:xfrm>
            <a:off x="4736160" y="1059120"/>
            <a:ext cx="213120" cy="213120"/>
          </a:xfrm>
          <a:prstGeom prst="ellipse">
            <a:avLst/>
          </a:prstGeom>
          <a:ln>
            <a:rou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</p:sp>
      <p:sp>
        <p:nvSpPr>
          <p:cNvPr id="241" name="CustomShape 28"/>
          <p:cNvSpPr/>
          <p:nvPr/>
        </p:nvSpPr>
        <p:spPr>
          <a:xfrm>
            <a:off x="4793400" y="2988360"/>
            <a:ext cx="213120" cy="213120"/>
          </a:xfrm>
          <a:prstGeom prst="ellipse">
            <a:avLst/>
          </a:prstGeom>
          <a:ln>
            <a:rou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</p:sp>
      <p:sp>
        <p:nvSpPr>
          <p:cNvPr id="242" name="CustomShape 29"/>
          <p:cNvSpPr/>
          <p:nvPr/>
        </p:nvSpPr>
        <p:spPr>
          <a:xfrm>
            <a:off x="4608360" y="3861000"/>
            <a:ext cx="501120" cy="529560"/>
          </a:xfrm>
          <a:prstGeom prst="ellipse">
            <a:avLst/>
          </a:prstGeom>
          <a:ln>
            <a:solidFill>
              <a:srgbClr val="7d5fa0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</p:sp>
      <p:sp>
        <p:nvSpPr>
          <p:cNvPr id="243" name="CustomShape 30"/>
          <p:cNvSpPr/>
          <p:nvPr/>
        </p:nvSpPr>
        <p:spPr>
          <a:xfrm>
            <a:off x="4768200" y="4036680"/>
            <a:ext cx="213120" cy="213120"/>
          </a:xfrm>
          <a:prstGeom prst="ellipse">
            <a:avLst/>
          </a:prstGeom>
          <a:ln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</p:sp>
      <p:sp>
        <p:nvSpPr>
          <p:cNvPr id="244" name="CustomShape 31"/>
          <p:cNvSpPr/>
          <p:nvPr/>
        </p:nvSpPr>
        <p:spPr>
          <a:xfrm>
            <a:off x="4753080" y="5658480"/>
            <a:ext cx="213120" cy="213120"/>
          </a:xfrm>
          <a:prstGeom prst="ellipse">
            <a:avLst/>
          </a:prstGeom>
          <a:ln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245" name="CustomShape 32"/>
          <p:cNvSpPr/>
          <p:nvPr/>
        </p:nvSpPr>
        <p:spPr>
          <a:xfrm>
            <a:off x="3621600" y="2709000"/>
            <a:ext cx="213120" cy="213120"/>
          </a:xfrm>
          <a:prstGeom prst="ellipse">
            <a:avLst/>
          </a:prstGeom>
          <a:ln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pic>
        <p:nvPicPr>
          <p:cNvPr id="246" name="Picture 3" descr=""/>
          <p:cNvPicPr/>
          <p:nvPr/>
        </p:nvPicPr>
        <p:blipFill>
          <a:blip r:embed="rId3"/>
          <a:srcRect l="22353" t="21205" r="18235" b="24305"/>
          <a:stretch/>
        </p:blipFill>
        <p:spPr>
          <a:xfrm>
            <a:off x="5078160" y="1443600"/>
            <a:ext cx="652320" cy="548280"/>
          </a:xfrm>
          <a:prstGeom prst="rect">
            <a:avLst/>
          </a:prstGeom>
          <a:ln>
            <a:noFill/>
          </a:ln>
        </p:spPr>
      </p:pic>
      <p:pic>
        <p:nvPicPr>
          <p:cNvPr id="247" name="Picture 4" descr=""/>
          <p:cNvPicPr/>
          <p:nvPr/>
        </p:nvPicPr>
        <p:blipFill>
          <a:blip r:embed="rId4"/>
          <a:stretch/>
        </p:blipFill>
        <p:spPr>
          <a:xfrm>
            <a:off x="7945920" y="266400"/>
            <a:ext cx="711360" cy="711360"/>
          </a:xfrm>
          <a:prstGeom prst="rect">
            <a:avLst/>
          </a:prstGeom>
          <a:ln>
            <a:noFill/>
          </a:ln>
        </p:spPr>
      </p:pic>
      <p:pic>
        <p:nvPicPr>
          <p:cNvPr id="248" name="Picture 5" descr=""/>
          <p:cNvPicPr/>
          <p:nvPr/>
        </p:nvPicPr>
        <p:blipFill>
          <a:blip r:embed="rId5"/>
          <a:stretch/>
        </p:blipFill>
        <p:spPr>
          <a:xfrm>
            <a:off x="5508000" y="3346560"/>
            <a:ext cx="560160" cy="496800"/>
          </a:xfrm>
          <a:prstGeom prst="rect">
            <a:avLst/>
          </a:prstGeom>
          <a:ln>
            <a:noFill/>
          </a:ln>
        </p:spPr>
      </p:pic>
      <p:pic>
        <p:nvPicPr>
          <p:cNvPr id="249" name="Picture 6" descr=""/>
          <p:cNvPicPr/>
          <p:nvPr/>
        </p:nvPicPr>
        <p:blipFill>
          <a:blip r:embed="rId6"/>
          <a:stretch/>
        </p:blipFill>
        <p:spPr>
          <a:xfrm>
            <a:off x="5890680" y="1518480"/>
            <a:ext cx="1235520" cy="332640"/>
          </a:xfrm>
          <a:prstGeom prst="rect">
            <a:avLst/>
          </a:prstGeom>
          <a:ln>
            <a:noFill/>
          </a:ln>
        </p:spPr>
      </p:pic>
      <p:pic>
        <p:nvPicPr>
          <p:cNvPr id="250" name="Picture 7" descr=""/>
          <p:cNvPicPr/>
          <p:nvPr/>
        </p:nvPicPr>
        <p:blipFill>
          <a:blip r:embed="rId7"/>
          <a:stretch/>
        </p:blipFill>
        <p:spPr>
          <a:xfrm>
            <a:off x="8425080" y="1419840"/>
            <a:ext cx="533520" cy="1070280"/>
          </a:xfrm>
          <a:prstGeom prst="rect">
            <a:avLst/>
          </a:prstGeom>
          <a:ln>
            <a:noFill/>
          </a:ln>
        </p:spPr>
      </p:pic>
      <p:pic>
        <p:nvPicPr>
          <p:cNvPr id="251" name="Picture 8" descr=""/>
          <p:cNvPicPr/>
          <p:nvPr/>
        </p:nvPicPr>
        <p:blipFill>
          <a:blip r:embed="rId8"/>
          <a:srcRect l="7049" t="20429" r="8141" b="33161"/>
          <a:stretch/>
        </p:blipFill>
        <p:spPr>
          <a:xfrm>
            <a:off x="5503680" y="482400"/>
            <a:ext cx="2289960" cy="448560"/>
          </a:xfrm>
          <a:prstGeom prst="rect">
            <a:avLst/>
          </a:prstGeom>
          <a:ln>
            <a:noFill/>
          </a:ln>
        </p:spPr>
      </p:pic>
      <p:pic>
        <p:nvPicPr>
          <p:cNvPr id="252" name="Picture 9" descr=""/>
          <p:cNvPicPr/>
          <p:nvPr/>
        </p:nvPicPr>
        <p:blipFill>
          <a:blip r:embed="rId9"/>
          <a:stretch/>
        </p:blipFill>
        <p:spPr>
          <a:xfrm>
            <a:off x="7292160" y="1412640"/>
            <a:ext cx="949680" cy="463680"/>
          </a:xfrm>
          <a:prstGeom prst="rect">
            <a:avLst/>
          </a:prstGeom>
          <a:ln>
            <a:noFill/>
          </a:ln>
        </p:spPr>
      </p:pic>
      <p:pic>
        <p:nvPicPr>
          <p:cNvPr id="253" name="Picture 11" descr=""/>
          <p:cNvPicPr/>
          <p:nvPr/>
        </p:nvPicPr>
        <p:blipFill>
          <a:blip r:embed="rId10"/>
          <a:stretch/>
        </p:blipFill>
        <p:spPr>
          <a:xfrm>
            <a:off x="5152680" y="2239560"/>
            <a:ext cx="1397160" cy="538560"/>
          </a:xfrm>
          <a:prstGeom prst="rect">
            <a:avLst/>
          </a:prstGeom>
          <a:ln>
            <a:noFill/>
          </a:ln>
        </p:spPr>
      </p:pic>
      <p:pic>
        <p:nvPicPr>
          <p:cNvPr id="254" name="Picture 12" descr=""/>
          <p:cNvPicPr/>
          <p:nvPr/>
        </p:nvPicPr>
        <p:blipFill>
          <a:blip r:embed="rId11"/>
          <a:stretch/>
        </p:blipFill>
        <p:spPr>
          <a:xfrm>
            <a:off x="6998040" y="4869000"/>
            <a:ext cx="1699560" cy="402840"/>
          </a:xfrm>
          <a:prstGeom prst="rect">
            <a:avLst/>
          </a:prstGeom>
          <a:ln>
            <a:noFill/>
          </a:ln>
        </p:spPr>
      </p:pic>
      <p:pic>
        <p:nvPicPr>
          <p:cNvPr id="255" name="Picture 13" descr=""/>
          <p:cNvPicPr/>
          <p:nvPr/>
        </p:nvPicPr>
        <p:blipFill>
          <a:blip r:embed="rId12"/>
          <a:stretch/>
        </p:blipFill>
        <p:spPr>
          <a:xfrm>
            <a:off x="6228360" y="3377880"/>
            <a:ext cx="1765800" cy="418320"/>
          </a:xfrm>
          <a:prstGeom prst="rect">
            <a:avLst/>
          </a:prstGeom>
          <a:ln>
            <a:noFill/>
          </a:ln>
        </p:spPr>
      </p:pic>
      <p:pic>
        <p:nvPicPr>
          <p:cNvPr id="256" name="Picture 15" descr=""/>
          <p:cNvPicPr/>
          <p:nvPr/>
        </p:nvPicPr>
        <p:blipFill>
          <a:blip r:embed="rId13"/>
          <a:stretch/>
        </p:blipFill>
        <p:spPr>
          <a:xfrm>
            <a:off x="7272720" y="4221000"/>
            <a:ext cx="573480" cy="608400"/>
          </a:xfrm>
          <a:prstGeom prst="rect">
            <a:avLst/>
          </a:prstGeom>
          <a:ln>
            <a:noFill/>
          </a:ln>
        </p:spPr>
      </p:pic>
      <p:pic>
        <p:nvPicPr>
          <p:cNvPr id="257" name="Picture 17" descr=""/>
          <p:cNvPicPr/>
          <p:nvPr/>
        </p:nvPicPr>
        <p:blipFill>
          <a:blip r:embed="rId14"/>
          <a:stretch/>
        </p:blipFill>
        <p:spPr>
          <a:xfrm>
            <a:off x="5347800" y="5949360"/>
            <a:ext cx="1525320" cy="420480"/>
          </a:xfrm>
          <a:prstGeom prst="rect">
            <a:avLst/>
          </a:prstGeom>
          <a:ln>
            <a:noFill/>
          </a:ln>
        </p:spPr>
      </p:pic>
      <p:pic>
        <p:nvPicPr>
          <p:cNvPr id="258" name="Picture 21" descr=""/>
          <p:cNvPicPr/>
          <p:nvPr/>
        </p:nvPicPr>
        <p:blipFill>
          <a:blip r:embed="rId15"/>
          <a:srcRect l="0" t="29522" r="0" b="18779"/>
          <a:stretch/>
        </p:blipFill>
        <p:spPr>
          <a:xfrm>
            <a:off x="6725880" y="2317680"/>
            <a:ext cx="1552320" cy="532440"/>
          </a:xfrm>
          <a:prstGeom prst="rect">
            <a:avLst/>
          </a:prstGeom>
          <a:ln>
            <a:noFill/>
          </a:ln>
        </p:spPr>
      </p:pic>
      <p:pic>
        <p:nvPicPr>
          <p:cNvPr id="259" name="Picture 23" descr=""/>
          <p:cNvPicPr/>
          <p:nvPr/>
        </p:nvPicPr>
        <p:blipFill>
          <a:blip r:embed="rId16"/>
          <a:stretch/>
        </p:blipFill>
        <p:spPr>
          <a:xfrm>
            <a:off x="7164360" y="5805360"/>
            <a:ext cx="453960" cy="661320"/>
          </a:xfrm>
          <a:prstGeom prst="rect">
            <a:avLst/>
          </a:prstGeom>
          <a:ln>
            <a:noFill/>
          </a:ln>
        </p:spPr>
      </p:pic>
      <p:pic>
        <p:nvPicPr>
          <p:cNvPr id="260" name="Picture 2" descr=""/>
          <p:cNvPicPr/>
          <p:nvPr/>
        </p:nvPicPr>
        <p:blipFill>
          <a:blip r:embed="rId17"/>
          <a:srcRect l="20333" t="20585" r="11565" b="25926"/>
          <a:stretch/>
        </p:blipFill>
        <p:spPr>
          <a:xfrm>
            <a:off x="8003160" y="5327280"/>
            <a:ext cx="573480" cy="449640"/>
          </a:xfrm>
          <a:prstGeom prst="rect">
            <a:avLst/>
          </a:prstGeom>
          <a:ln>
            <a:noFill/>
          </a:ln>
        </p:spPr>
      </p:pic>
      <p:pic>
        <p:nvPicPr>
          <p:cNvPr id="261" name="Picture 3" descr=""/>
          <p:cNvPicPr/>
          <p:nvPr/>
        </p:nvPicPr>
        <p:blipFill>
          <a:blip r:embed="rId18"/>
          <a:stretch/>
        </p:blipFill>
        <p:spPr>
          <a:xfrm>
            <a:off x="8579520" y="5250240"/>
            <a:ext cx="525960" cy="551880"/>
          </a:xfrm>
          <a:prstGeom prst="rect">
            <a:avLst/>
          </a:prstGeom>
          <a:ln>
            <a:noFill/>
          </a:ln>
        </p:spPr>
      </p:pic>
      <p:pic>
        <p:nvPicPr>
          <p:cNvPr id="262" name="Picture 8" descr=""/>
          <p:cNvPicPr/>
          <p:nvPr/>
        </p:nvPicPr>
        <p:blipFill>
          <a:blip r:embed="rId19"/>
          <a:srcRect l="7057" t="20428" r="8140" b="33155"/>
          <a:stretch/>
        </p:blipFill>
        <p:spPr>
          <a:xfrm>
            <a:off x="5852880" y="1918440"/>
            <a:ext cx="1578600" cy="308520"/>
          </a:xfrm>
          <a:prstGeom prst="rect">
            <a:avLst/>
          </a:prstGeom>
          <a:ln>
            <a:noFill/>
          </a:ln>
        </p:spPr>
      </p:pic>
      <p:pic>
        <p:nvPicPr>
          <p:cNvPr id="263" name="Picture 4" descr=""/>
          <p:cNvPicPr/>
          <p:nvPr/>
        </p:nvPicPr>
        <p:blipFill>
          <a:blip r:embed="rId20"/>
          <a:stretch/>
        </p:blipFill>
        <p:spPr>
          <a:xfrm>
            <a:off x="8244360" y="3290760"/>
            <a:ext cx="711360" cy="711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ustomShape 1"/>
          <p:cNvSpPr/>
          <p:nvPr/>
        </p:nvSpPr>
        <p:spPr>
          <a:xfrm>
            <a:off x="4571640" y="6165720"/>
            <a:ext cx="4569120" cy="20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0" lang="en-US" sz="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http://www.flickr.com/photos/seattlemunicipalarchives/5765842244/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5" name="Picture 2" descr=""/>
          <p:cNvPicPr/>
          <p:nvPr/>
        </p:nvPicPr>
        <p:blipFill>
          <a:blip r:embed="rId1"/>
          <a:srcRect l="0" t="15124" r="0" b="27575"/>
          <a:stretch/>
        </p:blipFill>
        <p:spPr>
          <a:xfrm>
            <a:off x="0" y="0"/>
            <a:ext cx="9262440" cy="6855480"/>
          </a:xfrm>
          <a:prstGeom prst="rect">
            <a:avLst/>
          </a:prstGeom>
          <a:ln>
            <a:noFill/>
          </a:ln>
        </p:spPr>
      </p:pic>
      <p:sp>
        <p:nvSpPr>
          <p:cNvPr id="266" name="CustomShape 2"/>
          <p:cNvSpPr/>
          <p:nvPr/>
        </p:nvSpPr>
        <p:spPr>
          <a:xfrm>
            <a:off x="7866720" y="6021720"/>
            <a:ext cx="1260720" cy="20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0" lang="en-US" sz="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Seattle Municipal Archives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7" name="CustomShape 3"/>
          <p:cNvSpPr/>
          <p:nvPr/>
        </p:nvSpPr>
        <p:spPr>
          <a:xfrm>
            <a:off x="4581000" y="6269760"/>
            <a:ext cx="4569120" cy="20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0" lang="en-US" sz="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http://creativecommons.org/licenses/by/2.0/legalcode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8" name="CustomShape 4"/>
          <p:cNvSpPr/>
          <p:nvPr/>
        </p:nvSpPr>
        <p:spPr>
          <a:xfrm>
            <a:off x="0" y="44640"/>
            <a:ext cx="9141120" cy="1554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Picture 2" descr=""/>
          <p:cNvPicPr/>
          <p:nvPr/>
        </p:nvPicPr>
        <p:blipFill>
          <a:blip r:embed="rId1"/>
          <a:stretch/>
        </p:blipFill>
        <p:spPr>
          <a:xfrm>
            <a:off x="0" y="-1230480"/>
            <a:ext cx="10147320" cy="8079120"/>
          </a:xfrm>
          <a:prstGeom prst="rect">
            <a:avLst/>
          </a:prstGeom>
          <a:ln>
            <a:noFill/>
          </a:ln>
        </p:spPr>
      </p:pic>
      <p:sp>
        <p:nvSpPr>
          <p:cNvPr id="270" name="CustomShape 1"/>
          <p:cNvSpPr/>
          <p:nvPr/>
        </p:nvSpPr>
        <p:spPr>
          <a:xfrm>
            <a:off x="4571640" y="6165720"/>
            <a:ext cx="4569120" cy="20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0" lang="en-US" sz="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http://www.flickr.com/photos/seattlemunicipalarchives/7165372144/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1" name="CustomShape 2"/>
          <p:cNvSpPr/>
          <p:nvPr/>
        </p:nvSpPr>
        <p:spPr>
          <a:xfrm>
            <a:off x="7866720" y="6021720"/>
            <a:ext cx="1260720" cy="20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0" lang="en-US" sz="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Seattle Municipal Archives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2" name="CustomShape 3"/>
          <p:cNvSpPr/>
          <p:nvPr/>
        </p:nvSpPr>
        <p:spPr>
          <a:xfrm>
            <a:off x="4581000" y="6269760"/>
            <a:ext cx="4569120" cy="20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0" lang="en-US" sz="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http://creativecommons.org/licenses/by/2.0/legalcode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3" name="CustomShape 4"/>
          <p:cNvSpPr/>
          <p:nvPr/>
        </p:nvSpPr>
        <p:spPr>
          <a:xfrm>
            <a:off x="0" y="5256720"/>
            <a:ext cx="9141120" cy="1554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Picture 2" descr=""/>
          <p:cNvPicPr/>
          <p:nvPr/>
        </p:nvPicPr>
        <p:blipFill>
          <a:blip r:embed="rId1"/>
          <a:stretch/>
        </p:blipFill>
        <p:spPr>
          <a:xfrm>
            <a:off x="484200" y="4789080"/>
            <a:ext cx="1329840" cy="1020600"/>
          </a:xfrm>
          <a:prstGeom prst="rect">
            <a:avLst/>
          </a:prstGeom>
          <a:ln w="9360">
            <a:noFill/>
          </a:ln>
        </p:spPr>
      </p:pic>
      <p:sp>
        <p:nvSpPr>
          <p:cNvPr id="275" name="CustomShape 1"/>
          <p:cNvSpPr/>
          <p:nvPr/>
        </p:nvSpPr>
        <p:spPr>
          <a:xfrm>
            <a:off x="1150560" y="2095200"/>
            <a:ext cx="7197840" cy="410148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5724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</p:sp>
      <p:sp>
        <p:nvSpPr>
          <p:cNvPr id="276" name="CustomShape 2"/>
          <p:cNvSpPr/>
          <p:nvPr/>
        </p:nvSpPr>
        <p:spPr>
          <a:xfrm>
            <a:off x="3003840" y="3813120"/>
            <a:ext cx="789840" cy="209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800" spc="-1" strike="noStrike">
                <a:solidFill>
                  <a:srgbClr val="f25c08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Straw Building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7" name="CustomShape 3"/>
          <p:cNvSpPr/>
          <p:nvPr/>
        </p:nvSpPr>
        <p:spPr>
          <a:xfrm>
            <a:off x="3289680" y="4030560"/>
            <a:ext cx="492480" cy="209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800" spc="-1" strike="noStrike">
                <a:solidFill>
                  <a:srgbClr val="f25c08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How To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8" name="CustomShape 4"/>
          <p:cNvSpPr/>
          <p:nvPr/>
        </p:nvSpPr>
        <p:spPr>
          <a:xfrm>
            <a:off x="3565800" y="3429000"/>
            <a:ext cx="503280" cy="209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800" spc="-1" strike="noStrike">
                <a:solidFill>
                  <a:srgbClr val="f25c08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X3-PVQ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CustomShape 5"/>
          <p:cNvSpPr/>
          <p:nvPr/>
        </p:nvSpPr>
        <p:spPr>
          <a:xfrm>
            <a:off x="3138480" y="3451320"/>
            <a:ext cx="454320" cy="209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800" spc="-1" strike="noStrike">
                <a:solidFill>
                  <a:srgbClr val="f25c08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X3-PJC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0" name="CustomShape 6"/>
          <p:cNvSpPr/>
          <p:nvPr/>
        </p:nvSpPr>
        <p:spPr>
          <a:xfrm>
            <a:off x="2996280" y="3645000"/>
            <a:ext cx="489600" cy="209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800" spc="-1" strike="noStrike">
                <a:solidFill>
                  <a:srgbClr val="f25c08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X3-POZ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1" name="CustomShape 7"/>
          <p:cNvSpPr/>
          <p:nvPr/>
        </p:nvSpPr>
        <p:spPr>
          <a:xfrm>
            <a:off x="3501720" y="3624120"/>
            <a:ext cx="1050120" cy="255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1100" spc="-1" strike="noStrike">
                <a:solidFill>
                  <a:srgbClr val="f25c08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PLC Equipment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2" name="CustomShape 8"/>
          <p:cNvSpPr/>
          <p:nvPr/>
        </p:nvSpPr>
        <p:spPr>
          <a:xfrm>
            <a:off x="4427280" y="3443400"/>
            <a:ext cx="133560" cy="12888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3" name="CustomShape 9"/>
          <p:cNvSpPr/>
          <p:nvPr/>
        </p:nvSpPr>
        <p:spPr>
          <a:xfrm>
            <a:off x="4908240" y="3773880"/>
            <a:ext cx="133560" cy="12888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4" name="CustomShape 10"/>
          <p:cNvSpPr/>
          <p:nvPr/>
        </p:nvSpPr>
        <p:spPr>
          <a:xfrm>
            <a:off x="4771800" y="3522960"/>
            <a:ext cx="133560" cy="12888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5" name="CustomShape 11"/>
          <p:cNvSpPr/>
          <p:nvPr/>
        </p:nvSpPr>
        <p:spPr>
          <a:xfrm>
            <a:off x="4427280" y="3707280"/>
            <a:ext cx="133560" cy="12888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6" name="CustomShape 12"/>
          <p:cNvSpPr/>
          <p:nvPr/>
        </p:nvSpPr>
        <p:spPr>
          <a:xfrm>
            <a:off x="4633560" y="3905640"/>
            <a:ext cx="135360" cy="12888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7" name="CustomShape 13"/>
          <p:cNvSpPr/>
          <p:nvPr/>
        </p:nvSpPr>
        <p:spPr>
          <a:xfrm>
            <a:off x="5052600" y="4037400"/>
            <a:ext cx="133560" cy="12888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8" name="CustomShape 14"/>
          <p:cNvSpPr/>
          <p:nvPr/>
        </p:nvSpPr>
        <p:spPr>
          <a:xfrm>
            <a:off x="5200200" y="3553200"/>
            <a:ext cx="135360" cy="12888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9" name="CustomShape 15"/>
          <p:cNvSpPr/>
          <p:nvPr/>
        </p:nvSpPr>
        <p:spPr>
          <a:xfrm>
            <a:off x="5352840" y="3902400"/>
            <a:ext cx="133560" cy="12888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0" name="CustomShape 16"/>
          <p:cNvSpPr/>
          <p:nvPr/>
        </p:nvSpPr>
        <p:spPr>
          <a:xfrm>
            <a:off x="5594040" y="3488040"/>
            <a:ext cx="133560" cy="12888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1" name="CustomShape 17"/>
          <p:cNvSpPr/>
          <p:nvPr/>
        </p:nvSpPr>
        <p:spPr>
          <a:xfrm>
            <a:off x="5662080" y="3756240"/>
            <a:ext cx="135360" cy="12888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2" name="CustomShape 18"/>
          <p:cNvSpPr/>
          <p:nvPr/>
        </p:nvSpPr>
        <p:spPr>
          <a:xfrm>
            <a:off x="5730480" y="4034160"/>
            <a:ext cx="133560" cy="13032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3" name="Line 19"/>
          <p:cNvSpPr/>
          <p:nvPr/>
        </p:nvSpPr>
        <p:spPr>
          <a:xfrm>
            <a:off x="4563360" y="3510000"/>
            <a:ext cx="208080" cy="77760"/>
          </a:xfrm>
          <a:prstGeom prst="line">
            <a:avLst/>
          </a:prstGeom>
          <a:ln>
            <a:solidFill>
              <a:srgbClr val="377286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4" name="Line 20"/>
          <p:cNvSpPr/>
          <p:nvPr/>
        </p:nvSpPr>
        <p:spPr>
          <a:xfrm flipV="1">
            <a:off x="4563360" y="3635640"/>
            <a:ext cx="227160" cy="137880"/>
          </a:xfrm>
          <a:prstGeom prst="line">
            <a:avLst/>
          </a:prstGeom>
          <a:ln>
            <a:solidFill>
              <a:srgbClr val="377286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5" name="Line 21"/>
          <p:cNvSpPr/>
          <p:nvPr/>
        </p:nvSpPr>
        <p:spPr>
          <a:xfrm flipV="1">
            <a:off x="4750920" y="3654360"/>
            <a:ext cx="88920" cy="270000"/>
          </a:xfrm>
          <a:prstGeom prst="line">
            <a:avLst/>
          </a:prstGeom>
          <a:ln>
            <a:solidFill>
              <a:srgbClr val="377286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6" name="Line 22"/>
          <p:cNvSpPr/>
          <p:nvPr/>
        </p:nvSpPr>
        <p:spPr>
          <a:xfrm flipV="1">
            <a:off x="4771440" y="3886200"/>
            <a:ext cx="155520" cy="84240"/>
          </a:xfrm>
          <a:prstGeom prst="line">
            <a:avLst/>
          </a:prstGeom>
          <a:ln>
            <a:solidFill>
              <a:srgbClr val="377286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7" name="Line 23"/>
          <p:cNvSpPr/>
          <p:nvPr/>
        </p:nvSpPr>
        <p:spPr>
          <a:xfrm>
            <a:off x="4976280" y="3905280"/>
            <a:ext cx="76320" cy="196920"/>
          </a:xfrm>
          <a:prstGeom prst="line">
            <a:avLst/>
          </a:prstGeom>
          <a:ln>
            <a:solidFill>
              <a:srgbClr val="377286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8" name="Line 24"/>
          <p:cNvSpPr/>
          <p:nvPr/>
        </p:nvSpPr>
        <p:spPr>
          <a:xfrm flipV="1">
            <a:off x="5169960" y="3665520"/>
            <a:ext cx="50760" cy="390600"/>
          </a:xfrm>
          <a:prstGeom prst="line">
            <a:avLst/>
          </a:prstGeom>
          <a:ln>
            <a:solidFill>
              <a:srgbClr val="377286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9" name="Line 25"/>
          <p:cNvSpPr/>
          <p:nvPr/>
        </p:nvSpPr>
        <p:spPr>
          <a:xfrm flipH="1" flipV="1">
            <a:off x="5270040" y="3684600"/>
            <a:ext cx="101520" cy="238320"/>
          </a:xfrm>
          <a:prstGeom prst="line">
            <a:avLst/>
          </a:prstGeom>
          <a:ln>
            <a:solidFill>
              <a:srgbClr val="377286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0" name="Line 26"/>
          <p:cNvSpPr/>
          <p:nvPr/>
        </p:nvSpPr>
        <p:spPr>
          <a:xfrm flipV="1">
            <a:off x="5189040" y="4014720"/>
            <a:ext cx="182520" cy="87480"/>
          </a:xfrm>
          <a:prstGeom prst="line">
            <a:avLst/>
          </a:prstGeom>
          <a:ln>
            <a:solidFill>
              <a:srgbClr val="377286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1" name="Line 27"/>
          <p:cNvSpPr/>
          <p:nvPr/>
        </p:nvSpPr>
        <p:spPr>
          <a:xfrm>
            <a:off x="5469840" y="4014720"/>
            <a:ext cx="260640" cy="86040"/>
          </a:xfrm>
          <a:prstGeom prst="line">
            <a:avLst/>
          </a:prstGeom>
          <a:ln>
            <a:solidFill>
              <a:srgbClr val="377286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2" name="Line 28"/>
          <p:cNvSpPr/>
          <p:nvPr/>
        </p:nvSpPr>
        <p:spPr>
          <a:xfrm flipV="1">
            <a:off x="5488920" y="3868920"/>
            <a:ext cx="193680" cy="100080"/>
          </a:xfrm>
          <a:prstGeom prst="line">
            <a:avLst/>
          </a:prstGeom>
          <a:ln>
            <a:solidFill>
              <a:srgbClr val="377286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3" name="Line 29"/>
          <p:cNvSpPr/>
          <p:nvPr/>
        </p:nvSpPr>
        <p:spPr>
          <a:xfrm flipV="1">
            <a:off x="5469840" y="3598920"/>
            <a:ext cx="144720" cy="324000"/>
          </a:xfrm>
          <a:prstGeom prst="line">
            <a:avLst/>
          </a:prstGeom>
          <a:ln>
            <a:solidFill>
              <a:srgbClr val="377286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04" name="Picture 2" descr=""/>
          <p:cNvPicPr/>
          <p:nvPr/>
        </p:nvPicPr>
        <p:blipFill>
          <a:blip r:embed="rId2"/>
          <a:stretch/>
        </p:blipFill>
        <p:spPr>
          <a:xfrm>
            <a:off x="4160160" y="3916800"/>
            <a:ext cx="734400" cy="734400"/>
          </a:xfrm>
          <a:prstGeom prst="rect">
            <a:avLst/>
          </a:prstGeom>
          <a:ln>
            <a:noFill/>
          </a:ln>
        </p:spPr>
      </p:pic>
      <p:pic>
        <p:nvPicPr>
          <p:cNvPr id="305" name="Picture 2" descr=""/>
          <p:cNvPicPr/>
          <p:nvPr/>
        </p:nvPicPr>
        <p:blipFill>
          <a:blip r:embed="rId3"/>
          <a:stretch/>
        </p:blipFill>
        <p:spPr>
          <a:xfrm>
            <a:off x="4370040" y="4092120"/>
            <a:ext cx="734400" cy="734400"/>
          </a:xfrm>
          <a:prstGeom prst="rect">
            <a:avLst/>
          </a:prstGeom>
          <a:ln>
            <a:noFill/>
          </a:ln>
        </p:spPr>
      </p:pic>
      <p:pic>
        <p:nvPicPr>
          <p:cNvPr id="306" name="Picture 2" descr=""/>
          <p:cNvPicPr/>
          <p:nvPr/>
        </p:nvPicPr>
        <p:blipFill>
          <a:blip r:embed="rId4"/>
          <a:stretch/>
        </p:blipFill>
        <p:spPr>
          <a:xfrm>
            <a:off x="4604760" y="4200480"/>
            <a:ext cx="734400" cy="734400"/>
          </a:xfrm>
          <a:prstGeom prst="rect">
            <a:avLst/>
          </a:prstGeom>
          <a:ln>
            <a:noFill/>
          </a:ln>
        </p:spPr>
      </p:pic>
      <p:pic>
        <p:nvPicPr>
          <p:cNvPr id="307" name="Picture 4" descr=""/>
          <p:cNvPicPr/>
          <p:nvPr/>
        </p:nvPicPr>
        <p:blipFill>
          <a:blip r:embed="rId5"/>
          <a:stretch/>
        </p:blipFill>
        <p:spPr>
          <a:xfrm>
            <a:off x="3564720" y="4195800"/>
            <a:ext cx="928080" cy="928080"/>
          </a:xfrm>
          <a:prstGeom prst="rect">
            <a:avLst/>
          </a:prstGeom>
          <a:ln>
            <a:noFill/>
          </a:ln>
        </p:spPr>
      </p:pic>
      <p:sp>
        <p:nvSpPr>
          <p:cNvPr id="308" name="CustomShape 30"/>
          <p:cNvSpPr/>
          <p:nvPr/>
        </p:nvSpPr>
        <p:spPr>
          <a:xfrm>
            <a:off x="1657440" y="274680"/>
            <a:ext cx="7026480" cy="114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f19346"/>
                </a:solidFill>
                <a:uFill>
                  <a:solidFill>
                    <a:srgbClr val="ffffff"/>
                  </a:solidFill>
                </a:uFill>
                <a:latin typeface="Myriad Pro"/>
                <a:ea typeface="DejaVu Sans"/>
              </a:rPr>
              <a:t>Technology for Learning in Action and Practice-based Training</a:t>
            </a:r>
            <a:r>
              <a:rPr b="0" lang="en-US" sz="3200" spc="-1" strike="noStrike">
                <a:solidFill>
                  <a:srgbClr val="f19346"/>
                </a:solidFill>
                <a:uFill>
                  <a:solidFill>
                    <a:srgbClr val="ffffff"/>
                  </a:solidFill>
                </a:uFill>
                <a:latin typeface="Myriad Pro"/>
                <a:ea typeface="DejaVu Sans"/>
              </a:rPr>
              <a:t>	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09" name="Picture 5" descr=""/>
          <p:cNvPicPr/>
          <p:nvPr/>
        </p:nvPicPr>
        <p:blipFill>
          <a:blip r:embed="rId6"/>
          <a:stretch/>
        </p:blipFill>
        <p:spPr>
          <a:xfrm>
            <a:off x="4462560" y="2028240"/>
            <a:ext cx="970920" cy="1037880"/>
          </a:xfrm>
          <a:prstGeom prst="rect">
            <a:avLst/>
          </a:prstGeom>
          <a:ln w="9360">
            <a:noFill/>
          </a:ln>
        </p:spPr>
      </p:pic>
      <p:pic>
        <p:nvPicPr>
          <p:cNvPr id="310" name="Picture 2" descr=""/>
          <p:cNvPicPr/>
          <p:nvPr/>
        </p:nvPicPr>
        <p:blipFill>
          <a:blip r:embed="rId7"/>
          <a:stretch/>
        </p:blipFill>
        <p:spPr>
          <a:xfrm>
            <a:off x="4350600" y="2167560"/>
            <a:ext cx="284400" cy="287280"/>
          </a:xfrm>
          <a:prstGeom prst="rect">
            <a:avLst/>
          </a:prstGeom>
          <a:ln w="9360">
            <a:noFill/>
          </a:ln>
        </p:spPr>
      </p:pic>
      <p:pic>
        <p:nvPicPr>
          <p:cNvPr id="311" name="Picture 6" descr=""/>
          <p:cNvPicPr/>
          <p:nvPr/>
        </p:nvPicPr>
        <p:blipFill>
          <a:blip r:embed="rId8"/>
          <a:stretch/>
        </p:blipFill>
        <p:spPr>
          <a:xfrm>
            <a:off x="3710160" y="2161080"/>
            <a:ext cx="861120" cy="861120"/>
          </a:xfrm>
          <a:prstGeom prst="rect">
            <a:avLst/>
          </a:prstGeom>
          <a:ln w="9360">
            <a:noFill/>
          </a:ln>
        </p:spPr>
      </p:pic>
      <p:sp>
        <p:nvSpPr>
          <p:cNvPr id="312" name="CustomShape 31"/>
          <p:cNvSpPr/>
          <p:nvPr/>
        </p:nvSpPr>
        <p:spPr>
          <a:xfrm>
            <a:off x="113040" y="3750120"/>
            <a:ext cx="2512080" cy="81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Explaining the use of a new construction technique and materials on site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3" name="CustomShape 32"/>
          <p:cNvSpPr/>
          <p:nvPr/>
        </p:nvSpPr>
        <p:spPr>
          <a:xfrm>
            <a:off x="3375000" y="1476000"/>
            <a:ext cx="2850480" cy="57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Making video material available on site through QR tags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4" name="CustomShape 33"/>
          <p:cNvSpPr/>
          <p:nvPr/>
        </p:nvSpPr>
        <p:spPr>
          <a:xfrm>
            <a:off x="113040" y="1628640"/>
            <a:ext cx="2512080" cy="57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Use of video recording and annotation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5" name="CustomShape 34"/>
          <p:cNvSpPr/>
          <p:nvPr/>
        </p:nvSpPr>
        <p:spPr>
          <a:xfrm>
            <a:off x="6084000" y="1620000"/>
            <a:ext cx="3063600" cy="57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Further discussion on the use of the technique in a working group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6" name="CustomShape 35"/>
          <p:cNvSpPr/>
          <p:nvPr/>
        </p:nvSpPr>
        <p:spPr>
          <a:xfrm>
            <a:off x="6278040" y="3822120"/>
            <a:ext cx="2850480" cy="81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Videos, questions and best practices collected in the Training Center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7" name="CustomShape 36"/>
          <p:cNvSpPr/>
          <p:nvPr/>
        </p:nvSpPr>
        <p:spPr>
          <a:xfrm>
            <a:off x="2655000" y="5445360"/>
            <a:ext cx="2850480" cy="106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Trainers prepare learning materials and exercises, learners engage in practice-based training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18" name="Picture 2" descr=""/>
          <p:cNvPicPr/>
          <p:nvPr/>
        </p:nvPicPr>
        <p:blipFill>
          <a:blip r:embed="rId9"/>
          <a:stretch/>
        </p:blipFill>
        <p:spPr>
          <a:xfrm>
            <a:off x="218520" y="2217240"/>
            <a:ext cx="1254240" cy="1042560"/>
          </a:xfrm>
          <a:prstGeom prst="rect">
            <a:avLst/>
          </a:prstGeom>
          <a:ln>
            <a:noFill/>
          </a:ln>
        </p:spPr>
      </p:pic>
      <p:pic>
        <p:nvPicPr>
          <p:cNvPr id="319" name="Picture 2" descr=""/>
          <p:cNvPicPr/>
          <p:nvPr/>
        </p:nvPicPr>
        <p:blipFill>
          <a:blip r:embed="rId10"/>
          <a:stretch/>
        </p:blipFill>
        <p:spPr>
          <a:xfrm>
            <a:off x="1331640" y="2061000"/>
            <a:ext cx="1686960" cy="1053360"/>
          </a:xfrm>
          <a:prstGeom prst="rect">
            <a:avLst/>
          </a:prstGeom>
          <a:ln>
            <a:noFill/>
          </a:ln>
        </p:spPr>
      </p:pic>
      <p:pic>
        <p:nvPicPr>
          <p:cNvPr id="320" name="Picture 4" descr=""/>
          <p:cNvPicPr/>
          <p:nvPr/>
        </p:nvPicPr>
        <p:blipFill>
          <a:blip r:embed="rId11"/>
          <a:stretch/>
        </p:blipFill>
        <p:spPr>
          <a:xfrm>
            <a:off x="1011600" y="2951640"/>
            <a:ext cx="1251720" cy="834480"/>
          </a:xfrm>
          <a:prstGeom prst="rect">
            <a:avLst/>
          </a:prstGeom>
          <a:ln w="9360">
            <a:noFill/>
          </a:ln>
        </p:spPr>
      </p:pic>
      <p:pic>
        <p:nvPicPr>
          <p:cNvPr id="321" name="Picture 61" descr=""/>
          <p:cNvPicPr/>
          <p:nvPr/>
        </p:nvPicPr>
        <p:blipFill>
          <a:blip r:embed="rId12"/>
          <a:stretch/>
        </p:blipFill>
        <p:spPr>
          <a:xfrm>
            <a:off x="6910200" y="2149920"/>
            <a:ext cx="2272320" cy="1276200"/>
          </a:xfrm>
          <a:prstGeom prst="rect">
            <a:avLst/>
          </a:prstGeom>
          <a:ln>
            <a:noFill/>
          </a:ln>
        </p:spPr>
      </p:pic>
      <p:pic>
        <p:nvPicPr>
          <p:cNvPr id="322" name="Grafik 30" descr=""/>
          <p:cNvPicPr/>
          <p:nvPr/>
        </p:nvPicPr>
        <p:blipFill>
          <a:blip r:embed="rId13"/>
          <a:srcRect l="10170" t="0" r="9081" b="0"/>
          <a:stretch/>
        </p:blipFill>
        <p:spPr>
          <a:xfrm>
            <a:off x="7020360" y="4618440"/>
            <a:ext cx="2078640" cy="1256040"/>
          </a:xfrm>
          <a:prstGeom prst="rect">
            <a:avLst/>
          </a:prstGeom>
          <a:ln>
            <a:noFill/>
          </a:ln>
        </p:spPr>
      </p:pic>
      <p:pic>
        <p:nvPicPr>
          <p:cNvPr id="323" name="Picture 2" descr=""/>
          <p:cNvPicPr/>
          <p:nvPr/>
        </p:nvPicPr>
        <p:blipFill>
          <a:blip r:embed="rId14"/>
          <a:srcRect l="4020" t="19816" r="40456" b="11593"/>
          <a:stretch/>
        </p:blipFill>
        <p:spPr>
          <a:xfrm>
            <a:off x="5974560" y="5354640"/>
            <a:ext cx="1920960" cy="1013400"/>
          </a:xfrm>
          <a:prstGeom prst="rect">
            <a:avLst/>
          </a:prstGeom>
          <a:ln w="9360">
            <a:noFill/>
          </a:ln>
        </p:spPr>
      </p:pic>
      <p:pic>
        <p:nvPicPr>
          <p:cNvPr id="324" name="Grafik 19" descr=""/>
          <p:cNvPicPr/>
          <p:nvPr/>
        </p:nvPicPr>
        <p:blipFill>
          <a:blip r:embed="rId15"/>
          <a:stretch/>
        </p:blipFill>
        <p:spPr>
          <a:xfrm>
            <a:off x="1570680" y="4654080"/>
            <a:ext cx="998280" cy="1777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7" dur="indefinite" restart="never" nodeType="tmRoot">
          <p:childTnLst>
            <p:seq>
              <p:cTn id="38" dur="indefinite" nodeType="mainSeq">
                <p:childTnLst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3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6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1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4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7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2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5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8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1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6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9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4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7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0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5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8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1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6" dur="5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CustomShape 1"/>
          <p:cNvSpPr/>
          <p:nvPr/>
        </p:nvSpPr>
        <p:spPr>
          <a:xfrm>
            <a:off x="1657440" y="274680"/>
            <a:ext cx="7026480" cy="114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f19346"/>
                </a:solidFill>
                <a:uFill>
                  <a:solidFill>
                    <a:srgbClr val="ffffff"/>
                  </a:solidFill>
                </a:uFill>
                <a:latin typeface="Myriad Pro"/>
                <a:ea typeface="DejaVu Sans"/>
              </a:rPr>
              <a:t>AchSo!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6" name="CustomShape 2"/>
          <p:cNvSpPr/>
          <p:nvPr/>
        </p:nvSpPr>
        <p:spPr>
          <a:xfrm>
            <a:off x="457200" y="1729440"/>
            <a:ext cx="8226720" cy="4221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7" name="CustomShape 3"/>
          <p:cNvSpPr/>
          <p:nvPr/>
        </p:nvSpPr>
        <p:spPr>
          <a:xfrm>
            <a:off x="8460360" y="6363720"/>
            <a:ext cx="474480" cy="36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28" name="Picture 2" descr=""/>
          <p:cNvPicPr/>
          <p:nvPr/>
        </p:nvPicPr>
        <p:blipFill>
          <a:blip r:embed="rId1"/>
          <a:stretch/>
        </p:blipFill>
        <p:spPr>
          <a:xfrm>
            <a:off x="146880" y="1412640"/>
            <a:ext cx="3980880" cy="3309480"/>
          </a:xfrm>
          <a:prstGeom prst="rect">
            <a:avLst/>
          </a:prstGeom>
          <a:ln>
            <a:noFill/>
          </a:ln>
        </p:spPr>
      </p:pic>
      <p:pic>
        <p:nvPicPr>
          <p:cNvPr id="329" name="Picture 2" descr=""/>
          <p:cNvPicPr/>
          <p:nvPr/>
        </p:nvPicPr>
        <p:blipFill>
          <a:blip r:embed="rId2"/>
          <a:stretch/>
        </p:blipFill>
        <p:spPr>
          <a:xfrm>
            <a:off x="4408920" y="2925000"/>
            <a:ext cx="4749480" cy="2967480"/>
          </a:xfrm>
          <a:prstGeom prst="rect">
            <a:avLst/>
          </a:prstGeom>
          <a:ln>
            <a:noFill/>
          </a:ln>
        </p:spPr>
      </p:pic>
      <p:sp>
        <p:nvSpPr>
          <p:cNvPr id="330" name="CustomShape 4"/>
          <p:cNvSpPr/>
          <p:nvPr/>
        </p:nvSpPr>
        <p:spPr>
          <a:xfrm>
            <a:off x="4284000" y="1845000"/>
            <a:ext cx="1905840" cy="362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90000" rIns="90000" tIns="45000" bIns="45000"/>
          <a:p>
            <a:pPr>
              <a:lnSpc>
                <a:spcPct val="150000"/>
              </a:lnSpc>
            </a:pPr>
            <a:r>
              <a:rPr b="1" lang="en-US" sz="1800" spc="-1" strike="noStrike">
                <a:solidFill>
                  <a:srgbClr val="f29541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Youtube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1" name="CustomShape 5"/>
          <p:cNvSpPr/>
          <p:nvPr/>
        </p:nvSpPr>
        <p:spPr>
          <a:xfrm>
            <a:off x="2138760" y="4893480"/>
            <a:ext cx="2132280" cy="362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90000" rIns="90000" tIns="45000" bIns="45000"/>
          <a:p>
            <a:pPr>
              <a:lnSpc>
                <a:spcPct val="150000"/>
              </a:lnSpc>
            </a:pPr>
            <a:r>
              <a:rPr b="1" lang="en-US" sz="1800" spc="-1" strike="noStrike">
                <a:solidFill>
                  <a:srgbClr val="f29541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Annotations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2" name="CustomShape 6"/>
          <p:cNvSpPr/>
          <p:nvPr/>
        </p:nvSpPr>
        <p:spPr>
          <a:xfrm>
            <a:off x="6588360" y="2284920"/>
            <a:ext cx="2132280" cy="362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90000" rIns="90000" tIns="45000" bIns="45000"/>
          <a:p>
            <a:pPr>
              <a:lnSpc>
                <a:spcPct val="150000"/>
              </a:lnSpc>
            </a:pPr>
            <a:r>
              <a:rPr b="1" lang="en-US" sz="1800" spc="-1" strike="noStrike">
                <a:solidFill>
                  <a:srgbClr val="f29541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Localization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07" dur="indefinite" restart="never" nodeType="tmRoot">
          <p:childTnLst>
            <p:seq>
              <p:cTn id="10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CustomShape 1"/>
          <p:cNvSpPr/>
          <p:nvPr/>
        </p:nvSpPr>
        <p:spPr>
          <a:xfrm>
            <a:off x="1657440" y="274680"/>
            <a:ext cx="7026480" cy="114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f19346"/>
                </a:solidFill>
                <a:uFill>
                  <a:solidFill>
                    <a:srgbClr val="ffffff"/>
                  </a:solidFill>
                </a:uFill>
                <a:latin typeface="Myriad Pro"/>
                <a:ea typeface="DejaVu Sans"/>
              </a:rPr>
              <a:t>Agenda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4" name="CustomShape 2"/>
          <p:cNvSpPr/>
          <p:nvPr/>
        </p:nvSpPr>
        <p:spPr>
          <a:xfrm>
            <a:off x="493560" y="1585440"/>
            <a:ext cx="8683920" cy="500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0200">
              <a:lnSpc>
                <a:spcPct val="100000"/>
              </a:lnSpc>
              <a:buClr>
                <a:srgbClr val="3c7586"/>
              </a:buClr>
              <a:buFont typeface="Arial"/>
              <a:buChar char="•"/>
            </a:pPr>
            <a:r>
              <a:rPr b="1" lang="en-US" sz="19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Let me introduce myself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200">
              <a:lnSpc>
                <a:spcPct val="100000"/>
              </a:lnSpc>
              <a:buClr>
                <a:srgbClr val="3c7586"/>
              </a:buClr>
              <a:buFont typeface="Arial"/>
              <a:buChar char="•"/>
            </a:pPr>
            <a:r>
              <a:rPr b="1" lang="en-US" sz="19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Introduction: Learning with technology at Learning Layers project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200">
              <a:lnSpc>
                <a:spcPct val="100000"/>
              </a:lnSpc>
              <a:buClr>
                <a:srgbClr val="3c7586"/>
              </a:buClr>
              <a:buFont typeface="Arial"/>
              <a:buChar char="•"/>
            </a:pPr>
            <a:r>
              <a:rPr b="1" lang="en-US" sz="1900" spc="-1" strike="noStrike">
                <a:solidFill>
                  <a:srgbClr val="f1934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Three learning metaphors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200">
              <a:lnSpc>
                <a:spcPct val="100000"/>
              </a:lnSpc>
              <a:buClr>
                <a:srgbClr val="3c7586"/>
              </a:buClr>
              <a:buFont typeface="Arial"/>
              <a:buChar char="•"/>
            </a:pPr>
            <a:r>
              <a:rPr b="1" lang="en-US" sz="19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EXERCISE IN GROUPS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200">
              <a:lnSpc>
                <a:spcPct val="100000"/>
              </a:lnSpc>
              <a:buClr>
                <a:srgbClr val="3c7586"/>
              </a:buClr>
              <a:buFont typeface="Arial"/>
              <a:buChar char="•"/>
            </a:pPr>
            <a:r>
              <a:rPr b="1" lang="en-US" sz="19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200">
              <a:lnSpc>
                <a:spcPct val="100000"/>
              </a:lnSpc>
              <a:buClr>
                <a:srgbClr val="3c7586"/>
              </a:buClr>
              <a:buFont typeface="Arial"/>
              <a:buChar char="•"/>
            </a:pPr>
            <a:r>
              <a:rPr b="1" lang="en-US" sz="19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OVERALL DISCUSSION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200">
              <a:lnSpc>
                <a:spcPct val="100000"/>
              </a:lnSpc>
              <a:buClr>
                <a:srgbClr val="3c7586"/>
              </a:buClr>
              <a:buFont typeface="Arial"/>
              <a:buChar char="•"/>
            </a:pPr>
            <a:r>
              <a:rPr b="1" lang="en-US" sz="19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5" name="CustomShape 3"/>
          <p:cNvSpPr/>
          <p:nvPr/>
        </p:nvSpPr>
        <p:spPr>
          <a:xfrm>
            <a:off x="8460360" y="6363720"/>
            <a:ext cx="474480" cy="36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09" dur="indefinite" restart="never" nodeType="tmRoot">
          <p:childTnLst>
            <p:seq>
              <p:cTn id="1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CustomShape 1"/>
          <p:cNvSpPr/>
          <p:nvPr/>
        </p:nvSpPr>
        <p:spPr>
          <a:xfrm>
            <a:off x="1657440" y="274680"/>
            <a:ext cx="7026480" cy="114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f19346"/>
                </a:solidFill>
                <a:uFill>
                  <a:solidFill>
                    <a:srgbClr val="ffffff"/>
                  </a:solidFill>
                </a:uFill>
                <a:latin typeface="Myriad Pro"/>
                <a:ea typeface="DejaVu Sans"/>
              </a:rPr>
              <a:t>Three learning metaphors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7" name="CustomShape 2"/>
          <p:cNvSpPr/>
          <p:nvPr/>
        </p:nvSpPr>
        <p:spPr>
          <a:xfrm>
            <a:off x="8460360" y="6363720"/>
            <a:ext cx="474480" cy="36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38" name="" descr=""/>
          <p:cNvPicPr/>
          <p:nvPr/>
        </p:nvPicPr>
        <p:blipFill>
          <a:blip r:embed="rId1"/>
          <a:stretch/>
        </p:blipFill>
        <p:spPr>
          <a:xfrm>
            <a:off x="4290480" y="2854080"/>
            <a:ext cx="4759560" cy="3178440"/>
          </a:xfrm>
          <a:prstGeom prst="rect">
            <a:avLst/>
          </a:prstGeom>
          <a:ln>
            <a:noFill/>
          </a:ln>
        </p:spPr>
      </p:pic>
      <p:sp>
        <p:nvSpPr>
          <p:cNvPr id="339" name="CustomShape 3"/>
          <p:cNvSpPr/>
          <p:nvPr/>
        </p:nvSpPr>
        <p:spPr>
          <a:xfrm>
            <a:off x="-43560" y="1581480"/>
            <a:ext cx="9185040" cy="956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Three learning metaphors as lenses for the design and analysis of learning situations (Paavola &amp; Hakkarainen, 2005)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0" name="CustomShape 4"/>
          <p:cNvSpPr/>
          <p:nvPr/>
        </p:nvSpPr>
        <p:spPr>
          <a:xfrm>
            <a:off x="29880" y="2902680"/>
            <a:ext cx="4287960" cy="831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n-US" sz="24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Conceptual tools that abstract learning theories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1" name="CustomShape 5"/>
          <p:cNvSpPr/>
          <p:nvPr/>
        </p:nvSpPr>
        <p:spPr>
          <a:xfrm>
            <a:off x="182880" y="4663440"/>
            <a:ext cx="3787200" cy="132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n-US" sz="16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S. Paavola and K. Hakkarainen. “The knowledge creation metaphor–An emergent epistemological approach to learning”. Science &amp; Education, 14(6):535–557, 2005.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1" dur="indefinite" restart="never" nodeType="tmRoot">
          <p:childTnLst>
            <p:seq>
              <p:cTn id="1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CustomShape 1"/>
          <p:cNvSpPr/>
          <p:nvPr/>
        </p:nvSpPr>
        <p:spPr>
          <a:xfrm>
            <a:off x="1657440" y="274680"/>
            <a:ext cx="7026480" cy="114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f19346"/>
                </a:solidFill>
                <a:uFill>
                  <a:solidFill>
                    <a:srgbClr val="ffffff"/>
                  </a:solidFill>
                </a:uFill>
                <a:latin typeface="Myriad Pro"/>
                <a:ea typeface="DejaVu Sans"/>
              </a:rPr>
              <a:t>Knowledge acquisition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3" name="CustomShape 2"/>
          <p:cNvSpPr/>
          <p:nvPr/>
        </p:nvSpPr>
        <p:spPr>
          <a:xfrm>
            <a:off x="8460360" y="6363720"/>
            <a:ext cx="474480" cy="36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4" name="CustomShape 3"/>
          <p:cNvSpPr/>
          <p:nvPr/>
        </p:nvSpPr>
        <p:spPr>
          <a:xfrm>
            <a:off x="250920" y="1572120"/>
            <a:ext cx="8683920" cy="500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0200">
              <a:lnSpc>
                <a:spcPct val="100000"/>
              </a:lnSpc>
              <a:buClr>
                <a:srgbClr val="3c7586"/>
              </a:buClr>
              <a:buFont typeface="Arial"/>
              <a:buChar char="•"/>
            </a:pPr>
            <a:r>
              <a:rPr b="1" lang="en-US" sz="19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MONOLOGIC LEARNING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200">
              <a:lnSpc>
                <a:spcPct val="100000"/>
              </a:lnSpc>
              <a:buClr>
                <a:srgbClr val="3c7586"/>
              </a:buClr>
              <a:buFont typeface="Arial"/>
              <a:buChar char="•"/>
            </a:pPr>
            <a:r>
              <a:rPr b="1" lang="en-US" sz="19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Assume that individuals are the basic unit of learning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148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b="1" lang="en-US" sz="19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Learners have to acquire, construct and represent the concepts of the domain in their internal memory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200">
              <a:lnSpc>
                <a:spcPct val="100000"/>
              </a:lnSpc>
              <a:buClr>
                <a:srgbClr val="3c7586"/>
              </a:buClr>
              <a:buFont typeface="Arial"/>
              <a:buChar char="•"/>
            </a:pPr>
            <a:r>
              <a:rPr b="1" lang="en-US" sz="19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LA supports learners to acquire new knowledge or detects the knowledge they acquired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148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b="1" lang="en-US" sz="19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Assess the knowledge regarding some topics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148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b="1" lang="en-US" sz="19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Recommend learning resources according to explore unknown topics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200">
              <a:lnSpc>
                <a:spcPct val="100000"/>
              </a:lnSpc>
              <a:buClr>
                <a:srgbClr val="3c7586"/>
              </a:buClr>
              <a:buFont typeface="Arial"/>
              <a:buChar char="•"/>
            </a:pPr>
            <a:r>
              <a:rPr b="1" lang="en-US" sz="19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200">
              <a:lnSpc>
                <a:spcPct val="100000"/>
              </a:lnSpc>
              <a:buClr>
                <a:srgbClr val="3c7586"/>
              </a:buClr>
              <a:buFont typeface="Arial"/>
              <a:buChar char="•"/>
            </a:pPr>
            <a:r>
              <a:rPr b="1" lang="en-US" sz="19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Use of ontologies 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3" dur="indefinite" restart="never" nodeType="tmRoot">
          <p:childTnLst>
            <p:seq>
              <p:cTn id="1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1657440" y="274680"/>
            <a:ext cx="7026480" cy="114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f19346"/>
                </a:solidFill>
                <a:uFill>
                  <a:solidFill>
                    <a:srgbClr val="ffffff"/>
                  </a:solidFill>
                </a:uFill>
                <a:latin typeface="Myriad Pro"/>
                <a:ea typeface="DejaVu Sans"/>
              </a:rPr>
              <a:t>Goals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CustomShape 2"/>
          <p:cNvSpPr/>
          <p:nvPr/>
        </p:nvSpPr>
        <p:spPr>
          <a:xfrm>
            <a:off x="444600" y="1572480"/>
            <a:ext cx="8683920" cy="500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0200">
              <a:lnSpc>
                <a:spcPct val="100000"/>
              </a:lnSpc>
              <a:buClr>
                <a:srgbClr val="3c7586"/>
              </a:buClr>
              <a:buFont typeface="Arial"/>
              <a:buChar char="•"/>
            </a:pPr>
            <a:r>
              <a:rPr b="1" lang="en-US" sz="19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b="1" lang="en-US" sz="19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Rise awareness about the Learning Layers project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148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b="1" lang="en-US" sz="19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Formal/Informal learning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148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b="1" lang="en-US" sz="19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Learning outside the classroom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200">
              <a:lnSpc>
                <a:spcPct val="100000"/>
              </a:lnSpc>
              <a:buClr>
                <a:srgbClr val="3c7586"/>
              </a:buClr>
              <a:buFont typeface="Arial"/>
              <a:buChar char="•"/>
            </a:pPr>
            <a:r>
              <a:rPr b="1" lang="en-US" sz="19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Introduce the Three Learning Metaphors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200">
              <a:lnSpc>
                <a:spcPct val="100000"/>
              </a:lnSpc>
              <a:buClr>
                <a:srgbClr val="3c7586"/>
              </a:buClr>
              <a:buFont typeface="Arial"/>
              <a:buChar char="•"/>
            </a:pPr>
            <a:r>
              <a:rPr b="1" lang="en-US" sz="19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Reflect how Learning Analytics can be applied in workplace learning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200">
              <a:lnSpc>
                <a:spcPct val="100000"/>
              </a:lnSpc>
              <a:buClr>
                <a:srgbClr val="3c7586"/>
              </a:buClr>
              <a:buFont typeface="Arial"/>
              <a:buChar char="•"/>
            </a:pPr>
            <a:r>
              <a:rPr b="1" lang="en-US" sz="19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200">
              <a:lnSpc>
                <a:spcPct val="100000"/>
              </a:lnSpc>
              <a:buClr>
                <a:srgbClr val="3c7586"/>
              </a:buClr>
              <a:buFont typeface="Arial"/>
              <a:buChar char="•"/>
            </a:pPr>
            <a:r>
              <a:rPr b="1" lang="en-US" sz="19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First exercise where you work in groups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CustomShape 3"/>
          <p:cNvSpPr/>
          <p:nvPr/>
        </p:nvSpPr>
        <p:spPr>
          <a:xfrm>
            <a:off x="8460360" y="6363720"/>
            <a:ext cx="474480" cy="36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CustomShape 1"/>
          <p:cNvSpPr/>
          <p:nvPr/>
        </p:nvSpPr>
        <p:spPr>
          <a:xfrm>
            <a:off x="1657440" y="274680"/>
            <a:ext cx="7026480" cy="114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f19346"/>
                </a:solidFill>
                <a:uFill>
                  <a:solidFill>
                    <a:srgbClr val="ffffff"/>
                  </a:solidFill>
                </a:uFill>
                <a:latin typeface="Myriad Pro"/>
                <a:ea typeface="DejaVu Sans"/>
              </a:rPr>
              <a:t>Participation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6" name="CustomShape 2"/>
          <p:cNvSpPr/>
          <p:nvPr/>
        </p:nvSpPr>
        <p:spPr>
          <a:xfrm>
            <a:off x="8460360" y="6363720"/>
            <a:ext cx="474480" cy="36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7" name="CustomShape 3"/>
          <p:cNvSpPr/>
          <p:nvPr/>
        </p:nvSpPr>
        <p:spPr>
          <a:xfrm>
            <a:off x="251280" y="1572480"/>
            <a:ext cx="8683920" cy="500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0200">
              <a:lnSpc>
                <a:spcPct val="100000"/>
              </a:lnSpc>
              <a:buClr>
                <a:srgbClr val="3c7586"/>
              </a:buClr>
              <a:buFont typeface="Arial"/>
              <a:buChar char="•"/>
            </a:pPr>
            <a:r>
              <a:rPr b="1" lang="en-US" sz="19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DIALOGIC LEARNING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200">
              <a:lnSpc>
                <a:spcPct val="100000"/>
              </a:lnSpc>
              <a:buClr>
                <a:srgbClr val="3c7586"/>
              </a:buClr>
              <a:buFont typeface="Arial"/>
              <a:buChar char="•"/>
            </a:pPr>
            <a:r>
              <a:rPr b="1" lang="en-US" sz="19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Learning happens by participating in cultural practices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148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b="1" lang="en-US" sz="19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Learners adopt the skills that are recognized in the community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148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b="1" lang="en-US" sz="19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Learning as a form of enculturation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200">
              <a:lnSpc>
                <a:spcPct val="100000"/>
              </a:lnSpc>
              <a:buClr>
                <a:srgbClr val="3c7586"/>
              </a:buClr>
              <a:buFont typeface="Arial"/>
              <a:buChar char="•"/>
            </a:pPr>
            <a:r>
              <a:rPr b="1" lang="en-US" sz="19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LA understands how learners communicate and encourages social relationships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148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b="1" lang="en-US" sz="19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Expert recommendations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148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b="1" lang="en-US" sz="19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Visualization of social networks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200">
              <a:lnSpc>
                <a:spcPct val="100000"/>
              </a:lnSpc>
              <a:buClr>
                <a:srgbClr val="3c7586"/>
              </a:buClr>
              <a:buFont typeface="Arial"/>
              <a:buChar char="•"/>
            </a:pPr>
            <a:r>
              <a:rPr b="1" lang="en-US" sz="19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200">
              <a:lnSpc>
                <a:spcPct val="100000"/>
              </a:lnSpc>
              <a:buClr>
                <a:srgbClr val="3c7586"/>
              </a:buClr>
              <a:buFont typeface="Arial"/>
              <a:buChar char="•"/>
            </a:pPr>
            <a:r>
              <a:rPr b="1" lang="en-US" sz="19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Use of Social Network Analysis techniques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200">
              <a:lnSpc>
                <a:spcPct val="100000"/>
              </a:lnSpc>
              <a:buClr>
                <a:srgbClr val="3c7586"/>
              </a:buClr>
              <a:buFont typeface="Arial"/>
              <a:buChar char="•"/>
            </a:pPr>
            <a:r>
              <a:rPr b="1" lang="en-US" sz="19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200">
              <a:lnSpc>
                <a:spcPct val="100000"/>
              </a:lnSpc>
              <a:buClr>
                <a:srgbClr val="3c7586"/>
              </a:buClr>
              <a:buFont typeface="Arial"/>
              <a:buChar char="•"/>
            </a:pPr>
            <a:r>
              <a:rPr b="1" lang="en-US" sz="19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Discourse and content analysis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200">
              <a:lnSpc>
                <a:spcPct val="100000"/>
              </a:lnSpc>
              <a:buClr>
                <a:srgbClr val="3c7586"/>
              </a:buClr>
              <a:buFont typeface="Arial"/>
              <a:buChar char="•"/>
            </a:pPr>
            <a:r>
              <a:rPr b="1" lang="en-US" sz="19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5" dur="indefinite" restart="never" nodeType="tmRoot">
          <p:childTnLst>
            <p:seq>
              <p:cTn id="1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CustomShape 1"/>
          <p:cNvSpPr/>
          <p:nvPr/>
        </p:nvSpPr>
        <p:spPr>
          <a:xfrm>
            <a:off x="1657440" y="274680"/>
            <a:ext cx="7026480" cy="114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f19346"/>
                </a:solidFill>
                <a:uFill>
                  <a:solidFill>
                    <a:srgbClr val="ffffff"/>
                  </a:solidFill>
                </a:uFill>
                <a:latin typeface="Myriad Pro"/>
                <a:ea typeface="DejaVu Sans"/>
              </a:rPr>
              <a:t>Knowledge creation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9" name="CustomShape 2"/>
          <p:cNvSpPr/>
          <p:nvPr/>
        </p:nvSpPr>
        <p:spPr>
          <a:xfrm>
            <a:off x="8460360" y="6363720"/>
            <a:ext cx="474480" cy="36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0" name="CustomShape 3"/>
          <p:cNvSpPr/>
          <p:nvPr/>
        </p:nvSpPr>
        <p:spPr>
          <a:xfrm>
            <a:off x="251640" y="1572840"/>
            <a:ext cx="8683920" cy="500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0200">
              <a:lnSpc>
                <a:spcPct val="100000"/>
              </a:lnSpc>
              <a:buClr>
                <a:srgbClr val="3c7586"/>
              </a:buClr>
              <a:buFont typeface="Arial"/>
              <a:buChar char="•"/>
            </a:pPr>
            <a:r>
              <a:rPr b="1" lang="en-US" sz="19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TRIALOGIC LEARNING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200">
              <a:lnSpc>
                <a:spcPct val="100000"/>
              </a:lnSpc>
              <a:buClr>
                <a:srgbClr val="3c7586"/>
              </a:buClr>
              <a:buFont typeface="Arial"/>
              <a:buChar char="•"/>
            </a:pPr>
            <a:r>
              <a:rPr b="1" lang="en-US" sz="19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Learning as a collaborative and systematic development of common objects of activity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148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b="1" lang="en-US" sz="19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Creation, uptake and development of materials and conceptual artifacts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148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b="1" lang="en-US" sz="19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Learner relationships are mediated by artifacts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148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b="1" lang="en-US" sz="19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Focuses on innovation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200">
              <a:lnSpc>
                <a:spcPct val="100000"/>
              </a:lnSpc>
              <a:buClr>
                <a:srgbClr val="3c7586"/>
              </a:buClr>
              <a:buFont typeface="Arial"/>
              <a:buChar char="•"/>
            </a:pPr>
            <a:r>
              <a:rPr b="1" lang="en-US" sz="19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LA detects emerging topics of interest and their evolution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148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b="1" lang="en-US" sz="19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How artifacts are collaboratively created in particular contexts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148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b="1" lang="en-US" sz="19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Topic modeling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200">
              <a:lnSpc>
                <a:spcPct val="100000"/>
              </a:lnSpc>
              <a:buClr>
                <a:srgbClr val="3c7586"/>
              </a:buClr>
              <a:buFont typeface="Arial"/>
              <a:buChar char="•"/>
            </a:pPr>
            <a:r>
              <a:rPr b="1" lang="en-US" sz="19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200">
              <a:lnSpc>
                <a:spcPct val="100000"/>
              </a:lnSpc>
              <a:buClr>
                <a:srgbClr val="3c7586"/>
              </a:buClr>
              <a:buFont typeface="Arial"/>
              <a:buChar char="•"/>
            </a:pPr>
            <a:r>
              <a:rPr b="1" lang="en-US" sz="19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Folksonomies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200">
              <a:lnSpc>
                <a:spcPct val="100000"/>
              </a:lnSpc>
              <a:buClr>
                <a:srgbClr val="3c7586"/>
              </a:buClr>
              <a:buFont typeface="Arial"/>
              <a:buChar char="•"/>
            </a:pPr>
            <a:r>
              <a:rPr b="1" lang="en-US" sz="19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200">
              <a:lnSpc>
                <a:spcPct val="100000"/>
              </a:lnSpc>
              <a:buClr>
                <a:srgbClr val="3c7586"/>
              </a:buClr>
              <a:buFont typeface="Arial"/>
              <a:buChar char="•"/>
            </a:pPr>
            <a:r>
              <a:rPr b="1" lang="en-US" sz="19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Semantic relationships between actors and artifacts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7" dur="indefinite" restart="never" nodeType="tmRoot">
          <p:childTnLst>
            <p:seq>
              <p:cTn id="1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CustomShape 1"/>
          <p:cNvSpPr/>
          <p:nvPr/>
        </p:nvSpPr>
        <p:spPr>
          <a:xfrm>
            <a:off x="1657440" y="274680"/>
            <a:ext cx="7026480" cy="114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f19346"/>
                </a:solidFill>
                <a:uFill>
                  <a:solidFill>
                    <a:srgbClr val="ffffff"/>
                  </a:solidFill>
                </a:uFill>
                <a:latin typeface="Myriad Pro"/>
                <a:ea typeface="DejaVu Sans"/>
              </a:rPr>
              <a:t>Agenda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2" name="CustomShape 2"/>
          <p:cNvSpPr/>
          <p:nvPr/>
        </p:nvSpPr>
        <p:spPr>
          <a:xfrm>
            <a:off x="493560" y="1585440"/>
            <a:ext cx="8683920" cy="500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0200">
              <a:lnSpc>
                <a:spcPct val="100000"/>
              </a:lnSpc>
              <a:buClr>
                <a:srgbClr val="3c7586"/>
              </a:buClr>
              <a:buFont typeface="Arial"/>
              <a:buChar char="•"/>
            </a:pPr>
            <a:r>
              <a:rPr b="1" lang="en-US" sz="19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Let me introduce myself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200">
              <a:lnSpc>
                <a:spcPct val="100000"/>
              </a:lnSpc>
              <a:buClr>
                <a:srgbClr val="3c7586"/>
              </a:buClr>
              <a:buFont typeface="Arial"/>
              <a:buChar char="•"/>
            </a:pPr>
            <a:r>
              <a:rPr b="1" lang="en-US" sz="19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Introduction: Learning with technology at Learning Layers project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200">
              <a:lnSpc>
                <a:spcPct val="100000"/>
              </a:lnSpc>
              <a:buClr>
                <a:srgbClr val="3c7586"/>
              </a:buClr>
              <a:buFont typeface="Arial"/>
              <a:buChar char="•"/>
            </a:pPr>
            <a:r>
              <a:rPr b="1" lang="en-US" sz="19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Three learning metaphors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200">
              <a:lnSpc>
                <a:spcPct val="100000"/>
              </a:lnSpc>
              <a:buClr>
                <a:srgbClr val="3c7586"/>
              </a:buClr>
              <a:buFont typeface="Arial"/>
              <a:buChar char="•"/>
            </a:pPr>
            <a:r>
              <a:rPr b="1" lang="en-US" sz="19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EXERCISE IN GROUPS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200">
              <a:lnSpc>
                <a:spcPct val="100000"/>
              </a:lnSpc>
              <a:buClr>
                <a:srgbClr val="3c7586"/>
              </a:buClr>
              <a:buFont typeface="Arial"/>
              <a:buChar char="•"/>
            </a:pPr>
            <a:r>
              <a:rPr b="1" lang="en-US" sz="19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200">
              <a:lnSpc>
                <a:spcPct val="100000"/>
              </a:lnSpc>
              <a:buClr>
                <a:srgbClr val="3c7586"/>
              </a:buClr>
              <a:buFont typeface="Arial"/>
              <a:buChar char="•"/>
            </a:pPr>
            <a:r>
              <a:rPr b="1" lang="en-US" sz="19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OVERALL DISCUSSION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200">
              <a:lnSpc>
                <a:spcPct val="100000"/>
              </a:lnSpc>
              <a:buClr>
                <a:srgbClr val="3c7586"/>
              </a:buClr>
              <a:buFont typeface="Arial"/>
              <a:buChar char="•"/>
            </a:pPr>
            <a:r>
              <a:rPr b="1" lang="en-US" sz="19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3" name="CustomShape 3"/>
          <p:cNvSpPr/>
          <p:nvPr/>
        </p:nvSpPr>
        <p:spPr>
          <a:xfrm>
            <a:off x="8460360" y="6363720"/>
            <a:ext cx="474480" cy="36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19" dur="indefinite" restart="never" nodeType="tmRoot">
          <p:childTnLst>
            <p:seq>
              <p:cTn id="1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" descr=""/>
          <p:cNvPicPr/>
          <p:nvPr/>
        </p:nvPicPr>
        <p:blipFill>
          <a:blip r:embed="rId1"/>
          <a:stretch/>
        </p:blipFill>
        <p:spPr>
          <a:xfrm>
            <a:off x="229680" y="1645920"/>
            <a:ext cx="3116880" cy="2075400"/>
          </a:xfrm>
          <a:prstGeom prst="rect">
            <a:avLst/>
          </a:prstGeom>
          <a:ln>
            <a:noFill/>
          </a:ln>
        </p:spPr>
      </p:pic>
      <p:sp>
        <p:nvSpPr>
          <p:cNvPr id="355" name="CustomShape 1"/>
          <p:cNvSpPr/>
          <p:nvPr/>
        </p:nvSpPr>
        <p:spPr>
          <a:xfrm>
            <a:off x="1657440" y="274680"/>
            <a:ext cx="7026480" cy="114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f19346"/>
                </a:solidFill>
                <a:uFill>
                  <a:solidFill>
                    <a:srgbClr val="ffffff"/>
                  </a:solidFill>
                </a:uFill>
                <a:latin typeface="Myriad Pro"/>
                <a:ea typeface="DejaVu Sans"/>
              </a:rPr>
              <a:t>Scenarios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6" name="CustomShape 2"/>
          <p:cNvSpPr/>
          <p:nvPr/>
        </p:nvSpPr>
        <p:spPr>
          <a:xfrm>
            <a:off x="8460360" y="6363720"/>
            <a:ext cx="474480" cy="36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57" name="" descr=""/>
          <p:cNvPicPr/>
          <p:nvPr/>
        </p:nvPicPr>
        <p:blipFill>
          <a:blip r:embed="rId2"/>
          <a:stretch/>
        </p:blipFill>
        <p:spPr>
          <a:xfrm>
            <a:off x="4754880" y="4609440"/>
            <a:ext cx="4114080" cy="2064960"/>
          </a:xfrm>
          <a:prstGeom prst="rect">
            <a:avLst/>
          </a:prstGeom>
          <a:ln>
            <a:noFill/>
          </a:ln>
        </p:spPr>
      </p:pic>
      <p:pic>
        <p:nvPicPr>
          <p:cNvPr id="358" name="" descr=""/>
          <p:cNvPicPr/>
          <p:nvPr/>
        </p:nvPicPr>
        <p:blipFill>
          <a:blip r:embed="rId3"/>
          <a:stretch/>
        </p:blipFill>
        <p:spPr>
          <a:xfrm>
            <a:off x="4698000" y="1939680"/>
            <a:ext cx="4170960" cy="1834560"/>
          </a:xfrm>
          <a:prstGeom prst="rect">
            <a:avLst/>
          </a:prstGeom>
          <a:ln>
            <a:noFill/>
          </a:ln>
        </p:spPr>
      </p:pic>
      <p:pic>
        <p:nvPicPr>
          <p:cNvPr id="359" name="" descr=""/>
          <p:cNvPicPr/>
          <p:nvPr/>
        </p:nvPicPr>
        <p:blipFill>
          <a:blip r:embed="rId4"/>
          <a:stretch/>
        </p:blipFill>
        <p:spPr>
          <a:xfrm>
            <a:off x="252000" y="4447080"/>
            <a:ext cx="3931200" cy="2210760"/>
          </a:xfrm>
          <a:prstGeom prst="rect">
            <a:avLst/>
          </a:prstGeom>
          <a:ln>
            <a:noFill/>
          </a:ln>
        </p:spPr>
      </p:pic>
      <p:pic>
        <p:nvPicPr>
          <p:cNvPr id="360" name="" descr=""/>
          <p:cNvPicPr/>
          <p:nvPr/>
        </p:nvPicPr>
        <p:blipFill>
          <a:blip r:embed="rId5"/>
          <a:stretch/>
        </p:blipFill>
        <p:spPr>
          <a:xfrm>
            <a:off x="2678400" y="3291840"/>
            <a:ext cx="3081600" cy="1731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21" dur="indefinite" restart="never" nodeType="tmRoot">
          <p:childTnLst>
            <p:seq>
              <p:cTn id="1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CustomShape 1"/>
          <p:cNvSpPr/>
          <p:nvPr/>
        </p:nvSpPr>
        <p:spPr>
          <a:xfrm>
            <a:off x="0" y="2421000"/>
            <a:ext cx="9141120" cy="933120"/>
          </a:xfrm>
          <a:prstGeom prst="rect">
            <a:avLst/>
          </a:prstGeom>
          <a:solidFill>
            <a:srgbClr val="ffffff">
              <a:alpha val="71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288000" rIns="90000" tIns="45000" bIns="45000" anchor="ctr"/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f19346"/>
                </a:solidFill>
                <a:uFill>
                  <a:solidFill>
                    <a:srgbClr val="ffffff"/>
                  </a:solidFill>
                </a:uFill>
                <a:latin typeface="Myriad Pro"/>
                <a:ea typeface="DejaVu Sans"/>
              </a:rPr>
              <a:t>Workplace Learning Analytics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2" name="CustomShape 2"/>
          <p:cNvSpPr/>
          <p:nvPr/>
        </p:nvSpPr>
        <p:spPr>
          <a:xfrm>
            <a:off x="4320" y="4509000"/>
            <a:ext cx="9141120" cy="113112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288000" rIns="90000" tIns="45000" bIns="45000" anchor="ctr"/>
          <a:p>
            <a:pPr algn="r">
              <a:lnSpc>
                <a:spcPct val="100000"/>
              </a:lnSpc>
            </a:pPr>
            <a:r>
              <a:rPr b="1" lang="en-US" sz="20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Myriad Pro"/>
                <a:ea typeface="DejaVu Sans"/>
              </a:rPr>
              <a:t>Adolfo Ruiz-Calleja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en-US" sz="20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Myriad Pro"/>
                <a:ea typeface="DejaVu Sans"/>
              </a:rPr>
              <a:t>28</a:t>
            </a:r>
            <a:r>
              <a:rPr b="1" lang="en-US" sz="2000" spc="-1" strike="noStrike" baseline="101000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Myriad Pro"/>
                <a:ea typeface="DejaVu Sans"/>
              </a:rPr>
              <a:t>th</a:t>
            </a:r>
            <a:r>
              <a:rPr b="1" lang="en-US" sz="20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Myriad Pro"/>
                <a:ea typeface="DejaVu Sans"/>
              </a:rPr>
              <a:t> June, 2016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3" name="CustomShape 3"/>
          <p:cNvSpPr/>
          <p:nvPr/>
        </p:nvSpPr>
        <p:spPr>
          <a:xfrm>
            <a:off x="8460360" y="6363720"/>
            <a:ext cx="474480" cy="36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64" name="9 Marcador de posición de imagen" descr=""/>
          <p:cNvPicPr/>
          <p:nvPr/>
        </p:nvPicPr>
        <p:blipFill>
          <a:blip r:embed="rId1"/>
          <a:srcRect l="7970" t="0" r="7970" b="0"/>
          <a:stretch/>
        </p:blipFill>
        <p:spPr>
          <a:xfrm>
            <a:off x="5580000" y="404640"/>
            <a:ext cx="3196800" cy="1365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23" dur="indefinite" restart="never" nodeType="tmRoot">
          <p:childTnLst>
            <p:seq>
              <p:cTn id="1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CustomShape 1"/>
          <p:cNvSpPr/>
          <p:nvPr/>
        </p:nvSpPr>
        <p:spPr>
          <a:xfrm>
            <a:off x="1657440" y="274680"/>
            <a:ext cx="7026480" cy="114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f19346"/>
                </a:solidFill>
                <a:uFill>
                  <a:solidFill>
                    <a:srgbClr val="ffffff"/>
                  </a:solidFill>
                </a:uFill>
                <a:latin typeface="Myriad Pro"/>
                <a:ea typeface="DejaVu Sans"/>
              </a:rPr>
              <a:t>Bookmarker / Attacher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6" name="CustomShape 2"/>
          <p:cNvSpPr/>
          <p:nvPr/>
        </p:nvSpPr>
        <p:spPr>
          <a:xfrm>
            <a:off x="8460360" y="6363720"/>
            <a:ext cx="474480" cy="36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67" name="Picture 2" descr=""/>
          <p:cNvPicPr/>
          <p:nvPr/>
        </p:nvPicPr>
        <p:blipFill>
          <a:blip r:embed="rId1"/>
          <a:stretch/>
        </p:blipFill>
        <p:spPr>
          <a:xfrm>
            <a:off x="5292000" y="1180440"/>
            <a:ext cx="3454560" cy="5270040"/>
          </a:xfrm>
          <a:prstGeom prst="rect">
            <a:avLst/>
          </a:prstGeom>
          <a:ln w="28440">
            <a:solidFill>
              <a:schemeClr val="tx1"/>
            </a:solidFill>
            <a:miter/>
          </a:ln>
        </p:spPr>
      </p:pic>
      <p:pic>
        <p:nvPicPr>
          <p:cNvPr id="368" name="Picture 2" descr=""/>
          <p:cNvPicPr/>
          <p:nvPr/>
        </p:nvPicPr>
        <p:blipFill>
          <a:blip r:embed="rId2"/>
          <a:stretch/>
        </p:blipFill>
        <p:spPr>
          <a:xfrm>
            <a:off x="179640" y="2493000"/>
            <a:ext cx="4883760" cy="2536200"/>
          </a:xfrm>
          <a:prstGeom prst="rect">
            <a:avLst/>
          </a:prstGeom>
          <a:ln w="28440">
            <a:solidFill>
              <a:schemeClr val="tx1"/>
            </a:solidFill>
            <a:round/>
          </a:ln>
        </p:spPr>
      </p:pic>
      <p:sp>
        <p:nvSpPr>
          <p:cNvPr id="369" name="CustomShape 3"/>
          <p:cNvSpPr/>
          <p:nvPr/>
        </p:nvSpPr>
        <p:spPr>
          <a:xfrm>
            <a:off x="107640" y="1845000"/>
            <a:ext cx="2589480" cy="514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90000" rIns="90000" tIns="45000" bIns="45000"/>
          <a:p>
            <a:pPr>
              <a:lnSpc>
                <a:spcPct val="150000"/>
              </a:lnSpc>
            </a:pPr>
            <a:r>
              <a:rPr b="1" lang="en-US" sz="2800" spc="-1" strike="noStrike">
                <a:solidFill>
                  <a:srgbClr val="f29541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Bookmarker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0" name="CustomShape 4"/>
          <p:cNvSpPr/>
          <p:nvPr/>
        </p:nvSpPr>
        <p:spPr>
          <a:xfrm>
            <a:off x="3636000" y="5445360"/>
            <a:ext cx="2768760" cy="514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90000" rIns="90000" tIns="45000" bIns="45000"/>
          <a:p>
            <a:pPr>
              <a:lnSpc>
                <a:spcPct val="150000"/>
              </a:lnSpc>
            </a:pPr>
            <a:r>
              <a:rPr b="1" lang="en-US" sz="2800" spc="-1" strike="noStrike">
                <a:solidFill>
                  <a:srgbClr val="f29541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Attacher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25" dur="indefinite" restart="never" nodeType="tmRoot">
          <p:childTnLst>
            <p:seq>
              <p:cTn id="1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1657440" y="274680"/>
            <a:ext cx="7026480" cy="114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f19346"/>
                </a:solidFill>
                <a:uFill>
                  <a:solidFill>
                    <a:srgbClr val="ffffff"/>
                  </a:solidFill>
                </a:uFill>
                <a:latin typeface="Myriad Pro"/>
                <a:ea typeface="DejaVu Sans"/>
              </a:rPr>
              <a:t>Agenda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CustomShape 2"/>
          <p:cNvSpPr/>
          <p:nvPr/>
        </p:nvSpPr>
        <p:spPr>
          <a:xfrm>
            <a:off x="493560" y="1585440"/>
            <a:ext cx="8683920" cy="500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0200">
              <a:lnSpc>
                <a:spcPct val="100000"/>
              </a:lnSpc>
              <a:buClr>
                <a:srgbClr val="3c7586"/>
              </a:buClr>
              <a:buFont typeface="Arial"/>
              <a:buChar char="•"/>
            </a:pPr>
            <a:r>
              <a:rPr b="1" lang="en-US" sz="19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Let me introduce myself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200">
              <a:lnSpc>
                <a:spcPct val="100000"/>
              </a:lnSpc>
              <a:buClr>
                <a:srgbClr val="3c7586"/>
              </a:buClr>
              <a:buFont typeface="Arial"/>
              <a:buChar char="•"/>
            </a:pPr>
            <a:r>
              <a:rPr b="1" lang="en-US" sz="19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Introduction: Learning with technology at Learning Layers project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200">
              <a:lnSpc>
                <a:spcPct val="100000"/>
              </a:lnSpc>
              <a:buClr>
                <a:srgbClr val="3c7586"/>
              </a:buClr>
              <a:buFont typeface="Arial"/>
              <a:buChar char="•"/>
            </a:pPr>
            <a:r>
              <a:rPr b="1" lang="en-US" sz="19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Three learning metaphors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200">
              <a:lnSpc>
                <a:spcPct val="100000"/>
              </a:lnSpc>
              <a:buClr>
                <a:srgbClr val="3c7586"/>
              </a:buClr>
              <a:buFont typeface="Arial"/>
              <a:buChar char="•"/>
            </a:pPr>
            <a:r>
              <a:rPr b="1" lang="en-US" sz="19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EXERCISE IN GROUPS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200">
              <a:lnSpc>
                <a:spcPct val="100000"/>
              </a:lnSpc>
              <a:buClr>
                <a:srgbClr val="3c7586"/>
              </a:buClr>
              <a:buFont typeface="Arial"/>
              <a:buChar char="•"/>
            </a:pPr>
            <a:r>
              <a:rPr b="1" lang="en-US" sz="19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200">
              <a:lnSpc>
                <a:spcPct val="100000"/>
              </a:lnSpc>
              <a:buClr>
                <a:srgbClr val="3c7586"/>
              </a:buClr>
              <a:buFont typeface="Arial"/>
              <a:buChar char="•"/>
            </a:pPr>
            <a:r>
              <a:rPr b="1" lang="en-US" sz="19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OVERALL DISCUSSION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200">
              <a:lnSpc>
                <a:spcPct val="100000"/>
              </a:lnSpc>
              <a:buClr>
                <a:srgbClr val="3c7586"/>
              </a:buClr>
              <a:buFont typeface="Arial"/>
              <a:buChar char="•"/>
            </a:pPr>
            <a:r>
              <a:rPr b="1" lang="en-US" sz="19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CustomShape 3"/>
          <p:cNvSpPr/>
          <p:nvPr/>
        </p:nvSpPr>
        <p:spPr>
          <a:xfrm>
            <a:off x="8460360" y="6363720"/>
            <a:ext cx="474480" cy="36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1657440" y="274680"/>
            <a:ext cx="7026480" cy="114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f19346"/>
                </a:solidFill>
                <a:uFill>
                  <a:solidFill>
                    <a:srgbClr val="ffffff"/>
                  </a:solidFill>
                </a:uFill>
                <a:latin typeface="Myriad Pro"/>
                <a:ea typeface="DejaVu Sans"/>
              </a:rPr>
              <a:t>Agenda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CustomShape 2"/>
          <p:cNvSpPr/>
          <p:nvPr/>
        </p:nvSpPr>
        <p:spPr>
          <a:xfrm>
            <a:off x="493560" y="1585440"/>
            <a:ext cx="8683920" cy="500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0200">
              <a:lnSpc>
                <a:spcPct val="100000"/>
              </a:lnSpc>
              <a:buClr>
                <a:srgbClr val="3c7586"/>
              </a:buClr>
              <a:buFont typeface="Arial"/>
              <a:buChar char="•"/>
            </a:pPr>
            <a:r>
              <a:rPr b="1" lang="en-US" sz="1900" spc="-1" strike="noStrike">
                <a:solidFill>
                  <a:srgbClr val="f1934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Let me introduce myself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200">
              <a:lnSpc>
                <a:spcPct val="100000"/>
              </a:lnSpc>
              <a:buClr>
                <a:srgbClr val="3c7586"/>
              </a:buClr>
              <a:buFont typeface="Arial"/>
              <a:buChar char="•"/>
            </a:pPr>
            <a:r>
              <a:rPr b="1" lang="en-US" sz="19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Introduction: Learning with technology at Learning Layers project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200">
              <a:lnSpc>
                <a:spcPct val="100000"/>
              </a:lnSpc>
              <a:buClr>
                <a:srgbClr val="3c7586"/>
              </a:buClr>
              <a:buFont typeface="Arial"/>
              <a:buChar char="•"/>
            </a:pPr>
            <a:r>
              <a:rPr b="1" lang="en-US" sz="19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Three learning metaphors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200">
              <a:lnSpc>
                <a:spcPct val="100000"/>
              </a:lnSpc>
              <a:buClr>
                <a:srgbClr val="3c7586"/>
              </a:buClr>
              <a:buFont typeface="Arial"/>
              <a:buChar char="•"/>
            </a:pPr>
            <a:r>
              <a:rPr b="1" lang="en-US" sz="19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EXERCISE IN GROUPS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200">
              <a:lnSpc>
                <a:spcPct val="100000"/>
              </a:lnSpc>
              <a:buClr>
                <a:srgbClr val="3c7586"/>
              </a:buClr>
              <a:buFont typeface="Arial"/>
              <a:buChar char="•"/>
            </a:pPr>
            <a:r>
              <a:rPr b="1" lang="en-US" sz="19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200">
              <a:lnSpc>
                <a:spcPct val="100000"/>
              </a:lnSpc>
              <a:buClr>
                <a:srgbClr val="3c7586"/>
              </a:buClr>
              <a:buFont typeface="Arial"/>
              <a:buChar char="•"/>
            </a:pPr>
            <a:r>
              <a:rPr b="1" lang="en-US" sz="19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OVERALL DISCUSSION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200">
              <a:lnSpc>
                <a:spcPct val="100000"/>
              </a:lnSpc>
              <a:buClr>
                <a:srgbClr val="3c7586"/>
              </a:buClr>
              <a:buFont typeface="Arial"/>
              <a:buChar char="•"/>
            </a:pPr>
            <a:r>
              <a:rPr b="1" lang="en-US" sz="19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CustomShape 3"/>
          <p:cNvSpPr/>
          <p:nvPr/>
        </p:nvSpPr>
        <p:spPr>
          <a:xfrm>
            <a:off x="8460360" y="6363720"/>
            <a:ext cx="474480" cy="36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1657440" y="274680"/>
            <a:ext cx="7026480" cy="114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f19346"/>
                </a:solidFill>
                <a:uFill>
                  <a:solidFill>
                    <a:srgbClr val="ffffff"/>
                  </a:solidFill>
                </a:uFill>
                <a:latin typeface="Myriad Pro"/>
                <a:ea typeface="DejaVu Sans"/>
              </a:rPr>
              <a:t>Let me introduce myself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CustomShape 2"/>
          <p:cNvSpPr/>
          <p:nvPr/>
        </p:nvSpPr>
        <p:spPr>
          <a:xfrm>
            <a:off x="8460360" y="6363720"/>
            <a:ext cx="474480" cy="36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4" name="CustomShape 3"/>
          <p:cNvSpPr/>
          <p:nvPr/>
        </p:nvSpPr>
        <p:spPr>
          <a:xfrm>
            <a:off x="0" y="1600200"/>
            <a:ext cx="9141120" cy="510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0200">
              <a:lnSpc>
                <a:spcPct val="100000"/>
              </a:lnSpc>
              <a:buClr>
                <a:srgbClr val="3c7586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Adolfo Ruiz Calleja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200">
              <a:lnSpc>
                <a:spcPct val="100000"/>
              </a:lnSpc>
              <a:buClr>
                <a:srgbClr val="3c7586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2007: Telecommunication Engineer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200">
              <a:lnSpc>
                <a:spcPct val="100000"/>
              </a:lnSpc>
              <a:buClr>
                <a:srgbClr val="3c7586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2007-2008: Master in Logic and Philosophy of Science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200">
              <a:lnSpc>
                <a:spcPct val="100000"/>
              </a:lnSpc>
              <a:buClr>
                <a:srgbClr val="3c7586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2009-2013: PhD student at Valladolid University (Spain)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200">
              <a:lnSpc>
                <a:spcPct val="100000"/>
              </a:lnSpc>
              <a:buClr>
                <a:srgbClr val="3c7586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2013-2014: Freelance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200">
              <a:lnSpc>
                <a:spcPct val="100000"/>
              </a:lnSpc>
              <a:buClr>
                <a:srgbClr val="3c7586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2014 – now: Researcher at Tallinn University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200">
              <a:lnSpc>
                <a:spcPct val="100000"/>
              </a:lnSpc>
              <a:buClr>
                <a:srgbClr val="3c7586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200">
              <a:lnSpc>
                <a:spcPct val="100000"/>
              </a:lnSpc>
              <a:buClr>
                <a:srgbClr val="3c7586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Contact: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b="0" lang="en-US" sz="24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b="0" lang="en-US" sz="24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b="0" lang="en-US" sz="24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b="0" lang="en-US" sz="24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b="0" lang="en-US" sz="24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b="0" lang="en-US" sz="24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b="0" lang="en-US" sz="24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b="0" lang="en-US" sz="24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b="0" lang="en-US" sz="24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b="0" lang="en-US" sz="24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b="0" lang="en-US" sz="24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b="0" lang="en-US" sz="24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b="0" lang="en-US" sz="24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b="0" lang="en-US" sz="24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1"/>
              </a:rPr>
              <a:t>adolfo@tlu.ee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1657440" y="274680"/>
            <a:ext cx="7026480" cy="114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f19346"/>
                </a:solidFill>
                <a:uFill>
                  <a:solidFill>
                    <a:srgbClr val="ffffff"/>
                  </a:solidFill>
                </a:uFill>
                <a:latin typeface="Myriad Pro"/>
                <a:ea typeface="DejaVu Sans"/>
              </a:rPr>
              <a:t>Agenda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CustomShape 2"/>
          <p:cNvSpPr/>
          <p:nvPr/>
        </p:nvSpPr>
        <p:spPr>
          <a:xfrm>
            <a:off x="493560" y="1585440"/>
            <a:ext cx="8683920" cy="500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0200">
              <a:lnSpc>
                <a:spcPct val="100000"/>
              </a:lnSpc>
              <a:buClr>
                <a:srgbClr val="3c7586"/>
              </a:buClr>
              <a:buFont typeface="Arial"/>
              <a:buChar char="•"/>
            </a:pPr>
            <a:r>
              <a:rPr b="1" lang="en-US" sz="19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Let me introduce myself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200">
              <a:lnSpc>
                <a:spcPct val="100000"/>
              </a:lnSpc>
              <a:buClr>
                <a:srgbClr val="3c7586"/>
              </a:buClr>
              <a:buFont typeface="Arial"/>
              <a:buChar char="•"/>
            </a:pPr>
            <a:r>
              <a:rPr b="1" lang="en-US" sz="1900" spc="-1" strike="noStrike">
                <a:solidFill>
                  <a:srgbClr val="f1934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Introduction: Learning with technology at Learning Layers project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200">
              <a:lnSpc>
                <a:spcPct val="100000"/>
              </a:lnSpc>
              <a:buClr>
                <a:srgbClr val="3c7586"/>
              </a:buClr>
              <a:buFont typeface="Arial"/>
              <a:buChar char="•"/>
            </a:pPr>
            <a:r>
              <a:rPr b="1" lang="en-US" sz="19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Three learning metaphors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200">
              <a:lnSpc>
                <a:spcPct val="100000"/>
              </a:lnSpc>
              <a:buClr>
                <a:srgbClr val="3c7586"/>
              </a:buClr>
              <a:buFont typeface="Arial"/>
              <a:buChar char="•"/>
            </a:pPr>
            <a:r>
              <a:rPr b="1" lang="en-US" sz="19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EXERCISE IN GROUPS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200">
              <a:lnSpc>
                <a:spcPct val="100000"/>
              </a:lnSpc>
              <a:buClr>
                <a:srgbClr val="3c7586"/>
              </a:buClr>
              <a:buFont typeface="Arial"/>
              <a:buChar char="•"/>
            </a:pPr>
            <a:r>
              <a:rPr b="1" lang="en-US" sz="19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200">
              <a:lnSpc>
                <a:spcPct val="100000"/>
              </a:lnSpc>
              <a:buClr>
                <a:srgbClr val="3c7586"/>
              </a:buClr>
              <a:buFont typeface="Arial"/>
              <a:buChar char="•"/>
            </a:pPr>
            <a:r>
              <a:rPr b="1" lang="en-US" sz="19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OVERALL DISCUSSION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CustomShape 3"/>
          <p:cNvSpPr/>
          <p:nvPr/>
        </p:nvSpPr>
        <p:spPr>
          <a:xfrm>
            <a:off x="8460360" y="6363720"/>
            <a:ext cx="474480" cy="36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1657440" y="188640"/>
            <a:ext cx="7026480" cy="122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f19346"/>
                </a:solidFill>
                <a:uFill>
                  <a:solidFill>
                    <a:srgbClr val="ffffff"/>
                  </a:solidFill>
                </a:uFill>
                <a:latin typeface="Myriad Pro"/>
                <a:ea typeface="DejaVu Sans"/>
              </a:rPr>
              <a:t>Learning from technology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CustomShape 2"/>
          <p:cNvSpPr/>
          <p:nvPr/>
        </p:nvSpPr>
        <p:spPr>
          <a:xfrm>
            <a:off x="8460360" y="6363720"/>
            <a:ext cx="474480" cy="36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0" name="CustomShape 3"/>
          <p:cNvSpPr/>
          <p:nvPr/>
        </p:nvSpPr>
        <p:spPr>
          <a:xfrm>
            <a:off x="1907640" y="6021360"/>
            <a:ext cx="68014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Villemard, 1910:  À l' École, Bibliotèque national de France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n-US" sz="12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1"/>
              </a:rPr>
              <a:t>http://</a:t>
            </a:r>
            <a:r>
              <a:rPr b="0" lang="en-US" sz="12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2"/>
              </a:rPr>
              <a:t>expositions.bnf.fr/utopie/grand/3_95b1.htm</a:t>
            </a: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1" name="Picture 4" descr=""/>
          <p:cNvPicPr/>
          <p:nvPr/>
        </p:nvPicPr>
        <p:blipFill>
          <a:blip r:embed="rId3"/>
          <a:stretch/>
        </p:blipFill>
        <p:spPr>
          <a:xfrm>
            <a:off x="971640" y="1772640"/>
            <a:ext cx="7140960" cy="4169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dur="indefinite" nodeType="mainSeq"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1657440" y="188640"/>
            <a:ext cx="7026480" cy="122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f19346"/>
                </a:solidFill>
                <a:uFill>
                  <a:solidFill>
                    <a:srgbClr val="ffffff"/>
                  </a:solidFill>
                </a:uFill>
                <a:latin typeface="Myriad Pro"/>
                <a:ea typeface="DejaVu Sans"/>
              </a:rPr>
              <a:t>Learning with technology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CustomShape 2"/>
          <p:cNvSpPr/>
          <p:nvPr/>
        </p:nvSpPr>
        <p:spPr>
          <a:xfrm>
            <a:off x="8460360" y="6363720"/>
            <a:ext cx="474480" cy="36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94" name="Picture 2" descr=""/>
          <p:cNvPicPr/>
          <p:nvPr/>
        </p:nvPicPr>
        <p:blipFill>
          <a:blip r:embed="rId1"/>
          <a:stretch/>
        </p:blipFill>
        <p:spPr>
          <a:xfrm>
            <a:off x="971640" y="1545480"/>
            <a:ext cx="7413840" cy="4944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1657440" y="274680"/>
            <a:ext cx="7026480" cy="114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f19346"/>
                </a:solidFill>
                <a:uFill>
                  <a:solidFill>
                    <a:srgbClr val="ffffff"/>
                  </a:solidFill>
                </a:uFill>
                <a:latin typeface="Myriad Pro"/>
                <a:ea typeface="DejaVu Sans"/>
              </a:rPr>
              <a:t>The Dilemma of Informal Learning at the Workplace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457200" y="1728720"/>
            <a:ext cx="4839120" cy="4221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0200">
              <a:lnSpc>
                <a:spcPct val="100000"/>
              </a:lnSpc>
              <a:buClr>
                <a:srgbClr val="3c7586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eLearning for Workplace Learning follows traditional training models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2960">
              <a:lnSpc>
                <a:spcPct val="100000"/>
              </a:lnSpc>
              <a:buClr>
                <a:srgbClr val="3c7586"/>
              </a:buClr>
              <a:buFont typeface="Arial"/>
              <a:buChar char="–"/>
            </a:pPr>
            <a:r>
              <a:rPr b="0" lang="en-US" sz="18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Based on direct instruction, courses and transfer of face-to-face interaction to onscreen interaction [Kraiger 2008]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2960">
              <a:lnSpc>
                <a:spcPct val="100000"/>
              </a:lnSpc>
              <a:buClr>
                <a:srgbClr val="3c7586"/>
              </a:buClr>
              <a:buFont typeface="Arial"/>
              <a:buChar char="–"/>
            </a:pPr>
            <a:r>
              <a:rPr b="1" lang="en-US" sz="18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Scales through reliance on standardized materials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200">
              <a:lnSpc>
                <a:spcPct val="100000"/>
              </a:lnSpc>
              <a:buClr>
                <a:srgbClr val="3c7586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However, most learning (esp. in SMEs) is informal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2960">
              <a:lnSpc>
                <a:spcPct val="100000"/>
              </a:lnSpc>
              <a:buClr>
                <a:srgbClr val="3c7586"/>
              </a:buClr>
              <a:buFont typeface="Arial"/>
              <a:buChar char="–"/>
            </a:pPr>
            <a:r>
              <a:rPr b="0" lang="en-US" sz="18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Connected to work practices, multi-episodic, just-in time [Hart 2011, Kooken 2009]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2960">
              <a:lnSpc>
                <a:spcPct val="100000"/>
              </a:lnSpc>
              <a:buClr>
                <a:srgbClr val="3c7586"/>
              </a:buClr>
              <a:buFont typeface="Arial"/>
              <a:buChar char="–"/>
            </a:pPr>
            <a:r>
              <a:rPr b="0" lang="en-US" sz="18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Passing on of skills between experienced workers [Attwell &amp; Baumgartl 2011]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2960">
              <a:lnSpc>
                <a:spcPct val="100000"/>
              </a:lnSpc>
              <a:buClr>
                <a:srgbClr val="3c7586"/>
              </a:buClr>
              <a:buFont typeface="Arial"/>
              <a:buChar char="–"/>
            </a:pPr>
            <a:r>
              <a:rPr b="1" lang="en-US" sz="1800" spc="-1" strike="noStrike">
                <a:solidFill>
                  <a:srgbClr val="3c758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Does not scale well beyond immediate context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CustomShape 3"/>
          <p:cNvSpPr/>
          <p:nvPr/>
        </p:nvSpPr>
        <p:spPr>
          <a:xfrm>
            <a:off x="5313240" y="2458080"/>
            <a:ext cx="3040200" cy="2909520"/>
          </a:xfrm>
          <a:prstGeom prst="lightningBolt">
            <a:avLst/>
          </a:prstGeom>
          <a:solidFill>
            <a:srgbClr val="ffff99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</p:sp>
      <p:sp>
        <p:nvSpPr>
          <p:cNvPr id="198" name="CustomShape 4"/>
          <p:cNvSpPr/>
          <p:nvPr/>
        </p:nvSpPr>
        <p:spPr>
          <a:xfrm>
            <a:off x="6558120" y="1577880"/>
            <a:ext cx="2518200" cy="1797480"/>
          </a:xfrm>
          <a:prstGeom prst="ellipse">
            <a:avLst/>
          </a:prstGeom>
          <a:ln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/>
        </p:style>
      </p:sp>
      <p:sp>
        <p:nvSpPr>
          <p:cNvPr id="199" name="CustomShape 5"/>
          <p:cNvSpPr/>
          <p:nvPr/>
        </p:nvSpPr>
        <p:spPr>
          <a:xfrm>
            <a:off x="6674760" y="2164320"/>
            <a:ext cx="1475640" cy="331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highly effective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CustomShape 6"/>
          <p:cNvSpPr/>
          <p:nvPr/>
        </p:nvSpPr>
        <p:spPr>
          <a:xfrm>
            <a:off x="7394760" y="1858320"/>
            <a:ext cx="1314000" cy="331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individualized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CustomShape 7"/>
          <p:cNvSpPr/>
          <p:nvPr/>
        </p:nvSpPr>
        <p:spPr>
          <a:xfrm>
            <a:off x="7424280" y="2458080"/>
            <a:ext cx="1469520" cy="331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contextualized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CustomShape 8"/>
          <p:cNvSpPr/>
          <p:nvPr/>
        </p:nvSpPr>
        <p:spPr>
          <a:xfrm>
            <a:off x="7040880" y="2803320"/>
            <a:ext cx="1111320" cy="331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motivating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CustomShape 9"/>
          <p:cNvSpPr/>
          <p:nvPr/>
        </p:nvSpPr>
        <p:spPr>
          <a:xfrm>
            <a:off x="5111640" y="4257720"/>
            <a:ext cx="2518200" cy="1797480"/>
          </a:xfrm>
          <a:prstGeom prst="ellipse">
            <a:avLst/>
          </a:prstGeom>
          <a:ln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</p:sp>
      <p:sp>
        <p:nvSpPr>
          <p:cNvPr id="204" name="CustomShape 10"/>
          <p:cNvSpPr/>
          <p:nvPr/>
        </p:nvSpPr>
        <p:spPr>
          <a:xfrm>
            <a:off x="5904000" y="4460400"/>
            <a:ext cx="1353600" cy="331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does not scale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CustomShape 11"/>
          <p:cNvSpPr/>
          <p:nvPr/>
        </p:nvSpPr>
        <p:spPr>
          <a:xfrm>
            <a:off x="5319720" y="4855320"/>
            <a:ext cx="1326240" cy="331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not persistent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CustomShape 12"/>
          <p:cNvSpPr/>
          <p:nvPr/>
        </p:nvSpPr>
        <p:spPr>
          <a:xfrm>
            <a:off x="6146640" y="5196240"/>
            <a:ext cx="1117440" cy="331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few benefit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CustomShape 13"/>
          <p:cNvSpPr/>
          <p:nvPr/>
        </p:nvSpPr>
        <p:spPr>
          <a:xfrm>
            <a:off x="5617080" y="5522040"/>
            <a:ext cx="995400" cy="331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expensive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 Template.potx</Template>
  <TotalTime>4929</TotalTime>
  <Application>LibreOffice/5.1.3.2$Windows_x86 LibreOffice_project/644e4637d1d8544fd9f56425bd6cec110e49301b</Application>
  <Words>1451</Words>
  <Paragraphs>264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2012-11-08T16:19:22Z</dcterms:created>
  <dc:creator>tobias</dc:creator>
  <dc:description/>
  <dc:language>en-US</dc:language>
  <cp:lastModifiedBy/>
  <cp:lastPrinted>2014-04-04T15:57:42Z</cp:lastPrinted>
  <dcterms:modified xsi:type="dcterms:W3CDTF">2016-06-24T19:09:34Z</dcterms:modified>
  <cp:revision>335</cp:revision>
  <dc:subject/>
  <dc:title>Scaffolding - Towards a Common Understanding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14</vt:i4>
  </property>
  <property fmtid="{D5CDD505-2E9C-101B-9397-08002B2CF9AE}" pid="8" name="PresentationFormat">
    <vt:lpwstr>On-screen Show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40</vt:i4>
  </property>
</Properties>
</file>